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handoutMasterIdLst>
    <p:handoutMasterId r:id="rId17"/>
  </p:handoutMasterIdLst>
  <p:sldIdLst>
    <p:sldId id="2195" r:id="rId2"/>
    <p:sldId id="2437" r:id="rId3"/>
    <p:sldId id="2453" r:id="rId4"/>
    <p:sldId id="2454" r:id="rId5"/>
    <p:sldId id="2466" r:id="rId6"/>
    <p:sldId id="2465" r:id="rId7"/>
    <p:sldId id="2463" r:id="rId8"/>
    <p:sldId id="2464" r:id="rId9"/>
    <p:sldId id="2456" r:id="rId10"/>
    <p:sldId id="2457" r:id="rId11"/>
    <p:sldId id="2458" r:id="rId12"/>
    <p:sldId id="2438" r:id="rId13"/>
    <p:sldId id="2462" r:id="rId14"/>
    <p:sldId id="2468" r:id="rId15"/>
  </p:sldIdLst>
  <p:sldSz cx="9756775" cy="6858000"/>
  <p:notesSz cx="6797675" cy="9928225"/>
  <p:custDataLst>
    <p:tags r:id="rId18"/>
  </p:custDataLst>
  <p:defaultTextStyle>
    <a:defPPr>
      <a:defRPr lang="zh-CN"/>
    </a:defPPr>
    <a:lvl1pPr algn="l" rtl="0" fontAlgn="base">
      <a:spcBef>
        <a:spcPct val="0"/>
      </a:spcBef>
      <a:spcAft>
        <a:spcPct val="0"/>
      </a:spcAft>
      <a:defRPr b="1" kern="1200">
        <a:solidFill>
          <a:schemeClr val="bg1"/>
        </a:solidFill>
        <a:latin typeface="楷体_GB2312" pitchFamily="49" charset="-122"/>
        <a:ea typeface="宋体" pitchFamily="2" charset="-122"/>
        <a:cs typeface="+mn-cs"/>
      </a:defRPr>
    </a:lvl1pPr>
    <a:lvl2pPr marL="457200" algn="l" rtl="0" fontAlgn="base">
      <a:spcBef>
        <a:spcPct val="0"/>
      </a:spcBef>
      <a:spcAft>
        <a:spcPct val="0"/>
      </a:spcAft>
      <a:defRPr b="1" kern="1200">
        <a:solidFill>
          <a:schemeClr val="bg1"/>
        </a:solidFill>
        <a:latin typeface="楷体_GB2312" pitchFamily="49" charset="-122"/>
        <a:ea typeface="宋体" pitchFamily="2" charset="-122"/>
        <a:cs typeface="+mn-cs"/>
      </a:defRPr>
    </a:lvl2pPr>
    <a:lvl3pPr marL="914400" algn="l" rtl="0" fontAlgn="base">
      <a:spcBef>
        <a:spcPct val="0"/>
      </a:spcBef>
      <a:spcAft>
        <a:spcPct val="0"/>
      </a:spcAft>
      <a:defRPr b="1" kern="1200">
        <a:solidFill>
          <a:schemeClr val="bg1"/>
        </a:solidFill>
        <a:latin typeface="楷体_GB2312" pitchFamily="49" charset="-122"/>
        <a:ea typeface="宋体" pitchFamily="2" charset="-122"/>
        <a:cs typeface="+mn-cs"/>
      </a:defRPr>
    </a:lvl3pPr>
    <a:lvl4pPr marL="1371600" algn="l" rtl="0" fontAlgn="base">
      <a:spcBef>
        <a:spcPct val="0"/>
      </a:spcBef>
      <a:spcAft>
        <a:spcPct val="0"/>
      </a:spcAft>
      <a:defRPr b="1" kern="1200">
        <a:solidFill>
          <a:schemeClr val="bg1"/>
        </a:solidFill>
        <a:latin typeface="楷体_GB2312" pitchFamily="49" charset="-122"/>
        <a:ea typeface="宋体" pitchFamily="2" charset="-122"/>
        <a:cs typeface="+mn-cs"/>
      </a:defRPr>
    </a:lvl4pPr>
    <a:lvl5pPr marL="1828800" algn="l" rtl="0" fontAlgn="base">
      <a:spcBef>
        <a:spcPct val="0"/>
      </a:spcBef>
      <a:spcAft>
        <a:spcPct val="0"/>
      </a:spcAft>
      <a:defRPr b="1" kern="1200">
        <a:solidFill>
          <a:schemeClr val="bg1"/>
        </a:solidFill>
        <a:latin typeface="楷体_GB2312" pitchFamily="49" charset="-122"/>
        <a:ea typeface="宋体" pitchFamily="2" charset="-122"/>
        <a:cs typeface="+mn-cs"/>
      </a:defRPr>
    </a:lvl5pPr>
    <a:lvl6pPr marL="2286000" algn="l" defTabSz="914400" rtl="0" eaLnBrk="1" latinLnBrk="0" hangingPunct="1">
      <a:defRPr b="1" kern="1200">
        <a:solidFill>
          <a:schemeClr val="bg1"/>
        </a:solidFill>
        <a:latin typeface="楷体_GB2312" pitchFamily="49" charset="-122"/>
        <a:ea typeface="宋体" pitchFamily="2" charset="-122"/>
        <a:cs typeface="+mn-cs"/>
      </a:defRPr>
    </a:lvl6pPr>
    <a:lvl7pPr marL="2743200" algn="l" defTabSz="914400" rtl="0" eaLnBrk="1" latinLnBrk="0" hangingPunct="1">
      <a:defRPr b="1" kern="1200">
        <a:solidFill>
          <a:schemeClr val="bg1"/>
        </a:solidFill>
        <a:latin typeface="楷体_GB2312" pitchFamily="49" charset="-122"/>
        <a:ea typeface="宋体" pitchFamily="2" charset="-122"/>
        <a:cs typeface="+mn-cs"/>
      </a:defRPr>
    </a:lvl7pPr>
    <a:lvl8pPr marL="3200400" algn="l" defTabSz="914400" rtl="0" eaLnBrk="1" latinLnBrk="0" hangingPunct="1">
      <a:defRPr b="1" kern="1200">
        <a:solidFill>
          <a:schemeClr val="bg1"/>
        </a:solidFill>
        <a:latin typeface="楷体_GB2312" pitchFamily="49" charset="-122"/>
        <a:ea typeface="宋体" pitchFamily="2" charset="-122"/>
        <a:cs typeface="+mn-cs"/>
      </a:defRPr>
    </a:lvl8pPr>
    <a:lvl9pPr marL="3657600" algn="l" defTabSz="914400" rtl="0" eaLnBrk="1" latinLnBrk="0" hangingPunct="1">
      <a:defRPr b="1" kern="1200">
        <a:solidFill>
          <a:schemeClr val="bg1"/>
        </a:solidFill>
        <a:latin typeface="楷体_GB2312" pitchFamily="49" charset="-122"/>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6699FF"/>
    <a:srgbClr val="66FF66"/>
    <a:srgbClr val="CCECFF"/>
    <a:srgbClr val="5FA2D9"/>
    <a:srgbClr val="FFFF99"/>
    <a:srgbClr val="FF9900"/>
    <a:srgbClr val="003399"/>
    <a:srgbClr val="FFFFCC"/>
    <a:srgbClr val="33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91447" autoAdjust="0"/>
  </p:normalViewPr>
  <p:slideViewPr>
    <p:cSldViewPr snapToObjects="1">
      <p:cViewPr>
        <p:scale>
          <a:sx n="80" d="100"/>
          <a:sy n="80" d="100"/>
        </p:scale>
        <p:origin x="-624" y="-444"/>
      </p:cViewPr>
      <p:guideLst>
        <p:guide orient="horz" pos="2185"/>
        <p:guide pos="3073"/>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1" d="100"/>
          <a:sy n="71" d="100"/>
        </p:scale>
        <p:origin x="-2322" y="-102"/>
      </p:cViewPr>
      <p:guideLst>
        <p:guide orient="horz" pos="3126"/>
        <p:guide pos="2140"/>
      </p:guideLst>
    </p:cSldViewPr>
  </p:notesViewPr>
  <p:gridSpacing cx="78149450" cy="781494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1"/>
  <c:chart>
    <c:title>
      <c:tx>
        <c:rich>
          <a:bodyPr/>
          <a:lstStyle/>
          <a:p>
            <a:pPr>
              <a:defRPr/>
            </a:pPr>
            <a:r>
              <a:rPr lang="zh-CN" altLang="en-US" dirty="0" smtClean="0">
                <a:solidFill>
                  <a:srgbClr val="FF0000"/>
                </a:solidFill>
              </a:rPr>
              <a:t>交易指令</a:t>
            </a:r>
            <a:endParaRPr lang="zh-CN" dirty="0">
              <a:solidFill>
                <a:srgbClr val="FF0000"/>
              </a:solidFill>
            </a:endParaRPr>
          </a:p>
        </c:rich>
      </c:tx>
      <c:layout/>
    </c:title>
    <c:plotArea>
      <c:layout/>
      <c:pieChart>
        <c:varyColors val="1"/>
        <c:ser>
          <c:idx val="0"/>
          <c:order val="0"/>
          <c:tx>
            <c:strRef>
              <c:f>Sheet1!$B$1</c:f>
              <c:strCache>
                <c:ptCount val="1"/>
                <c:pt idx="0">
                  <c:v>销售额</c:v>
                </c:pt>
              </c:strCache>
            </c:strRef>
          </c:tx>
          <c:explosion val="4"/>
          <c:cat>
            <c:strRef>
              <c:f>Sheet1!$A$2:$A$7</c:f>
              <c:strCache>
                <c:ptCount val="6"/>
                <c:pt idx="0">
                  <c:v>A</c:v>
                </c:pt>
                <c:pt idx="1">
                  <c:v>B</c:v>
                </c:pt>
                <c:pt idx="2">
                  <c:v>C</c:v>
                </c:pt>
                <c:pt idx="3">
                  <c:v>E</c:v>
                </c:pt>
                <c:pt idx="4">
                  <c:v>F</c:v>
                </c:pt>
                <c:pt idx="5">
                  <c:v>D</c:v>
                </c:pt>
              </c:strCache>
            </c:strRef>
          </c:cat>
          <c:val>
            <c:numRef>
              <c:f>Sheet1!$B$2:$B$7</c:f>
              <c:numCache>
                <c:formatCode>General</c:formatCode>
                <c:ptCount val="6"/>
                <c:pt idx="0">
                  <c:v>16.670000000000005</c:v>
                </c:pt>
                <c:pt idx="1">
                  <c:v>16.670000000000005</c:v>
                </c:pt>
                <c:pt idx="2">
                  <c:v>16.670000000000005</c:v>
                </c:pt>
                <c:pt idx="3">
                  <c:v>16.670000000000005</c:v>
                </c:pt>
                <c:pt idx="4">
                  <c:v>16.670000000000005</c:v>
                </c:pt>
                <c:pt idx="5">
                  <c:v>16.670000000000005</c:v>
                </c:pt>
              </c:numCache>
            </c:numRef>
          </c:val>
        </c:ser>
        <c:firstSliceAng val="0"/>
      </c:pieChart>
    </c:plotArea>
    <c:plotVisOnly val="1"/>
  </c:chart>
  <c:txPr>
    <a:bodyPr/>
    <a:lstStyle/>
    <a:p>
      <a:pPr>
        <a:defRPr sz="1800"/>
      </a:pPr>
      <a:endParaRPr lang="zh-CN"/>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F75D6-98E6-4778-80FD-B3ABD1A81DD6}" type="doc">
      <dgm:prSet loTypeId="urn:microsoft.com/office/officeart/2005/8/layout/equation2" loCatId="relationship" qsTypeId="urn:microsoft.com/office/officeart/2005/8/quickstyle/simple1" qsCatId="simple" csTypeId="urn:microsoft.com/office/officeart/2005/8/colors/accent2_1" csCatId="accent2" phldr="1"/>
      <dgm:spPr/>
    </dgm:pt>
    <dgm:pt modelId="{0004562A-F741-46ED-91F8-4957C061F8C8}">
      <dgm:prSet phldrT="[文本]" custT="1"/>
      <dgm:spPr/>
      <dgm:t>
        <a:bodyPr/>
        <a:lstStyle/>
        <a:p>
          <a:r>
            <a:rPr lang="zh-CN" altLang="en-US" sz="2400" b="1" dirty="0" smtClean="0">
              <a:latin typeface="微软雅黑" pitchFamily="34" charset="-122"/>
              <a:ea typeface="微软雅黑" pitchFamily="34" charset="-122"/>
            </a:rPr>
            <a:t>内在价值</a:t>
          </a:r>
          <a:endParaRPr lang="zh-CN" altLang="en-US" sz="2400" b="1" dirty="0">
            <a:latin typeface="微软雅黑" pitchFamily="34" charset="-122"/>
            <a:ea typeface="微软雅黑" pitchFamily="34" charset="-122"/>
          </a:endParaRPr>
        </a:p>
      </dgm:t>
    </dgm:pt>
    <dgm:pt modelId="{517C6E2F-81A7-408D-AAEF-66B815EA9976}" type="parTrans" cxnId="{CFF37F25-2536-4AF3-9698-7D25B5EE5F9A}">
      <dgm:prSet/>
      <dgm:spPr/>
      <dgm:t>
        <a:bodyPr/>
        <a:lstStyle/>
        <a:p>
          <a:endParaRPr lang="zh-CN" altLang="en-US" sz="2000" b="1">
            <a:latin typeface="微软雅黑" pitchFamily="34" charset="-122"/>
            <a:ea typeface="微软雅黑" pitchFamily="34" charset="-122"/>
          </a:endParaRPr>
        </a:p>
      </dgm:t>
    </dgm:pt>
    <dgm:pt modelId="{A9268323-2FB5-4FC0-BC3B-16EEBDFA02BE}" type="sibTrans" cxnId="{CFF37F25-2536-4AF3-9698-7D25B5EE5F9A}">
      <dgm:prSet custT="1"/>
      <dgm:spPr/>
      <dgm:t>
        <a:bodyPr/>
        <a:lstStyle/>
        <a:p>
          <a:endParaRPr lang="zh-CN" altLang="en-US" sz="2000" b="1">
            <a:latin typeface="微软雅黑" pitchFamily="34" charset="-122"/>
            <a:ea typeface="微软雅黑" pitchFamily="34" charset="-122"/>
          </a:endParaRPr>
        </a:p>
      </dgm:t>
    </dgm:pt>
    <dgm:pt modelId="{AFD0226B-7AE5-4376-89D5-83FF70922B8F}">
      <dgm:prSet phldrT="[文本]" custT="1"/>
      <dgm:spPr/>
      <dgm:t>
        <a:bodyPr/>
        <a:lstStyle/>
        <a:p>
          <a:r>
            <a:rPr lang="zh-CN" altLang="en-US" sz="2400" b="1" dirty="0" smtClean="0">
              <a:latin typeface="微软雅黑" pitchFamily="34" charset="-122"/>
              <a:ea typeface="微软雅黑" pitchFamily="34" charset="-122"/>
            </a:rPr>
            <a:t>时间价值</a:t>
          </a:r>
          <a:endParaRPr lang="zh-CN" altLang="en-US" sz="2400" b="1" dirty="0">
            <a:latin typeface="微软雅黑" pitchFamily="34" charset="-122"/>
            <a:ea typeface="微软雅黑" pitchFamily="34" charset="-122"/>
          </a:endParaRPr>
        </a:p>
      </dgm:t>
    </dgm:pt>
    <dgm:pt modelId="{45CC7C7E-11DE-40A1-B52E-A2B9498B9418}" type="parTrans" cxnId="{CEEC1ACF-B7EE-46C6-8080-CED29F42EF7A}">
      <dgm:prSet/>
      <dgm:spPr/>
      <dgm:t>
        <a:bodyPr/>
        <a:lstStyle/>
        <a:p>
          <a:endParaRPr lang="zh-CN" altLang="en-US" sz="2000" b="1">
            <a:latin typeface="微软雅黑" pitchFamily="34" charset="-122"/>
            <a:ea typeface="微软雅黑" pitchFamily="34" charset="-122"/>
          </a:endParaRPr>
        </a:p>
      </dgm:t>
    </dgm:pt>
    <dgm:pt modelId="{5F20BC1C-FF23-40E8-9BBC-B423A0EAAA38}" type="sibTrans" cxnId="{CEEC1ACF-B7EE-46C6-8080-CED29F42EF7A}">
      <dgm:prSet custT="1"/>
      <dgm:spPr/>
      <dgm:t>
        <a:bodyPr/>
        <a:lstStyle/>
        <a:p>
          <a:endParaRPr lang="zh-CN" altLang="en-US" sz="2000" b="1">
            <a:latin typeface="微软雅黑" pitchFamily="34" charset="-122"/>
            <a:ea typeface="微软雅黑" pitchFamily="34" charset="-122"/>
          </a:endParaRPr>
        </a:p>
      </dgm:t>
    </dgm:pt>
    <dgm:pt modelId="{721806B7-1589-4A0F-B816-8E6AFB9F1BFD}">
      <dgm:prSet phldrT="[文本]" custT="1"/>
      <dgm:spPr/>
      <dgm:t>
        <a:bodyPr/>
        <a:lstStyle/>
        <a:p>
          <a:r>
            <a:rPr lang="zh-CN" altLang="en-US" sz="2400" b="1" dirty="0" smtClean="0">
              <a:latin typeface="微软雅黑" pitchFamily="34" charset="-122"/>
              <a:ea typeface="微软雅黑" pitchFamily="34" charset="-122"/>
            </a:rPr>
            <a:t>期权的价值</a:t>
          </a:r>
          <a:endParaRPr lang="zh-CN" altLang="en-US" sz="2400" b="1" dirty="0">
            <a:latin typeface="微软雅黑" pitchFamily="34" charset="-122"/>
            <a:ea typeface="微软雅黑" pitchFamily="34" charset="-122"/>
          </a:endParaRPr>
        </a:p>
      </dgm:t>
    </dgm:pt>
    <dgm:pt modelId="{DC8A957C-8105-4E40-A7F1-92EC9B9E64A3}" type="parTrans" cxnId="{FB205D42-4371-46C8-B086-8568EE20AA06}">
      <dgm:prSet/>
      <dgm:spPr/>
      <dgm:t>
        <a:bodyPr/>
        <a:lstStyle/>
        <a:p>
          <a:endParaRPr lang="zh-CN" altLang="en-US" sz="2000" b="1">
            <a:latin typeface="微软雅黑" pitchFamily="34" charset="-122"/>
            <a:ea typeface="微软雅黑" pitchFamily="34" charset="-122"/>
          </a:endParaRPr>
        </a:p>
      </dgm:t>
    </dgm:pt>
    <dgm:pt modelId="{3B88C4D2-6CEB-4AF1-9BA3-0AD398E7D615}" type="sibTrans" cxnId="{FB205D42-4371-46C8-B086-8568EE20AA06}">
      <dgm:prSet/>
      <dgm:spPr/>
      <dgm:t>
        <a:bodyPr/>
        <a:lstStyle/>
        <a:p>
          <a:endParaRPr lang="zh-CN" altLang="en-US" sz="2000" b="1">
            <a:latin typeface="微软雅黑" pitchFamily="34" charset="-122"/>
            <a:ea typeface="微软雅黑" pitchFamily="34" charset="-122"/>
          </a:endParaRPr>
        </a:p>
      </dgm:t>
    </dgm:pt>
    <dgm:pt modelId="{BA8472B1-8043-4773-8680-F817D81ACAD0}" type="pres">
      <dgm:prSet presAssocID="{57CF75D6-98E6-4778-80FD-B3ABD1A81DD6}" presName="Name0" presStyleCnt="0">
        <dgm:presLayoutVars>
          <dgm:dir/>
          <dgm:resizeHandles val="exact"/>
        </dgm:presLayoutVars>
      </dgm:prSet>
      <dgm:spPr/>
    </dgm:pt>
    <dgm:pt modelId="{556653F9-DD06-4FFB-877D-1EE94CC4C3B8}" type="pres">
      <dgm:prSet presAssocID="{57CF75D6-98E6-4778-80FD-B3ABD1A81DD6}" presName="vNodes" presStyleCnt="0"/>
      <dgm:spPr/>
    </dgm:pt>
    <dgm:pt modelId="{2C7716FD-DF16-4EBF-A73D-D709A69DA09D}" type="pres">
      <dgm:prSet presAssocID="{0004562A-F741-46ED-91F8-4957C061F8C8}" presName="node" presStyleLbl="node1" presStyleIdx="0" presStyleCnt="3" custScaleX="176075" custLinFactX="100000" custLinFactNeighborX="146270" custLinFactNeighborY="93174">
        <dgm:presLayoutVars>
          <dgm:bulletEnabled val="1"/>
        </dgm:presLayoutVars>
      </dgm:prSet>
      <dgm:spPr>
        <a:prstGeom prst="roundRect">
          <a:avLst/>
        </a:prstGeom>
      </dgm:spPr>
      <dgm:t>
        <a:bodyPr/>
        <a:lstStyle/>
        <a:p>
          <a:endParaRPr lang="zh-CN" altLang="en-US"/>
        </a:p>
      </dgm:t>
    </dgm:pt>
    <dgm:pt modelId="{6EBC13F0-D5B2-4000-9A14-9A9C0A11E35C}" type="pres">
      <dgm:prSet presAssocID="{A9268323-2FB5-4FC0-BC3B-16EEBDFA02BE}" presName="spacerT" presStyleCnt="0"/>
      <dgm:spPr/>
    </dgm:pt>
    <dgm:pt modelId="{E4E8F8F8-1CE9-4908-B2D1-8FCDF7A5C2D4}" type="pres">
      <dgm:prSet presAssocID="{A9268323-2FB5-4FC0-BC3B-16EEBDFA02BE}" presName="sibTrans" presStyleLbl="sibTrans2D1" presStyleIdx="0" presStyleCnt="2" custLinFactX="200000" custLinFactNeighborX="210862" custLinFactNeighborY="44899"/>
      <dgm:spPr/>
      <dgm:t>
        <a:bodyPr/>
        <a:lstStyle/>
        <a:p>
          <a:endParaRPr lang="zh-CN" altLang="en-US"/>
        </a:p>
      </dgm:t>
    </dgm:pt>
    <dgm:pt modelId="{C69AD2E2-F744-49F2-80B4-5B88B392D214}" type="pres">
      <dgm:prSet presAssocID="{A9268323-2FB5-4FC0-BC3B-16EEBDFA02BE}" presName="spacerB" presStyleCnt="0"/>
      <dgm:spPr/>
    </dgm:pt>
    <dgm:pt modelId="{1321D253-63A8-4D6E-973E-B99F84BFBDD0}" type="pres">
      <dgm:prSet presAssocID="{AFD0226B-7AE5-4376-89D5-83FF70922B8F}" presName="node" presStyleLbl="node1" presStyleIdx="1" presStyleCnt="3" custScaleX="176075" custLinFactX="100000" custLinFactNeighborX="146270" custLinFactNeighborY="-59778">
        <dgm:presLayoutVars>
          <dgm:bulletEnabled val="1"/>
        </dgm:presLayoutVars>
      </dgm:prSet>
      <dgm:spPr>
        <a:prstGeom prst="roundRect">
          <a:avLst/>
        </a:prstGeom>
      </dgm:spPr>
      <dgm:t>
        <a:bodyPr/>
        <a:lstStyle/>
        <a:p>
          <a:endParaRPr lang="zh-CN" altLang="en-US"/>
        </a:p>
      </dgm:t>
    </dgm:pt>
    <dgm:pt modelId="{18F25750-8151-49BC-B5E0-C1C833148B16}" type="pres">
      <dgm:prSet presAssocID="{57CF75D6-98E6-4778-80FD-B3ABD1A81DD6}" presName="sibTransLast" presStyleLbl="sibTrans2D1" presStyleIdx="1" presStyleCnt="2" custAng="84556" custFlipHor="1" custScaleX="159049" custLinFactX="100000" custLinFactNeighborX="115758" custLinFactNeighborY="-7907"/>
      <dgm:spPr/>
      <dgm:t>
        <a:bodyPr/>
        <a:lstStyle/>
        <a:p>
          <a:endParaRPr lang="zh-CN" altLang="en-US"/>
        </a:p>
      </dgm:t>
    </dgm:pt>
    <dgm:pt modelId="{740A42D5-4B4D-44D7-96D6-7BB0AF59CBCE}" type="pres">
      <dgm:prSet presAssocID="{57CF75D6-98E6-4778-80FD-B3ABD1A81DD6}" presName="connectorText" presStyleLbl="sibTrans2D1" presStyleIdx="1" presStyleCnt="2"/>
      <dgm:spPr/>
      <dgm:t>
        <a:bodyPr/>
        <a:lstStyle/>
        <a:p>
          <a:endParaRPr lang="zh-CN" altLang="en-US"/>
        </a:p>
      </dgm:t>
    </dgm:pt>
    <dgm:pt modelId="{20E5F342-1F4C-4C4E-B49E-53913022A30C}" type="pres">
      <dgm:prSet presAssocID="{57CF75D6-98E6-4778-80FD-B3ABD1A81DD6}" presName="lastNode" presStyleLbl="node1" presStyleIdx="2" presStyleCnt="3" custAng="0" custScaleY="57222" custLinFactX="-113420" custLinFactNeighborX="-200000" custLinFactNeighborY="3656">
        <dgm:presLayoutVars>
          <dgm:bulletEnabled val="1"/>
        </dgm:presLayoutVars>
      </dgm:prSet>
      <dgm:spPr>
        <a:prstGeom prst="roundRect">
          <a:avLst/>
        </a:prstGeom>
      </dgm:spPr>
      <dgm:t>
        <a:bodyPr/>
        <a:lstStyle/>
        <a:p>
          <a:endParaRPr lang="zh-CN" altLang="en-US"/>
        </a:p>
      </dgm:t>
    </dgm:pt>
  </dgm:ptLst>
  <dgm:cxnLst>
    <dgm:cxn modelId="{FB205D42-4371-46C8-B086-8568EE20AA06}" srcId="{57CF75D6-98E6-4778-80FD-B3ABD1A81DD6}" destId="{721806B7-1589-4A0F-B816-8E6AFB9F1BFD}" srcOrd="2" destOrd="0" parTransId="{DC8A957C-8105-4E40-A7F1-92EC9B9E64A3}" sibTransId="{3B88C4D2-6CEB-4AF1-9BA3-0AD398E7D615}"/>
    <dgm:cxn modelId="{9D2956DD-3817-4AAF-96CD-946E4029D19E}" type="presOf" srcId="{57CF75D6-98E6-4778-80FD-B3ABD1A81DD6}" destId="{BA8472B1-8043-4773-8680-F817D81ACAD0}" srcOrd="0" destOrd="0" presId="urn:microsoft.com/office/officeart/2005/8/layout/equation2"/>
    <dgm:cxn modelId="{A74C37A8-3BED-4860-ADC9-D0C19512F5BE}" type="presOf" srcId="{A9268323-2FB5-4FC0-BC3B-16EEBDFA02BE}" destId="{E4E8F8F8-1CE9-4908-B2D1-8FCDF7A5C2D4}" srcOrd="0" destOrd="0" presId="urn:microsoft.com/office/officeart/2005/8/layout/equation2"/>
    <dgm:cxn modelId="{CFF37F25-2536-4AF3-9698-7D25B5EE5F9A}" srcId="{57CF75D6-98E6-4778-80FD-B3ABD1A81DD6}" destId="{0004562A-F741-46ED-91F8-4957C061F8C8}" srcOrd="0" destOrd="0" parTransId="{517C6E2F-81A7-408D-AAEF-66B815EA9976}" sibTransId="{A9268323-2FB5-4FC0-BC3B-16EEBDFA02BE}"/>
    <dgm:cxn modelId="{C697C350-56B5-4B17-8425-C1207B433890}" type="presOf" srcId="{5F20BC1C-FF23-40E8-9BBC-B423A0EAAA38}" destId="{18F25750-8151-49BC-B5E0-C1C833148B16}" srcOrd="0" destOrd="0" presId="urn:microsoft.com/office/officeart/2005/8/layout/equation2"/>
    <dgm:cxn modelId="{18980F14-663A-4514-8800-F82555F83B25}" type="presOf" srcId="{AFD0226B-7AE5-4376-89D5-83FF70922B8F}" destId="{1321D253-63A8-4D6E-973E-B99F84BFBDD0}" srcOrd="0" destOrd="0" presId="urn:microsoft.com/office/officeart/2005/8/layout/equation2"/>
    <dgm:cxn modelId="{CEEC1ACF-B7EE-46C6-8080-CED29F42EF7A}" srcId="{57CF75D6-98E6-4778-80FD-B3ABD1A81DD6}" destId="{AFD0226B-7AE5-4376-89D5-83FF70922B8F}" srcOrd="1" destOrd="0" parTransId="{45CC7C7E-11DE-40A1-B52E-A2B9498B9418}" sibTransId="{5F20BC1C-FF23-40E8-9BBC-B423A0EAAA38}"/>
    <dgm:cxn modelId="{49CB5FA2-B0F6-4A0D-B549-AB4EB7EB032C}" type="presOf" srcId="{5F20BC1C-FF23-40E8-9BBC-B423A0EAAA38}" destId="{740A42D5-4B4D-44D7-96D6-7BB0AF59CBCE}" srcOrd="1" destOrd="0" presId="urn:microsoft.com/office/officeart/2005/8/layout/equation2"/>
    <dgm:cxn modelId="{C977EC3A-9C86-48EF-AA55-EBB4BC1818CA}" type="presOf" srcId="{0004562A-F741-46ED-91F8-4957C061F8C8}" destId="{2C7716FD-DF16-4EBF-A73D-D709A69DA09D}" srcOrd="0" destOrd="0" presId="urn:microsoft.com/office/officeart/2005/8/layout/equation2"/>
    <dgm:cxn modelId="{A9835086-DFEA-4E6D-BF95-7AF57660DBC9}" type="presOf" srcId="{721806B7-1589-4A0F-B816-8E6AFB9F1BFD}" destId="{20E5F342-1F4C-4C4E-B49E-53913022A30C}" srcOrd="0" destOrd="0" presId="urn:microsoft.com/office/officeart/2005/8/layout/equation2"/>
    <dgm:cxn modelId="{7A6E9B13-2534-4842-BB33-956DC47F0BD2}" type="presParOf" srcId="{BA8472B1-8043-4773-8680-F817D81ACAD0}" destId="{556653F9-DD06-4FFB-877D-1EE94CC4C3B8}" srcOrd="0" destOrd="0" presId="urn:microsoft.com/office/officeart/2005/8/layout/equation2"/>
    <dgm:cxn modelId="{DED95DE6-EAB2-4F66-AEED-07AD01AF9D6F}" type="presParOf" srcId="{556653F9-DD06-4FFB-877D-1EE94CC4C3B8}" destId="{2C7716FD-DF16-4EBF-A73D-D709A69DA09D}" srcOrd="0" destOrd="0" presId="urn:microsoft.com/office/officeart/2005/8/layout/equation2"/>
    <dgm:cxn modelId="{A170300C-DFDF-4CE0-85FE-B2AD4E542B4C}" type="presParOf" srcId="{556653F9-DD06-4FFB-877D-1EE94CC4C3B8}" destId="{6EBC13F0-D5B2-4000-9A14-9A9C0A11E35C}" srcOrd="1" destOrd="0" presId="urn:microsoft.com/office/officeart/2005/8/layout/equation2"/>
    <dgm:cxn modelId="{8EF2250A-12B6-47EC-AC89-3ED0F895271E}" type="presParOf" srcId="{556653F9-DD06-4FFB-877D-1EE94CC4C3B8}" destId="{E4E8F8F8-1CE9-4908-B2D1-8FCDF7A5C2D4}" srcOrd="2" destOrd="0" presId="urn:microsoft.com/office/officeart/2005/8/layout/equation2"/>
    <dgm:cxn modelId="{4512B883-4F90-481F-938B-816D55796BE6}" type="presParOf" srcId="{556653F9-DD06-4FFB-877D-1EE94CC4C3B8}" destId="{C69AD2E2-F744-49F2-80B4-5B88B392D214}" srcOrd="3" destOrd="0" presId="urn:microsoft.com/office/officeart/2005/8/layout/equation2"/>
    <dgm:cxn modelId="{9F173E31-0ED2-4530-8D49-62551A898BCF}" type="presParOf" srcId="{556653F9-DD06-4FFB-877D-1EE94CC4C3B8}" destId="{1321D253-63A8-4D6E-973E-B99F84BFBDD0}" srcOrd="4" destOrd="0" presId="urn:microsoft.com/office/officeart/2005/8/layout/equation2"/>
    <dgm:cxn modelId="{B80FC54D-0ADB-4425-9D3E-B278EF76BE98}" type="presParOf" srcId="{BA8472B1-8043-4773-8680-F817D81ACAD0}" destId="{18F25750-8151-49BC-B5E0-C1C833148B16}" srcOrd="1" destOrd="0" presId="urn:microsoft.com/office/officeart/2005/8/layout/equation2"/>
    <dgm:cxn modelId="{E0C1C118-0AC3-47BD-9573-C9FD9D90EB12}" type="presParOf" srcId="{18F25750-8151-49BC-B5E0-C1C833148B16}" destId="{740A42D5-4B4D-44D7-96D6-7BB0AF59CBCE}" srcOrd="0" destOrd="0" presId="urn:microsoft.com/office/officeart/2005/8/layout/equation2"/>
    <dgm:cxn modelId="{62EC504A-FD06-45F9-9AAE-4E6B825146FB}" type="presParOf" srcId="{BA8472B1-8043-4773-8680-F817D81ACAD0}" destId="{20E5F342-1F4C-4C4E-B49E-53913022A30C}"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F2A60-629C-4C8E-9934-3898D349E229}" type="doc">
      <dgm:prSet loTypeId="urn:microsoft.com/office/officeart/2005/8/layout/radial5" loCatId="relationship" qsTypeId="urn:microsoft.com/office/officeart/2005/8/quickstyle/simple1" qsCatId="simple" csTypeId="urn:microsoft.com/office/officeart/2005/8/colors/accent2_1" csCatId="accent2" phldr="1"/>
      <dgm:spPr/>
      <dgm:t>
        <a:bodyPr/>
        <a:lstStyle/>
        <a:p>
          <a:endParaRPr lang="zh-CN" altLang="en-US"/>
        </a:p>
      </dgm:t>
    </dgm:pt>
    <dgm:pt modelId="{6D549B3F-1D30-416D-AE74-FDCC8E619733}">
      <dgm:prSet phldrT="[文本]" custT="1"/>
      <dgm:spPr/>
      <dgm:t>
        <a:bodyPr/>
        <a:lstStyle/>
        <a:p>
          <a:r>
            <a:rPr lang="zh-CN" altLang="en-US" sz="2000" b="1" dirty="0" smtClean="0">
              <a:latin typeface="微软雅黑" pitchFamily="34" charset="-122"/>
              <a:ea typeface="微软雅黑" pitchFamily="34" charset="-122"/>
            </a:rPr>
            <a:t>期权的用途</a:t>
          </a:r>
          <a:endParaRPr lang="zh-CN" altLang="en-US" sz="2000" b="1" dirty="0">
            <a:latin typeface="微软雅黑" pitchFamily="34" charset="-122"/>
            <a:ea typeface="微软雅黑" pitchFamily="34" charset="-122"/>
          </a:endParaRPr>
        </a:p>
      </dgm:t>
    </dgm:pt>
    <dgm:pt modelId="{5FCAEC02-FFFB-4F5F-9FA6-4E9305EBDE10}" type="parTrans" cxnId="{E85DBAA2-6476-4F02-B7ED-DB4E1F383CC0}">
      <dgm:prSet/>
      <dgm:spPr/>
      <dgm:t>
        <a:bodyPr/>
        <a:lstStyle/>
        <a:p>
          <a:endParaRPr lang="zh-CN" altLang="en-US"/>
        </a:p>
      </dgm:t>
    </dgm:pt>
    <dgm:pt modelId="{33323824-F363-4DE9-8323-DB2EE80446F0}" type="sibTrans" cxnId="{E85DBAA2-6476-4F02-B7ED-DB4E1F383CC0}">
      <dgm:prSet/>
      <dgm:spPr/>
      <dgm:t>
        <a:bodyPr/>
        <a:lstStyle/>
        <a:p>
          <a:endParaRPr lang="zh-CN" altLang="en-US"/>
        </a:p>
      </dgm:t>
    </dgm:pt>
    <dgm:pt modelId="{CEED8E24-7D73-4EA0-8949-402B3AB6998F}">
      <dgm:prSet phldrT="[文本]" custT="1"/>
      <dgm:spPr/>
      <dgm:t>
        <a:bodyPr/>
        <a:lstStyle/>
        <a:p>
          <a:pPr algn="ctr"/>
          <a:r>
            <a:rPr lang="zh-CN" altLang="en-US" sz="1800" b="1" dirty="0" smtClean="0">
              <a:latin typeface="微软雅黑" pitchFamily="34" charset="-122"/>
              <a:ea typeface="微软雅黑" pitchFamily="34" charset="-122"/>
            </a:rPr>
            <a:t>通过期权组合策略交易，形成不同的风险和收益组合</a:t>
          </a:r>
          <a:endParaRPr lang="zh-CN" altLang="en-US" sz="1800" b="1" dirty="0">
            <a:latin typeface="微软雅黑" pitchFamily="34" charset="-122"/>
            <a:ea typeface="微软雅黑" pitchFamily="34" charset="-122"/>
          </a:endParaRPr>
        </a:p>
      </dgm:t>
    </dgm:pt>
    <dgm:pt modelId="{8DB22340-83CA-420F-94D0-B50B06EBB674}" type="parTrans" cxnId="{23647E2F-2845-4249-A4C3-0C8B130281F6}">
      <dgm:prSet/>
      <dgm:spPr/>
      <dgm:t>
        <a:bodyPr/>
        <a:lstStyle/>
        <a:p>
          <a:endParaRPr lang="zh-CN" altLang="en-US"/>
        </a:p>
      </dgm:t>
    </dgm:pt>
    <dgm:pt modelId="{56F6E8F3-818E-46B4-AC05-DDD21ECC2742}" type="sibTrans" cxnId="{23647E2F-2845-4249-A4C3-0C8B130281F6}">
      <dgm:prSet/>
      <dgm:spPr/>
      <dgm:t>
        <a:bodyPr/>
        <a:lstStyle/>
        <a:p>
          <a:endParaRPr lang="zh-CN" altLang="en-US"/>
        </a:p>
      </dgm:t>
    </dgm:pt>
    <dgm:pt modelId="{BA2ACD7A-184B-4A02-8505-F98B7D74F518}">
      <dgm:prSet phldrT="[文本]" custT="1"/>
      <dgm:spPr/>
      <dgm:t>
        <a:bodyPr/>
        <a:lstStyle/>
        <a:p>
          <a:r>
            <a:rPr lang="zh-CN" altLang="en-US" sz="1800" b="1" dirty="0" smtClean="0">
              <a:latin typeface="微软雅黑" pitchFamily="34" charset="-122"/>
              <a:ea typeface="微软雅黑" pitchFamily="34" charset="-122"/>
            </a:rPr>
            <a:t>转移现货市场风险</a:t>
          </a:r>
          <a:endParaRPr lang="zh-CN" altLang="en-US" sz="1800" b="1" dirty="0">
            <a:latin typeface="微软雅黑" pitchFamily="34" charset="-122"/>
            <a:ea typeface="微软雅黑" pitchFamily="34" charset="-122"/>
          </a:endParaRPr>
        </a:p>
      </dgm:t>
    </dgm:pt>
    <dgm:pt modelId="{3E6A5F91-57F3-4AD6-95FF-460A73F90856}" type="parTrans" cxnId="{60235509-6E6C-428E-A96D-CCA500474442}">
      <dgm:prSet/>
      <dgm:spPr/>
      <dgm:t>
        <a:bodyPr/>
        <a:lstStyle/>
        <a:p>
          <a:endParaRPr lang="zh-CN" altLang="en-US"/>
        </a:p>
      </dgm:t>
    </dgm:pt>
    <dgm:pt modelId="{F95E4DC0-B86A-40F0-B9D7-F05B22F4F4A7}" type="sibTrans" cxnId="{60235509-6E6C-428E-A96D-CCA500474442}">
      <dgm:prSet/>
      <dgm:spPr/>
      <dgm:t>
        <a:bodyPr/>
        <a:lstStyle/>
        <a:p>
          <a:endParaRPr lang="zh-CN" altLang="en-US"/>
        </a:p>
      </dgm:t>
    </dgm:pt>
    <dgm:pt modelId="{885D9355-4E2B-4B2E-BA7A-EBF72001D4F1}">
      <dgm:prSet phldrT="[文本]" custT="1"/>
      <dgm:spPr/>
      <dgm:t>
        <a:bodyPr/>
        <a:lstStyle/>
        <a:p>
          <a:r>
            <a:rPr lang="zh-CN" altLang="en-US" sz="1800" b="1" dirty="0" smtClean="0">
              <a:latin typeface="微软雅黑" pitchFamily="34" charset="-122"/>
              <a:ea typeface="微软雅黑" pitchFamily="34" charset="-122"/>
            </a:rPr>
            <a:t>推迟买卖股票决策，锁定买卖价格</a:t>
          </a:r>
          <a:endParaRPr lang="zh-CN" altLang="en-US" sz="1800" b="1" dirty="0">
            <a:latin typeface="微软雅黑" pitchFamily="34" charset="-122"/>
            <a:ea typeface="微软雅黑" pitchFamily="34" charset="-122"/>
          </a:endParaRPr>
        </a:p>
      </dgm:t>
    </dgm:pt>
    <dgm:pt modelId="{FF9F3F34-3D33-4118-A9EE-B4E9DBD2BA8A}" type="parTrans" cxnId="{5DE2B223-2270-413E-9EE2-77CF8E52A645}">
      <dgm:prSet/>
      <dgm:spPr/>
      <dgm:t>
        <a:bodyPr/>
        <a:lstStyle/>
        <a:p>
          <a:endParaRPr lang="zh-CN" altLang="en-US"/>
        </a:p>
      </dgm:t>
    </dgm:pt>
    <dgm:pt modelId="{854FC7F2-CE2F-4037-9F70-EE3A054D3480}" type="sibTrans" cxnId="{5DE2B223-2270-413E-9EE2-77CF8E52A645}">
      <dgm:prSet/>
      <dgm:spPr/>
      <dgm:t>
        <a:bodyPr/>
        <a:lstStyle/>
        <a:p>
          <a:endParaRPr lang="zh-CN" altLang="en-US"/>
        </a:p>
      </dgm:t>
    </dgm:pt>
    <dgm:pt modelId="{CC45656C-FC3D-4078-9092-88A96C10AB9B}">
      <dgm:prSet phldrT="[文本]" custT="1"/>
      <dgm:spPr/>
      <dgm:t>
        <a:bodyPr/>
        <a:lstStyle/>
        <a:p>
          <a:r>
            <a:rPr lang="zh-CN" altLang="en-US" sz="1800" b="1" dirty="0" smtClean="0">
              <a:latin typeface="微软雅黑" pitchFamily="34" charset="-122"/>
              <a:ea typeface="微软雅黑" pitchFamily="34" charset="-122"/>
            </a:rPr>
            <a:t>进行杠杆性看多或看空的方向性交易</a:t>
          </a:r>
        </a:p>
      </dgm:t>
    </dgm:pt>
    <dgm:pt modelId="{6CBEC4C4-E1E9-4BE9-B0B9-72707A4CD12E}" type="parTrans" cxnId="{7BEB47E9-5730-40BE-A544-D3279E83FB84}">
      <dgm:prSet/>
      <dgm:spPr/>
      <dgm:t>
        <a:bodyPr/>
        <a:lstStyle/>
        <a:p>
          <a:endParaRPr lang="zh-CN" altLang="en-US"/>
        </a:p>
      </dgm:t>
    </dgm:pt>
    <dgm:pt modelId="{425B0C2A-40B5-4B61-9E0C-23614609D744}" type="sibTrans" cxnId="{7BEB47E9-5730-40BE-A544-D3279E83FB84}">
      <dgm:prSet/>
      <dgm:spPr/>
      <dgm:t>
        <a:bodyPr/>
        <a:lstStyle/>
        <a:p>
          <a:endParaRPr lang="zh-CN" altLang="en-US"/>
        </a:p>
      </dgm:t>
    </dgm:pt>
    <dgm:pt modelId="{DF7C2515-8046-4973-AD8A-3D35BFB9B53D}">
      <dgm:prSet phldrT="[文本]" custT="1"/>
      <dgm:spPr/>
      <dgm:t>
        <a:bodyPr/>
        <a:lstStyle/>
        <a:p>
          <a:r>
            <a:rPr lang="zh-CN" altLang="en-US" sz="1800" b="1" dirty="0" smtClean="0">
              <a:latin typeface="微软雅黑" pitchFamily="34" charset="-122"/>
              <a:ea typeface="微软雅黑" pitchFamily="34" charset="-122"/>
            </a:rPr>
            <a:t>通过卖出期权，增强持股收益，降低买入成本</a:t>
          </a:r>
          <a:endParaRPr lang="zh-CN" altLang="en-US" sz="1800" b="1" dirty="0">
            <a:latin typeface="微软雅黑" pitchFamily="34" charset="-122"/>
            <a:ea typeface="微软雅黑" pitchFamily="34" charset="-122"/>
          </a:endParaRPr>
        </a:p>
      </dgm:t>
    </dgm:pt>
    <dgm:pt modelId="{C632BC37-B2F9-438C-9BF3-611F5C2305C9}" type="parTrans" cxnId="{27FA14F8-D7AF-467B-B9CE-53335274F1D6}">
      <dgm:prSet/>
      <dgm:spPr/>
      <dgm:t>
        <a:bodyPr/>
        <a:lstStyle/>
        <a:p>
          <a:endParaRPr lang="zh-CN" altLang="en-US"/>
        </a:p>
      </dgm:t>
    </dgm:pt>
    <dgm:pt modelId="{F6CAD288-3650-4926-ACD0-B6003B85AC8A}" type="sibTrans" cxnId="{27FA14F8-D7AF-467B-B9CE-53335274F1D6}">
      <dgm:prSet/>
      <dgm:spPr/>
      <dgm:t>
        <a:bodyPr/>
        <a:lstStyle/>
        <a:p>
          <a:endParaRPr lang="zh-CN" altLang="en-US"/>
        </a:p>
      </dgm:t>
    </dgm:pt>
    <dgm:pt modelId="{2A3D0DBC-D58E-45BE-AD14-1A2883FB68D0}">
      <dgm:prSet phldrT="[文本]" custT="1"/>
      <dgm:spPr/>
      <dgm:t>
        <a:bodyPr/>
        <a:lstStyle/>
        <a:p>
          <a:r>
            <a:rPr lang="zh-CN" altLang="en-US" sz="1800" b="1" dirty="0" smtClean="0">
              <a:latin typeface="微软雅黑" pitchFamily="34" charset="-122"/>
              <a:ea typeface="微软雅黑" pitchFamily="34" charset="-122"/>
            </a:rPr>
            <a:t>管理结构化产品和场外衍生品的风险</a:t>
          </a:r>
          <a:endParaRPr lang="zh-CN" altLang="en-US" sz="1800" b="1" dirty="0">
            <a:latin typeface="微软雅黑" pitchFamily="34" charset="-122"/>
            <a:ea typeface="微软雅黑" pitchFamily="34" charset="-122"/>
          </a:endParaRPr>
        </a:p>
      </dgm:t>
    </dgm:pt>
    <dgm:pt modelId="{7B1A8C18-18F8-48CB-9F6B-1DBF6B7004BB}" type="parTrans" cxnId="{2E2B6CA5-B93D-4388-B842-DCF8DD4CA133}">
      <dgm:prSet/>
      <dgm:spPr/>
      <dgm:t>
        <a:bodyPr/>
        <a:lstStyle/>
        <a:p>
          <a:endParaRPr lang="zh-CN" altLang="en-US"/>
        </a:p>
      </dgm:t>
    </dgm:pt>
    <dgm:pt modelId="{FEEF73D5-4E52-4042-B48B-E9D98E13A999}" type="sibTrans" cxnId="{2E2B6CA5-B93D-4388-B842-DCF8DD4CA133}">
      <dgm:prSet/>
      <dgm:spPr/>
      <dgm:t>
        <a:bodyPr/>
        <a:lstStyle/>
        <a:p>
          <a:endParaRPr lang="zh-CN" altLang="en-US"/>
        </a:p>
      </dgm:t>
    </dgm:pt>
    <dgm:pt modelId="{0A09F307-C819-45C5-B6B9-868B5872394F}">
      <dgm:prSet phldrT="[文本]" custT="1"/>
      <dgm:spPr/>
      <dgm:t>
        <a:bodyPr/>
        <a:lstStyle/>
        <a:p>
          <a:r>
            <a:rPr lang="en-US" altLang="en-US" sz="1800" b="1" dirty="0" smtClean="0">
              <a:latin typeface="微软雅黑" pitchFamily="34" charset="-122"/>
              <a:ea typeface="微软雅黑" pitchFamily="34" charset="-122"/>
            </a:rPr>
            <a:t>……</a:t>
          </a:r>
          <a:endParaRPr lang="zh-CN" altLang="en-US" sz="1800" b="1" dirty="0">
            <a:latin typeface="微软雅黑" pitchFamily="34" charset="-122"/>
            <a:ea typeface="微软雅黑" pitchFamily="34" charset="-122"/>
          </a:endParaRPr>
        </a:p>
      </dgm:t>
    </dgm:pt>
    <dgm:pt modelId="{C4E38CC7-00FB-485E-8BC0-C410A0A1E0E8}" type="parTrans" cxnId="{7A44242A-290E-4EEB-B846-B120A2CDF691}">
      <dgm:prSet/>
      <dgm:spPr/>
      <dgm:t>
        <a:bodyPr/>
        <a:lstStyle/>
        <a:p>
          <a:endParaRPr lang="zh-CN" altLang="en-US"/>
        </a:p>
      </dgm:t>
    </dgm:pt>
    <dgm:pt modelId="{79D52693-2413-4716-8E34-4B392062793F}" type="sibTrans" cxnId="{7A44242A-290E-4EEB-B846-B120A2CDF691}">
      <dgm:prSet/>
      <dgm:spPr/>
      <dgm:t>
        <a:bodyPr/>
        <a:lstStyle/>
        <a:p>
          <a:endParaRPr lang="zh-CN" altLang="en-US"/>
        </a:p>
      </dgm:t>
    </dgm:pt>
    <dgm:pt modelId="{37C1BDFF-8CC2-4161-BA6A-BC9A2C6C9E45}" type="pres">
      <dgm:prSet presAssocID="{65CF2A60-629C-4C8E-9934-3898D349E229}" presName="Name0" presStyleCnt="0">
        <dgm:presLayoutVars>
          <dgm:chMax val="1"/>
          <dgm:dir/>
          <dgm:animLvl val="ctr"/>
          <dgm:resizeHandles val="exact"/>
        </dgm:presLayoutVars>
      </dgm:prSet>
      <dgm:spPr/>
      <dgm:t>
        <a:bodyPr/>
        <a:lstStyle/>
        <a:p>
          <a:endParaRPr lang="zh-CN" altLang="en-US"/>
        </a:p>
      </dgm:t>
    </dgm:pt>
    <dgm:pt modelId="{17957A91-0472-4C32-91B1-9AC6342C743A}" type="pres">
      <dgm:prSet presAssocID="{6D549B3F-1D30-416D-AE74-FDCC8E619733}" presName="centerShape" presStyleLbl="node0" presStyleIdx="0" presStyleCnt="1" custScaleX="141457" custScaleY="139769"/>
      <dgm:spPr/>
      <dgm:t>
        <a:bodyPr/>
        <a:lstStyle/>
        <a:p>
          <a:endParaRPr lang="zh-CN" altLang="en-US"/>
        </a:p>
      </dgm:t>
    </dgm:pt>
    <dgm:pt modelId="{0EB50A7A-FC58-4E42-99B2-2FFB6B7E22AE}" type="pres">
      <dgm:prSet presAssocID="{6CBEC4C4-E1E9-4BE9-B0B9-72707A4CD12E}" presName="parTrans" presStyleLbl="sibTrans2D1" presStyleIdx="0" presStyleCnt="7"/>
      <dgm:spPr/>
      <dgm:t>
        <a:bodyPr/>
        <a:lstStyle/>
        <a:p>
          <a:endParaRPr lang="zh-CN" altLang="en-US"/>
        </a:p>
      </dgm:t>
    </dgm:pt>
    <dgm:pt modelId="{9F756262-5C98-4AB2-B6EB-78A744A48B04}" type="pres">
      <dgm:prSet presAssocID="{6CBEC4C4-E1E9-4BE9-B0B9-72707A4CD12E}" presName="connectorText" presStyleLbl="sibTrans2D1" presStyleIdx="0" presStyleCnt="7"/>
      <dgm:spPr/>
      <dgm:t>
        <a:bodyPr/>
        <a:lstStyle/>
        <a:p>
          <a:endParaRPr lang="zh-CN" altLang="en-US"/>
        </a:p>
      </dgm:t>
    </dgm:pt>
    <dgm:pt modelId="{20E92263-97EA-4002-93A0-27332DEA40B6}" type="pres">
      <dgm:prSet presAssocID="{CC45656C-FC3D-4078-9092-88A96C10AB9B}" presName="node" presStyleLbl="node1" presStyleIdx="0" presStyleCnt="7" custScaleX="123209">
        <dgm:presLayoutVars>
          <dgm:bulletEnabled val="1"/>
        </dgm:presLayoutVars>
      </dgm:prSet>
      <dgm:spPr>
        <a:prstGeom prst="rect">
          <a:avLst/>
        </a:prstGeom>
      </dgm:spPr>
      <dgm:t>
        <a:bodyPr/>
        <a:lstStyle/>
        <a:p>
          <a:endParaRPr lang="zh-CN" altLang="en-US"/>
        </a:p>
      </dgm:t>
    </dgm:pt>
    <dgm:pt modelId="{7D4C02E0-953E-4615-9734-06E583D5D4CB}" type="pres">
      <dgm:prSet presAssocID="{8DB22340-83CA-420F-94D0-B50B06EBB674}" presName="parTrans" presStyleLbl="sibTrans2D1" presStyleIdx="1" presStyleCnt="7" custScaleX="85995" custLinFactNeighborX="-38652" custLinFactNeighborY="-18849"/>
      <dgm:spPr/>
      <dgm:t>
        <a:bodyPr/>
        <a:lstStyle/>
        <a:p>
          <a:endParaRPr lang="zh-CN" altLang="en-US"/>
        </a:p>
      </dgm:t>
    </dgm:pt>
    <dgm:pt modelId="{1F39FF84-3731-4F39-B1A2-13A599E9BA27}" type="pres">
      <dgm:prSet presAssocID="{8DB22340-83CA-420F-94D0-B50B06EBB674}" presName="connectorText" presStyleLbl="sibTrans2D1" presStyleIdx="1" presStyleCnt="7"/>
      <dgm:spPr/>
      <dgm:t>
        <a:bodyPr/>
        <a:lstStyle/>
        <a:p>
          <a:endParaRPr lang="zh-CN" altLang="en-US"/>
        </a:p>
      </dgm:t>
    </dgm:pt>
    <dgm:pt modelId="{2E671104-40D5-4C89-8948-51CD8015FB54}" type="pres">
      <dgm:prSet presAssocID="{CEED8E24-7D73-4EA0-8949-402B3AB6998F}" presName="node" presStyleLbl="node1" presStyleIdx="1" presStyleCnt="7" custScaleX="189889" custRadScaleRad="123193" custRadScaleInc="42161">
        <dgm:presLayoutVars>
          <dgm:bulletEnabled val="1"/>
        </dgm:presLayoutVars>
      </dgm:prSet>
      <dgm:spPr>
        <a:prstGeom prst="rect">
          <a:avLst/>
        </a:prstGeom>
      </dgm:spPr>
      <dgm:t>
        <a:bodyPr/>
        <a:lstStyle/>
        <a:p>
          <a:endParaRPr lang="zh-CN" altLang="en-US"/>
        </a:p>
      </dgm:t>
    </dgm:pt>
    <dgm:pt modelId="{9D0B7579-F7C4-4EA2-98AA-70D7B30304AD}" type="pres">
      <dgm:prSet presAssocID="{3E6A5F91-57F3-4AD6-95FF-460A73F90856}" presName="parTrans" presStyleLbl="sibTrans2D1" presStyleIdx="2" presStyleCnt="7" custLinFactNeighborX="-21092" custLinFactNeighborY="12941"/>
      <dgm:spPr/>
      <dgm:t>
        <a:bodyPr/>
        <a:lstStyle/>
        <a:p>
          <a:endParaRPr lang="zh-CN" altLang="en-US"/>
        </a:p>
      </dgm:t>
    </dgm:pt>
    <dgm:pt modelId="{198C9036-C295-4C73-A8D2-2C0F83A67361}" type="pres">
      <dgm:prSet presAssocID="{3E6A5F91-57F3-4AD6-95FF-460A73F90856}" presName="connectorText" presStyleLbl="sibTrans2D1" presStyleIdx="2" presStyleCnt="7"/>
      <dgm:spPr/>
      <dgm:t>
        <a:bodyPr/>
        <a:lstStyle/>
        <a:p>
          <a:endParaRPr lang="zh-CN" altLang="en-US"/>
        </a:p>
      </dgm:t>
    </dgm:pt>
    <dgm:pt modelId="{6203DD87-CA7F-44AA-B6CF-333C1D54DDD5}" type="pres">
      <dgm:prSet presAssocID="{BA2ACD7A-184B-4A02-8505-F98B7D74F518}" presName="node" presStyleLbl="node1" presStyleIdx="2" presStyleCnt="7" custScaleY="68373" custRadScaleRad="100978" custRadScaleInc="-10434">
        <dgm:presLayoutVars>
          <dgm:bulletEnabled val="1"/>
        </dgm:presLayoutVars>
      </dgm:prSet>
      <dgm:spPr>
        <a:prstGeom prst="rect">
          <a:avLst/>
        </a:prstGeom>
      </dgm:spPr>
      <dgm:t>
        <a:bodyPr/>
        <a:lstStyle/>
        <a:p>
          <a:endParaRPr lang="zh-CN" altLang="en-US"/>
        </a:p>
      </dgm:t>
    </dgm:pt>
    <dgm:pt modelId="{F5D71DFB-6056-4318-BCFA-CE59B95B73E7}" type="pres">
      <dgm:prSet presAssocID="{FF9F3F34-3D33-4118-A9EE-B4E9DBD2BA8A}" presName="parTrans" presStyleLbl="sibTrans2D1" presStyleIdx="3" presStyleCnt="7" custLinFactNeighborX="-20620" custLinFactNeighborY="3617"/>
      <dgm:spPr/>
      <dgm:t>
        <a:bodyPr/>
        <a:lstStyle/>
        <a:p>
          <a:endParaRPr lang="zh-CN" altLang="en-US"/>
        </a:p>
      </dgm:t>
    </dgm:pt>
    <dgm:pt modelId="{0DF2E721-7E21-494A-9940-BC0FADBF81F4}" type="pres">
      <dgm:prSet presAssocID="{FF9F3F34-3D33-4118-A9EE-B4E9DBD2BA8A}" presName="connectorText" presStyleLbl="sibTrans2D1" presStyleIdx="3" presStyleCnt="7"/>
      <dgm:spPr/>
      <dgm:t>
        <a:bodyPr/>
        <a:lstStyle/>
        <a:p>
          <a:endParaRPr lang="zh-CN" altLang="en-US"/>
        </a:p>
      </dgm:t>
    </dgm:pt>
    <dgm:pt modelId="{7C6B4DA2-D315-49CA-8B15-0185C5DD5AB7}" type="pres">
      <dgm:prSet presAssocID="{885D9355-4E2B-4B2E-BA7A-EBF72001D4F1}" presName="node" presStyleLbl="node1" presStyleIdx="3" presStyleCnt="7" custScaleX="180127" custRadScaleRad="107249" custRadScaleInc="-43622">
        <dgm:presLayoutVars>
          <dgm:bulletEnabled val="1"/>
        </dgm:presLayoutVars>
      </dgm:prSet>
      <dgm:spPr>
        <a:prstGeom prst="rect">
          <a:avLst/>
        </a:prstGeom>
      </dgm:spPr>
      <dgm:t>
        <a:bodyPr/>
        <a:lstStyle/>
        <a:p>
          <a:endParaRPr lang="zh-CN" altLang="en-US"/>
        </a:p>
      </dgm:t>
    </dgm:pt>
    <dgm:pt modelId="{C87D213E-212A-4913-843A-99B9EA34C508}" type="pres">
      <dgm:prSet presAssocID="{C632BC37-B2F9-438C-9BF3-611F5C2305C9}" presName="parTrans" presStyleLbl="sibTrans2D1" presStyleIdx="4" presStyleCnt="7" custLinFactNeighborX="30127" custLinFactNeighborY="3616"/>
      <dgm:spPr/>
      <dgm:t>
        <a:bodyPr/>
        <a:lstStyle/>
        <a:p>
          <a:endParaRPr lang="zh-CN" altLang="en-US"/>
        </a:p>
      </dgm:t>
    </dgm:pt>
    <dgm:pt modelId="{FA51E44E-2380-48BA-BFBB-221CBF57C0F3}" type="pres">
      <dgm:prSet presAssocID="{C632BC37-B2F9-438C-9BF3-611F5C2305C9}" presName="connectorText" presStyleLbl="sibTrans2D1" presStyleIdx="4" presStyleCnt="7"/>
      <dgm:spPr/>
      <dgm:t>
        <a:bodyPr/>
        <a:lstStyle/>
        <a:p>
          <a:endParaRPr lang="zh-CN" altLang="en-US"/>
        </a:p>
      </dgm:t>
    </dgm:pt>
    <dgm:pt modelId="{A0D82996-ED0C-4ECF-AAC7-765DE6503990}" type="pres">
      <dgm:prSet presAssocID="{DF7C2515-8046-4973-AD8A-3D35BFB9B53D}" presName="node" presStyleLbl="node1" presStyleIdx="4" presStyleCnt="7" custScaleX="150156" custRadScaleRad="107637" custRadScaleInc="44689">
        <dgm:presLayoutVars>
          <dgm:bulletEnabled val="1"/>
        </dgm:presLayoutVars>
      </dgm:prSet>
      <dgm:spPr>
        <a:prstGeom prst="rect">
          <a:avLst/>
        </a:prstGeom>
      </dgm:spPr>
      <dgm:t>
        <a:bodyPr/>
        <a:lstStyle/>
        <a:p>
          <a:endParaRPr lang="zh-CN" altLang="en-US"/>
        </a:p>
      </dgm:t>
    </dgm:pt>
    <dgm:pt modelId="{DBE6CFE9-0A53-4129-B602-D4C398135372}" type="pres">
      <dgm:prSet presAssocID="{7B1A8C18-18F8-48CB-9F6B-1DBF6B7004BB}" presName="parTrans" presStyleLbl="sibTrans2D1" presStyleIdx="5" presStyleCnt="7" custLinFactNeighborX="-6070" custLinFactNeighborY="18803"/>
      <dgm:spPr/>
      <dgm:t>
        <a:bodyPr/>
        <a:lstStyle/>
        <a:p>
          <a:endParaRPr lang="zh-CN" altLang="en-US"/>
        </a:p>
      </dgm:t>
    </dgm:pt>
    <dgm:pt modelId="{3034370A-9F5C-4B8C-9F4F-C34AF081F4BE}" type="pres">
      <dgm:prSet presAssocID="{7B1A8C18-18F8-48CB-9F6B-1DBF6B7004BB}" presName="connectorText" presStyleLbl="sibTrans2D1" presStyleIdx="5" presStyleCnt="7"/>
      <dgm:spPr/>
      <dgm:t>
        <a:bodyPr/>
        <a:lstStyle/>
        <a:p>
          <a:endParaRPr lang="zh-CN" altLang="en-US"/>
        </a:p>
      </dgm:t>
    </dgm:pt>
    <dgm:pt modelId="{17BCF8FE-FC42-469D-9939-22AB2B2F4357}" type="pres">
      <dgm:prSet presAssocID="{2A3D0DBC-D58E-45BE-AD14-1A2883FB68D0}" presName="node" presStyleLbl="node1" presStyleIdx="5" presStyleCnt="7" custScaleX="157213" custScaleY="78682" custRadScaleRad="113240" custRadScaleInc="34399">
        <dgm:presLayoutVars>
          <dgm:bulletEnabled val="1"/>
        </dgm:presLayoutVars>
      </dgm:prSet>
      <dgm:spPr>
        <a:prstGeom prst="rect">
          <a:avLst/>
        </a:prstGeom>
      </dgm:spPr>
      <dgm:t>
        <a:bodyPr/>
        <a:lstStyle/>
        <a:p>
          <a:endParaRPr lang="zh-CN" altLang="en-US"/>
        </a:p>
      </dgm:t>
    </dgm:pt>
    <dgm:pt modelId="{E87C4104-BFF4-4173-B069-30BF8043B5B6}" type="pres">
      <dgm:prSet presAssocID="{C4E38CC7-00FB-485E-8BC0-C410A0A1E0E8}" presName="parTrans" presStyleLbl="sibTrans2D1" presStyleIdx="6" presStyleCnt="7" custScaleX="76127" custLinFactNeighborX="16412" custLinFactNeighborY="7087"/>
      <dgm:spPr/>
      <dgm:t>
        <a:bodyPr/>
        <a:lstStyle/>
        <a:p>
          <a:endParaRPr lang="zh-CN" altLang="en-US"/>
        </a:p>
      </dgm:t>
    </dgm:pt>
    <dgm:pt modelId="{197C01B8-FBFB-4103-9381-4FEB7212C237}" type="pres">
      <dgm:prSet presAssocID="{C4E38CC7-00FB-485E-8BC0-C410A0A1E0E8}" presName="connectorText" presStyleLbl="sibTrans2D1" presStyleIdx="6" presStyleCnt="7"/>
      <dgm:spPr/>
      <dgm:t>
        <a:bodyPr/>
        <a:lstStyle/>
        <a:p>
          <a:endParaRPr lang="zh-CN" altLang="en-US"/>
        </a:p>
      </dgm:t>
    </dgm:pt>
    <dgm:pt modelId="{D4CFB9BC-BB9A-409F-8051-62EA333C8099}" type="pres">
      <dgm:prSet presAssocID="{0A09F307-C819-45C5-B6B9-868B5872394F}" presName="node" presStyleLbl="node1" presStyleIdx="6" presStyleCnt="7" custScaleX="89940" custScaleY="65074" custRadScaleRad="107771" custRadScaleInc="-8316">
        <dgm:presLayoutVars>
          <dgm:bulletEnabled val="1"/>
        </dgm:presLayoutVars>
      </dgm:prSet>
      <dgm:spPr>
        <a:prstGeom prst="rect">
          <a:avLst/>
        </a:prstGeom>
      </dgm:spPr>
      <dgm:t>
        <a:bodyPr/>
        <a:lstStyle/>
        <a:p>
          <a:endParaRPr lang="zh-CN" altLang="en-US"/>
        </a:p>
      </dgm:t>
    </dgm:pt>
  </dgm:ptLst>
  <dgm:cxnLst>
    <dgm:cxn modelId="{82D49A8F-2D26-427F-8021-65BA8FBD01BF}" type="presOf" srcId="{885D9355-4E2B-4B2E-BA7A-EBF72001D4F1}" destId="{7C6B4DA2-D315-49CA-8B15-0185C5DD5AB7}" srcOrd="0" destOrd="0" presId="urn:microsoft.com/office/officeart/2005/8/layout/radial5"/>
    <dgm:cxn modelId="{27FA14F8-D7AF-467B-B9CE-53335274F1D6}" srcId="{6D549B3F-1D30-416D-AE74-FDCC8E619733}" destId="{DF7C2515-8046-4973-AD8A-3D35BFB9B53D}" srcOrd="4" destOrd="0" parTransId="{C632BC37-B2F9-438C-9BF3-611F5C2305C9}" sibTransId="{F6CAD288-3650-4926-ACD0-B6003B85AC8A}"/>
    <dgm:cxn modelId="{F9B40DDB-5A3A-4225-B99F-595C37547D41}" type="presOf" srcId="{3E6A5F91-57F3-4AD6-95FF-460A73F90856}" destId="{198C9036-C295-4C73-A8D2-2C0F83A67361}" srcOrd="1" destOrd="0" presId="urn:microsoft.com/office/officeart/2005/8/layout/radial5"/>
    <dgm:cxn modelId="{7BEB47E9-5730-40BE-A544-D3279E83FB84}" srcId="{6D549B3F-1D30-416D-AE74-FDCC8E619733}" destId="{CC45656C-FC3D-4078-9092-88A96C10AB9B}" srcOrd="0" destOrd="0" parTransId="{6CBEC4C4-E1E9-4BE9-B0B9-72707A4CD12E}" sibTransId="{425B0C2A-40B5-4B61-9E0C-23614609D744}"/>
    <dgm:cxn modelId="{60235509-6E6C-428E-A96D-CCA500474442}" srcId="{6D549B3F-1D30-416D-AE74-FDCC8E619733}" destId="{BA2ACD7A-184B-4A02-8505-F98B7D74F518}" srcOrd="2" destOrd="0" parTransId="{3E6A5F91-57F3-4AD6-95FF-460A73F90856}" sibTransId="{F95E4DC0-B86A-40F0-B9D7-F05B22F4F4A7}"/>
    <dgm:cxn modelId="{2E2B6CA5-B93D-4388-B842-DCF8DD4CA133}" srcId="{6D549B3F-1D30-416D-AE74-FDCC8E619733}" destId="{2A3D0DBC-D58E-45BE-AD14-1A2883FB68D0}" srcOrd="5" destOrd="0" parTransId="{7B1A8C18-18F8-48CB-9F6B-1DBF6B7004BB}" sibTransId="{FEEF73D5-4E52-4042-B48B-E9D98E13A999}"/>
    <dgm:cxn modelId="{23647E2F-2845-4249-A4C3-0C8B130281F6}" srcId="{6D549B3F-1D30-416D-AE74-FDCC8E619733}" destId="{CEED8E24-7D73-4EA0-8949-402B3AB6998F}" srcOrd="1" destOrd="0" parTransId="{8DB22340-83CA-420F-94D0-B50B06EBB674}" sibTransId="{56F6E8F3-818E-46B4-AC05-DDD21ECC2742}"/>
    <dgm:cxn modelId="{87C5FA31-BA6B-4740-B65A-4BD270E714DC}" type="presOf" srcId="{3E6A5F91-57F3-4AD6-95FF-460A73F90856}" destId="{9D0B7579-F7C4-4EA2-98AA-70D7B30304AD}" srcOrd="0" destOrd="0" presId="urn:microsoft.com/office/officeart/2005/8/layout/radial5"/>
    <dgm:cxn modelId="{9867FBDD-3DC9-46FA-94CA-C0F90ED4C698}" type="presOf" srcId="{CC45656C-FC3D-4078-9092-88A96C10AB9B}" destId="{20E92263-97EA-4002-93A0-27332DEA40B6}" srcOrd="0" destOrd="0" presId="urn:microsoft.com/office/officeart/2005/8/layout/radial5"/>
    <dgm:cxn modelId="{5DE2B223-2270-413E-9EE2-77CF8E52A645}" srcId="{6D549B3F-1D30-416D-AE74-FDCC8E619733}" destId="{885D9355-4E2B-4B2E-BA7A-EBF72001D4F1}" srcOrd="3" destOrd="0" parTransId="{FF9F3F34-3D33-4118-A9EE-B4E9DBD2BA8A}" sibTransId="{854FC7F2-CE2F-4037-9F70-EE3A054D3480}"/>
    <dgm:cxn modelId="{7A44242A-290E-4EEB-B846-B120A2CDF691}" srcId="{6D549B3F-1D30-416D-AE74-FDCC8E619733}" destId="{0A09F307-C819-45C5-B6B9-868B5872394F}" srcOrd="6" destOrd="0" parTransId="{C4E38CC7-00FB-485E-8BC0-C410A0A1E0E8}" sibTransId="{79D52693-2413-4716-8E34-4B392062793F}"/>
    <dgm:cxn modelId="{DC2E12AB-66C4-4348-B5A3-8D01A155D1C2}" type="presOf" srcId="{8DB22340-83CA-420F-94D0-B50B06EBB674}" destId="{1F39FF84-3731-4F39-B1A2-13A599E9BA27}" srcOrd="1" destOrd="0" presId="urn:microsoft.com/office/officeart/2005/8/layout/radial5"/>
    <dgm:cxn modelId="{244A1122-243F-470F-9E95-CFDDFEA192B6}" type="presOf" srcId="{7B1A8C18-18F8-48CB-9F6B-1DBF6B7004BB}" destId="{DBE6CFE9-0A53-4129-B602-D4C398135372}" srcOrd="0" destOrd="0" presId="urn:microsoft.com/office/officeart/2005/8/layout/radial5"/>
    <dgm:cxn modelId="{F7462DB6-C580-4D4D-90E0-8A9E009E0E52}" type="presOf" srcId="{8DB22340-83CA-420F-94D0-B50B06EBB674}" destId="{7D4C02E0-953E-4615-9734-06E583D5D4CB}" srcOrd="0" destOrd="0" presId="urn:microsoft.com/office/officeart/2005/8/layout/radial5"/>
    <dgm:cxn modelId="{180C67AD-EDDB-4E2E-8064-0BD1F5910A84}" type="presOf" srcId="{7B1A8C18-18F8-48CB-9F6B-1DBF6B7004BB}" destId="{3034370A-9F5C-4B8C-9F4F-C34AF081F4BE}" srcOrd="1" destOrd="0" presId="urn:microsoft.com/office/officeart/2005/8/layout/radial5"/>
    <dgm:cxn modelId="{983F59B0-D086-4855-91A8-D39FEDE0B3E0}" type="presOf" srcId="{CEED8E24-7D73-4EA0-8949-402B3AB6998F}" destId="{2E671104-40D5-4C89-8948-51CD8015FB54}" srcOrd="0" destOrd="0" presId="urn:microsoft.com/office/officeart/2005/8/layout/radial5"/>
    <dgm:cxn modelId="{27A9A261-EA02-460A-9AE1-8C00C4186F5A}" type="presOf" srcId="{C4E38CC7-00FB-485E-8BC0-C410A0A1E0E8}" destId="{197C01B8-FBFB-4103-9381-4FEB7212C237}" srcOrd="1" destOrd="0" presId="urn:microsoft.com/office/officeart/2005/8/layout/radial5"/>
    <dgm:cxn modelId="{89994296-223B-48FC-A2D5-163A5426592E}" type="presOf" srcId="{C4E38CC7-00FB-485E-8BC0-C410A0A1E0E8}" destId="{E87C4104-BFF4-4173-B069-30BF8043B5B6}" srcOrd="0" destOrd="0" presId="urn:microsoft.com/office/officeart/2005/8/layout/radial5"/>
    <dgm:cxn modelId="{37DB350D-FD5A-4544-8E3C-61A97A7E2FD9}" type="presOf" srcId="{FF9F3F34-3D33-4118-A9EE-B4E9DBD2BA8A}" destId="{F5D71DFB-6056-4318-BCFA-CE59B95B73E7}" srcOrd="0" destOrd="0" presId="urn:microsoft.com/office/officeart/2005/8/layout/radial5"/>
    <dgm:cxn modelId="{E0509449-DB10-4D25-BCF1-1B5ADA6AF2A4}" type="presOf" srcId="{DF7C2515-8046-4973-AD8A-3D35BFB9B53D}" destId="{A0D82996-ED0C-4ECF-AAC7-765DE6503990}" srcOrd="0" destOrd="0" presId="urn:microsoft.com/office/officeart/2005/8/layout/radial5"/>
    <dgm:cxn modelId="{705EE513-9800-4AB2-A47C-88384F26C5C6}" type="presOf" srcId="{BA2ACD7A-184B-4A02-8505-F98B7D74F518}" destId="{6203DD87-CA7F-44AA-B6CF-333C1D54DDD5}" srcOrd="0" destOrd="0" presId="urn:microsoft.com/office/officeart/2005/8/layout/radial5"/>
    <dgm:cxn modelId="{702A1CEE-26FD-4D2F-9A9E-537D6B79575C}" type="presOf" srcId="{C632BC37-B2F9-438C-9BF3-611F5C2305C9}" destId="{C87D213E-212A-4913-843A-99B9EA34C508}" srcOrd="0" destOrd="0" presId="urn:microsoft.com/office/officeart/2005/8/layout/radial5"/>
    <dgm:cxn modelId="{E2A3CBA5-B1DB-45B3-AC26-F3AC69C2E88F}" type="presOf" srcId="{0A09F307-C819-45C5-B6B9-868B5872394F}" destId="{D4CFB9BC-BB9A-409F-8051-62EA333C8099}" srcOrd="0" destOrd="0" presId="urn:microsoft.com/office/officeart/2005/8/layout/radial5"/>
    <dgm:cxn modelId="{364B2C8D-AFE6-46BA-A86B-78EDBD97EB75}" type="presOf" srcId="{C632BC37-B2F9-438C-9BF3-611F5C2305C9}" destId="{FA51E44E-2380-48BA-BFBB-221CBF57C0F3}" srcOrd="1" destOrd="0" presId="urn:microsoft.com/office/officeart/2005/8/layout/radial5"/>
    <dgm:cxn modelId="{8455A375-A4EB-4A73-9071-DD4258C5E6BE}" type="presOf" srcId="{6CBEC4C4-E1E9-4BE9-B0B9-72707A4CD12E}" destId="{9F756262-5C98-4AB2-B6EB-78A744A48B04}" srcOrd="1" destOrd="0" presId="urn:microsoft.com/office/officeart/2005/8/layout/radial5"/>
    <dgm:cxn modelId="{B0D93A5C-252B-49C8-BE07-688975B25DB3}" type="presOf" srcId="{2A3D0DBC-D58E-45BE-AD14-1A2883FB68D0}" destId="{17BCF8FE-FC42-469D-9939-22AB2B2F4357}" srcOrd="0" destOrd="0" presId="urn:microsoft.com/office/officeart/2005/8/layout/radial5"/>
    <dgm:cxn modelId="{F514BD6F-25C4-45AE-B19F-D46598F16750}" type="presOf" srcId="{65CF2A60-629C-4C8E-9934-3898D349E229}" destId="{37C1BDFF-8CC2-4161-BA6A-BC9A2C6C9E45}" srcOrd="0" destOrd="0" presId="urn:microsoft.com/office/officeart/2005/8/layout/radial5"/>
    <dgm:cxn modelId="{E5F62650-5BB4-47B1-9A27-BFE1F539D6F6}" type="presOf" srcId="{6CBEC4C4-E1E9-4BE9-B0B9-72707A4CD12E}" destId="{0EB50A7A-FC58-4E42-99B2-2FFB6B7E22AE}" srcOrd="0" destOrd="0" presId="urn:microsoft.com/office/officeart/2005/8/layout/radial5"/>
    <dgm:cxn modelId="{D54F3116-ECE8-4D14-A85D-42AA315A4E17}" type="presOf" srcId="{FF9F3F34-3D33-4118-A9EE-B4E9DBD2BA8A}" destId="{0DF2E721-7E21-494A-9940-BC0FADBF81F4}" srcOrd="1" destOrd="0" presId="urn:microsoft.com/office/officeart/2005/8/layout/radial5"/>
    <dgm:cxn modelId="{E85DBAA2-6476-4F02-B7ED-DB4E1F383CC0}" srcId="{65CF2A60-629C-4C8E-9934-3898D349E229}" destId="{6D549B3F-1D30-416D-AE74-FDCC8E619733}" srcOrd="0" destOrd="0" parTransId="{5FCAEC02-FFFB-4F5F-9FA6-4E9305EBDE10}" sibTransId="{33323824-F363-4DE9-8323-DB2EE80446F0}"/>
    <dgm:cxn modelId="{E17E47BD-64B1-47A8-BDCE-AA425CCBD1DA}" type="presOf" srcId="{6D549B3F-1D30-416D-AE74-FDCC8E619733}" destId="{17957A91-0472-4C32-91B1-9AC6342C743A}" srcOrd="0" destOrd="0" presId="urn:microsoft.com/office/officeart/2005/8/layout/radial5"/>
    <dgm:cxn modelId="{D0B5B1BC-BD7C-49DF-AFDA-F3F85D8FC7ED}" type="presParOf" srcId="{37C1BDFF-8CC2-4161-BA6A-BC9A2C6C9E45}" destId="{17957A91-0472-4C32-91B1-9AC6342C743A}" srcOrd="0" destOrd="0" presId="urn:microsoft.com/office/officeart/2005/8/layout/radial5"/>
    <dgm:cxn modelId="{5659C022-5130-42CA-AC6D-33CADD2F98C8}" type="presParOf" srcId="{37C1BDFF-8CC2-4161-BA6A-BC9A2C6C9E45}" destId="{0EB50A7A-FC58-4E42-99B2-2FFB6B7E22AE}" srcOrd="1" destOrd="0" presId="urn:microsoft.com/office/officeart/2005/8/layout/radial5"/>
    <dgm:cxn modelId="{B07AFCD8-6B6B-45D7-A7E8-2A6BB9C8D205}" type="presParOf" srcId="{0EB50A7A-FC58-4E42-99B2-2FFB6B7E22AE}" destId="{9F756262-5C98-4AB2-B6EB-78A744A48B04}" srcOrd="0" destOrd="0" presId="urn:microsoft.com/office/officeart/2005/8/layout/radial5"/>
    <dgm:cxn modelId="{4D2A9DC1-5771-4051-BCD3-30933B168068}" type="presParOf" srcId="{37C1BDFF-8CC2-4161-BA6A-BC9A2C6C9E45}" destId="{20E92263-97EA-4002-93A0-27332DEA40B6}" srcOrd="2" destOrd="0" presId="urn:microsoft.com/office/officeart/2005/8/layout/radial5"/>
    <dgm:cxn modelId="{7466F073-C8FD-4A89-B45B-FE725EBB0D06}" type="presParOf" srcId="{37C1BDFF-8CC2-4161-BA6A-BC9A2C6C9E45}" destId="{7D4C02E0-953E-4615-9734-06E583D5D4CB}" srcOrd="3" destOrd="0" presId="urn:microsoft.com/office/officeart/2005/8/layout/radial5"/>
    <dgm:cxn modelId="{3ACFBF02-05F2-4436-81AD-8DA620F3017D}" type="presParOf" srcId="{7D4C02E0-953E-4615-9734-06E583D5D4CB}" destId="{1F39FF84-3731-4F39-B1A2-13A599E9BA27}" srcOrd="0" destOrd="0" presId="urn:microsoft.com/office/officeart/2005/8/layout/radial5"/>
    <dgm:cxn modelId="{8D32A839-1926-4B7E-8B45-A7DBA2252B05}" type="presParOf" srcId="{37C1BDFF-8CC2-4161-BA6A-BC9A2C6C9E45}" destId="{2E671104-40D5-4C89-8948-51CD8015FB54}" srcOrd="4" destOrd="0" presId="urn:microsoft.com/office/officeart/2005/8/layout/radial5"/>
    <dgm:cxn modelId="{B10781AB-E658-4F91-9688-31A5CE58555A}" type="presParOf" srcId="{37C1BDFF-8CC2-4161-BA6A-BC9A2C6C9E45}" destId="{9D0B7579-F7C4-4EA2-98AA-70D7B30304AD}" srcOrd="5" destOrd="0" presId="urn:microsoft.com/office/officeart/2005/8/layout/radial5"/>
    <dgm:cxn modelId="{EF93AA11-F3EB-4ED3-A3CA-73DE172334C4}" type="presParOf" srcId="{9D0B7579-F7C4-4EA2-98AA-70D7B30304AD}" destId="{198C9036-C295-4C73-A8D2-2C0F83A67361}" srcOrd="0" destOrd="0" presId="urn:microsoft.com/office/officeart/2005/8/layout/radial5"/>
    <dgm:cxn modelId="{25F7F798-78A2-4BEF-82BA-BAEE1768DD46}" type="presParOf" srcId="{37C1BDFF-8CC2-4161-BA6A-BC9A2C6C9E45}" destId="{6203DD87-CA7F-44AA-B6CF-333C1D54DDD5}" srcOrd="6" destOrd="0" presId="urn:microsoft.com/office/officeart/2005/8/layout/radial5"/>
    <dgm:cxn modelId="{0A105EF6-F01D-4EA0-B751-F90B791CB8AF}" type="presParOf" srcId="{37C1BDFF-8CC2-4161-BA6A-BC9A2C6C9E45}" destId="{F5D71DFB-6056-4318-BCFA-CE59B95B73E7}" srcOrd="7" destOrd="0" presId="urn:microsoft.com/office/officeart/2005/8/layout/radial5"/>
    <dgm:cxn modelId="{CDE01704-0FFF-4DDD-A786-EAF4F07FD24A}" type="presParOf" srcId="{F5D71DFB-6056-4318-BCFA-CE59B95B73E7}" destId="{0DF2E721-7E21-494A-9940-BC0FADBF81F4}" srcOrd="0" destOrd="0" presId="urn:microsoft.com/office/officeart/2005/8/layout/radial5"/>
    <dgm:cxn modelId="{055EFBB3-A240-4ABA-9CA6-80B967D47290}" type="presParOf" srcId="{37C1BDFF-8CC2-4161-BA6A-BC9A2C6C9E45}" destId="{7C6B4DA2-D315-49CA-8B15-0185C5DD5AB7}" srcOrd="8" destOrd="0" presId="urn:microsoft.com/office/officeart/2005/8/layout/radial5"/>
    <dgm:cxn modelId="{CA0D3439-0CBE-4BCF-9891-36F1ED943674}" type="presParOf" srcId="{37C1BDFF-8CC2-4161-BA6A-BC9A2C6C9E45}" destId="{C87D213E-212A-4913-843A-99B9EA34C508}" srcOrd="9" destOrd="0" presId="urn:microsoft.com/office/officeart/2005/8/layout/radial5"/>
    <dgm:cxn modelId="{FAEDD8C1-35D0-467F-9E7A-6A0DDA13BCD4}" type="presParOf" srcId="{C87D213E-212A-4913-843A-99B9EA34C508}" destId="{FA51E44E-2380-48BA-BFBB-221CBF57C0F3}" srcOrd="0" destOrd="0" presId="urn:microsoft.com/office/officeart/2005/8/layout/radial5"/>
    <dgm:cxn modelId="{4A1ACE64-E029-4C2F-8B62-D8385042B16D}" type="presParOf" srcId="{37C1BDFF-8CC2-4161-BA6A-BC9A2C6C9E45}" destId="{A0D82996-ED0C-4ECF-AAC7-765DE6503990}" srcOrd="10" destOrd="0" presId="urn:microsoft.com/office/officeart/2005/8/layout/radial5"/>
    <dgm:cxn modelId="{BB4B52C8-443D-446E-A53A-E414D5EF8519}" type="presParOf" srcId="{37C1BDFF-8CC2-4161-BA6A-BC9A2C6C9E45}" destId="{DBE6CFE9-0A53-4129-B602-D4C398135372}" srcOrd="11" destOrd="0" presId="urn:microsoft.com/office/officeart/2005/8/layout/radial5"/>
    <dgm:cxn modelId="{9E22D763-8B8B-440B-86FF-B049FE0AFD0A}" type="presParOf" srcId="{DBE6CFE9-0A53-4129-B602-D4C398135372}" destId="{3034370A-9F5C-4B8C-9F4F-C34AF081F4BE}" srcOrd="0" destOrd="0" presId="urn:microsoft.com/office/officeart/2005/8/layout/radial5"/>
    <dgm:cxn modelId="{26B6C86B-6B43-4AEE-8DCC-F85EF10D793E}" type="presParOf" srcId="{37C1BDFF-8CC2-4161-BA6A-BC9A2C6C9E45}" destId="{17BCF8FE-FC42-469D-9939-22AB2B2F4357}" srcOrd="12" destOrd="0" presId="urn:microsoft.com/office/officeart/2005/8/layout/radial5"/>
    <dgm:cxn modelId="{381E0878-2476-4ACC-BD74-768A0A32565E}" type="presParOf" srcId="{37C1BDFF-8CC2-4161-BA6A-BC9A2C6C9E45}" destId="{E87C4104-BFF4-4173-B069-30BF8043B5B6}" srcOrd="13" destOrd="0" presId="urn:microsoft.com/office/officeart/2005/8/layout/radial5"/>
    <dgm:cxn modelId="{3492CD6C-C57B-41E9-9318-5A6FA6C36345}" type="presParOf" srcId="{E87C4104-BFF4-4173-B069-30BF8043B5B6}" destId="{197C01B8-FBFB-4103-9381-4FEB7212C237}" srcOrd="0" destOrd="0" presId="urn:microsoft.com/office/officeart/2005/8/layout/radial5"/>
    <dgm:cxn modelId="{BA92FB81-56F3-424A-8BDE-9E4D248558CE}" type="presParOf" srcId="{37C1BDFF-8CC2-4161-BA6A-BC9A2C6C9E45}" destId="{D4CFB9BC-BB9A-409F-8051-62EA333C8099}" srcOrd="14"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716FD-DF16-4EBF-A73D-D709A69DA09D}">
      <dsp:nvSpPr>
        <dsp:cNvPr id="0" name=""/>
        <dsp:cNvSpPr/>
      </dsp:nvSpPr>
      <dsp:spPr>
        <a:xfrm>
          <a:off x="2122737" y="62875"/>
          <a:ext cx="1443855" cy="82002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内在价值</a:t>
          </a:r>
          <a:endParaRPr lang="zh-CN" altLang="en-US" sz="2400" b="1" kern="1200" dirty="0">
            <a:latin typeface="微软雅黑" pitchFamily="34" charset="-122"/>
            <a:ea typeface="微软雅黑" pitchFamily="34" charset="-122"/>
          </a:endParaRPr>
        </a:p>
      </dsp:txBody>
      <dsp:txXfrm>
        <a:off x="2122737" y="62875"/>
        <a:ext cx="1443855" cy="820023"/>
      </dsp:txXfrm>
    </dsp:sp>
    <dsp:sp modelId="{E4E8F8F8-1CE9-4908-B2D1-8FCDF7A5C2D4}">
      <dsp:nvSpPr>
        <dsp:cNvPr id="0" name=""/>
        <dsp:cNvSpPr/>
      </dsp:nvSpPr>
      <dsp:spPr>
        <a:xfrm>
          <a:off x="2541502" y="917339"/>
          <a:ext cx="475613" cy="475613"/>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latin typeface="微软雅黑" pitchFamily="34" charset="-122"/>
            <a:ea typeface="微软雅黑" pitchFamily="34" charset="-122"/>
          </a:endParaRPr>
        </a:p>
      </dsp:txBody>
      <dsp:txXfrm>
        <a:off x="2541502" y="917339"/>
        <a:ext cx="475613" cy="475613"/>
      </dsp:txXfrm>
    </dsp:sp>
    <dsp:sp modelId="{1321D253-63A8-4D6E-973E-B99F84BFBDD0}">
      <dsp:nvSpPr>
        <dsp:cNvPr id="0" name=""/>
        <dsp:cNvSpPr/>
      </dsp:nvSpPr>
      <dsp:spPr>
        <a:xfrm>
          <a:off x="2122737" y="1389838"/>
          <a:ext cx="1443855" cy="82002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时间价值</a:t>
          </a:r>
          <a:endParaRPr lang="zh-CN" altLang="en-US" sz="2400" b="1" kern="1200" dirty="0">
            <a:latin typeface="微软雅黑" pitchFamily="34" charset="-122"/>
            <a:ea typeface="微软雅黑" pitchFamily="34" charset="-122"/>
          </a:endParaRPr>
        </a:p>
      </dsp:txBody>
      <dsp:txXfrm>
        <a:off x="2122737" y="1389838"/>
        <a:ext cx="1443855" cy="820023"/>
      </dsp:txXfrm>
    </dsp:sp>
    <dsp:sp modelId="{18F25750-8151-49BC-B5E0-C1C833148B16}">
      <dsp:nvSpPr>
        <dsp:cNvPr id="0" name=""/>
        <dsp:cNvSpPr/>
      </dsp:nvSpPr>
      <dsp:spPr>
        <a:xfrm rot="37428" flipH="1">
          <a:off x="1831620" y="993513"/>
          <a:ext cx="685992" cy="3050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latin typeface="微软雅黑" pitchFamily="34" charset="-122"/>
            <a:ea typeface="微软雅黑" pitchFamily="34" charset="-122"/>
          </a:endParaRPr>
        </a:p>
      </dsp:txBody>
      <dsp:txXfrm rot="37428" flipH="1">
        <a:off x="1831620" y="993513"/>
        <a:ext cx="685992" cy="305048"/>
      </dsp:txXfrm>
    </dsp:sp>
    <dsp:sp modelId="{20E5F342-1F4C-4C4E-B49E-53913022A30C}">
      <dsp:nvSpPr>
        <dsp:cNvPr id="0" name=""/>
        <dsp:cNvSpPr/>
      </dsp:nvSpPr>
      <dsp:spPr>
        <a:xfrm>
          <a:off x="0" y="715976"/>
          <a:ext cx="1640046" cy="9384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期权的价值</a:t>
          </a:r>
          <a:endParaRPr lang="zh-CN" altLang="en-US" sz="2400" b="1" kern="1200" dirty="0">
            <a:latin typeface="微软雅黑" pitchFamily="34" charset="-122"/>
            <a:ea typeface="微软雅黑" pitchFamily="34" charset="-122"/>
          </a:endParaRPr>
        </a:p>
      </dsp:txBody>
      <dsp:txXfrm>
        <a:off x="0" y="715976"/>
        <a:ext cx="1640046" cy="9384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957A91-0472-4C32-91B1-9AC6342C743A}">
      <dsp:nvSpPr>
        <dsp:cNvPr id="0" name=""/>
        <dsp:cNvSpPr/>
      </dsp:nvSpPr>
      <dsp:spPr>
        <a:xfrm>
          <a:off x="3238443" y="2000264"/>
          <a:ext cx="1357323" cy="134112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期权的用途</a:t>
          </a:r>
          <a:endParaRPr lang="zh-CN" altLang="en-US" sz="2000" b="1" kern="1200" dirty="0">
            <a:latin typeface="微软雅黑" pitchFamily="34" charset="-122"/>
            <a:ea typeface="微软雅黑" pitchFamily="34" charset="-122"/>
          </a:endParaRPr>
        </a:p>
      </dsp:txBody>
      <dsp:txXfrm>
        <a:off x="3238443" y="2000264"/>
        <a:ext cx="1357323" cy="1341126"/>
      </dsp:txXfrm>
    </dsp:sp>
    <dsp:sp modelId="{0EB50A7A-FC58-4E42-99B2-2FFB6B7E22AE}">
      <dsp:nvSpPr>
        <dsp:cNvPr id="0" name=""/>
        <dsp:cNvSpPr/>
      </dsp:nvSpPr>
      <dsp:spPr>
        <a:xfrm rot="16200000">
          <a:off x="3723572" y="1394166"/>
          <a:ext cx="387065" cy="5037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6200000">
        <a:off x="3723572" y="1394166"/>
        <a:ext cx="387065" cy="503793"/>
      </dsp:txXfrm>
    </dsp:sp>
    <dsp:sp modelId="{20E92263-97EA-4002-93A0-27332DEA40B6}">
      <dsp:nvSpPr>
        <dsp:cNvPr id="0" name=""/>
        <dsp:cNvSpPr/>
      </dsp:nvSpPr>
      <dsp:spPr>
        <a:xfrm>
          <a:off x="3178212" y="70538"/>
          <a:ext cx="1477785" cy="119941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进行杠杆性看多或看空的方向性交易</a:t>
          </a:r>
        </a:p>
      </dsp:txBody>
      <dsp:txXfrm>
        <a:off x="3178212" y="70538"/>
        <a:ext cx="1477785" cy="1199413"/>
      </dsp:txXfrm>
    </dsp:sp>
    <dsp:sp modelId="{7D4C02E0-953E-4615-9734-06E583D5D4CB}">
      <dsp:nvSpPr>
        <dsp:cNvPr id="0" name=""/>
        <dsp:cNvSpPr/>
      </dsp:nvSpPr>
      <dsp:spPr>
        <a:xfrm rot="19936198">
          <a:off x="4513227" y="1811061"/>
          <a:ext cx="399786" cy="5037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9936198">
        <a:off x="4513227" y="1811061"/>
        <a:ext cx="399786" cy="503793"/>
      </dsp:txXfrm>
    </dsp:sp>
    <dsp:sp modelId="{2E671104-40D5-4C89-8948-51CD8015FB54}">
      <dsp:nvSpPr>
        <dsp:cNvPr id="0" name=""/>
        <dsp:cNvSpPr/>
      </dsp:nvSpPr>
      <dsp:spPr>
        <a:xfrm>
          <a:off x="4959849" y="924338"/>
          <a:ext cx="2277554" cy="119941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通过期权组合策略交易，形成不同的风险和收益组合</a:t>
          </a:r>
          <a:endParaRPr lang="zh-CN" altLang="en-US" sz="1800" b="1" kern="1200" dirty="0">
            <a:latin typeface="微软雅黑" pitchFamily="34" charset="-122"/>
            <a:ea typeface="微软雅黑" pitchFamily="34" charset="-122"/>
          </a:endParaRPr>
        </a:p>
      </dsp:txBody>
      <dsp:txXfrm>
        <a:off x="4959849" y="924338"/>
        <a:ext cx="2277554" cy="1199413"/>
      </dsp:txXfrm>
    </dsp:sp>
    <dsp:sp modelId="{9D0B7579-F7C4-4EA2-98AA-70D7B30304AD}">
      <dsp:nvSpPr>
        <dsp:cNvPr id="0" name=""/>
        <dsp:cNvSpPr/>
      </dsp:nvSpPr>
      <dsp:spPr>
        <a:xfrm rot="610447">
          <a:off x="4660525" y="2668420"/>
          <a:ext cx="398781" cy="5037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610447">
        <a:off x="4660525" y="2668420"/>
        <a:ext cx="398781" cy="503793"/>
      </dsp:txXfrm>
    </dsp:sp>
    <dsp:sp modelId="{6203DD87-CA7F-44AA-B6CF-333C1D54DDD5}">
      <dsp:nvSpPr>
        <dsp:cNvPr id="0" name=""/>
        <dsp:cNvSpPr/>
      </dsp:nvSpPr>
      <dsp:spPr>
        <a:xfrm>
          <a:off x="5305781" y="2617629"/>
          <a:ext cx="1199413" cy="8200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转移现货市场风险</a:t>
          </a:r>
          <a:endParaRPr lang="zh-CN" altLang="en-US" sz="1800" b="1" kern="1200" dirty="0">
            <a:latin typeface="微软雅黑" pitchFamily="34" charset="-122"/>
            <a:ea typeface="微软雅黑" pitchFamily="34" charset="-122"/>
          </a:endParaRPr>
        </a:p>
      </dsp:txBody>
      <dsp:txXfrm>
        <a:off x="5305781" y="2617629"/>
        <a:ext cx="1199413" cy="820075"/>
      </dsp:txXfrm>
    </dsp:sp>
    <dsp:sp modelId="{F5D71DFB-6056-4318-BCFA-CE59B95B73E7}">
      <dsp:nvSpPr>
        <dsp:cNvPr id="0" name=""/>
        <dsp:cNvSpPr/>
      </dsp:nvSpPr>
      <dsp:spPr>
        <a:xfrm rot="3184118">
          <a:off x="4257135" y="3277793"/>
          <a:ext cx="413283" cy="5037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3184118">
        <a:off x="4257135" y="3277793"/>
        <a:ext cx="413283" cy="503793"/>
      </dsp:txXfrm>
    </dsp:sp>
    <dsp:sp modelId="{7C6B4DA2-D315-49CA-8B15-0185C5DD5AB7}">
      <dsp:nvSpPr>
        <dsp:cNvPr id="0" name=""/>
        <dsp:cNvSpPr/>
      </dsp:nvSpPr>
      <dsp:spPr>
        <a:xfrm>
          <a:off x="4126075" y="3786222"/>
          <a:ext cx="2160467" cy="119941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推迟买卖股票决策，锁定买卖价格</a:t>
          </a:r>
          <a:endParaRPr lang="zh-CN" altLang="en-US" sz="1800" b="1" kern="1200" dirty="0">
            <a:latin typeface="微软雅黑" pitchFamily="34" charset="-122"/>
            <a:ea typeface="微软雅黑" pitchFamily="34" charset="-122"/>
          </a:endParaRPr>
        </a:p>
      </dsp:txBody>
      <dsp:txXfrm>
        <a:off x="4126075" y="3786222"/>
        <a:ext cx="2160467" cy="1199413"/>
      </dsp:txXfrm>
    </dsp:sp>
    <dsp:sp modelId="{C87D213E-212A-4913-843A-99B9EA34C508}">
      <dsp:nvSpPr>
        <dsp:cNvPr id="0" name=""/>
        <dsp:cNvSpPr/>
      </dsp:nvSpPr>
      <dsp:spPr>
        <a:xfrm rot="7632345">
          <a:off x="3187823" y="3285654"/>
          <a:ext cx="428200" cy="5037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7632345">
        <a:off x="3187823" y="3285654"/>
        <a:ext cx="428200" cy="503793"/>
      </dsp:txXfrm>
    </dsp:sp>
    <dsp:sp modelId="{A0D82996-ED0C-4ECF-AAC7-765DE6503990}">
      <dsp:nvSpPr>
        <dsp:cNvPr id="0" name=""/>
        <dsp:cNvSpPr/>
      </dsp:nvSpPr>
      <dsp:spPr>
        <a:xfrm>
          <a:off x="1714513" y="3786212"/>
          <a:ext cx="1800991" cy="119941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通过卖出期权，增强持股收益，降低买入成本</a:t>
          </a:r>
          <a:endParaRPr lang="zh-CN" altLang="en-US" sz="1800" b="1" kern="1200" dirty="0">
            <a:latin typeface="微软雅黑" pitchFamily="34" charset="-122"/>
            <a:ea typeface="微软雅黑" pitchFamily="34" charset="-122"/>
          </a:endParaRPr>
        </a:p>
      </dsp:txBody>
      <dsp:txXfrm>
        <a:off x="1714513" y="3786212"/>
        <a:ext cx="1800991" cy="1199413"/>
      </dsp:txXfrm>
    </dsp:sp>
    <dsp:sp modelId="{DBE6CFE9-0A53-4129-B602-D4C398135372}">
      <dsp:nvSpPr>
        <dsp:cNvPr id="0" name=""/>
        <dsp:cNvSpPr/>
      </dsp:nvSpPr>
      <dsp:spPr>
        <a:xfrm rot="10559299">
          <a:off x="2731843" y="2583219"/>
          <a:ext cx="344950" cy="5037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0559299">
        <a:off x="2731843" y="2583219"/>
        <a:ext cx="344950" cy="503793"/>
      </dsp:txXfrm>
    </dsp:sp>
    <dsp:sp modelId="{17BCF8FE-FC42-469D-9939-22AB2B2F4357}">
      <dsp:nvSpPr>
        <dsp:cNvPr id="0" name=""/>
        <dsp:cNvSpPr/>
      </dsp:nvSpPr>
      <dsp:spPr>
        <a:xfrm>
          <a:off x="714379" y="2357458"/>
          <a:ext cx="1885634" cy="94372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管理结构化产品和场外衍生品的风险</a:t>
          </a:r>
          <a:endParaRPr lang="zh-CN" altLang="en-US" sz="1800" b="1" kern="1200" dirty="0">
            <a:latin typeface="微软雅黑" pitchFamily="34" charset="-122"/>
            <a:ea typeface="微软雅黑" pitchFamily="34" charset="-122"/>
          </a:endParaRPr>
        </a:p>
      </dsp:txBody>
      <dsp:txXfrm>
        <a:off x="714379" y="2357458"/>
        <a:ext cx="1885634" cy="943722"/>
      </dsp:txXfrm>
    </dsp:sp>
    <dsp:sp modelId="{E87C4104-BFF4-4173-B069-30BF8043B5B6}">
      <dsp:nvSpPr>
        <dsp:cNvPr id="0" name=""/>
        <dsp:cNvSpPr/>
      </dsp:nvSpPr>
      <dsp:spPr>
        <a:xfrm rot="12985982">
          <a:off x="2862899" y="1762105"/>
          <a:ext cx="407909" cy="5037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2985982">
        <a:off x="2862899" y="1762105"/>
        <a:ext cx="407909" cy="503793"/>
      </dsp:txXfrm>
    </dsp:sp>
    <dsp:sp modelId="{D4CFB9BC-BB9A-409F-8051-62EA333C8099}">
      <dsp:nvSpPr>
        <dsp:cNvPr id="0" name=""/>
        <dsp:cNvSpPr/>
      </dsp:nvSpPr>
      <dsp:spPr>
        <a:xfrm>
          <a:off x="1643077" y="1000134"/>
          <a:ext cx="1078752" cy="78050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en-US" sz="1800" b="1" kern="1200" dirty="0" smtClean="0">
              <a:latin typeface="微软雅黑" pitchFamily="34" charset="-122"/>
              <a:ea typeface="微软雅黑" pitchFamily="34" charset="-122"/>
            </a:rPr>
            <a:t>……</a:t>
          </a:r>
          <a:endParaRPr lang="zh-CN" altLang="en-US" sz="1800" b="1" kern="1200" dirty="0">
            <a:latin typeface="微软雅黑" pitchFamily="34" charset="-122"/>
            <a:ea typeface="微软雅黑" pitchFamily="34" charset="-122"/>
          </a:endParaRPr>
        </a:p>
      </dsp:txBody>
      <dsp:txXfrm>
        <a:off x="1643077" y="1000134"/>
        <a:ext cx="1078752" cy="78050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0.26541</cdr:x>
      <cdr:y>0.46485</cdr:y>
    </cdr:from>
    <cdr:to>
      <cdr:x>0.41686</cdr:x>
      <cdr:y>0.65649</cdr:y>
    </cdr:to>
    <cdr:sp macro="" textlink="">
      <cdr:nvSpPr>
        <cdr:cNvPr id="2" name="TextBox 32"/>
        <cdr:cNvSpPr txBox="1"/>
      </cdr:nvSpPr>
      <cdr:spPr>
        <a:xfrm xmlns:a="http://schemas.openxmlformats.org/drawingml/2006/main">
          <a:off x="1726370" y="2015771"/>
          <a:ext cx="98509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b="1" kern="1200">
              <a:solidFill>
                <a:srgbClr val="FFFFFF"/>
              </a:solidFill>
              <a:latin typeface="楷体_GB2312" pitchFamily="49" charset="-122"/>
              <a:ea typeface="宋体" pitchFamily="2" charset="-122"/>
            </a:defRPr>
          </a:lvl1pPr>
          <a:lvl2pPr marL="457200" algn="l" rtl="0" fontAlgn="base">
            <a:spcBef>
              <a:spcPct val="0"/>
            </a:spcBef>
            <a:spcAft>
              <a:spcPct val="0"/>
            </a:spcAft>
            <a:defRPr b="1" kern="1200">
              <a:solidFill>
                <a:srgbClr val="FFFFFF"/>
              </a:solidFill>
              <a:latin typeface="楷体_GB2312" pitchFamily="49" charset="-122"/>
              <a:ea typeface="宋体" pitchFamily="2" charset="-122"/>
            </a:defRPr>
          </a:lvl2pPr>
          <a:lvl3pPr marL="914400" algn="l" rtl="0" fontAlgn="base">
            <a:spcBef>
              <a:spcPct val="0"/>
            </a:spcBef>
            <a:spcAft>
              <a:spcPct val="0"/>
            </a:spcAft>
            <a:defRPr b="1" kern="1200">
              <a:solidFill>
                <a:srgbClr val="FFFFFF"/>
              </a:solidFill>
              <a:latin typeface="楷体_GB2312" pitchFamily="49" charset="-122"/>
              <a:ea typeface="宋体" pitchFamily="2" charset="-122"/>
            </a:defRPr>
          </a:lvl3pPr>
          <a:lvl4pPr marL="1371600" algn="l" rtl="0" fontAlgn="base">
            <a:spcBef>
              <a:spcPct val="0"/>
            </a:spcBef>
            <a:spcAft>
              <a:spcPct val="0"/>
            </a:spcAft>
            <a:defRPr b="1" kern="1200">
              <a:solidFill>
                <a:srgbClr val="FFFFFF"/>
              </a:solidFill>
              <a:latin typeface="楷体_GB2312" pitchFamily="49" charset="-122"/>
              <a:ea typeface="宋体" pitchFamily="2" charset="-122"/>
            </a:defRPr>
          </a:lvl4pPr>
          <a:lvl5pPr marL="1828800" algn="l" rtl="0" fontAlgn="base">
            <a:spcBef>
              <a:spcPct val="0"/>
            </a:spcBef>
            <a:spcAft>
              <a:spcPct val="0"/>
            </a:spcAft>
            <a:defRPr b="1" kern="1200">
              <a:solidFill>
                <a:srgbClr val="FFFFFF"/>
              </a:solidFill>
              <a:latin typeface="楷体_GB2312" pitchFamily="49" charset="-122"/>
              <a:ea typeface="宋体" pitchFamily="2" charset="-122"/>
            </a:defRPr>
          </a:lvl5pPr>
          <a:lvl6pPr marL="2286000" algn="l" defTabSz="914400" rtl="0" eaLnBrk="1" latinLnBrk="0" hangingPunct="1">
            <a:defRPr b="1" kern="1200">
              <a:solidFill>
                <a:srgbClr val="FFFFFF"/>
              </a:solidFill>
              <a:latin typeface="楷体_GB2312" pitchFamily="49" charset="-122"/>
              <a:ea typeface="宋体" pitchFamily="2" charset="-122"/>
            </a:defRPr>
          </a:lvl6pPr>
          <a:lvl7pPr marL="2743200" algn="l" defTabSz="914400" rtl="0" eaLnBrk="1" latinLnBrk="0" hangingPunct="1">
            <a:defRPr b="1" kern="1200">
              <a:solidFill>
                <a:srgbClr val="FFFFFF"/>
              </a:solidFill>
              <a:latin typeface="楷体_GB2312" pitchFamily="49" charset="-122"/>
              <a:ea typeface="宋体" pitchFamily="2" charset="-122"/>
            </a:defRPr>
          </a:lvl7pPr>
          <a:lvl8pPr marL="3200400" algn="l" defTabSz="914400" rtl="0" eaLnBrk="1" latinLnBrk="0" hangingPunct="1">
            <a:defRPr b="1" kern="1200">
              <a:solidFill>
                <a:srgbClr val="FFFFFF"/>
              </a:solidFill>
              <a:latin typeface="楷体_GB2312" pitchFamily="49" charset="-122"/>
              <a:ea typeface="宋体" pitchFamily="2" charset="-122"/>
            </a:defRPr>
          </a:lvl8pPr>
          <a:lvl9pPr marL="3657600" algn="l" defTabSz="914400" rtl="0" eaLnBrk="1" latinLnBrk="0" hangingPunct="1">
            <a:defRPr b="1" kern="1200">
              <a:solidFill>
                <a:srgbClr val="FFFFFF"/>
              </a:solidFill>
              <a:latin typeface="楷体_GB2312" pitchFamily="49" charset="-122"/>
              <a:ea typeface="宋体" pitchFamily="2" charset="-122"/>
            </a:defRPr>
          </a:lvl9pPr>
        </a:lstStyle>
        <a:p xmlns:a="http://schemas.openxmlformats.org/drawingml/2006/main">
          <a:r>
            <a:rPr lang="zh-CN" altLang="en-US" sz="2400" dirty="0" smtClean="0">
              <a:solidFill>
                <a:srgbClr val="000000"/>
              </a:solidFill>
              <a:latin typeface="华文新魏" pitchFamily="2" charset="-122"/>
              <a:ea typeface="华文新魏" pitchFamily="2" charset="-122"/>
            </a:rPr>
            <a:t>备兑开仓</a:t>
          </a:r>
        </a:p>
      </cdr:txBody>
    </cdr:sp>
  </cdr:relSizeAnchor>
  <cdr:relSizeAnchor xmlns:cdr="http://schemas.openxmlformats.org/drawingml/2006/chartDrawing">
    <cdr:from>
      <cdr:x>0.35664</cdr:x>
      <cdr:y>0.26093</cdr:y>
    </cdr:from>
    <cdr:to>
      <cdr:x>0.50809</cdr:x>
      <cdr:y>0.45257</cdr:y>
    </cdr:to>
    <cdr:sp macro="" textlink="">
      <cdr:nvSpPr>
        <cdr:cNvPr id="5" name="TextBox 32"/>
        <cdr:cNvSpPr txBox="1"/>
      </cdr:nvSpPr>
      <cdr:spPr>
        <a:xfrm xmlns:a="http://schemas.openxmlformats.org/drawingml/2006/main">
          <a:off x="2319767" y="1131498"/>
          <a:ext cx="98509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ea typeface="楷体_GB2312"/>
            </a:defRPr>
          </a:lvl1pPr>
          <a:lvl2pPr marL="457200" indent="0">
            <a:defRPr sz="1100">
              <a:latin typeface="Arial"/>
              <a:ea typeface="楷体_GB2312"/>
            </a:defRPr>
          </a:lvl2pPr>
          <a:lvl3pPr marL="914400" indent="0">
            <a:defRPr sz="1100">
              <a:latin typeface="Arial"/>
              <a:ea typeface="楷体_GB2312"/>
            </a:defRPr>
          </a:lvl3pPr>
          <a:lvl4pPr marL="1371600" indent="0">
            <a:defRPr sz="1100">
              <a:latin typeface="Arial"/>
              <a:ea typeface="楷体_GB2312"/>
            </a:defRPr>
          </a:lvl4pPr>
          <a:lvl5pPr marL="1828800" indent="0">
            <a:defRPr sz="1100">
              <a:latin typeface="Arial"/>
              <a:ea typeface="楷体_GB2312"/>
            </a:defRPr>
          </a:lvl5pPr>
          <a:lvl6pPr marL="2286000" indent="0">
            <a:defRPr sz="1100">
              <a:latin typeface="Arial"/>
              <a:ea typeface="楷体_GB2312"/>
            </a:defRPr>
          </a:lvl6pPr>
          <a:lvl7pPr marL="2743200" indent="0">
            <a:defRPr sz="1100">
              <a:latin typeface="Arial"/>
              <a:ea typeface="楷体_GB2312"/>
            </a:defRPr>
          </a:lvl7pPr>
          <a:lvl8pPr marL="3200400" indent="0">
            <a:defRPr sz="1100">
              <a:latin typeface="Arial"/>
              <a:ea typeface="楷体_GB2312"/>
            </a:defRPr>
          </a:lvl8pPr>
          <a:lvl9pPr marL="3657600" indent="0">
            <a:defRPr sz="1100">
              <a:latin typeface="Arial"/>
              <a:ea typeface="楷体_GB2312"/>
            </a:defRPr>
          </a:lvl9pPr>
        </a:lstStyle>
        <a:p xmlns:a="http://schemas.openxmlformats.org/drawingml/2006/main">
          <a:r>
            <a:rPr lang="zh-CN" altLang="en-US" sz="2400" b="1" kern="1200" dirty="0" smtClean="0">
              <a:solidFill>
                <a:srgbClr val="000000"/>
              </a:solidFill>
              <a:latin typeface="华文新魏" pitchFamily="2" charset="-122"/>
              <a:ea typeface="华文新魏" pitchFamily="2" charset="-122"/>
            </a:rPr>
            <a:t>备兑平仓</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93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楷体_GB2312" pitchFamily="49" charset="-122"/>
                <a:ea typeface="宋体" charset="-122"/>
              </a:defRPr>
            </a:lvl1pPr>
          </a:lstStyle>
          <a:p>
            <a:pPr>
              <a:defRPr/>
            </a:pPr>
            <a:endParaRPr lang="zh-CN" altLang="en-US"/>
          </a:p>
        </p:txBody>
      </p:sp>
      <p:sp>
        <p:nvSpPr>
          <p:cNvPr id="12093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楷体_GB2312" pitchFamily="49" charset="-122"/>
                <a:ea typeface="宋体" charset="-122"/>
              </a:defRPr>
            </a:lvl1pPr>
          </a:lstStyle>
          <a:p>
            <a:pPr>
              <a:defRPr/>
            </a:pPr>
            <a:fld id="{556E65AE-2C74-4F4F-BA61-399D18EE9B46}" type="datetimeFigureOut">
              <a:rPr lang="zh-CN" altLang="en-US"/>
              <a:pPr>
                <a:defRPr/>
              </a:pPr>
              <a:t>2014/11/27</a:t>
            </a:fld>
            <a:endParaRPr lang="en-US" altLang="zh-CN"/>
          </a:p>
        </p:txBody>
      </p:sp>
      <p:sp>
        <p:nvSpPr>
          <p:cNvPr id="12093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楷体_GB2312" pitchFamily="49" charset="-122"/>
                <a:ea typeface="宋体" charset="-122"/>
              </a:defRPr>
            </a:lvl1pPr>
          </a:lstStyle>
          <a:p>
            <a:pPr>
              <a:defRPr/>
            </a:pPr>
            <a:endParaRPr lang="en-US" altLang="zh-CN"/>
          </a:p>
        </p:txBody>
      </p:sp>
      <p:sp>
        <p:nvSpPr>
          <p:cNvPr id="12093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楷体_GB2312" pitchFamily="49" charset="-122"/>
                <a:ea typeface="宋体" charset="-122"/>
              </a:defRPr>
            </a:lvl1pPr>
          </a:lstStyle>
          <a:p>
            <a:pPr>
              <a:defRPr/>
            </a:pPr>
            <a:fld id="{91D3AF65-7C85-4F49-AA00-13EB8D729F88}" type="slidenum">
              <a:rPr lang="zh-CN" altLang="en-US"/>
              <a:pPr>
                <a:defRPr/>
              </a:pPr>
              <a:t>‹#›</a:t>
            </a:fld>
            <a:endParaRPr lang="en-US" altLang="zh-CN"/>
          </a:p>
        </p:txBody>
      </p:sp>
    </p:spTree>
    <p:extLst>
      <p:ext uri="{BB962C8B-B14F-4D97-AF65-F5344CB8AC3E}">
        <p14:creationId xmlns="" xmlns:p14="http://schemas.microsoft.com/office/powerpoint/2010/main" val="3275904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7988" cy="493713"/>
          </a:xfrm>
          <a:prstGeom prst="rect">
            <a:avLst/>
          </a:prstGeom>
          <a:noFill/>
          <a:ln w="9525">
            <a:noFill/>
            <a:miter lim="800000"/>
            <a:headEnd/>
            <a:tailEnd/>
          </a:ln>
        </p:spPr>
        <p:txBody>
          <a:bodyPr vert="horz" wrap="square" lIns="87282" tIns="43642" rIns="87282" bIns="43642" numCol="1" anchor="t" anchorCtr="0" compatLnSpc="1">
            <a:prstTxWarp prst="textNoShape">
              <a:avLst/>
            </a:prstTxWarp>
          </a:bodyPr>
          <a:lstStyle>
            <a:lvl1pPr defTabSz="871538">
              <a:defRPr sz="1100" b="0">
                <a:solidFill>
                  <a:schemeClr val="tx1"/>
                </a:solidFill>
                <a:latin typeface="Arial" charset="0"/>
                <a:ea typeface="宋体" charset="-122"/>
              </a:defRPr>
            </a:lvl1pPr>
          </a:lstStyle>
          <a:p>
            <a:pPr>
              <a:defRPr/>
            </a:pPr>
            <a:endParaRPr lang="zh-CN" altLang="en-US"/>
          </a:p>
        </p:txBody>
      </p:sp>
      <p:sp>
        <p:nvSpPr>
          <p:cNvPr id="3075" name="Rectangle 3"/>
          <p:cNvSpPr>
            <a:spLocks noGrp="1" noChangeArrowheads="1"/>
          </p:cNvSpPr>
          <p:nvPr>
            <p:ph type="dt" idx="1"/>
          </p:nvPr>
        </p:nvSpPr>
        <p:spPr bwMode="auto">
          <a:xfrm>
            <a:off x="3848100" y="0"/>
            <a:ext cx="2946400" cy="493713"/>
          </a:xfrm>
          <a:prstGeom prst="rect">
            <a:avLst/>
          </a:prstGeom>
          <a:noFill/>
          <a:ln w="9525">
            <a:noFill/>
            <a:miter lim="800000"/>
            <a:headEnd/>
            <a:tailEnd/>
          </a:ln>
        </p:spPr>
        <p:txBody>
          <a:bodyPr vert="horz" wrap="square" lIns="87282" tIns="43642" rIns="87282" bIns="43642" numCol="1" anchor="t" anchorCtr="0" compatLnSpc="1">
            <a:prstTxWarp prst="textNoShape">
              <a:avLst/>
            </a:prstTxWarp>
          </a:bodyPr>
          <a:lstStyle>
            <a:lvl1pPr algn="r" defTabSz="871538">
              <a:defRPr sz="1100" b="0">
                <a:solidFill>
                  <a:schemeClr val="tx1"/>
                </a:solidFill>
                <a:latin typeface="Arial" charset="0"/>
                <a:ea typeface="宋体" charset="-122"/>
              </a:defRPr>
            </a:lvl1pPr>
          </a:lstStyle>
          <a:p>
            <a:pPr>
              <a:defRPr/>
            </a:pPr>
            <a:endParaRPr lang="en-US" altLang="zh-CN"/>
          </a:p>
        </p:txBody>
      </p:sp>
      <p:sp>
        <p:nvSpPr>
          <p:cNvPr id="29700" name="Rectangle 4"/>
          <p:cNvSpPr>
            <a:spLocks noGrp="1" noRot="1" noChangeAspect="1" noChangeArrowheads="1"/>
          </p:cNvSpPr>
          <p:nvPr>
            <p:ph type="sldImg" idx="2"/>
          </p:nvPr>
        </p:nvSpPr>
        <p:spPr bwMode="auto">
          <a:xfrm>
            <a:off x="749300" y="746125"/>
            <a:ext cx="5295900" cy="3722688"/>
          </a:xfrm>
          <a:prstGeom prst="rect">
            <a:avLst/>
          </a:prstGeom>
          <a:noFill/>
          <a:ln w="9525">
            <a:noFill/>
            <a:miter lim="800000"/>
            <a:headEnd/>
            <a:tailEnd/>
          </a:ln>
        </p:spPr>
      </p:sp>
      <p:sp>
        <p:nvSpPr>
          <p:cNvPr id="3077" name="Rectangle 5"/>
          <p:cNvSpPr>
            <a:spLocks noGrp="1" noRot="1" noChangeArrowheads="1"/>
          </p:cNvSpPr>
          <p:nvPr>
            <p:ph type="body" sz="quarter" idx="3"/>
          </p:nvPr>
        </p:nvSpPr>
        <p:spPr bwMode="auto">
          <a:xfrm>
            <a:off x="677863" y="4718050"/>
            <a:ext cx="5440362" cy="4465638"/>
          </a:xfrm>
          <a:prstGeom prst="rect">
            <a:avLst/>
          </a:prstGeom>
          <a:noFill/>
          <a:ln w="9525">
            <a:noFill/>
            <a:miter lim="800000"/>
            <a:headEnd/>
            <a:tailEnd/>
          </a:ln>
        </p:spPr>
        <p:txBody>
          <a:bodyPr vert="horz" wrap="square" lIns="87282" tIns="43642" rIns="87282" bIns="43642"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9431338"/>
            <a:ext cx="2947988" cy="495300"/>
          </a:xfrm>
          <a:prstGeom prst="rect">
            <a:avLst/>
          </a:prstGeom>
          <a:noFill/>
          <a:ln w="9525">
            <a:noFill/>
            <a:miter lim="800000"/>
            <a:headEnd/>
            <a:tailEnd/>
          </a:ln>
        </p:spPr>
        <p:txBody>
          <a:bodyPr vert="horz" wrap="square" lIns="87282" tIns="43642" rIns="87282" bIns="43642" numCol="1" anchor="b" anchorCtr="0" compatLnSpc="1">
            <a:prstTxWarp prst="textNoShape">
              <a:avLst/>
            </a:prstTxWarp>
          </a:bodyPr>
          <a:lstStyle>
            <a:lvl1pPr defTabSz="871538">
              <a:defRPr sz="1100" b="0">
                <a:solidFill>
                  <a:schemeClr val="tx1"/>
                </a:solidFill>
                <a:latin typeface="Arial" charset="0"/>
                <a:ea typeface="宋体"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48100" y="9431338"/>
            <a:ext cx="2946400" cy="495300"/>
          </a:xfrm>
          <a:prstGeom prst="rect">
            <a:avLst/>
          </a:prstGeom>
          <a:noFill/>
          <a:ln w="9525">
            <a:noFill/>
            <a:miter lim="800000"/>
            <a:headEnd/>
            <a:tailEnd/>
          </a:ln>
        </p:spPr>
        <p:txBody>
          <a:bodyPr vert="horz" wrap="square" lIns="87282" tIns="43642" rIns="87282" bIns="43642" numCol="1" anchor="b" anchorCtr="0" compatLnSpc="1">
            <a:prstTxWarp prst="textNoShape">
              <a:avLst/>
            </a:prstTxWarp>
          </a:bodyPr>
          <a:lstStyle>
            <a:lvl1pPr algn="r" defTabSz="871538">
              <a:defRPr sz="1100" b="0">
                <a:solidFill>
                  <a:schemeClr val="tx1"/>
                </a:solidFill>
                <a:latin typeface="Arial" charset="0"/>
                <a:ea typeface="宋体" charset="-122"/>
              </a:defRPr>
            </a:lvl1pPr>
          </a:lstStyle>
          <a:p>
            <a:pPr>
              <a:defRPr/>
            </a:pPr>
            <a:fld id="{C0F3CC30-87E2-409C-A19F-54453CBD08B2}" type="slidenum">
              <a:rPr lang="zh-CN" altLang="en-US"/>
              <a:pPr>
                <a:defRPr/>
              </a:pPr>
              <a:t>‹#›</a:t>
            </a:fld>
            <a:endParaRPr lang="en-US" altLang="zh-CN"/>
          </a:p>
        </p:txBody>
      </p:sp>
    </p:spTree>
    <p:extLst>
      <p:ext uri="{BB962C8B-B14F-4D97-AF65-F5344CB8AC3E}">
        <p14:creationId xmlns="" xmlns:p14="http://schemas.microsoft.com/office/powerpoint/2010/main" val="3600799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752475" y="746125"/>
            <a:ext cx="5291138" cy="3721100"/>
          </a:xfrm>
        </p:spPr>
      </p:sp>
      <p:sp>
        <p:nvSpPr>
          <p:cNvPr id="30723" name="Rectangle 3"/>
          <p:cNvSpPr>
            <a:spLocks noGrp="1" noRot="1" noChangeArrowheads="1"/>
          </p:cNvSpPr>
          <p:nvPr>
            <p:ph type="body" idx="1"/>
          </p:nvPr>
        </p:nvSpPr>
        <p:spPr>
          <a:noFill/>
          <a:ln/>
        </p:spPr>
        <p:txBody>
          <a:bodyPr/>
          <a:lstStyle/>
          <a:p>
            <a:pPr defTabSz="881063"/>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0F3CC30-87E2-409C-A19F-54453CBD08B2}" type="slidenum">
              <a:rPr lang="zh-CN" altLang="en-US" smtClean="0"/>
              <a:pPr>
                <a:defRPr/>
              </a:pPr>
              <a:t>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0F3CC30-87E2-409C-A19F-54453CBD08B2}" type="slidenum">
              <a:rPr lang="zh-CN" altLang="en-US" smtClean="0"/>
              <a:pPr>
                <a:defRPr/>
              </a:pPr>
              <a:t>13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63675" y="3886200"/>
            <a:ext cx="6829425" cy="1752600"/>
          </a:xfrm>
        </p:spPr>
        <p:txBody>
          <a:bodyPr/>
          <a:lstStyle>
            <a:lvl1pPr marL="0" indent="0" algn="ctr">
              <a:buFontTx/>
              <a:buNone/>
              <a:defRPr/>
            </a:lvl1pPr>
          </a:lstStyle>
          <a:p>
            <a:r>
              <a:rPr lang="zh-CN" altLang="en-US"/>
              <a:t>单击此处编辑母版副标题样式</a:t>
            </a:r>
          </a:p>
        </p:txBody>
      </p:sp>
      <p:sp>
        <p:nvSpPr>
          <p:cNvPr id="3" name="Rectangle 3"/>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962131EA-4A9A-4CB5-AA49-81D850F55ECC}" type="slidenum">
              <a:rPr lang="zh-CN" altLang="en-US" sz="1600" smtClean="0"/>
              <a:pPr>
                <a:defRPr/>
              </a:pPr>
              <a:t>‹#›</a:t>
            </a:fld>
            <a:endParaRPr lang="en-US" sz="1600"/>
          </a:p>
        </p:txBody>
      </p:sp>
      <p:sp>
        <p:nvSpPr>
          <p:cNvPr id="2" name="标题 1"/>
          <p:cNvSpPr>
            <a:spLocks noGrp="1"/>
          </p:cNvSpPr>
          <p:nvPr>
            <p:ph type="title"/>
          </p:nvPr>
        </p:nvSpPr>
        <p:spPr/>
        <p:txBody>
          <a:bodyPr/>
          <a:lstStyle>
            <a:lvl1pPr>
              <a:defRPr sz="2800" baseline="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7CD94585-989F-4EA4-8D80-1BD70220EE1C}" type="slidenum">
              <a:rPr lang="zh-CN" altLang="en-US" sz="1600" smtClean="0"/>
              <a:pPr>
                <a:defRPr/>
              </a:pPr>
              <a:t>‹#›</a:t>
            </a:fld>
            <a:endParaRPr lang="en-US" sz="1600"/>
          </a:p>
        </p:txBody>
      </p:sp>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87366" y="1063625"/>
            <a:ext cx="4314825"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4588" y="1063625"/>
            <a:ext cx="4314825"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2B85D0EE-1F27-4634-B9F9-7B17200CF20F}" type="slidenum">
              <a:rPr lang="zh-CN" altLang="en-US" sz="1600" smtClean="0"/>
              <a:pPr>
                <a:defRPr/>
              </a:pPr>
              <a:t>‹#›</a:t>
            </a:fld>
            <a:endParaRPr lang="en-US" sz="1600"/>
          </a:p>
        </p:txBody>
      </p:sp>
      <p:sp>
        <p:nvSpPr>
          <p:cNvPr id="2" name="标题 1"/>
          <p:cNvSpPr>
            <a:spLocks noGrp="1"/>
          </p:cNvSpPr>
          <p:nvPr>
            <p:ph type="title"/>
          </p:nvPr>
        </p:nvSpPr>
        <p:spPr/>
        <p:txBody>
          <a:bodyPr/>
          <a:lstStyle>
            <a:lvl1pPr>
              <a:defRPr baseline="0"/>
            </a:lvl1pPr>
          </a:lstStyle>
          <a:p>
            <a:r>
              <a:rPr lang="zh-CN" altLang="en-US" dirty="0" smtClean="0"/>
              <a:t>单击此处编辑母版标题样式</a:t>
            </a:r>
            <a:endParaRPr lang="zh-CN" altLang="en-US" dirty="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B7BE654C-1B9A-4FD2-A978-09954D82DD95}" type="slidenum">
              <a:rPr lang="zh-CN" altLang="en-US" sz="1600" smtClean="0"/>
              <a:pPr>
                <a:defRPr/>
              </a:pPr>
              <a:t>‹#›</a:t>
            </a:fld>
            <a:endParaRPr lang="en-US" sz="1600"/>
          </a:p>
        </p:txBody>
      </p:sp>
      <p:sp>
        <p:nvSpPr>
          <p:cNvPr id="5" name="标题 1"/>
          <p:cNvSpPr>
            <a:spLocks noGrp="1"/>
          </p:cNvSpPr>
          <p:nvPr>
            <p:ph type="title"/>
          </p:nvPr>
        </p:nvSpPr>
        <p:spPr>
          <a:xfrm>
            <a:off x="69850" y="76200"/>
            <a:ext cx="9199563" cy="685800"/>
          </a:xfrm>
        </p:spPr>
        <p:txBody>
          <a:bodyPr/>
          <a:lstStyle/>
          <a:p>
            <a:r>
              <a:rPr lang="zh-CN" altLang="en-US" smtClean="0"/>
              <a:t>单击此处编辑母版标题样式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69D30C75-E920-4485-BA42-B12342CA203E}" type="slidenum">
              <a:rPr lang="zh-CN" altLang="en-US" sz="1600" smtClean="0"/>
              <a:pPr>
                <a:defRPr/>
              </a:pPr>
              <a:t>‹#›</a:t>
            </a:fld>
            <a:endParaRPr lang="en-US" sz="1600"/>
          </a:p>
        </p:txBody>
      </p:sp>
      <p:sp>
        <p:nvSpPr>
          <p:cNvPr id="2" name="标题 1"/>
          <p:cNvSpPr>
            <a:spLocks noGrp="1"/>
          </p:cNvSpPr>
          <p:nvPr>
            <p:ph type="title"/>
          </p:nvPr>
        </p:nvSpPr>
        <p:spPr>
          <a:xfrm>
            <a:off x="69850" y="76200"/>
            <a:ext cx="9199563"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87367" y="1063625"/>
            <a:ext cx="8782050" cy="5062538"/>
          </a:xfrm>
        </p:spPr>
        <p:txBody>
          <a:bodyPr/>
          <a:lstStyle/>
          <a:p>
            <a:pPr lvl="0"/>
            <a:endParaRPr lang="zh-CN" altLang="en-US" noProof="0" smtClean="0"/>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333750" y="6245225"/>
            <a:ext cx="3089275" cy="476250"/>
          </a:xfrm>
          <a:prstGeom prst="rect">
            <a:avLst/>
          </a:prstGeom>
        </p:spPr>
        <p:txBody>
          <a:bodyPr/>
          <a:lstStyle>
            <a:lvl1pPr>
              <a:defRPr sz="1600">
                <a:latin typeface="楷体_GB2312" pitchFamily="49" charset="-122"/>
                <a:ea typeface="宋体" pitchFamily="2" charset="-122"/>
              </a:defRPr>
            </a:lvl1pPr>
          </a:lstStyle>
          <a:p>
            <a:pPr>
              <a:defRPr/>
            </a:pPr>
            <a:endParaRPr lang="en-US" altLang="zh-CN"/>
          </a:p>
        </p:txBody>
      </p:sp>
      <p:sp>
        <p:nvSpPr>
          <p:cNvPr id="4" name="Rectangle 6"/>
          <p:cNvSpPr>
            <a:spLocks noGrp="1" noChangeArrowheads="1"/>
          </p:cNvSpPr>
          <p:nvPr>
            <p:ph type="sldNum" sz="quarter" idx="12"/>
          </p:nvPr>
        </p:nvSpPr>
        <p:spPr>
          <a:xfrm>
            <a:off x="7289800" y="6381750"/>
            <a:ext cx="2276475" cy="476250"/>
          </a:xfrm>
          <a:prstGeom prst="rect">
            <a:avLst/>
          </a:prstGeom>
        </p:spPr>
        <p:txBody>
          <a:bodyPr/>
          <a:lstStyle>
            <a:lvl1pPr>
              <a:defRPr sz="1600">
                <a:latin typeface="楷体_GB2312" pitchFamily="49" charset="-122"/>
                <a:ea typeface="宋体" pitchFamily="2" charset="-122"/>
              </a:defRPr>
            </a:lvl1pPr>
          </a:lstStyle>
          <a:p>
            <a:pPr>
              <a:defRPr/>
            </a:pPr>
            <a:fld id="{A0D2B8F9-60EC-430E-A813-24CA6AD9D906}"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31838" y="2130425"/>
            <a:ext cx="8293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63675" y="3886200"/>
            <a:ext cx="6829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974A051-6B6D-43C1-8827-F509EA8AD838}" type="datetimeFigureOut">
              <a:rPr lang="zh-CN" altLang="en-US"/>
              <a:pPr>
                <a:defRPr/>
              </a:pPr>
              <a:t>2014/11/27</a:t>
            </a:fld>
            <a:endParaRPr lang="zh-CN" altLang="en-US" dirty="0"/>
          </a:p>
        </p:txBody>
      </p:sp>
      <p:sp>
        <p:nvSpPr>
          <p:cNvPr id="5" name="页脚占位符 4"/>
          <p:cNvSpPr>
            <a:spLocks noGrp="1"/>
          </p:cNvSpPr>
          <p:nvPr>
            <p:ph type="ftr" sz="quarter" idx="11"/>
          </p:nvPr>
        </p:nvSpPr>
        <p:spPr>
          <a:xfrm>
            <a:off x="3333750" y="6356350"/>
            <a:ext cx="3089275"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992938" y="6356350"/>
            <a:ext cx="2276475" cy="365125"/>
          </a:xfrm>
          <a:prstGeom prst="rect">
            <a:avLst/>
          </a:prstGeom>
        </p:spPr>
        <p:txBody>
          <a:bodyPr/>
          <a:lstStyle>
            <a:lvl1pPr>
              <a:defRPr/>
            </a:lvl1pPr>
          </a:lstStyle>
          <a:p>
            <a:pPr>
              <a:defRPr/>
            </a:pPr>
            <a:fld id="{731C1B90-25F0-48FE-8E73-A790B7E6BA8E}"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Line 3"/>
          <p:cNvSpPr>
            <a:spLocks noChangeShapeType="1"/>
          </p:cNvSpPr>
          <p:nvPr/>
        </p:nvSpPr>
        <p:spPr bwMode="auto">
          <a:xfrm>
            <a:off x="8269288" y="6572250"/>
            <a:ext cx="0" cy="252413"/>
          </a:xfrm>
          <a:prstGeom prst="line">
            <a:avLst/>
          </a:prstGeom>
          <a:noFill/>
          <a:ln w="44450">
            <a:solidFill>
              <a:srgbClr val="F39700"/>
            </a:solidFill>
            <a:round/>
            <a:headEnd/>
            <a:tailEnd/>
          </a:ln>
          <a:effectLst/>
        </p:spPr>
        <p:txBody>
          <a:bodyPr/>
          <a:lstStyle/>
          <a:p>
            <a:pPr algn="ctr">
              <a:defRPr/>
            </a:pPr>
            <a:endParaRPr lang="zh-CN" altLang="en-US" sz="1600">
              <a:ea typeface="楷体_GB2312" pitchFamily="49" charset="-122"/>
            </a:endParaRPr>
          </a:p>
        </p:txBody>
      </p:sp>
      <p:sp>
        <p:nvSpPr>
          <p:cNvPr id="2" name="Rectangle 4"/>
          <p:cNvSpPr>
            <a:spLocks noGrp="1" noChangeArrowheads="1"/>
          </p:cNvSpPr>
          <p:nvPr>
            <p:ph type="body" idx="1"/>
          </p:nvPr>
        </p:nvSpPr>
        <p:spPr bwMode="auto">
          <a:xfrm>
            <a:off x="487363" y="1063625"/>
            <a:ext cx="8782050" cy="5062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1029" name="Rectangle 5"/>
          <p:cNvSpPr>
            <a:spLocks noGrp="1" noChangeArrowheads="1"/>
          </p:cNvSpPr>
          <p:nvPr>
            <p:ph type="dt" sz="half" idx="2"/>
          </p:nvPr>
        </p:nvSpPr>
        <p:spPr bwMode="auto">
          <a:xfrm>
            <a:off x="487363" y="6245225"/>
            <a:ext cx="2276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ea typeface="宋体" pitchFamily="2" charset="-122"/>
              </a:defRPr>
            </a:lvl1pPr>
          </a:lstStyle>
          <a:p>
            <a:pPr>
              <a:defRPr/>
            </a:pPr>
            <a:endParaRPr lang="en-US" altLang="zh-CN"/>
          </a:p>
        </p:txBody>
      </p:sp>
      <p:sp>
        <p:nvSpPr>
          <p:cNvPr id="3" name="Rectangle 6"/>
          <p:cNvSpPr>
            <a:spLocks noGrp="1" noChangeArrowheads="1"/>
          </p:cNvSpPr>
          <p:nvPr>
            <p:ph type="title"/>
          </p:nvPr>
        </p:nvSpPr>
        <p:spPr bwMode="auto">
          <a:xfrm>
            <a:off x="69850" y="76200"/>
            <a:ext cx="91995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Line 7"/>
          <p:cNvSpPr>
            <a:spLocks noChangeShapeType="1"/>
          </p:cNvSpPr>
          <p:nvPr/>
        </p:nvSpPr>
        <p:spPr bwMode="auto">
          <a:xfrm>
            <a:off x="0" y="762000"/>
            <a:ext cx="9753600" cy="0"/>
          </a:xfrm>
          <a:prstGeom prst="line">
            <a:avLst/>
          </a:prstGeom>
          <a:noFill/>
          <a:ln w="57150" cmpd="thickThin">
            <a:solidFill>
              <a:srgbClr val="F39700"/>
            </a:solidFill>
            <a:round/>
            <a:headEnd/>
            <a:tailEnd/>
          </a:ln>
          <a:effectLst/>
        </p:spPr>
        <p:txBody>
          <a:bodyPr/>
          <a:lstStyle/>
          <a:p>
            <a:pPr algn="ctr">
              <a:defRPr/>
            </a:pPr>
            <a:endParaRPr lang="zh-CN" altLang="en-US" sz="1600">
              <a:ea typeface="楷体_GB2312" pitchFamily="49" charset="-122"/>
            </a:endParaRPr>
          </a:p>
        </p:txBody>
      </p:sp>
      <p:pic>
        <p:nvPicPr>
          <p:cNvPr id="4" name="Picture 8" descr="海通logo1"/>
          <p:cNvPicPr>
            <a:picLocks noChangeAspect="1" noChangeArrowheads="1"/>
          </p:cNvPicPr>
          <p:nvPr/>
        </p:nvPicPr>
        <p:blipFill>
          <a:blip r:embed="rId10" cstate="print"/>
          <a:srcRect/>
          <a:stretch>
            <a:fillRect/>
          </a:stretch>
        </p:blipFill>
        <p:spPr bwMode="auto">
          <a:xfrm>
            <a:off x="8407400" y="6553200"/>
            <a:ext cx="1203325" cy="250825"/>
          </a:xfrm>
          <a:prstGeom prst="rect">
            <a:avLst/>
          </a:prstGeom>
          <a:noFill/>
          <a:ln w="9525">
            <a:noFill/>
            <a:miter lim="800000"/>
            <a:headEnd/>
            <a:tailEnd/>
          </a:ln>
        </p:spPr>
      </p:pic>
      <p:pic>
        <p:nvPicPr>
          <p:cNvPr id="1032" name="Picture 9" descr="海通波纹"/>
          <p:cNvPicPr preferRelativeResize="0">
            <a:picLocks noChangeAspect="1" noChangeArrowheads="1"/>
          </p:cNvPicPr>
          <p:nvPr/>
        </p:nvPicPr>
        <p:blipFill>
          <a:blip r:embed="rId11" cstate="print"/>
          <a:srcRect/>
          <a:stretch>
            <a:fillRect/>
          </a:stretch>
        </p:blipFill>
        <p:spPr bwMode="auto">
          <a:xfrm>
            <a:off x="3449638" y="6511925"/>
            <a:ext cx="3459162" cy="346075"/>
          </a:xfrm>
          <a:prstGeom prst="rect">
            <a:avLst/>
          </a:prstGeom>
          <a:noFill/>
          <a:ln w="9525">
            <a:noFill/>
            <a:miter lim="800000"/>
            <a:headEnd/>
            <a:tailEnd/>
          </a:ln>
        </p:spPr>
      </p:pic>
      <p:pic>
        <p:nvPicPr>
          <p:cNvPr id="1033" name="Picture 10" descr="海通波纹"/>
          <p:cNvPicPr preferRelativeResize="0">
            <a:picLocks noChangeAspect="1" noChangeArrowheads="1"/>
          </p:cNvPicPr>
          <p:nvPr/>
        </p:nvPicPr>
        <p:blipFill>
          <a:blip r:embed="rId11" cstate="print"/>
          <a:srcRect/>
          <a:stretch>
            <a:fillRect/>
          </a:stretch>
        </p:blipFill>
        <p:spPr bwMode="auto">
          <a:xfrm>
            <a:off x="0" y="6511925"/>
            <a:ext cx="3459163" cy="346075"/>
          </a:xfrm>
          <a:prstGeom prst="rect">
            <a:avLst/>
          </a:prstGeom>
          <a:noFill/>
          <a:ln w="9525">
            <a:noFill/>
            <a:miter lim="800000"/>
            <a:headEnd/>
            <a:tailEnd/>
          </a:ln>
        </p:spPr>
      </p:pic>
      <p:pic>
        <p:nvPicPr>
          <p:cNvPr id="1034" name="Picture 11" descr="海通波纹"/>
          <p:cNvPicPr preferRelativeResize="0">
            <a:picLocks noChangeAspect="1" noChangeArrowheads="1"/>
          </p:cNvPicPr>
          <p:nvPr/>
        </p:nvPicPr>
        <p:blipFill>
          <a:blip r:embed="rId11" cstate="print"/>
          <a:srcRect r="75125"/>
          <a:stretch>
            <a:fillRect/>
          </a:stretch>
        </p:blipFill>
        <p:spPr bwMode="auto">
          <a:xfrm>
            <a:off x="6859588" y="6511925"/>
            <a:ext cx="860425" cy="346075"/>
          </a:xfrm>
          <a:prstGeom prst="rect">
            <a:avLst/>
          </a:prstGeom>
          <a:noFill/>
          <a:ln w="9525">
            <a:noFill/>
            <a:miter lim="800000"/>
            <a:headEnd/>
            <a:tailEnd/>
          </a:ln>
        </p:spPr>
      </p:pic>
      <p:sp>
        <p:nvSpPr>
          <p:cNvPr id="12" name="Rectangle 2"/>
          <p:cNvSpPr txBox="1">
            <a:spLocks noChangeArrowheads="1"/>
          </p:cNvSpPr>
          <p:nvPr/>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B9834967-0C18-4846-A89C-529A92E30DCB}" type="slidenum">
              <a:rPr lang="zh-CN" altLang="en-US" sz="1600" smtClean="0"/>
              <a:pPr>
                <a:defRPr/>
              </a:pPr>
              <a:t>‹#›</a:t>
            </a:fld>
            <a:endParaRPr lang="en-US" sz="160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transition spd="med">
    <p:random/>
  </p:transition>
  <p:hf hdr="0" ftr="0" dt="0"/>
  <p:txStyles>
    <p:titleStyle>
      <a:lvl1pPr algn="l" rtl="0" eaLnBrk="0" fontAlgn="base" hangingPunct="0">
        <a:spcBef>
          <a:spcPct val="0"/>
        </a:spcBef>
        <a:spcAft>
          <a:spcPct val="0"/>
        </a:spcAft>
        <a:defRPr sz="2800">
          <a:solidFill>
            <a:srgbClr val="003399"/>
          </a:solidFill>
          <a:latin typeface="+mj-lt"/>
          <a:ea typeface="+mj-ea"/>
          <a:cs typeface="+mj-cs"/>
        </a:defRPr>
      </a:lvl1pPr>
      <a:lvl2pPr algn="l" rtl="0" eaLnBrk="0" fontAlgn="base" hangingPunct="0">
        <a:spcBef>
          <a:spcPct val="0"/>
        </a:spcBef>
        <a:spcAft>
          <a:spcPct val="0"/>
        </a:spcAft>
        <a:defRPr sz="2800">
          <a:solidFill>
            <a:srgbClr val="003399"/>
          </a:solidFill>
          <a:latin typeface="Arial" charset="0"/>
          <a:ea typeface="黑体" pitchFamily="2" charset="-122"/>
        </a:defRPr>
      </a:lvl2pPr>
      <a:lvl3pPr algn="l" rtl="0" eaLnBrk="0" fontAlgn="base" hangingPunct="0">
        <a:spcBef>
          <a:spcPct val="0"/>
        </a:spcBef>
        <a:spcAft>
          <a:spcPct val="0"/>
        </a:spcAft>
        <a:defRPr sz="2800">
          <a:solidFill>
            <a:srgbClr val="003399"/>
          </a:solidFill>
          <a:latin typeface="Arial" charset="0"/>
          <a:ea typeface="黑体" pitchFamily="2" charset="-122"/>
        </a:defRPr>
      </a:lvl3pPr>
      <a:lvl4pPr algn="l" rtl="0" eaLnBrk="0" fontAlgn="base" hangingPunct="0">
        <a:spcBef>
          <a:spcPct val="0"/>
        </a:spcBef>
        <a:spcAft>
          <a:spcPct val="0"/>
        </a:spcAft>
        <a:defRPr sz="2800">
          <a:solidFill>
            <a:srgbClr val="003399"/>
          </a:solidFill>
          <a:latin typeface="Arial" charset="0"/>
          <a:ea typeface="黑体" pitchFamily="2" charset="-122"/>
        </a:defRPr>
      </a:lvl4pPr>
      <a:lvl5pPr algn="l" rtl="0" eaLnBrk="0" fontAlgn="base" hangingPunct="0">
        <a:spcBef>
          <a:spcPct val="0"/>
        </a:spcBef>
        <a:spcAft>
          <a:spcPct val="0"/>
        </a:spcAft>
        <a:defRPr sz="2800">
          <a:solidFill>
            <a:srgbClr val="003399"/>
          </a:solidFill>
          <a:latin typeface="Arial" charset="0"/>
          <a:ea typeface="黑体" pitchFamily="2" charset="-122"/>
        </a:defRPr>
      </a:lvl5pPr>
      <a:lvl6pPr marL="457200" algn="l" rtl="0" fontAlgn="base">
        <a:spcBef>
          <a:spcPct val="0"/>
        </a:spcBef>
        <a:spcAft>
          <a:spcPct val="0"/>
        </a:spcAft>
        <a:defRPr sz="2800">
          <a:solidFill>
            <a:srgbClr val="003399"/>
          </a:solidFill>
          <a:latin typeface="Arial" charset="0"/>
          <a:ea typeface="黑体" pitchFamily="2" charset="-122"/>
        </a:defRPr>
      </a:lvl6pPr>
      <a:lvl7pPr marL="914400" algn="l" rtl="0" fontAlgn="base">
        <a:spcBef>
          <a:spcPct val="0"/>
        </a:spcBef>
        <a:spcAft>
          <a:spcPct val="0"/>
        </a:spcAft>
        <a:defRPr sz="2800">
          <a:solidFill>
            <a:srgbClr val="003399"/>
          </a:solidFill>
          <a:latin typeface="Arial" charset="0"/>
          <a:ea typeface="黑体" pitchFamily="2" charset="-122"/>
        </a:defRPr>
      </a:lvl7pPr>
      <a:lvl8pPr marL="1371600" algn="l" rtl="0" fontAlgn="base">
        <a:spcBef>
          <a:spcPct val="0"/>
        </a:spcBef>
        <a:spcAft>
          <a:spcPct val="0"/>
        </a:spcAft>
        <a:defRPr sz="2800">
          <a:solidFill>
            <a:srgbClr val="003399"/>
          </a:solidFill>
          <a:latin typeface="Arial" charset="0"/>
          <a:ea typeface="黑体" pitchFamily="2" charset="-122"/>
        </a:defRPr>
      </a:lvl8pPr>
      <a:lvl9pPr marL="1828800" algn="l" rtl="0" fontAlgn="base">
        <a:spcBef>
          <a:spcPct val="0"/>
        </a:spcBef>
        <a:spcAft>
          <a:spcPct val="0"/>
        </a:spcAft>
        <a:defRPr sz="2800">
          <a:solidFill>
            <a:srgbClr val="003399"/>
          </a:solidFill>
          <a:latin typeface="Arial" charset="0"/>
          <a:ea typeface="黑体" pitchFamily="2" charset="-122"/>
        </a:defRPr>
      </a:lvl9pPr>
    </p:titleStyle>
    <p:bodyStyle>
      <a:lvl1pPr marL="355600" indent="-355600" algn="l" rtl="0" eaLnBrk="0" fontAlgn="base" hangingPunct="0">
        <a:spcBef>
          <a:spcPct val="20000"/>
        </a:spcBef>
        <a:spcAft>
          <a:spcPct val="0"/>
        </a:spcAft>
        <a:buSzPct val="120000"/>
        <a:buBlip>
          <a:blip r:embed="rId12"/>
        </a:buBlip>
        <a:defRPr sz="3200">
          <a:solidFill>
            <a:schemeClr val="tx1"/>
          </a:solidFill>
          <a:latin typeface="+mn-lt"/>
          <a:ea typeface="+mn-ea"/>
          <a:cs typeface="楷体_GB2312"/>
        </a:defRPr>
      </a:lvl1pPr>
      <a:lvl2pPr marL="812800" indent="-277813" algn="l" rtl="0" eaLnBrk="0" fontAlgn="base" hangingPunct="0">
        <a:spcBef>
          <a:spcPct val="20000"/>
        </a:spcBef>
        <a:spcAft>
          <a:spcPct val="0"/>
        </a:spcAft>
        <a:buSzPct val="120000"/>
        <a:buFont typeface="Wingdings" pitchFamily="2" charset="2"/>
        <a:buChar char="ü"/>
        <a:defRPr sz="2800">
          <a:solidFill>
            <a:schemeClr val="tx1"/>
          </a:solidFill>
          <a:latin typeface="+mn-lt"/>
          <a:ea typeface="+mn-ea"/>
          <a:cs typeface="楷体_GB2312"/>
        </a:defRPr>
      </a:lvl2pPr>
      <a:lvl3pPr marL="1576388" indent="-228600" algn="l" rtl="0" eaLnBrk="0" fontAlgn="base" hangingPunct="0">
        <a:spcBef>
          <a:spcPct val="20000"/>
        </a:spcBef>
        <a:spcAft>
          <a:spcPct val="0"/>
        </a:spcAft>
        <a:buChar char="•"/>
        <a:defRPr sz="2400">
          <a:solidFill>
            <a:schemeClr val="tx1"/>
          </a:solidFill>
          <a:latin typeface="+mn-lt"/>
          <a:ea typeface="宋体" pitchFamily="2" charset="-122"/>
          <a:cs typeface="楷体_GB2312"/>
        </a:defRPr>
      </a:lvl3pPr>
      <a:lvl4pPr marL="1984375" indent="-228600" algn="l" rtl="0" eaLnBrk="0" fontAlgn="base" hangingPunct="0">
        <a:spcBef>
          <a:spcPct val="20000"/>
        </a:spcBef>
        <a:spcAft>
          <a:spcPct val="0"/>
        </a:spcAft>
        <a:buChar char="–"/>
        <a:defRPr sz="2000">
          <a:solidFill>
            <a:schemeClr val="tx1"/>
          </a:solidFill>
          <a:latin typeface="+mn-lt"/>
          <a:ea typeface="宋体" pitchFamily="2" charset="-122"/>
          <a:cs typeface="楷体_GB2312"/>
        </a:defRPr>
      </a:lvl4pPr>
      <a:lvl5pPr marL="2392363" indent="-228600" algn="l" rtl="0" eaLnBrk="0" fontAlgn="base" hangingPunct="0">
        <a:spcBef>
          <a:spcPct val="20000"/>
        </a:spcBef>
        <a:spcAft>
          <a:spcPct val="0"/>
        </a:spcAft>
        <a:buChar char="»"/>
        <a:defRPr sz="2000">
          <a:solidFill>
            <a:schemeClr val="tx1"/>
          </a:solidFill>
          <a:latin typeface="+mn-lt"/>
          <a:ea typeface="宋体" pitchFamily="2" charset="-122"/>
          <a:cs typeface="楷体_GB2312"/>
        </a:defRPr>
      </a:lvl5pPr>
      <a:lvl6pPr marL="2849563" indent="-228600" algn="l" rtl="0" fontAlgn="base">
        <a:spcBef>
          <a:spcPct val="20000"/>
        </a:spcBef>
        <a:spcAft>
          <a:spcPct val="0"/>
        </a:spcAft>
        <a:buChar char="»"/>
        <a:defRPr sz="2000">
          <a:solidFill>
            <a:schemeClr val="tx1"/>
          </a:solidFill>
          <a:latin typeface="+mn-lt"/>
          <a:ea typeface="宋体" pitchFamily="2" charset="-122"/>
        </a:defRPr>
      </a:lvl6pPr>
      <a:lvl7pPr marL="3306763" indent="-228600" algn="l" rtl="0" fontAlgn="base">
        <a:spcBef>
          <a:spcPct val="20000"/>
        </a:spcBef>
        <a:spcAft>
          <a:spcPct val="0"/>
        </a:spcAft>
        <a:buChar char="»"/>
        <a:defRPr sz="2000">
          <a:solidFill>
            <a:schemeClr val="tx1"/>
          </a:solidFill>
          <a:latin typeface="+mn-lt"/>
          <a:ea typeface="宋体" pitchFamily="2" charset="-122"/>
        </a:defRPr>
      </a:lvl7pPr>
      <a:lvl8pPr marL="3763963" indent="-228600" algn="l" rtl="0" fontAlgn="base">
        <a:spcBef>
          <a:spcPct val="20000"/>
        </a:spcBef>
        <a:spcAft>
          <a:spcPct val="0"/>
        </a:spcAft>
        <a:buChar char="»"/>
        <a:defRPr sz="2000">
          <a:solidFill>
            <a:schemeClr val="tx1"/>
          </a:solidFill>
          <a:latin typeface="+mn-lt"/>
          <a:ea typeface="宋体" pitchFamily="2" charset="-122"/>
        </a:defRPr>
      </a:lvl8pPr>
      <a:lvl9pPr marL="4221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31532;&#20116;&#38598;&#65306;&#25237;&#36164;&#32773;&#36866;&#24403;&#24615;&#31649;&#29702;.pptx" TargetMode="External"/><Relationship Id="rId3" Type="http://schemas.openxmlformats.org/officeDocument/2006/relationships/image" Target="../media/image22.jpeg"/><Relationship Id="rId7" Type="http://schemas.openxmlformats.org/officeDocument/2006/relationships/hyperlink" Target="&#31532;&#22235;&#38598;&#65306;&#31070;&#22855;&#30340;&#24076;&#33098;&#23383;&#27597;(Greeks).ppt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31532;&#19977;&#38598;&#65306;&#27874;&#21160;&#29575;&#30340;&#22885;&#31192;.pptx" TargetMode="External"/><Relationship Id="rId5" Type="http://schemas.openxmlformats.org/officeDocument/2006/relationships/hyperlink" Target="&#31532;&#20108;&#38598;&#65306;&#26399;&#26435;&#22522;&#26412;&#31574;&#30053;&#27468;.pptx" TargetMode="External"/><Relationship Id="rId4" Type="http://schemas.openxmlformats.org/officeDocument/2006/relationships/hyperlink" Target="&#31532;&#19968;&#38598;&#65306;ETF&#26399;&#26435;&#22522;&#30784;.pptx" TargetMode="External"/><Relationship Id="rId9"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陆家嘴背景.jpg"/>
          <p:cNvPicPr>
            <a:picLocks noChangeAspect="1"/>
          </p:cNvPicPr>
          <p:nvPr/>
        </p:nvPicPr>
        <p:blipFill>
          <a:blip r:embed="rId3" cstate="print"/>
          <a:stretch>
            <a:fillRect/>
          </a:stretch>
        </p:blipFill>
        <p:spPr>
          <a:xfrm>
            <a:off x="0" y="2675093"/>
            <a:ext cx="7459663" cy="4182907"/>
          </a:xfrm>
          <a:prstGeom prst="rect">
            <a:avLst/>
          </a:prstGeom>
        </p:spPr>
      </p:pic>
      <p:sp>
        <p:nvSpPr>
          <p:cNvPr id="9218" name="Rectangle 2"/>
          <p:cNvSpPr>
            <a:spLocks noChangeArrowheads="1"/>
          </p:cNvSpPr>
          <p:nvPr/>
        </p:nvSpPr>
        <p:spPr bwMode="auto">
          <a:xfrm>
            <a:off x="7459663" y="0"/>
            <a:ext cx="2297112" cy="2124075"/>
          </a:xfrm>
          <a:prstGeom prst="rect">
            <a:avLst/>
          </a:prstGeom>
          <a:solidFill>
            <a:srgbClr val="A1C6E9"/>
          </a:solidFill>
          <a:ln w="9525">
            <a:noFill/>
            <a:miter lim="800000"/>
            <a:headEnd/>
            <a:tailEnd/>
          </a:ln>
        </p:spPr>
        <p:txBody>
          <a:bodyPr anchor="ctr"/>
          <a:lstStyle/>
          <a:p>
            <a:pPr algn="ctr"/>
            <a:endParaRPr lang="zh-CN" altLang="en-US" sz="1600"/>
          </a:p>
        </p:txBody>
      </p:sp>
      <p:sp>
        <p:nvSpPr>
          <p:cNvPr id="9219" name="Rectangle 5"/>
          <p:cNvSpPr>
            <a:spLocks noChangeArrowheads="1"/>
          </p:cNvSpPr>
          <p:nvPr/>
        </p:nvSpPr>
        <p:spPr bwMode="auto">
          <a:xfrm>
            <a:off x="7459663" y="4589463"/>
            <a:ext cx="2297112" cy="2268537"/>
          </a:xfrm>
          <a:prstGeom prst="rect">
            <a:avLst/>
          </a:prstGeom>
          <a:solidFill>
            <a:srgbClr val="4794D1"/>
          </a:solidFill>
          <a:ln w="9525">
            <a:noFill/>
            <a:miter lim="800000"/>
            <a:headEnd/>
            <a:tailEnd/>
          </a:ln>
        </p:spPr>
        <p:txBody>
          <a:bodyPr anchor="ctr"/>
          <a:lstStyle/>
          <a:p>
            <a:pPr algn="ctr"/>
            <a:endParaRPr lang="zh-CN" altLang="en-US" sz="1600"/>
          </a:p>
        </p:txBody>
      </p:sp>
      <p:pic>
        <p:nvPicPr>
          <p:cNvPr id="9220" name="Picture 7" descr="海通"/>
          <p:cNvPicPr>
            <a:picLocks noChangeAspect="1" noChangeArrowheads="1"/>
          </p:cNvPicPr>
          <p:nvPr/>
        </p:nvPicPr>
        <p:blipFill>
          <a:blip r:embed="rId4" cstate="print"/>
          <a:srcRect/>
          <a:stretch>
            <a:fillRect/>
          </a:stretch>
        </p:blipFill>
        <p:spPr bwMode="auto">
          <a:xfrm>
            <a:off x="7459663" y="2232025"/>
            <a:ext cx="2297112" cy="2247900"/>
          </a:xfrm>
          <a:prstGeom prst="rect">
            <a:avLst/>
          </a:prstGeom>
          <a:noFill/>
          <a:ln w="9525">
            <a:noFill/>
            <a:miter lim="800000"/>
            <a:headEnd/>
            <a:tailEnd/>
          </a:ln>
        </p:spPr>
      </p:pic>
      <p:sp>
        <p:nvSpPr>
          <p:cNvPr id="10" name="TextBox 9"/>
          <p:cNvSpPr txBox="1"/>
          <p:nvPr/>
        </p:nvSpPr>
        <p:spPr>
          <a:xfrm>
            <a:off x="1978303" y="2232025"/>
            <a:ext cx="4655398" cy="830997"/>
          </a:xfrm>
          <a:prstGeom prst="rect">
            <a:avLst/>
          </a:prstGeom>
          <a:noFill/>
        </p:spPr>
        <p:txBody>
          <a:bodyPr wrap="square" rtlCol="0">
            <a:spAutoFit/>
          </a:bodyPr>
          <a:lstStyle/>
          <a:p>
            <a:pPr algn="ctr"/>
            <a:r>
              <a:rPr lang="en-US" altLang="zh-CN" sz="4800" dirty="0" smtClean="0">
                <a:solidFill>
                  <a:srgbClr val="7030A0"/>
                </a:solidFill>
                <a:latin typeface="方正舒体" pitchFamily="2" charset="-122"/>
                <a:ea typeface="方正舒体" pitchFamily="2" charset="-122"/>
                <a:cs typeface="Verdana" pitchFamily="34" charset="0"/>
              </a:rPr>
              <a:t>ETF</a:t>
            </a:r>
            <a:r>
              <a:rPr lang="zh-CN" altLang="en-US" sz="4800" dirty="0" smtClean="0">
                <a:solidFill>
                  <a:srgbClr val="7030A0"/>
                </a:solidFill>
                <a:latin typeface="方正舒体" pitchFamily="2" charset="-122"/>
                <a:ea typeface="方正舒体" pitchFamily="2" charset="-122"/>
                <a:cs typeface="Verdana" pitchFamily="34" charset="0"/>
              </a:rPr>
              <a:t>期权基础</a:t>
            </a:r>
          </a:p>
        </p:txBody>
      </p:sp>
      <p:sp>
        <p:nvSpPr>
          <p:cNvPr id="8" name="TextBox 7"/>
          <p:cNvSpPr txBox="1"/>
          <p:nvPr/>
        </p:nvSpPr>
        <p:spPr>
          <a:xfrm>
            <a:off x="146671" y="147326"/>
            <a:ext cx="2747448" cy="400110"/>
          </a:xfrm>
          <a:prstGeom prst="rect">
            <a:avLst/>
          </a:prstGeom>
          <a:noFill/>
        </p:spPr>
        <p:txBody>
          <a:bodyPr wrap="square" rtlCol="0">
            <a:spAutoFit/>
          </a:bodyPr>
          <a:lstStyle/>
          <a:p>
            <a:r>
              <a:rPr lang="en-US" altLang="zh-CN" sz="2000" dirty="0" smtClean="0">
                <a:solidFill>
                  <a:srgbClr val="003399"/>
                </a:solidFill>
                <a:latin typeface="方正舒体" pitchFamily="2" charset="-122"/>
                <a:ea typeface="方正舒体" pitchFamily="2" charset="-122"/>
              </a:rPr>
              <a:t>ETF</a:t>
            </a:r>
            <a:r>
              <a:rPr lang="zh-CN" altLang="en-US" sz="2000" dirty="0" smtClean="0">
                <a:solidFill>
                  <a:srgbClr val="003399"/>
                </a:solidFill>
                <a:latin typeface="方正舒体" pitchFamily="2" charset="-122"/>
                <a:ea typeface="方正舒体" pitchFamily="2" charset="-122"/>
              </a:rPr>
              <a:t>期权一点通系列</a:t>
            </a:r>
          </a:p>
        </p:txBody>
      </p:sp>
      <p:sp>
        <p:nvSpPr>
          <p:cNvPr id="9" name="TextBox 8"/>
          <p:cNvSpPr txBox="1"/>
          <p:nvPr/>
        </p:nvSpPr>
        <p:spPr>
          <a:xfrm>
            <a:off x="2894119" y="1708805"/>
            <a:ext cx="2442176" cy="523220"/>
          </a:xfrm>
          <a:prstGeom prst="rect">
            <a:avLst/>
          </a:prstGeom>
          <a:noFill/>
        </p:spPr>
        <p:txBody>
          <a:bodyPr wrap="square" rtlCol="0">
            <a:spAutoFit/>
          </a:bodyPr>
          <a:lstStyle/>
          <a:p>
            <a:pPr algn="ctr"/>
            <a:r>
              <a:rPr lang="zh-CN" altLang="en-US" sz="2800" dirty="0" smtClean="0">
                <a:solidFill>
                  <a:srgbClr val="FF0000"/>
                </a:solidFill>
                <a:latin typeface="方正姚体" pitchFamily="2" charset="-122"/>
                <a:ea typeface="方正姚体" pitchFamily="2" charset="-122"/>
              </a:rPr>
              <a:t>第一集</a:t>
            </a:r>
          </a:p>
        </p:txBody>
      </p:sp>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9850" y="76200"/>
            <a:ext cx="9199563" cy="685800"/>
          </a:xfrm>
        </p:spPr>
        <p:txBody>
          <a:bodyPr/>
          <a:lstStyle/>
          <a:p>
            <a:r>
              <a:rPr lang="en-US" altLang="zh-CN" dirty="0" smtClean="0"/>
              <a:t>ETF</a:t>
            </a:r>
            <a:r>
              <a:rPr lang="zh-CN" altLang="en-US" dirty="0" smtClean="0"/>
              <a:t>交易基础</a:t>
            </a:r>
            <a:endParaRPr lang="zh-CN" altLang="en-US" dirty="0"/>
          </a:p>
        </p:txBody>
      </p:sp>
      <p:sp>
        <p:nvSpPr>
          <p:cNvPr id="6" name="矩形 7"/>
          <p:cNvSpPr>
            <a:spLocks noChangeArrowheads="1"/>
          </p:cNvSpPr>
          <p:nvPr/>
        </p:nvSpPr>
        <p:spPr bwMode="auto">
          <a:xfrm>
            <a:off x="679449" y="1524000"/>
            <a:ext cx="2522538" cy="161925"/>
          </a:xfrm>
          <a:prstGeom prst="rect">
            <a:avLst/>
          </a:prstGeom>
          <a:solidFill>
            <a:srgbClr val="314865"/>
          </a:solidFill>
          <a:ln w="12700">
            <a:noFill/>
            <a:miter lim="800000"/>
            <a:headEnd/>
            <a:tailEnd/>
          </a:ln>
        </p:spPr>
        <p:txBody>
          <a:bodyPr anchor="ctr"/>
          <a:lstStyle/>
          <a:p>
            <a:pPr algn="ctr"/>
            <a:endParaRPr lang="zh-CN" altLang="en-US">
              <a:solidFill>
                <a:srgbClr val="FFFFFF"/>
              </a:solidFill>
              <a:latin typeface="宋体" pitchFamily="2" charset="-122"/>
              <a:sym typeface="宋体" pitchFamily="2" charset="-122"/>
            </a:endParaRPr>
          </a:p>
        </p:txBody>
      </p:sp>
      <p:sp>
        <p:nvSpPr>
          <p:cNvPr id="7" name="矩形 6"/>
          <p:cNvSpPr/>
          <p:nvPr/>
        </p:nvSpPr>
        <p:spPr>
          <a:xfrm>
            <a:off x="763588" y="457200"/>
            <a:ext cx="2057399" cy="996555"/>
          </a:xfrm>
          <a:prstGeom prst="rect">
            <a:avLst/>
          </a:prstGeom>
        </p:spPr>
        <p:txBody>
          <a:bodyPr wrap="square">
            <a:spAutoFit/>
          </a:bodyPr>
          <a:lstStyle/>
          <a:p>
            <a:pPr algn="r">
              <a:lnSpc>
                <a:spcPct val="300000"/>
              </a:lnSpc>
            </a:pPr>
            <a:r>
              <a:rPr lang="en-US" altLang="zh-CN" sz="2400" dirty="0" smtClean="0">
                <a:solidFill>
                  <a:srgbClr val="7F7F7F"/>
                </a:solidFill>
                <a:latin typeface="微软雅黑" pitchFamily="34" charset="-122"/>
                <a:ea typeface="微软雅黑" pitchFamily="34" charset="-122"/>
                <a:sym typeface="微软雅黑" pitchFamily="34" charset="-122"/>
              </a:rPr>
              <a:t>1</a:t>
            </a:r>
            <a:r>
              <a:rPr lang="zh-CN" altLang="en-US" sz="2400" dirty="0" smtClean="0">
                <a:solidFill>
                  <a:srgbClr val="7F7F7F"/>
                </a:solidFill>
                <a:latin typeface="微软雅黑" pitchFamily="34" charset="-122"/>
                <a:ea typeface="微软雅黑" pitchFamily="34" charset="-122"/>
                <a:sym typeface="微软雅黑" pitchFamily="34" charset="-122"/>
              </a:rPr>
              <a:t>、期权合约</a:t>
            </a:r>
            <a:endParaRPr lang="en-US" sz="2400" dirty="0">
              <a:solidFill>
                <a:srgbClr val="7F7F7F"/>
              </a:solidFill>
              <a:latin typeface="微软雅黑" pitchFamily="34" charset="-122"/>
              <a:ea typeface="微软雅黑" pitchFamily="34" charset="-122"/>
              <a:sym typeface="微软雅黑" pitchFamily="34" charset="-122"/>
            </a:endParaRPr>
          </a:p>
        </p:txBody>
      </p:sp>
      <p:sp>
        <p:nvSpPr>
          <p:cNvPr id="12" name="TextBox 11"/>
          <p:cNvSpPr txBox="1"/>
          <p:nvPr/>
        </p:nvSpPr>
        <p:spPr>
          <a:xfrm>
            <a:off x="3470187" y="2057400"/>
            <a:ext cx="5904000" cy="1200329"/>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path path="circle">
              <a:fillToRect r="100000" b="100000"/>
            </a:path>
            <a:tileRect l="-100000" t="-100000"/>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最后交易日设为每个合约到期月份的第四个星期三（遇法定节假日顺延）。合约到期日、行权日同合约最后交易日；交收日为行权日的下一个交易日，上交所另有规定的除外。</a:t>
            </a:r>
          </a:p>
        </p:txBody>
      </p:sp>
      <p:sp>
        <p:nvSpPr>
          <p:cNvPr id="15" name="TextBox 14"/>
          <p:cNvSpPr txBox="1"/>
          <p:nvPr/>
        </p:nvSpPr>
        <p:spPr>
          <a:xfrm>
            <a:off x="687387" y="2069068"/>
            <a:ext cx="2539527" cy="646331"/>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合约最后交易日、到期日、行权日、交收日：</a:t>
            </a:r>
          </a:p>
        </p:txBody>
      </p:sp>
      <p:sp>
        <p:nvSpPr>
          <p:cNvPr id="16" name="TextBox 15"/>
          <p:cNvSpPr txBox="1"/>
          <p:nvPr/>
        </p:nvSpPr>
        <p:spPr>
          <a:xfrm>
            <a:off x="1906587" y="3733800"/>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履约方式：</a:t>
            </a:r>
          </a:p>
        </p:txBody>
      </p:sp>
      <p:sp>
        <p:nvSpPr>
          <p:cNvPr id="18" name="TextBox 17"/>
          <p:cNvSpPr txBox="1"/>
          <p:nvPr/>
        </p:nvSpPr>
        <p:spPr>
          <a:xfrm>
            <a:off x="3470187" y="3669268"/>
            <a:ext cx="5904000" cy="646331"/>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16200000" scaled="1"/>
            <a:tileRect/>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履约方式为欧式。即合约买方在到期日才能按合约事先约定的行权价提出行权。</a:t>
            </a:r>
          </a:p>
        </p:txBody>
      </p:sp>
      <p:sp>
        <p:nvSpPr>
          <p:cNvPr id="19" name="TextBox 18"/>
          <p:cNvSpPr txBox="1"/>
          <p:nvPr/>
        </p:nvSpPr>
        <p:spPr>
          <a:xfrm>
            <a:off x="1906587" y="4736068"/>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交割方式：</a:t>
            </a:r>
          </a:p>
        </p:txBody>
      </p:sp>
      <p:sp>
        <p:nvSpPr>
          <p:cNvPr id="20" name="TextBox 19"/>
          <p:cNvSpPr txBox="1"/>
          <p:nvPr/>
        </p:nvSpPr>
        <p:spPr>
          <a:xfrm>
            <a:off x="3470186" y="4775537"/>
            <a:ext cx="5911937" cy="954107"/>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path path="circle">
              <a:fillToRect r="100000" b="100000"/>
            </a:path>
            <a:tileRect l="-100000" t="-100000"/>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对于认购期权，买方根据行权价将对应的资金交给卖方，卖方将</a:t>
            </a:r>
            <a:r>
              <a:rPr lang="en-US" altLang="en-US" dirty="0" smtClean="0"/>
              <a:t>ETF</a:t>
            </a:r>
            <a:r>
              <a:rPr lang="zh-CN" altLang="en-US" dirty="0" smtClean="0"/>
              <a:t>交给买方；对于认沽期权，买方将</a:t>
            </a:r>
            <a:r>
              <a:rPr lang="en-US" altLang="en-US" dirty="0" smtClean="0"/>
              <a:t>ETF</a:t>
            </a:r>
            <a:r>
              <a:rPr lang="zh-CN" altLang="en-US" dirty="0" smtClean="0"/>
              <a:t>交给卖方，卖方根据行权价将对应的资金交给买方。</a:t>
            </a:r>
            <a:endParaRPr lang="zh-CN" altLang="en-US" dirty="0"/>
          </a:p>
        </p:txBody>
      </p:sp>
      <p:pic>
        <p:nvPicPr>
          <p:cNvPr id="11" name="Picture 16" descr="[W39RTFASUHJ9}LNKA}N($M"/>
          <p:cNvPicPr>
            <a:picLocks noChangeAspect="1" noChangeArrowheads="1"/>
          </p:cNvPicPr>
          <p:nvPr/>
        </p:nvPicPr>
        <p:blipFill>
          <a:blip r:embed="rId2" cstate="print"/>
          <a:srcRect/>
          <a:stretch>
            <a:fillRect/>
          </a:stretch>
        </p:blipFill>
        <p:spPr bwMode="auto">
          <a:xfrm>
            <a:off x="0" y="4694296"/>
            <a:ext cx="1367759" cy="1782704"/>
          </a:xfrm>
          <a:prstGeom prst="rect">
            <a:avLst/>
          </a:prstGeom>
          <a:noFill/>
          <a:ln w="9525">
            <a:noFill/>
            <a:miter lim="800000"/>
            <a:headEnd/>
            <a:tailEnd/>
          </a:ln>
        </p:spPr>
      </p:pic>
      <p:pic>
        <p:nvPicPr>
          <p:cNvPr id="7169" name="Picture 1"/>
          <p:cNvPicPr>
            <a:picLocks noChangeAspect="1" noChangeArrowheads="1"/>
          </p:cNvPicPr>
          <p:nvPr/>
        </p:nvPicPr>
        <p:blipFill>
          <a:blip r:embed="rId3" cstate="print"/>
          <a:srcRect/>
          <a:stretch>
            <a:fillRect/>
          </a:stretch>
        </p:blipFill>
        <p:spPr bwMode="auto">
          <a:xfrm>
            <a:off x="8231187" y="777240"/>
            <a:ext cx="1142999" cy="1280159"/>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80">
                                          <p:stCondLst>
                                            <p:cond delay="0"/>
                                          </p:stCondLst>
                                        </p:cTn>
                                        <p:tgtEl>
                                          <p:spTgt spid="20"/>
                                        </p:tgtEl>
                                      </p:cBhvr>
                                    </p:animEffect>
                                    <p:anim calcmode="lin" valueType="num">
                                      <p:cBhvr>
                                        <p:cTn id="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5" dur="26">
                                          <p:stCondLst>
                                            <p:cond delay="650"/>
                                          </p:stCondLst>
                                        </p:cTn>
                                        <p:tgtEl>
                                          <p:spTgt spid="20"/>
                                        </p:tgtEl>
                                      </p:cBhvr>
                                      <p:to x="100000" y="60000"/>
                                    </p:animScale>
                                    <p:animScale>
                                      <p:cBhvr>
                                        <p:cTn id="46" dur="166" decel="50000">
                                          <p:stCondLst>
                                            <p:cond delay="676"/>
                                          </p:stCondLst>
                                        </p:cTn>
                                        <p:tgtEl>
                                          <p:spTgt spid="20"/>
                                        </p:tgtEl>
                                      </p:cBhvr>
                                      <p:to x="100000" y="100000"/>
                                    </p:animScale>
                                    <p:animScale>
                                      <p:cBhvr>
                                        <p:cTn id="47" dur="26">
                                          <p:stCondLst>
                                            <p:cond delay="1312"/>
                                          </p:stCondLst>
                                        </p:cTn>
                                        <p:tgtEl>
                                          <p:spTgt spid="20"/>
                                        </p:tgtEl>
                                      </p:cBhvr>
                                      <p:to x="100000" y="80000"/>
                                    </p:animScale>
                                    <p:animScale>
                                      <p:cBhvr>
                                        <p:cTn id="48" dur="166" decel="50000">
                                          <p:stCondLst>
                                            <p:cond delay="1338"/>
                                          </p:stCondLst>
                                        </p:cTn>
                                        <p:tgtEl>
                                          <p:spTgt spid="20"/>
                                        </p:tgtEl>
                                      </p:cBhvr>
                                      <p:to x="100000" y="100000"/>
                                    </p:animScale>
                                    <p:animScale>
                                      <p:cBhvr>
                                        <p:cTn id="49" dur="26">
                                          <p:stCondLst>
                                            <p:cond delay="1642"/>
                                          </p:stCondLst>
                                        </p:cTn>
                                        <p:tgtEl>
                                          <p:spTgt spid="20"/>
                                        </p:tgtEl>
                                      </p:cBhvr>
                                      <p:to x="100000" y="90000"/>
                                    </p:animScale>
                                    <p:animScale>
                                      <p:cBhvr>
                                        <p:cTn id="50" dur="166" decel="50000">
                                          <p:stCondLst>
                                            <p:cond delay="1668"/>
                                          </p:stCondLst>
                                        </p:cTn>
                                        <p:tgtEl>
                                          <p:spTgt spid="20"/>
                                        </p:tgtEl>
                                      </p:cBhvr>
                                      <p:to x="100000" y="100000"/>
                                    </p:animScale>
                                    <p:animScale>
                                      <p:cBhvr>
                                        <p:cTn id="51" dur="26">
                                          <p:stCondLst>
                                            <p:cond delay="1808"/>
                                          </p:stCondLst>
                                        </p:cTn>
                                        <p:tgtEl>
                                          <p:spTgt spid="20"/>
                                        </p:tgtEl>
                                      </p:cBhvr>
                                      <p:to x="100000" y="95000"/>
                                    </p:animScale>
                                    <p:animScale>
                                      <p:cBhvr>
                                        <p:cTn id="5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9850" y="76200"/>
            <a:ext cx="9199563" cy="685800"/>
          </a:xfrm>
        </p:spPr>
        <p:txBody>
          <a:bodyPr/>
          <a:lstStyle/>
          <a:p>
            <a:r>
              <a:rPr lang="en-US" altLang="zh-CN" dirty="0" smtClean="0"/>
              <a:t>ETF</a:t>
            </a:r>
            <a:r>
              <a:rPr lang="zh-CN" altLang="en-US" dirty="0" smtClean="0"/>
              <a:t>交易基础</a:t>
            </a:r>
            <a:endParaRPr lang="zh-CN" altLang="en-US" dirty="0"/>
          </a:p>
        </p:txBody>
      </p:sp>
      <p:sp>
        <p:nvSpPr>
          <p:cNvPr id="26" name="TextBox 25"/>
          <p:cNvSpPr txBox="1"/>
          <p:nvPr/>
        </p:nvSpPr>
        <p:spPr>
          <a:xfrm>
            <a:off x="1974850" y="1905000"/>
            <a:ext cx="1608137" cy="369332"/>
          </a:xfrm>
          <a:prstGeom prst="rect">
            <a:avLst/>
          </a:prstGeom>
          <a:noFill/>
        </p:spPr>
        <p:txBody>
          <a:bodyPr wrap="square" rtlCol="0">
            <a:spAutoFit/>
          </a:bodyPr>
          <a:lstStyle/>
          <a:p>
            <a:pPr>
              <a:buFont typeface="Wingdings" pitchFamily="2" charset="2"/>
              <a:buChar char="Ø"/>
            </a:pPr>
            <a:r>
              <a:rPr lang="zh-CN" altLang="en-US" dirty="0" smtClean="0">
                <a:solidFill>
                  <a:schemeClr val="accent5">
                    <a:lumMod val="25000"/>
                  </a:schemeClr>
                </a:solidFill>
                <a:latin typeface="微软雅黑" pitchFamily="34" charset="-122"/>
                <a:ea typeface="微软雅黑" pitchFamily="34" charset="-122"/>
              </a:rPr>
              <a:t>交易时间</a:t>
            </a:r>
            <a:r>
              <a:rPr lang="zh-CN" altLang="en-US" sz="1800" dirty="0" smtClean="0">
                <a:solidFill>
                  <a:schemeClr val="accent5">
                    <a:lumMod val="25000"/>
                  </a:schemeClr>
                </a:solidFill>
                <a:latin typeface="微软雅黑" pitchFamily="34" charset="-122"/>
                <a:ea typeface="微软雅黑" pitchFamily="34" charset="-122"/>
              </a:rPr>
              <a:t>：</a:t>
            </a:r>
          </a:p>
        </p:txBody>
      </p:sp>
      <p:sp>
        <p:nvSpPr>
          <p:cNvPr id="6" name="矩形 7"/>
          <p:cNvSpPr>
            <a:spLocks noChangeArrowheads="1"/>
          </p:cNvSpPr>
          <p:nvPr/>
        </p:nvSpPr>
        <p:spPr bwMode="auto">
          <a:xfrm>
            <a:off x="679449" y="1524000"/>
            <a:ext cx="2522538" cy="161925"/>
          </a:xfrm>
          <a:prstGeom prst="rect">
            <a:avLst/>
          </a:prstGeom>
          <a:solidFill>
            <a:srgbClr val="314865"/>
          </a:solidFill>
          <a:ln w="12700">
            <a:noFill/>
            <a:miter lim="800000"/>
            <a:headEnd/>
            <a:tailEnd/>
          </a:ln>
        </p:spPr>
        <p:txBody>
          <a:bodyPr anchor="ctr"/>
          <a:lstStyle/>
          <a:p>
            <a:pPr algn="ctr"/>
            <a:endParaRPr lang="zh-CN" altLang="en-US">
              <a:solidFill>
                <a:srgbClr val="FFFFFF"/>
              </a:solidFill>
              <a:latin typeface="宋体" pitchFamily="2" charset="-122"/>
              <a:sym typeface="宋体" pitchFamily="2" charset="-122"/>
            </a:endParaRPr>
          </a:p>
        </p:txBody>
      </p:sp>
      <p:sp>
        <p:nvSpPr>
          <p:cNvPr id="7" name="矩形 6"/>
          <p:cNvSpPr/>
          <p:nvPr/>
        </p:nvSpPr>
        <p:spPr>
          <a:xfrm>
            <a:off x="763588" y="457200"/>
            <a:ext cx="2057399" cy="1200329"/>
          </a:xfrm>
          <a:prstGeom prst="rect">
            <a:avLst/>
          </a:prstGeom>
        </p:spPr>
        <p:txBody>
          <a:bodyPr wrap="square">
            <a:spAutoFit/>
          </a:bodyPr>
          <a:lstStyle/>
          <a:p>
            <a:pPr algn="r">
              <a:lnSpc>
                <a:spcPct val="300000"/>
              </a:lnSpc>
            </a:pPr>
            <a:r>
              <a:rPr lang="en-US" altLang="zh-CN" sz="2400" dirty="0" smtClean="0">
                <a:solidFill>
                  <a:srgbClr val="7F7F7F"/>
                </a:solidFill>
                <a:latin typeface="微软雅黑" pitchFamily="34" charset="-122"/>
                <a:ea typeface="微软雅黑" pitchFamily="34" charset="-122"/>
                <a:sym typeface="微软雅黑" pitchFamily="34" charset="-122"/>
              </a:rPr>
              <a:t>2</a:t>
            </a:r>
            <a:r>
              <a:rPr lang="zh-CN" altLang="en-US" sz="2400" dirty="0" smtClean="0">
                <a:solidFill>
                  <a:srgbClr val="7F7F7F"/>
                </a:solidFill>
                <a:latin typeface="微软雅黑" pitchFamily="34" charset="-122"/>
                <a:ea typeface="微软雅黑" pitchFamily="34" charset="-122"/>
                <a:sym typeface="微软雅黑" pitchFamily="34" charset="-122"/>
              </a:rPr>
              <a:t>、期权交易</a:t>
            </a:r>
            <a:endParaRPr lang="en-US" sz="2400" dirty="0">
              <a:solidFill>
                <a:srgbClr val="7F7F7F"/>
              </a:solidFill>
              <a:latin typeface="微软雅黑" pitchFamily="34" charset="-122"/>
              <a:ea typeface="微软雅黑" pitchFamily="34" charset="-122"/>
              <a:sym typeface="微软雅黑" pitchFamily="34" charset="-122"/>
            </a:endParaRPr>
          </a:p>
        </p:txBody>
      </p:sp>
      <p:sp>
        <p:nvSpPr>
          <p:cNvPr id="8" name="TextBox 7"/>
          <p:cNvSpPr txBox="1"/>
          <p:nvPr/>
        </p:nvSpPr>
        <p:spPr>
          <a:xfrm>
            <a:off x="3469587" y="1905000"/>
            <a:ext cx="5904600" cy="923330"/>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5400000" scaled="1"/>
            <a:tileRect/>
          </a:gradFill>
          <a:ln>
            <a:noFill/>
          </a:ln>
          <a:effectLst>
            <a:softEdge rad="31750"/>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交易日</a:t>
            </a:r>
            <a:r>
              <a:rPr lang="en-US" dirty="0" smtClean="0"/>
              <a:t>9:15 </a:t>
            </a:r>
            <a:r>
              <a:rPr lang="en-US" altLang="zh-CN" dirty="0" smtClean="0"/>
              <a:t>~</a:t>
            </a:r>
            <a:r>
              <a:rPr lang="en-US" dirty="0" smtClean="0"/>
              <a:t>9:25</a:t>
            </a:r>
            <a:r>
              <a:rPr lang="zh-CN" altLang="en-US" dirty="0" smtClean="0"/>
              <a:t>、</a:t>
            </a:r>
            <a:r>
              <a:rPr lang="en-US" dirty="0" smtClean="0"/>
              <a:t>9:30 </a:t>
            </a:r>
            <a:r>
              <a:rPr lang="en-US" altLang="zh-CN" dirty="0" smtClean="0"/>
              <a:t>~</a:t>
            </a:r>
            <a:r>
              <a:rPr lang="en-US" dirty="0" smtClean="0"/>
              <a:t> 11:30</a:t>
            </a:r>
            <a:r>
              <a:rPr lang="zh-CN" altLang="en-US" dirty="0" smtClean="0"/>
              <a:t>、</a:t>
            </a:r>
            <a:r>
              <a:rPr lang="en-US" dirty="0" smtClean="0"/>
              <a:t>13</a:t>
            </a:r>
            <a:r>
              <a:rPr lang="zh-CN" altLang="en-US" dirty="0" smtClean="0">
                <a:latin typeface="楷体_GB2312" pitchFamily="49" charset="-122"/>
                <a:ea typeface="楷体_GB2312" pitchFamily="49" charset="-122"/>
              </a:rPr>
              <a:t>：</a:t>
            </a:r>
            <a:r>
              <a:rPr lang="en-US" dirty="0" smtClean="0"/>
              <a:t>00 </a:t>
            </a:r>
            <a:r>
              <a:rPr lang="en-US" altLang="zh-CN" dirty="0" smtClean="0"/>
              <a:t>~</a:t>
            </a:r>
            <a:r>
              <a:rPr lang="en-US" dirty="0" smtClean="0"/>
              <a:t>   15:00</a:t>
            </a:r>
            <a:r>
              <a:rPr lang="zh-CN" altLang="en-US" dirty="0" smtClean="0"/>
              <a:t>。其中，</a:t>
            </a:r>
            <a:r>
              <a:rPr lang="en-US" dirty="0" smtClean="0"/>
              <a:t>9:15 </a:t>
            </a:r>
            <a:r>
              <a:rPr lang="zh-CN" altLang="en-US" dirty="0" smtClean="0"/>
              <a:t>至</a:t>
            </a:r>
            <a:r>
              <a:rPr lang="en-US" dirty="0" smtClean="0"/>
              <a:t> 9:25 </a:t>
            </a:r>
            <a:r>
              <a:rPr lang="zh-CN" altLang="en-US" dirty="0" smtClean="0"/>
              <a:t>为开盘集合竞价时间，且在</a:t>
            </a:r>
            <a:r>
              <a:rPr lang="en-US" dirty="0" smtClean="0"/>
              <a:t>9:22</a:t>
            </a:r>
            <a:r>
              <a:rPr lang="zh-CN" altLang="en-US" dirty="0" smtClean="0"/>
              <a:t>至</a:t>
            </a:r>
            <a:r>
              <a:rPr lang="en-US" dirty="0" smtClean="0"/>
              <a:t>9:25</a:t>
            </a:r>
            <a:r>
              <a:rPr lang="zh-CN" altLang="en-US" dirty="0" smtClean="0"/>
              <a:t>之间的</a:t>
            </a:r>
            <a:r>
              <a:rPr lang="en-US" altLang="zh-CN" dirty="0" smtClean="0"/>
              <a:t>3</a:t>
            </a:r>
            <a:r>
              <a:rPr lang="zh-CN" altLang="en-US" dirty="0" smtClean="0"/>
              <a:t>分钟内随机结束，其余时段为连续竞价时间。</a:t>
            </a:r>
            <a:endParaRPr lang="zh-CN" altLang="en-US" dirty="0" smtClean="0">
              <a:latin typeface="华文楷体" pitchFamily="2" charset="-122"/>
              <a:ea typeface="华文楷体" pitchFamily="2" charset="-122"/>
            </a:endParaRPr>
          </a:p>
        </p:txBody>
      </p:sp>
      <p:sp>
        <p:nvSpPr>
          <p:cNvPr id="11" name="TextBox 10"/>
          <p:cNvSpPr txBox="1"/>
          <p:nvPr/>
        </p:nvSpPr>
        <p:spPr>
          <a:xfrm>
            <a:off x="1982787" y="3048000"/>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申报数量：</a:t>
            </a:r>
          </a:p>
        </p:txBody>
      </p:sp>
      <p:sp>
        <p:nvSpPr>
          <p:cNvPr id="12" name="TextBox 11"/>
          <p:cNvSpPr txBox="1"/>
          <p:nvPr/>
        </p:nvSpPr>
        <p:spPr>
          <a:xfrm>
            <a:off x="3469587" y="3048000"/>
            <a:ext cx="5904600" cy="646331"/>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path path="circle">
              <a:fillToRect l="50000" t="50000" r="50000" b="50000"/>
            </a:path>
            <a:tileRect/>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一张或者其整数倍，限价申报的单笔申报最大数量为</a:t>
            </a:r>
            <a:r>
              <a:rPr lang="en-US" dirty="0" smtClean="0"/>
              <a:t> 100 </a:t>
            </a:r>
            <a:r>
              <a:rPr lang="zh-CN" altLang="en-US" dirty="0" smtClean="0"/>
              <a:t>张，市价申报的单笔申报最大数量为</a:t>
            </a:r>
            <a:r>
              <a:rPr lang="en-US" dirty="0" smtClean="0"/>
              <a:t> 50 </a:t>
            </a:r>
            <a:r>
              <a:rPr lang="zh-CN" altLang="en-US" dirty="0" smtClean="0"/>
              <a:t>张。</a:t>
            </a:r>
            <a:endParaRPr lang="zh-CN" altLang="en-US" dirty="0" smtClean="0">
              <a:latin typeface="+mn-ea"/>
            </a:endParaRPr>
          </a:p>
        </p:txBody>
      </p:sp>
      <p:sp>
        <p:nvSpPr>
          <p:cNvPr id="13" name="TextBox 12"/>
          <p:cNvSpPr txBox="1"/>
          <p:nvPr/>
        </p:nvSpPr>
        <p:spPr>
          <a:xfrm>
            <a:off x="1974850" y="4038600"/>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计价单位：</a:t>
            </a:r>
          </a:p>
        </p:txBody>
      </p:sp>
      <p:sp>
        <p:nvSpPr>
          <p:cNvPr id="14" name="TextBox 13"/>
          <p:cNvSpPr txBox="1"/>
          <p:nvPr/>
        </p:nvSpPr>
        <p:spPr>
          <a:xfrm>
            <a:off x="3469587" y="3962400"/>
            <a:ext cx="5904600" cy="646331"/>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path path="circle">
              <a:fillToRect l="50000" t="50000" r="50000" b="50000"/>
            </a:path>
            <a:tileRect/>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计价单位为“每张合约价格</a:t>
            </a:r>
            <a:r>
              <a:rPr lang="en-US" dirty="0" smtClean="0"/>
              <a:t>/</a:t>
            </a:r>
            <a:r>
              <a:rPr lang="zh-CN" altLang="en-US" dirty="0" smtClean="0"/>
              <a:t>合约单位”，申报价格最小变动单位为</a:t>
            </a:r>
            <a:r>
              <a:rPr lang="en-US" dirty="0" smtClean="0"/>
              <a:t> </a:t>
            </a:r>
            <a:r>
              <a:rPr lang="en-US" dirty="0" smtClean="0"/>
              <a:t>0.0001 </a:t>
            </a:r>
            <a:r>
              <a:rPr lang="zh-CN" altLang="en-US" dirty="0" smtClean="0"/>
              <a:t>元人民币。</a:t>
            </a:r>
            <a:endParaRPr lang="zh-CN" altLang="en-US" dirty="0" smtClean="0">
              <a:latin typeface="+mn-ea"/>
            </a:endParaRPr>
          </a:p>
        </p:txBody>
      </p:sp>
      <p:pic>
        <p:nvPicPr>
          <p:cNvPr id="6145" name="Picture 1" descr="C:\Documents and Settings\ht\Application Data\Tencent\Users\1148425894\QQ\WinTemp\RichOle\S`)(17PG38GO}HDF]UTA[JR.jpg"/>
          <p:cNvPicPr>
            <a:picLocks noChangeAspect="1" noChangeArrowheads="1"/>
          </p:cNvPicPr>
          <p:nvPr/>
        </p:nvPicPr>
        <p:blipFill>
          <a:blip r:embed="rId2" cstate="print"/>
          <a:srcRect/>
          <a:stretch>
            <a:fillRect/>
          </a:stretch>
        </p:blipFill>
        <p:spPr bwMode="auto">
          <a:xfrm>
            <a:off x="7625835" y="4767044"/>
            <a:ext cx="1167732" cy="1725839"/>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8345487" y="800100"/>
            <a:ext cx="1104900" cy="1104900"/>
          </a:xfrm>
          <a:prstGeom prst="rect">
            <a:avLst/>
          </a:prstGeom>
          <a:noFill/>
          <a:ln w="9525">
            <a:noFill/>
            <a:miter lim="800000"/>
            <a:headEnd/>
            <a:tailEnd/>
          </a:ln>
          <a:effectLst/>
        </p:spPr>
      </p:pic>
      <p:sp>
        <p:nvSpPr>
          <p:cNvPr id="19" name="TextBox 18"/>
          <p:cNvSpPr txBox="1"/>
          <p:nvPr/>
        </p:nvSpPr>
        <p:spPr>
          <a:xfrm>
            <a:off x="1520395" y="5445298"/>
            <a:ext cx="6258076" cy="369332"/>
          </a:xfrm>
          <a:prstGeom prst="rect">
            <a:avLst/>
          </a:prstGeom>
          <a:noFill/>
        </p:spPr>
        <p:txBody>
          <a:bodyPr wrap="square" rtlCol="0">
            <a:spAutoFit/>
          </a:bodyPr>
          <a:lstStyle/>
          <a:p>
            <a:r>
              <a:rPr lang="zh-CN" altLang="en-US" dirty="0" smtClean="0">
                <a:solidFill>
                  <a:srgbClr val="FF0000"/>
                </a:solidFill>
                <a:latin typeface="微软雅黑" pitchFamily="34" charset="-122"/>
                <a:ea typeface="微软雅黑" pitchFamily="34" charset="-122"/>
              </a:rPr>
              <a:t>上述内容最终还是</a:t>
            </a:r>
            <a:r>
              <a:rPr lang="zh-CN" altLang="en-US" sz="1800" dirty="0" smtClean="0">
                <a:solidFill>
                  <a:srgbClr val="FF0000"/>
                </a:solidFill>
                <a:latin typeface="微软雅黑" pitchFamily="34" charset="-122"/>
                <a:ea typeface="微软雅黑" pitchFamily="34" charset="-122"/>
              </a:rPr>
              <a:t>要以交易所正式公布的交易规则为准哦</a:t>
            </a:r>
            <a:r>
              <a:rPr lang="en-US" altLang="zh-CN" sz="1800" dirty="0" smtClean="0">
                <a:solidFill>
                  <a:srgbClr val="FF0000"/>
                </a:solidFill>
                <a:latin typeface="微软雅黑" pitchFamily="34" charset="-122"/>
                <a:ea typeface="微软雅黑" pitchFamily="34" charset="-122"/>
              </a:rPr>
              <a:t>~</a:t>
            </a:r>
            <a:endParaRPr lang="zh-CN" altLang="en-US" sz="1800" dirty="0" smtClean="0">
              <a:solidFill>
                <a:srgbClr val="FF0000"/>
              </a:solidFill>
              <a:latin typeface="微软雅黑" pitchFamily="34" charset="-122"/>
              <a:ea typeface="微软雅黑"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9850" y="76200"/>
            <a:ext cx="9199563" cy="685800"/>
          </a:xfrm>
        </p:spPr>
        <p:txBody>
          <a:bodyPr/>
          <a:lstStyle/>
          <a:p>
            <a:r>
              <a:rPr lang="en-US" altLang="zh-CN" dirty="0" smtClean="0"/>
              <a:t>ETF</a:t>
            </a:r>
            <a:r>
              <a:rPr lang="zh-CN" altLang="en-US" dirty="0" smtClean="0"/>
              <a:t>交易基础</a:t>
            </a:r>
            <a:endParaRPr lang="zh-CN" altLang="en-US" dirty="0"/>
          </a:p>
        </p:txBody>
      </p:sp>
      <p:graphicFrame>
        <p:nvGraphicFramePr>
          <p:cNvPr id="30" name="图表 29"/>
          <p:cNvGraphicFramePr/>
          <p:nvPr/>
        </p:nvGraphicFramePr>
        <p:xfrm>
          <a:off x="1595179" y="1055151"/>
          <a:ext cx="6504517" cy="4336344"/>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0"/>
          <p:cNvSpPr txBox="1"/>
          <p:nvPr/>
        </p:nvSpPr>
        <p:spPr>
          <a:xfrm>
            <a:off x="5100305" y="2209310"/>
            <a:ext cx="985099" cy="830997"/>
          </a:xfrm>
          <a:prstGeom prst="rect">
            <a:avLst/>
          </a:prstGeom>
          <a:noFill/>
        </p:spPr>
        <p:txBody>
          <a:bodyPr wrap="square" rtlCol="0">
            <a:spAutoFit/>
          </a:bodyPr>
          <a:lstStyle/>
          <a:p>
            <a:r>
              <a:rPr lang="zh-CN" altLang="en-US" sz="2400" dirty="0" smtClean="0">
                <a:solidFill>
                  <a:schemeClr val="tx1"/>
                </a:solidFill>
                <a:latin typeface="华文新魏" pitchFamily="2" charset="-122"/>
                <a:ea typeface="华文新魏" pitchFamily="2" charset="-122"/>
              </a:rPr>
              <a:t>买入</a:t>
            </a:r>
            <a:endParaRPr lang="en-US" altLang="zh-CN" sz="2400" dirty="0" smtClean="0">
              <a:solidFill>
                <a:schemeClr val="tx1"/>
              </a:solidFill>
              <a:latin typeface="华文新魏" pitchFamily="2" charset="-122"/>
              <a:ea typeface="华文新魏" pitchFamily="2" charset="-122"/>
            </a:endParaRPr>
          </a:p>
          <a:p>
            <a:r>
              <a:rPr lang="zh-CN" altLang="en-US" sz="2400" dirty="0" smtClean="0">
                <a:solidFill>
                  <a:schemeClr val="tx1"/>
                </a:solidFill>
                <a:latin typeface="华文新魏" pitchFamily="2" charset="-122"/>
                <a:ea typeface="华文新魏" pitchFamily="2" charset="-122"/>
              </a:rPr>
              <a:t>开仓</a:t>
            </a:r>
          </a:p>
        </p:txBody>
      </p:sp>
      <p:sp>
        <p:nvSpPr>
          <p:cNvPr id="32" name="TextBox 31"/>
          <p:cNvSpPr txBox="1"/>
          <p:nvPr/>
        </p:nvSpPr>
        <p:spPr>
          <a:xfrm>
            <a:off x="5592855" y="3055202"/>
            <a:ext cx="985099" cy="830997"/>
          </a:xfrm>
          <a:prstGeom prst="rect">
            <a:avLst/>
          </a:prstGeom>
          <a:noFill/>
        </p:spPr>
        <p:txBody>
          <a:bodyPr wrap="square" rtlCol="0">
            <a:spAutoFit/>
          </a:bodyPr>
          <a:lstStyle/>
          <a:p>
            <a:r>
              <a:rPr lang="zh-CN" altLang="en-US" sz="2400" dirty="0" smtClean="0">
                <a:solidFill>
                  <a:schemeClr val="tx1"/>
                </a:solidFill>
                <a:latin typeface="华文新魏" pitchFamily="2" charset="-122"/>
                <a:ea typeface="华文新魏" pitchFamily="2" charset="-122"/>
              </a:rPr>
              <a:t>卖出平仓</a:t>
            </a:r>
          </a:p>
        </p:txBody>
      </p:sp>
      <p:sp>
        <p:nvSpPr>
          <p:cNvPr id="33" name="TextBox 32"/>
          <p:cNvSpPr txBox="1"/>
          <p:nvPr/>
        </p:nvSpPr>
        <p:spPr>
          <a:xfrm>
            <a:off x="3886253" y="4080302"/>
            <a:ext cx="985099" cy="830997"/>
          </a:xfrm>
          <a:prstGeom prst="rect">
            <a:avLst/>
          </a:prstGeom>
          <a:noFill/>
        </p:spPr>
        <p:txBody>
          <a:bodyPr wrap="square" rtlCol="0">
            <a:spAutoFit/>
          </a:bodyPr>
          <a:lstStyle/>
          <a:p>
            <a:r>
              <a:rPr lang="zh-CN" altLang="en-US" sz="2400" dirty="0" smtClean="0">
                <a:solidFill>
                  <a:schemeClr val="tx1"/>
                </a:solidFill>
                <a:latin typeface="华文新魏" pitchFamily="2" charset="-122"/>
                <a:ea typeface="华文新魏" pitchFamily="2" charset="-122"/>
              </a:rPr>
              <a:t>买入平仓</a:t>
            </a:r>
          </a:p>
        </p:txBody>
      </p:sp>
      <p:sp>
        <p:nvSpPr>
          <p:cNvPr id="34" name="TextBox 33"/>
          <p:cNvSpPr txBox="1"/>
          <p:nvPr/>
        </p:nvSpPr>
        <p:spPr>
          <a:xfrm>
            <a:off x="5100305" y="4080302"/>
            <a:ext cx="985099" cy="830997"/>
          </a:xfrm>
          <a:prstGeom prst="rect">
            <a:avLst/>
          </a:prstGeom>
          <a:noFill/>
        </p:spPr>
        <p:txBody>
          <a:bodyPr wrap="square" rtlCol="0">
            <a:spAutoFit/>
          </a:bodyPr>
          <a:lstStyle/>
          <a:p>
            <a:r>
              <a:rPr lang="zh-CN" altLang="en-US" sz="2400" dirty="0" smtClean="0">
                <a:solidFill>
                  <a:schemeClr val="tx1"/>
                </a:solidFill>
                <a:latin typeface="华文新魏" pitchFamily="2" charset="-122"/>
                <a:ea typeface="华文新魏" pitchFamily="2" charset="-122"/>
              </a:rPr>
              <a:t>卖出开仓</a:t>
            </a:r>
          </a:p>
        </p:txBody>
      </p:sp>
      <p:sp>
        <p:nvSpPr>
          <p:cNvPr id="38" name="线形标注 1(带强调线) 37"/>
          <p:cNvSpPr/>
          <p:nvPr/>
        </p:nvSpPr>
        <p:spPr>
          <a:xfrm>
            <a:off x="7240587" y="1260828"/>
            <a:ext cx="2667000" cy="838200"/>
          </a:xfrm>
          <a:prstGeom prst="accentCallout1">
            <a:avLst>
              <a:gd name="adj1" fmla="val 40315"/>
              <a:gd name="adj2" fmla="val -8333"/>
              <a:gd name="adj3" fmla="val 128313"/>
              <a:gd name="adj4" fmla="val -34346"/>
            </a:avLst>
          </a:prstGeom>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40" name="TextBox 39"/>
          <p:cNvSpPr txBox="1"/>
          <p:nvPr/>
        </p:nvSpPr>
        <p:spPr>
          <a:xfrm>
            <a:off x="7011987" y="1260828"/>
            <a:ext cx="2514600" cy="830997"/>
          </a:xfrm>
          <a:prstGeom prst="rect">
            <a:avLst/>
          </a:prstGeom>
          <a:noFill/>
        </p:spPr>
        <p:txBody>
          <a:bodyPr wrap="square" rtlCol="0">
            <a:spAutoFit/>
          </a:bodyPr>
          <a:lstStyle/>
          <a:p>
            <a:r>
              <a:rPr lang="zh-CN" altLang="en-US" sz="1600" dirty="0" smtClean="0">
                <a:solidFill>
                  <a:schemeClr val="tx1"/>
                </a:solidFill>
                <a:latin typeface="+mn-ea"/>
                <a:ea typeface="+mn-ea"/>
              </a:rPr>
              <a:t>按申报权利金金额计减可用保证金，足额才能申报。成交后</a:t>
            </a:r>
            <a:r>
              <a:rPr lang="en-US" sz="1600" dirty="0" smtClean="0">
                <a:solidFill>
                  <a:schemeClr val="tx1"/>
                </a:solidFill>
                <a:latin typeface="+mn-ea"/>
                <a:ea typeface="+mn-ea"/>
              </a:rPr>
              <a:t>,</a:t>
            </a:r>
            <a:r>
              <a:rPr lang="zh-CN" altLang="en-US" sz="1600" dirty="0" smtClean="0">
                <a:solidFill>
                  <a:schemeClr val="tx1"/>
                </a:solidFill>
                <a:latin typeface="+mn-ea"/>
                <a:ea typeface="+mn-ea"/>
              </a:rPr>
              <a:t>计增权利仓头寸。</a:t>
            </a:r>
          </a:p>
        </p:txBody>
      </p:sp>
      <p:sp>
        <p:nvSpPr>
          <p:cNvPr id="41" name="线形标注 1(带强调线) 40"/>
          <p:cNvSpPr/>
          <p:nvPr/>
        </p:nvSpPr>
        <p:spPr>
          <a:xfrm>
            <a:off x="7473199" y="3223323"/>
            <a:ext cx="2667000" cy="838200"/>
          </a:xfrm>
          <a:prstGeom prst="accentCallout1">
            <a:avLst>
              <a:gd name="adj1" fmla="val 26361"/>
              <a:gd name="adj2" fmla="val -9926"/>
              <a:gd name="adj3" fmla="val 62352"/>
              <a:gd name="adj4" fmla="val -32751"/>
            </a:avLst>
          </a:prstGeom>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42" name="TextBox 41"/>
          <p:cNvSpPr txBox="1"/>
          <p:nvPr/>
        </p:nvSpPr>
        <p:spPr>
          <a:xfrm>
            <a:off x="7240587" y="2808981"/>
            <a:ext cx="2028826" cy="1569660"/>
          </a:xfrm>
          <a:prstGeom prst="rect">
            <a:avLst/>
          </a:prstGeom>
          <a:noFill/>
        </p:spPr>
        <p:txBody>
          <a:bodyPr wrap="square" rtlCol="0">
            <a:spAutoFit/>
          </a:bodyPr>
          <a:lstStyle/>
          <a:p>
            <a:r>
              <a:rPr lang="zh-CN" altLang="en-US" sz="1600" dirty="0" smtClean="0">
                <a:solidFill>
                  <a:schemeClr val="tx1"/>
                </a:solidFill>
                <a:ea typeface="楷体_GB2312" pitchFamily="49" charset="-122"/>
              </a:rPr>
              <a:t>按申报数量冻结可卖权利仓头寸，如超过当前可卖权利仓头寸，则返回无效。成交后，按成交的权利金金额增加可用保证金。</a:t>
            </a:r>
          </a:p>
        </p:txBody>
      </p:sp>
      <p:sp>
        <p:nvSpPr>
          <p:cNvPr id="44" name="线形标注 1(带强调线) 43"/>
          <p:cNvSpPr/>
          <p:nvPr/>
        </p:nvSpPr>
        <p:spPr>
          <a:xfrm rot="10800000">
            <a:off x="3624005" y="5132695"/>
            <a:ext cx="1981200" cy="609600"/>
          </a:xfrm>
          <a:prstGeom prst="accentCallout1">
            <a:avLst>
              <a:gd name="adj1" fmla="val 41424"/>
              <a:gd name="adj2" fmla="val -8333"/>
              <a:gd name="adj3" fmla="val 25290"/>
              <a:gd name="adj4" fmla="val -51213"/>
            </a:avLst>
          </a:prstGeom>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47" name="TextBox 46"/>
          <p:cNvSpPr txBox="1"/>
          <p:nvPr/>
        </p:nvSpPr>
        <p:spPr>
          <a:xfrm>
            <a:off x="6630987" y="5209638"/>
            <a:ext cx="2895600" cy="1107996"/>
          </a:xfrm>
          <a:prstGeom prst="rect">
            <a:avLst/>
          </a:prstGeom>
          <a:noFill/>
        </p:spPr>
        <p:txBody>
          <a:bodyPr wrap="square" rtlCol="0">
            <a:spAutoFit/>
          </a:bodyPr>
          <a:lstStyle/>
          <a:p>
            <a:r>
              <a:rPr lang="zh-CN" altLang="en-US" sz="1600" dirty="0" smtClean="0">
                <a:solidFill>
                  <a:schemeClr val="tx1"/>
                </a:solidFill>
                <a:ea typeface="楷体_GB2312" pitchFamily="49" charset="-122"/>
              </a:rPr>
              <a:t>按开仓初始保证金计减可用保证金，足额才能申报。成交后，计增义务仓头寸，按成交的权利金金额计增可用保证金。</a:t>
            </a:r>
          </a:p>
        </p:txBody>
      </p:sp>
      <p:sp>
        <p:nvSpPr>
          <p:cNvPr id="48" name="线形标注 1(带强调线) 47"/>
          <p:cNvSpPr/>
          <p:nvPr/>
        </p:nvSpPr>
        <p:spPr>
          <a:xfrm rot="10800000">
            <a:off x="1442543" y="5391495"/>
            <a:ext cx="1981200" cy="609600"/>
          </a:xfrm>
          <a:prstGeom prst="accentCallout1">
            <a:avLst>
              <a:gd name="adj1" fmla="val 69331"/>
              <a:gd name="adj2" fmla="val -3503"/>
              <a:gd name="adj3" fmla="val 143895"/>
              <a:gd name="adj4" fmla="val -33504"/>
            </a:avLst>
          </a:prstGeom>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51" name="TextBox 50"/>
          <p:cNvSpPr txBox="1"/>
          <p:nvPr/>
        </p:nvSpPr>
        <p:spPr>
          <a:xfrm>
            <a:off x="299307" y="5132695"/>
            <a:ext cx="3357991" cy="1354217"/>
          </a:xfrm>
          <a:prstGeom prst="rect">
            <a:avLst/>
          </a:prstGeom>
          <a:noFill/>
        </p:spPr>
        <p:txBody>
          <a:bodyPr wrap="square" rtlCol="0">
            <a:spAutoFit/>
          </a:bodyPr>
          <a:lstStyle/>
          <a:p>
            <a:r>
              <a:rPr lang="zh-CN" altLang="en-US" sz="1600" dirty="0" smtClean="0">
                <a:solidFill>
                  <a:schemeClr val="tx1"/>
                </a:solidFill>
                <a:ea typeface="楷体_GB2312" pitchFamily="49" charset="-122"/>
              </a:rPr>
              <a:t>按申报数量冻结可平义务仓头寸，如超过当前可平义务仓头寸，则返回无效；并按申报的权利金金额计减可用保证金成交后，计减义务仓头寸，返还保证金</a:t>
            </a:r>
            <a:r>
              <a:rPr lang="zh-CN" altLang="en-US" dirty="0" smtClean="0">
                <a:solidFill>
                  <a:schemeClr val="tx1"/>
                </a:solidFill>
                <a:ea typeface="楷体_GB2312" pitchFamily="49" charset="-122"/>
              </a:rPr>
              <a:t>。</a:t>
            </a:r>
            <a:endParaRPr lang="zh-CN" altLang="en-US" sz="1800" dirty="0" smtClean="0">
              <a:solidFill>
                <a:schemeClr val="tx1"/>
              </a:solidFill>
              <a:ea typeface="楷体_GB2312" pitchFamily="49" charset="-122"/>
            </a:endParaRPr>
          </a:p>
        </p:txBody>
      </p:sp>
      <p:pic>
        <p:nvPicPr>
          <p:cNvPr id="5122" name="Picture 2" descr="http://cdn.duitang.com/uploads/item/201308/05/20130805204658_82FEX.thumb.600_0.png"/>
          <p:cNvPicPr>
            <a:picLocks noChangeAspect="1" noChangeArrowheads="1"/>
          </p:cNvPicPr>
          <p:nvPr/>
        </p:nvPicPr>
        <p:blipFill>
          <a:blip r:embed="rId3" cstate="print"/>
          <a:srcRect/>
          <a:stretch>
            <a:fillRect/>
          </a:stretch>
        </p:blipFill>
        <p:spPr bwMode="auto">
          <a:xfrm>
            <a:off x="35885" y="2209310"/>
            <a:ext cx="1199342" cy="1199342"/>
          </a:xfrm>
          <a:prstGeom prst="rect">
            <a:avLst/>
          </a:prstGeom>
          <a:noFill/>
        </p:spPr>
      </p:pic>
      <p:sp>
        <p:nvSpPr>
          <p:cNvPr id="18" name="线形标注 1(带强调线) 17"/>
          <p:cNvSpPr/>
          <p:nvPr/>
        </p:nvSpPr>
        <p:spPr>
          <a:xfrm rot="10800000">
            <a:off x="451943" y="3470701"/>
            <a:ext cx="1981200" cy="609600"/>
          </a:xfrm>
          <a:prstGeom prst="accentCallout1">
            <a:avLst>
              <a:gd name="adj1" fmla="val 18750"/>
              <a:gd name="adj2" fmla="val -8333"/>
              <a:gd name="adj3" fmla="val 74128"/>
              <a:gd name="adj4" fmla="val -32429"/>
            </a:avLst>
          </a:prstGeom>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20" name="TextBox 19"/>
          <p:cNvSpPr txBox="1"/>
          <p:nvPr/>
        </p:nvSpPr>
        <p:spPr>
          <a:xfrm>
            <a:off x="451943" y="3495527"/>
            <a:ext cx="2028826" cy="584775"/>
          </a:xfrm>
          <a:prstGeom prst="rect">
            <a:avLst/>
          </a:prstGeom>
          <a:noFill/>
        </p:spPr>
        <p:txBody>
          <a:bodyPr wrap="square" rtlCol="0">
            <a:spAutoFit/>
          </a:bodyPr>
          <a:lstStyle/>
          <a:p>
            <a:r>
              <a:rPr lang="zh-CN" altLang="en-US" sz="1600" dirty="0" smtClean="0">
                <a:solidFill>
                  <a:schemeClr val="tx1"/>
                </a:solidFill>
                <a:ea typeface="楷体_GB2312" pitchFamily="49" charset="-122"/>
              </a:rPr>
              <a:t>需先锁定足额合约标的作为保证金</a:t>
            </a:r>
          </a:p>
        </p:txBody>
      </p:sp>
      <p:sp>
        <p:nvSpPr>
          <p:cNvPr id="22" name="线形标注 1(带强调线) 21"/>
          <p:cNvSpPr/>
          <p:nvPr/>
        </p:nvSpPr>
        <p:spPr>
          <a:xfrm rot="10800000">
            <a:off x="451942" y="1554126"/>
            <a:ext cx="2014494" cy="838200"/>
          </a:xfrm>
          <a:prstGeom prst="accentCallout1">
            <a:avLst>
              <a:gd name="adj1" fmla="val 56789"/>
              <a:gd name="adj2" fmla="val -8456"/>
              <a:gd name="adj3" fmla="val -13523"/>
              <a:gd name="adj4" fmla="val -45473"/>
            </a:avLst>
          </a:prstGeom>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23" name="TextBox 22"/>
          <p:cNvSpPr txBox="1"/>
          <p:nvPr/>
        </p:nvSpPr>
        <p:spPr>
          <a:xfrm>
            <a:off x="1595179" y="1624535"/>
            <a:ext cx="2028826" cy="584775"/>
          </a:xfrm>
          <a:prstGeom prst="rect">
            <a:avLst/>
          </a:prstGeom>
          <a:noFill/>
        </p:spPr>
        <p:txBody>
          <a:bodyPr wrap="square" rtlCol="0">
            <a:spAutoFit/>
          </a:bodyPr>
          <a:lstStyle/>
          <a:p>
            <a:r>
              <a:rPr lang="zh-CN" altLang="en-US" sz="1600" dirty="0" smtClean="0">
                <a:solidFill>
                  <a:schemeClr val="tx1"/>
                </a:solidFill>
                <a:ea typeface="楷体_GB2312" pitchFamily="49" charset="-122"/>
              </a:rPr>
              <a:t>释放冻结</a:t>
            </a:r>
            <a:endParaRPr lang="en-US" altLang="zh-CN" sz="1600" dirty="0" smtClean="0">
              <a:solidFill>
                <a:schemeClr val="tx1"/>
              </a:solidFill>
              <a:ea typeface="楷体_GB2312" pitchFamily="49" charset="-122"/>
            </a:endParaRPr>
          </a:p>
          <a:p>
            <a:r>
              <a:rPr lang="zh-CN" altLang="en-US" sz="1600" dirty="0" smtClean="0">
                <a:solidFill>
                  <a:schemeClr val="tx1"/>
                </a:solidFill>
                <a:ea typeface="楷体_GB2312" pitchFamily="49" charset="-122"/>
              </a:rPr>
              <a:t>正股额度</a:t>
            </a:r>
          </a:p>
        </p:txBody>
      </p:sp>
    </p:spTree>
  </p:cSld>
  <p:clrMapOvr>
    <a:masterClrMapping/>
  </p:clrMapOvr>
  <p:transition spd="med">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9850" y="76200"/>
            <a:ext cx="9199563" cy="685800"/>
          </a:xfrm>
        </p:spPr>
        <p:txBody>
          <a:bodyPr/>
          <a:lstStyle/>
          <a:p>
            <a:r>
              <a:rPr lang="en-US" altLang="zh-CN" dirty="0" smtClean="0"/>
              <a:t>ETF</a:t>
            </a:r>
            <a:r>
              <a:rPr lang="zh-CN" altLang="en-US" dirty="0" smtClean="0"/>
              <a:t>交易基础</a:t>
            </a:r>
            <a:endParaRPr lang="zh-CN" altLang="en-US" dirty="0"/>
          </a:p>
        </p:txBody>
      </p:sp>
      <p:pic>
        <p:nvPicPr>
          <p:cNvPr id="5126" name="Picture 6" descr="C:\Documents and Settings\ht\Application Data\Tencent\Users\764060391\QQ\WinTemp\RichOle\M3]F9F5DHH83]9QUX5G)HNR.jpg"/>
          <p:cNvPicPr>
            <a:picLocks noChangeAspect="1" noChangeArrowheads="1"/>
          </p:cNvPicPr>
          <p:nvPr/>
        </p:nvPicPr>
        <p:blipFill>
          <a:blip r:embed="rId2" cstate="print"/>
          <a:srcRect/>
          <a:stretch>
            <a:fillRect/>
          </a:stretch>
        </p:blipFill>
        <p:spPr bwMode="auto">
          <a:xfrm>
            <a:off x="8519624" y="986824"/>
            <a:ext cx="902159" cy="1224362"/>
          </a:xfrm>
          <a:prstGeom prst="rect">
            <a:avLst/>
          </a:prstGeom>
          <a:noFill/>
        </p:spPr>
      </p:pic>
      <p:graphicFrame>
        <p:nvGraphicFramePr>
          <p:cNvPr id="24" name="表格 23"/>
          <p:cNvGraphicFramePr>
            <a:graphicFrameLocks noGrp="1"/>
          </p:cNvGraphicFramePr>
          <p:nvPr/>
        </p:nvGraphicFramePr>
        <p:xfrm>
          <a:off x="757215" y="1753278"/>
          <a:ext cx="7580319" cy="4221480"/>
        </p:xfrm>
        <a:graphic>
          <a:graphicData uri="http://schemas.openxmlformats.org/drawingml/2006/table">
            <a:tbl>
              <a:tblPr firstRow="1" bandRow="1">
                <a:tableStyleId>{93296810-A885-4BE3-A3E7-6D5BEEA58F35}</a:tableStyleId>
              </a:tblPr>
              <a:tblGrid>
                <a:gridCol w="2008461"/>
                <a:gridCol w="5571858"/>
              </a:tblGrid>
              <a:tr h="368061">
                <a:tc>
                  <a:txBody>
                    <a:bodyPr/>
                    <a:lstStyle/>
                    <a:p>
                      <a:pPr algn="ctr"/>
                      <a:r>
                        <a:rPr lang="zh-CN" altLang="en-US" sz="2000" b="1" dirty="0" smtClean="0">
                          <a:latin typeface="微软雅黑" pitchFamily="34" charset="-122"/>
                          <a:ea typeface="微软雅黑" pitchFamily="34" charset="-122"/>
                        </a:rPr>
                        <a:t>订单类型</a:t>
                      </a:r>
                      <a:endParaRPr lang="zh-CN" altLang="en-US" sz="2000" b="1" dirty="0">
                        <a:latin typeface="微软雅黑" pitchFamily="34" charset="-122"/>
                        <a:ea typeface="微软雅黑" pitchFamily="34" charset="-122"/>
                      </a:endParaRPr>
                    </a:p>
                  </a:txBody>
                  <a:tcPr marL="91433" marR="91433" anchor="ctr"/>
                </a:tc>
                <a:tc>
                  <a:txBody>
                    <a:bodyPr/>
                    <a:lstStyle/>
                    <a:p>
                      <a:pPr algn="ctr"/>
                      <a:r>
                        <a:rPr lang="zh-CN" altLang="en-US" sz="2000" dirty="0" smtClean="0">
                          <a:latin typeface="微软雅黑" pitchFamily="34" charset="-122"/>
                          <a:ea typeface="微软雅黑" pitchFamily="34" charset="-122"/>
                        </a:rPr>
                        <a:t>说明</a:t>
                      </a:r>
                      <a:endParaRPr lang="zh-CN" altLang="en-US" sz="2000" b="1" dirty="0">
                        <a:latin typeface="微软雅黑" pitchFamily="34" charset="-122"/>
                        <a:ea typeface="微软雅黑" pitchFamily="34" charset="-122"/>
                      </a:endParaRPr>
                    </a:p>
                  </a:txBody>
                  <a:tcPr marL="91433" marR="91433" anchor="ctr"/>
                </a:tc>
              </a:tr>
              <a:tr h="806903">
                <a:tc>
                  <a:txBody>
                    <a:bodyPr/>
                    <a:lstStyle/>
                    <a:p>
                      <a:pPr algn="l"/>
                      <a:r>
                        <a:rPr lang="zh-CN" altLang="en-US" sz="1700" dirty="0" smtClean="0">
                          <a:latin typeface="微软雅黑" pitchFamily="34" charset="-122"/>
                          <a:ea typeface="微软雅黑" pitchFamily="34" charset="-122"/>
                        </a:rPr>
                        <a:t>限价订单</a:t>
                      </a:r>
                      <a:endParaRPr lang="zh-CN" altLang="en-US" sz="1700" dirty="0">
                        <a:latin typeface="微软雅黑" pitchFamily="34" charset="-122"/>
                        <a:ea typeface="微软雅黑" pitchFamily="34" charset="-122"/>
                      </a:endParaRPr>
                    </a:p>
                  </a:txBody>
                  <a:tcPr marL="91433" marR="91433" anchor="ctr"/>
                </a:tc>
                <a:tc>
                  <a:txBody>
                    <a:bodyPr/>
                    <a:lstStyle/>
                    <a:p>
                      <a:pPr algn="l"/>
                      <a:r>
                        <a:rPr lang="zh-CN" altLang="en-US" sz="1700" dirty="0" smtClean="0">
                          <a:latin typeface="微软雅黑" pitchFamily="34" charset="-122"/>
                          <a:ea typeface="微软雅黑" pitchFamily="34" charset="-122"/>
                        </a:rPr>
                        <a:t>投资者可设定价格，在买入时成交价格不超过该价格，卖出时成交价格不低于该价格</a:t>
                      </a:r>
                      <a:endParaRPr lang="en-US" altLang="zh-CN" sz="1700" dirty="0" smtClean="0">
                        <a:latin typeface="微软雅黑" pitchFamily="34" charset="-122"/>
                        <a:ea typeface="微软雅黑" pitchFamily="34" charset="-122"/>
                      </a:endParaRPr>
                    </a:p>
                    <a:p>
                      <a:pPr algn="l"/>
                      <a:r>
                        <a:rPr lang="zh-CN" altLang="en-US" sz="1700" dirty="0" smtClean="0">
                          <a:latin typeface="微软雅黑" pitchFamily="34" charset="-122"/>
                          <a:ea typeface="微软雅黑" pitchFamily="34" charset="-122"/>
                        </a:rPr>
                        <a:t>限价订单当日有效，未成交部分可以撤销</a:t>
                      </a:r>
                    </a:p>
                  </a:txBody>
                  <a:tcPr marL="91433" marR="91433" anchor="ctr"/>
                </a:tc>
              </a:tr>
              <a:tr h="806903">
                <a:tc>
                  <a:txBody>
                    <a:bodyPr/>
                    <a:lstStyle/>
                    <a:p>
                      <a:pPr algn="l"/>
                      <a:r>
                        <a:rPr lang="zh-CN" altLang="en-US" sz="1700" dirty="0" smtClean="0">
                          <a:latin typeface="微软雅黑" pitchFamily="34" charset="-122"/>
                          <a:ea typeface="微软雅黑" pitchFamily="34" charset="-122"/>
                        </a:rPr>
                        <a:t>市价剩余转限价订单</a:t>
                      </a:r>
                      <a:endParaRPr lang="zh-CN" altLang="en-US" sz="1700" dirty="0">
                        <a:latin typeface="微软雅黑" pitchFamily="34" charset="-122"/>
                        <a:ea typeface="微软雅黑" pitchFamily="34" charset="-122"/>
                      </a:endParaRPr>
                    </a:p>
                  </a:txBody>
                  <a:tcPr marL="91433" marR="914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微软雅黑" pitchFamily="34" charset="-122"/>
                          <a:ea typeface="微软雅黑" pitchFamily="34" charset="-122"/>
                        </a:rPr>
                        <a:t>投资者无须设定价格，仅按照当时市场上可执行的最优报价成交（最优价为买一或卖一价）</a:t>
                      </a:r>
                      <a:endParaRPr lang="en-US" altLang="zh-CN" sz="1700" dirty="0" smtClean="0">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微软雅黑" pitchFamily="34" charset="-122"/>
                          <a:ea typeface="微软雅黑" pitchFamily="34" charset="-122"/>
                        </a:rPr>
                        <a:t>市价订单未成交部分转为限价订单（按成交价格申报）</a:t>
                      </a:r>
                    </a:p>
                  </a:txBody>
                  <a:tcPr marL="91433" marR="91433" anchor="ctr"/>
                </a:tc>
              </a:tr>
              <a:tr h="806903">
                <a:tc>
                  <a:txBody>
                    <a:bodyPr/>
                    <a:lstStyle/>
                    <a:p>
                      <a:pPr algn="l"/>
                      <a:r>
                        <a:rPr lang="zh-CN" altLang="en-US" sz="1700" dirty="0" smtClean="0">
                          <a:latin typeface="微软雅黑" pitchFamily="34" charset="-122"/>
                          <a:ea typeface="微软雅黑" pitchFamily="34" charset="-122"/>
                        </a:rPr>
                        <a:t>市价剩余撤消订单</a:t>
                      </a:r>
                      <a:endParaRPr lang="zh-CN" altLang="en-US" sz="1700" dirty="0">
                        <a:latin typeface="微软雅黑" pitchFamily="34" charset="-122"/>
                        <a:ea typeface="微软雅黑" pitchFamily="34" charset="-122"/>
                      </a:endParaRPr>
                    </a:p>
                  </a:txBody>
                  <a:tcPr marL="91433" marR="914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微软雅黑" pitchFamily="34" charset="-122"/>
                          <a:ea typeface="微软雅黑" pitchFamily="34" charset="-122"/>
                        </a:rPr>
                        <a:t>投资者无须设定价格，仅按照当时市场上可执行的最优报价成交（最优价为买一或卖一价）</a:t>
                      </a:r>
                      <a:endParaRPr lang="en-US" altLang="zh-CN" sz="1700" dirty="0" smtClean="0">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微软雅黑" pitchFamily="34" charset="-122"/>
                          <a:ea typeface="微软雅黑" pitchFamily="34" charset="-122"/>
                        </a:rPr>
                        <a:t>市价订单未成交部分自动撤销</a:t>
                      </a:r>
                      <a:endParaRPr lang="zh-CN" altLang="en-US" sz="1700" dirty="0">
                        <a:latin typeface="微软雅黑" pitchFamily="34" charset="-122"/>
                        <a:ea typeface="微软雅黑" pitchFamily="34" charset="-122"/>
                      </a:endParaRPr>
                    </a:p>
                  </a:txBody>
                  <a:tcPr marL="91433" marR="91433" anchor="ctr"/>
                </a:tc>
              </a:tr>
              <a:tr h="565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700" dirty="0" smtClean="0">
                          <a:latin typeface="微软雅黑" pitchFamily="34" charset="-122"/>
                          <a:ea typeface="微软雅黑" pitchFamily="34" charset="-122"/>
                        </a:rPr>
                        <a:t>FOK</a:t>
                      </a:r>
                      <a:r>
                        <a:rPr lang="zh-CN" altLang="en-US" sz="1700" dirty="0" smtClean="0">
                          <a:latin typeface="微软雅黑" pitchFamily="34" charset="-122"/>
                          <a:ea typeface="微软雅黑" pitchFamily="34" charset="-122"/>
                        </a:rPr>
                        <a:t>限价申报订单</a:t>
                      </a:r>
                    </a:p>
                  </a:txBody>
                  <a:tcPr marL="91433" marR="914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kern="1200" dirty="0" smtClean="0">
                          <a:latin typeface="微软雅黑" pitchFamily="34" charset="-122"/>
                          <a:ea typeface="微软雅黑" pitchFamily="34" charset="-122"/>
                        </a:rPr>
                        <a:t>立即全部成交否则自动撤销订单，限价申报（即需设定价格）</a:t>
                      </a:r>
                      <a:endParaRPr lang="zh-CN" altLang="en-US" sz="1700" kern="1200" dirty="0" smtClean="0">
                        <a:solidFill>
                          <a:schemeClr val="dk1"/>
                        </a:solidFill>
                        <a:latin typeface="微软雅黑" pitchFamily="34" charset="-122"/>
                        <a:ea typeface="微软雅黑" pitchFamily="34" charset="-122"/>
                        <a:cs typeface="+mn-cs"/>
                      </a:endParaRPr>
                    </a:p>
                  </a:txBody>
                  <a:tcPr marL="91433" marR="91433" anchor="ctr"/>
                </a:tc>
              </a:tr>
              <a:tr h="565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700" dirty="0" smtClean="0">
                          <a:latin typeface="微软雅黑" pitchFamily="34" charset="-122"/>
                          <a:ea typeface="微软雅黑" pitchFamily="34" charset="-122"/>
                        </a:rPr>
                        <a:t>FOK</a:t>
                      </a:r>
                      <a:r>
                        <a:rPr lang="zh-CN" altLang="en-US" sz="1700" dirty="0" smtClean="0">
                          <a:latin typeface="微软雅黑" pitchFamily="34" charset="-122"/>
                          <a:ea typeface="微软雅黑" pitchFamily="34" charset="-122"/>
                        </a:rPr>
                        <a:t>市价申报订单</a:t>
                      </a:r>
                      <a:endParaRPr lang="zh-CN" altLang="en-US" sz="1700" i="0" dirty="0" smtClean="0">
                        <a:latin typeface="微软雅黑" pitchFamily="34" charset="-122"/>
                        <a:ea typeface="微软雅黑" pitchFamily="34" charset="-122"/>
                      </a:endParaRPr>
                    </a:p>
                  </a:txBody>
                  <a:tcPr marL="91433" marR="91433" anchor="ctr"/>
                </a:tc>
                <a:tc>
                  <a:txBody>
                    <a:bodyPr/>
                    <a:lstStyle/>
                    <a:p>
                      <a:pPr algn="l"/>
                      <a:r>
                        <a:rPr lang="zh-CN" altLang="en-US" sz="1700" dirty="0" smtClean="0">
                          <a:latin typeface="微软雅黑" pitchFamily="34" charset="-122"/>
                          <a:ea typeface="微软雅黑" pitchFamily="34" charset="-122"/>
                        </a:rPr>
                        <a:t>立即全部成交否则自动撤销订单，市价申报（即无须设定价格）</a:t>
                      </a:r>
                      <a:endParaRPr lang="zh-CN" altLang="en-US" sz="1700" dirty="0">
                        <a:latin typeface="微软雅黑" pitchFamily="34" charset="-122"/>
                        <a:ea typeface="微软雅黑" pitchFamily="34" charset="-122"/>
                      </a:endParaRPr>
                    </a:p>
                  </a:txBody>
                  <a:tcPr marL="91433" marR="91433" anchor="ctr"/>
                </a:tc>
              </a:tr>
            </a:tbl>
          </a:graphicData>
        </a:graphic>
      </p:graphicFrame>
    </p:spTree>
  </p:cSld>
  <p:clrMapOvr>
    <a:masterClrMapping/>
  </p:clrMapOvr>
  <p:transition spd="med">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descr="93b1OOOPIC44.jpg"/>
          <p:cNvPicPr>
            <a:picLocks noChangeAspect="1"/>
          </p:cNvPicPr>
          <p:nvPr/>
        </p:nvPicPr>
        <p:blipFill>
          <a:blip r:embed="rId3" cstate="print"/>
          <a:stretch>
            <a:fillRect/>
          </a:stretch>
        </p:blipFill>
        <p:spPr>
          <a:xfrm>
            <a:off x="50548" y="1673685"/>
            <a:ext cx="9756775" cy="5040746"/>
          </a:xfrm>
          <a:prstGeom prst="rect">
            <a:avLst/>
          </a:prstGeom>
        </p:spPr>
      </p:pic>
      <p:sp>
        <p:nvSpPr>
          <p:cNvPr id="6" name="TextBox 5">
            <a:hlinkClick r:id="rId4" action="ppaction://hlinkpres?slideindex=1&amp;slidetitle="/>
          </p:cNvPr>
          <p:cNvSpPr txBox="1"/>
          <p:nvPr/>
        </p:nvSpPr>
        <p:spPr>
          <a:xfrm>
            <a:off x="3275709" y="3810590"/>
            <a:ext cx="584775" cy="2442176"/>
          </a:xfrm>
          <a:prstGeom prst="rect">
            <a:avLst/>
          </a:prstGeom>
          <a:noFill/>
        </p:spPr>
        <p:txBody>
          <a:bodyPr vert="eaVert" wrap="square" rtlCol="0">
            <a:spAutoFit/>
          </a:bodyPr>
          <a:lstStyle/>
          <a:p>
            <a:r>
              <a:rPr lang="en-US" altLang="zh-CN" sz="2600" dirty="0" smtClean="0">
                <a:solidFill>
                  <a:srgbClr val="003399"/>
                </a:solidFill>
                <a:latin typeface="华文隶书" pitchFamily="2" charset="-122"/>
                <a:ea typeface="华文隶书" pitchFamily="2" charset="-122"/>
              </a:rPr>
              <a:t>ETF</a:t>
            </a:r>
            <a:r>
              <a:rPr lang="zh-CN" altLang="en-US" sz="2600" dirty="0" smtClean="0">
                <a:solidFill>
                  <a:srgbClr val="003399"/>
                </a:solidFill>
                <a:latin typeface="华文隶书" pitchFamily="2" charset="-122"/>
                <a:ea typeface="华文隶书" pitchFamily="2" charset="-122"/>
              </a:rPr>
              <a:t>期权基础</a:t>
            </a:r>
          </a:p>
        </p:txBody>
      </p:sp>
      <p:sp>
        <p:nvSpPr>
          <p:cNvPr id="7" name="TextBox 6">
            <a:hlinkClick r:id="rId5" action="ppaction://hlinkpres?slideindex=1&amp;slidetitle="/>
          </p:cNvPr>
          <p:cNvSpPr txBox="1"/>
          <p:nvPr/>
        </p:nvSpPr>
        <p:spPr>
          <a:xfrm>
            <a:off x="4344161" y="3581636"/>
            <a:ext cx="584775" cy="2823766"/>
          </a:xfrm>
          <a:prstGeom prst="rect">
            <a:avLst/>
          </a:prstGeom>
          <a:noFill/>
        </p:spPr>
        <p:txBody>
          <a:bodyPr vert="eaVert" wrap="square" rtlCol="0">
            <a:spAutoFit/>
          </a:bodyPr>
          <a:lstStyle/>
          <a:p>
            <a:r>
              <a:rPr lang="zh-CN" altLang="en-US" sz="2600" dirty="0" smtClean="0">
                <a:solidFill>
                  <a:srgbClr val="FF0000"/>
                </a:solidFill>
                <a:latin typeface="华文隶书" pitchFamily="2" charset="-122"/>
                <a:ea typeface="华文隶书" pitchFamily="2" charset="-122"/>
              </a:rPr>
              <a:t>期权基本策略歌</a:t>
            </a:r>
          </a:p>
        </p:txBody>
      </p:sp>
      <p:sp>
        <p:nvSpPr>
          <p:cNvPr id="8" name="TextBox 7">
            <a:hlinkClick r:id="rId6" action="ppaction://hlinkpres?slideindex=1&amp;slidetitle="/>
          </p:cNvPr>
          <p:cNvSpPr txBox="1"/>
          <p:nvPr/>
        </p:nvSpPr>
        <p:spPr>
          <a:xfrm>
            <a:off x="5488931" y="3810590"/>
            <a:ext cx="584775" cy="2442176"/>
          </a:xfrm>
          <a:prstGeom prst="rect">
            <a:avLst/>
          </a:prstGeom>
          <a:noFill/>
        </p:spPr>
        <p:txBody>
          <a:bodyPr vert="eaVert" wrap="square" rtlCol="0">
            <a:spAutoFit/>
          </a:bodyPr>
          <a:lstStyle/>
          <a:p>
            <a:r>
              <a:rPr lang="zh-CN" altLang="en-US" sz="2600" dirty="0" smtClean="0">
                <a:solidFill>
                  <a:srgbClr val="7030A0"/>
                </a:solidFill>
                <a:latin typeface="华文隶书" pitchFamily="2" charset="-122"/>
                <a:ea typeface="华文隶书" pitchFamily="2" charset="-122"/>
              </a:rPr>
              <a:t>波动率的奥秘</a:t>
            </a:r>
          </a:p>
        </p:txBody>
      </p:sp>
      <p:sp>
        <p:nvSpPr>
          <p:cNvPr id="9" name="TextBox 8">
            <a:hlinkClick r:id="rId7" action="ppaction://hlinkpres?slideindex=1&amp;slidetitle="/>
          </p:cNvPr>
          <p:cNvSpPr txBox="1"/>
          <p:nvPr/>
        </p:nvSpPr>
        <p:spPr>
          <a:xfrm>
            <a:off x="6527050" y="3581636"/>
            <a:ext cx="584775" cy="3766848"/>
          </a:xfrm>
          <a:prstGeom prst="rect">
            <a:avLst/>
          </a:prstGeom>
          <a:noFill/>
        </p:spPr>
        <p:txBody>
          <a:bodyPr vert="eaVert" wrap="square" rtlCol="0">
            <a:spAutoFit/>
          </a:bodyPr>
          <a:lstStyle/>
          <a:p>
            <a:r>
              <a:rPr lang="zh-CN" altLang="en-US" sz="2600" dirty="0" smtClean="0">
                <a:solidFill>
                  <a:srgbClr val="6699FF"/>
                </a:solidFill>
                <a:latin typeface="华文隶书" pitchFamily="2" charset="-122"/>
                <a:ea typeface="华文隶书" pitchFamily="2" charset="-122"/>
              </a:rPr>
              <a:t>神奇的希腊字母</a:t>
            </a:r>
          </a:p>
        </p:txBody>
      </p:sp>
      <p:sp>
        <p:nvSpPr>
          <p:cNvPr id="11" name="TextBox 10">
            <a:hlinkClick r:id="rId8" action="ppaction://hlinkpres?slideindex=1&amp;slidetitle="/>
          </p:cNvPr>
          <p:cNvSpPr txBox="1"/>
          <p:nvPr/>
        </p:nvSpPr>
        <p:spPr>
          <a:xfrm>
            <a:off x="7596000" y="3429000"/>
            <a:ext cx="584775" cy="3069185"/>
          </a:xfrm>
          <a:prstGeom prst="rect">
            <a:avLst/>
          </a:prstGeom>
          <a:noFill/>
        </p:spPr>
        <p:txBody>
          <a:bodyPr vert="eaVert" wrap="square" rtlCol="0">
            <a:spAutoFit/>
          </a:bodyPr>
          <a:lstStyle/>
          <a:p>
            <a:r>
              <a:rPr lang="zh-CN" altLang="en-US" sz="2600" dirty="0" smtClean="0">
                <a:solidFill>
                  <a:srgbClr val="00B050"/>
                </a:solidFill>
                <a:latin typeface="华文隶书" pitchFamily="2" charset="-122"/>
                <a:ea typeface="华文隶书" pitchFamily="2" charset="-122"/>
              </a:rPr>
              <a:t>投资者适当性管理</a:t>
            </a:r>
          </a:p>
        </p:txBody>
      </p:sp>
      <p:pic>
        <p:nvPicPr>
          <p:cNvPr id="12" name="图片 11" descr="sy_201012291509006580-1.gif"/>
          <p:cNvPicPr>
            <a:picLocks noChangeAspect="1"/>
          </p:cNvPicPr>
          <p:nvPr/>
        </p:nvPicPr>
        <p:blipFill>
          <a:blip r:embed="rId9" cstate="print"/>
          <a:stretch>
            <a:fillRect/>
          </a:stretch>
        </p:blipFill>
        <p:spPr>
          <a:xfrm>
            <a:off x="3275709" y="0"/>
            <a:ext cx="3543729" cy="2241085"/>
          </a:xfrm>
          <a:prstGeom prst="rect">
            <a:avLst/>
          </a:prstGeom>
          <a:ln>
            <a:noFill/>
          </a:ln>
        </p:spPr>
      </p:pic>
      <p:sp>
        <p:nvSpPr>
          <p:cNvPr id="16" name="TextBox 15"/>
          <p:cNvSpPr txBox="1"/>
          <p:nvPr/>
        </p:nvSpPr>
        <p:spPr>
          <a:xfrm>
            <a:off x="6819438" y="6252766"/>
            <a:ext cx="2987885" cy="461665"/>
          </a:xfrm>
          <a:prstGeom prst="rect">
            <a:avLst/>
          </a:prstGeom>
          <a:noFill/>
        </p:spPr>
        <p:txBody>
          <a:bodyPr wrap="square" rtlCol="0">
            <a:spAutoFit/>
          </a:bodyPr>
          <a:lstStyle/>
          <a:p>
            <a:r>
              <a:rPr lang="zh-CN" altLang="en-US" sz="2400" dirty="0" smtClean="0">
                <a:solidFill>
                  <a:srgbClr val="CC0066"/>
                </a:solidFill>
                <a:latin typeface="方正舒体" pitchFamily="2" charset="-122"/>
                <a:ea typeface="方正舒体" pitchFamily="2" charset="-122"/>
              </a:rPr>
              <a:t>点标题 有惊喜</a:t>
            </a:r>
            <a:r>
              <a:rPr lang="en-US" altLang="zh-CN" sz="2400" dirty="0" smtClean="0">
                <a:solidFill>
                  <a:srgbClr val="CC0066"/>
                </a:solidFill>
                <a:latin typeface="方正舒体" pitchFamily="2" charset="-122"/>
                <a:ea typeface="方正舒体" pitchFamily="2" charset="-122"/>
              </a:rPr>
              <a:t>~~</a:t>
            </a:r>
            <a:endParaRPr lang="zh-CN" altLang="en-US" sz="2400" dirty="0" smtClean="0">
              <a:solidFill>
                <a:srgbClr val="CC0066"/>
              </a:solidFill>
              <a:latin typeface="方正舒体" pitchFamily="2" charset="-122"/>
              <a:ea typeface="方正舒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mph" presetSubtype="0" grpId="0" nodeType="withEffect">
                                  <p:stCondLst>
                                    <p:cond delay="0"/>
                                  </p:stCondLst>
                                  <p:childTnLst>
                                    <p:set>
                                      <p:cBhvr override="childStyle">
                                        <p:cTn id="6" dur="500" fill="hold"/>
                                        <p:tgtEl>
                                          <p:spTgt spid="16"/>
                                        </p:tgtEl>
                                        <p:attrNameLst>
                                          <p:attrName>style.color</p:attrName>
                                        </p:attrNameLst>
                                      </p:cBhvr>
                                      <p:to>
                                        <p:clrVal>
                                          <a:schemeClr val="accent2"/>
                                        </p:clrVal>
                                      </p:to>
                                    </p:set>
                                    <p:set>
                                      <p:cBhvr override="childStyle">
                                        <p:cTn id="7" dur="500" fill="hold"/>
                                        <p:tgtEl>
                                          <p:spTgt spid="16"/>
                                        </p:tgtEl>
                                        <p:attrNameLst>
                                          <p:attrName>style.fontStyle</p:attrName>
                                        </p:attrNameLst>
                                      </p:cBhvr>
                                      <p:to>
                                        <p:strVal val="italic"/>
                                      </p:to>
                                    </p:set>
                                    <p:set>
                                      <p:cBhvr>
                                        <p:cTn id="8" dur="500" fill="hold"/>
                                        <p:tgtEl>
                                          <p:spTgt spid="16"/>
                                        </p:tgtEl>
                                        <p:attrNameLst>
                                          <p:attrName>style.fontWeight</p:attrName>
                                        </p:attrNameLst>
                                      </p:cBhvr>
                                      <p:to>
                                        <p:strVal val="bold"/>
                                      </p:to>
                                    </p:set>
                                    <p:set>
                                      <p:cBhvr>
                                        <p:cTn id="9" dur="500" fill="hold"/>
                                        <p:tgtEl>
                                          <p:spTgt spid="1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引言</a:t>
            </a:r>
            <a:endParaRPr lang="zh-CN" altLang="en-US" dirty="0"/>
          </a:p>
        </p:txBody>
      </p:sp>
      <p:sp>
        <p:nvSpPr>
          <p:cNvPr id="17" name="Text Box 25"/>
          <p:cNvSpPr txBox="1">
            <a:spLocks noChangeArrowheads="1"/>
          </p:cNvSpPr>
          <p:nvPr/>
        </p:nvSpPr>
        <p:spPr bwMode="auto">
          <a:xfrm>
            <a:off x="1700212" y="5688012"/>
            <a:ext cx="5857875" cy="646112"/>
          </a:xfrm>
          <a:prstGeom prst="rect">
            <a:avLst/>
          </a:prstGeom>
          <a:noFill/>
          <a:ln w="9525">
            <a:noFill/>
            <a:miter lim="800000"/>
            <a:headEnd/>
            <a:tailEnd/>
          </a:ln>
        </p:spPr>
        <p:txBody>
          <a:bodyPr>
            <a:spAutoFit/>
          </a:bodyPr>
          <a:lstStyle/>
          <a:p>
            <a:r>
              <a:rPr lang="zh-CN" altLang="en-US" dirty="0">
                <a:latin typeface="微软雅黑" pitchFamily="34" charset="-122"/>
                <a:ea typeface="微软雅黑" pitchFamily="34" charset="-122"/>
              </a:rPr>
              <a:t>个股股价通常具有介于15%-60%之间的波动率，指数要稍小一些。</a:t>
            </a:r>
          </a:p>
        </p:txBody>
      </p:sp>
      <p:pic>
        <p:nvPicPr>
          <p:cNvPr id="2063" name="Picture 23" descr="201401~1"/>
          <p:cNvPicPr>
            <a:picLocks noChangeAspect="1" noChangeArrowheads="1"/>
          </p:cNvPicPr>
          <p:nvPr/>
        </p:nvPicPr>
        <p:blipFill>
          <a:blip r:embed="rId3" cstate="print"/>
          <a:srcRect/>
          <a:stretch>
            <a:fillRect/>
          </a:stretch>
        </p:blipFill>
        <p:spPr bwMode="auto">
          <a:xfrm>
            <a:off x="222989" y="1597368"/>
            <a:ext cx="2495527" cy="3744000"/>
          </a:xfrm>
          <a:prstGeom prst="rect">
            <a:avLst/>
          </a:prstGeom>
          <a:noFill/>
          <a:ln w="9525">
            <a:noFill/>
            <a:miter lim="800000"/>
            <a:headEnd/>
            <a:tailEnd/>
          </a:ln>
        </p:spPr>
      </p:pic>
      <p:sp>
        <p:nvSpPr>
          <p:cNvPr id="19" name="TextBox 18"/>
          <p:cNvSpPr txBox="1"/>
          <p:nvPr/>
        </p:nvSpPr>
        <p:spPr>
          <a:xfrm>
            <a:off x="3580981" y="1225252"/>
            <a:ext cx="5459478" cy="4462760"/>
          </a:xfrm>
          <a:prstGeom prst="rect">
            <a:avLst/>
          </a:prstGeom>
          <a:noFill/>
        </p:spPr>
        <p:txBody>
          <a:bodyPr wrap="square" rtlCol="0">
            <a:spAutoFit/>
          </a:bodyPr>
          <a:lstStyle/>
          <a:p>
            <a:pPr indent="457200"/>
            <a:r>
              <a:rPr lang="zh-CN" altLang="en-US" sz="2200" dirty="0" smtClean="0">
                <a:solidFill>
                  <a:srgbClr val="7030A0"/>
                </a:solidFill>
                <a:latin typeface="隶书" pitchFamily="49" charset="-122"/>
                <a:ea typeface="隶书" pitchFamily="49" charset="-122"/>
              </a:rPr>
              <a:t>盼望着，盼望着，夏天来了，个股期权的脚步近了。</a:t>
            </a:r>
            <a:endParaRPr lang="en-US" altLang="zh-CN" sz="2200" dirty="0" smtClean="0">
              <a:solidFill>
                <a:srgbClr val="7030A0"/>
              </a:solidFill>
              <a:latin typeface="隶书" pitchFamily="49" charset="-122"/>
              <a:ea typeface="隶书" pitchFamily="49" charset="-122"/>
            </a:endParaRPr>
          </a:p>
          <a:p>
            <a:pPr indent="457200"/>
            <a:r>
              <a:rPr lang="zh-CN" altLang="en-US" sz="2200" dirty="0" smtClean="0">
                <a:solidFill>
                  <a:srgbClr val="7030A0"/>
                </a:solidFill>
                <a:latin typeface="隶书" pitchFamily="49" charset="-122"/>
                <a:ea typeface="隶书" pitchFamily="49" charset="-122"/>
              </a:rPr>
              <a:t>衍生品市场像刚睡醒的样子，投资者都欣欣然张开了眼。认购期权、认沽期权，你不让我，我不让你，都呼唤着投资者赶趟儿</a:t>
            </a:r>
            <a:r>
              <a:rPr lang="en-US" altLang="zh-CN" sz="2200" dirty="0" smtClean="0">
                <a:solidFill>
                  <a:srgbClr val="7030A0"/>
                </a:solidFill>
                <a:latin typeface="隶书" pitchFamily="49" charset="-122"/>
                <a:ea typeface="隶书" pitchFamily="49" charset="-122"/>
              </a:rPr>
              <a:t>~~</a:t>
            </a:r>
          </a:p>
          <a:p>
            <a:pPr indent="457200"/>
            <a:r>
              <a:rPr lang="zh-CN" altLang="en-US" sz="2200" dirty="0" smtClean="0">
                <a:solidFill>
                  <a:srgbClr val="7030A0"/>
                </a:solidFill>
                <a:latin typeface="隶书" pitchFamily="49" charset="-122"/>
                <a:ea typeface="隶书" pitchFamily="49" charset="-122"/>
              </a:rPr>
              <a:t>投资者跃跃欲试，有打算买权利博取明天收益的，有计划卖权利获取今天收益的，他们将可乐和葡萄化作最甜蜜的味道。</a:t>
            </a:r>
            <a:endParaRPr lang="en-US" altLang="zh-CN" sz="2200" dirty="0" smtClean="0">
              <a:solidFill>
                <a:srgbClr val="7030A0"/>
              </a:solidFill>
              <a:latin typeface="隶书" pitchFamily="49" charset="-122"/>
              <a:ea typeface="隶书" pitchFamily="49" charset="-122"/>
            </a:endParaRPr>
          </a:p>
          <a:p>
            <a:pPr indent="457200"/>
            <a:r>
              <a:rPr lang="zh-CN" altLang="en-US" sz="2200" dirty="0" smtClean="0">
                <a:solidFill>
                  <a:srgbClr val="7030A0"/>
                </a:solidFill>
                <a:latin typeface="隶书" pitchFamily="49" charset="-122"/>
                <a:ea typeface="隶书" pitchFamily="49" charset="-122"/>
              </a:rPr>
              <a:t>行权是最寻常的，每月第四个周三准时来到，可别忘。设好备忘，上好闹钟，合约双方在那天有个约会</a:t>
            </a:r>
            <a:r>
              <a:rPr lang="en-US" altLang="zh-CN" sz="2200" dirty="0" smtClean="0">
                <a:solidFill>
                  <a:srgbClr val="7030A0"/>
                </a:solidFill>
                <a:latin typeface="隶书" pitchFamily="49" charset="-122"/>
                <a:ea typeface="隶书" pitchFamily="49" charset="-122"/>
              </a:rPr>
              <a:t>~~</a:t>
            </a:r>
          </a:p>
          <a:p>
            <a:pPr indent="457200"/>
            <a:endParaRPr lang="en-US" altLang="zh-CN" sz="2000" dirty="0" smtClean="0">
              <a:solidFill>
                <a:srgbClr val="7030A0"/>
              </a:solidFill>
              <a:latin typeface="隶书" pitchFamily="49" charset="-122"/>
              <a:ea typeface="隶书" pitchFamily="49" charset="-122"/>
            </a:endParaRPr>
          </a:p>
        </p:txBody>
      </p:sp>
      <p:sp>
        <p:nvSpPr>
          <p:cNvPr id="20" name="TextBox 19"/>
          <p:cNvSpPr txBox="1"/>
          <p:nvPr/>
        </p:nvSpPr>
        <p:spPr>
          <a:xfrm>
            <a:off x="1444077" y="5688012"/>
            <a:ext cx="7097574" cy="400110"/>
          </a:xfrm>
          <a:prstGeom prst="rect">
            <a:avLst/>
          </a:prstGeom>
          <a:noFill/>
        </p:spPr>
        <p:txBody>
          <a:bodyPr wrap="square" rtlCol="0">
            <a:spAutoFit/>
          </a:bodyPr>
          <a:lstStyle/>
          <a:p>
            <a:pPr algn="r"/>
            <a:r>
              <a:rPr lang="en-US" altLang="zh-CN" sz="2000" dirty="0" smtClean="0">
                <a:solidFill>
                  <a:srgbClr val="0070C0"/>
                </a:solidFill>
                <a:latin typeface="方正舒体" pitchFamily="2" charset="-122"/>
                <a:ea typeface="方正舒体" pitchFamily="2" charset="-122"/>
              </a:rPr>
              <a:t>PS</a:t>
            </a:r>
            <a:r>
              <a:rPr lang="zh-CN" altLang="en-US" sz="2000" dirty="0" smtClean="0">
                <a:solidFill>
                  <a:srgbClr val="0070C0"/>
                </a:solidFill>
                <a:latin typeface="方正舒体" pitchFamily="2" charset="-122"/>
                <a:ea typeface="方正舒体" pitchFamily="2" charset="-122"/>
              </a:rPr>
              <a:t>：可乐和葡萄的秘密在第二集中揭晓哦</a:t>
            </a:r>
            <a:r>
              <a:rPr lang="en-US" altLang="zh-CN" sz="2000" dirty="0" smtClean="0">
                <a:solidFill>
                  <a:srgbClr val="0070C0"/>
                </a:solidFill>
                <a:latin typeface="方正舒体" pitchFamily="2" charset="-122"/>
                <a:ea typeface="方正舒体" pitchFamily="2" charset="-122"/>
              </a:rPr>
              <a:t>~~</a:t>
            </a:r>
            <a:endParaRPr lang="zh-CN" altLang="en-US" sz="2000" dirty="0" smtClean="0">
              <a:solidFill>
                <a:srgbClr val="0070C0"/>
              </a:solidFill>
              <a:latin typeface="方正舒体" pitchFamily="2" charset="-122"/>
              <a:ea typeface="方正舒体"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36775" y="0"/>
            <a:ext cx="9720000" cy="6553200"/>
          </a:xfrm>
          <a:custGeom>
            <a:avLst/>
            <a:gdLst>
              <a:gd name="T0" fmla="*/ 0 w 12192000"/>
              <a:gd name="T1" fmla="*/ 0 h 5943600"/>
              <a:gd name="T2" fmla="*/ 10537369 w 12192000"/>
              <a:gd name="T3" fmla="*/ 2494249 h 5943600"/>
              <a:gd name="T4" fmla="*/ 12192000 w 12192000"/>
              <a:gd name="T5" fmla="*/ 9130472 h 5943600"/>
              <a:gd name="T6" fmla="*/ 0 w 12192000"/>
              <a:gd name="T7" fmla="*/ 9130472 h 5943600"/>
              <a:gd name="T8" fmla="*/ 0 w 12192000"/>
              <a:gd name="T9" fmla="*/ 0 h 5943600"/>
              <a:gd name="T10" fmla="*/ 0 60000 65536"/>
              <a:gd name="T11" fmla="*/ 0 60000 65536"/>
              <a:gd name="T12" fmla="*/ 0 60000 65536"/>
              <a:gd name="T13" fmla="*/ 0 60000 65536"/>
              <a:gd name="T14" fmla="*/ 0 60000 65536"/>
              <a:gd name="T15" fmla="*/ 0 w 12192000"/>
              <a:gd name="T16" fmla="*/ 0 h 5943600"/>
              <a:gd name="T17" fmla="*/ 12192000 w 12192000"/>
              <a:gd name="T18" fmla="*/ 5943600 h 5943600"/>
            </a:gdLst>
            <a:ahLst/>
            <a:cxnLst>
              <a:cxn ang="T10">
                <a:pos x="T0" y="T1"/>
              </a:cxn>
              <a:cxn ang="T11">
                <a:pos x="T2" y="T3"/>
              </a:cxn>
              <a:cxn ang="T12">
                <a:pos x="T4" y="T5"/>
              </a:cxn>
              <a:cxn ang="T13">
                <a:pos x="T6" y="T7"/>
              </a:cxn>
              <a:cxn ang="T14">
                <a:pos x="T8" y="T9"/>
              </a:cxn>
            </a:cxnLst>
            <a:rect l="T15" t="T16" r="T17" b="T18"/>
            <a:pathLst>
              <a:path w="12192000" h="5943600">
                <a:moveTo>
                  <a:pt x="0" y="0"/>
                </a:moveTo>
                <a:lnTo>
                  <a:pt x="10537372" y="1623664"/>
                </a:lnTo>
                <a:lnTo>
                  <a:pt x="12192000" y="5943600"/>
                </a:lnTo>
                <a:lnTo>
                  <a:pt x="0" y="5943600"/>
                </a:lnTo>
                <a:lnTo>
                  <a:pt x="0" y="0"/>
                </a:lnTo>
                <a:close/>
              </a:path>
            </a:pathLst>
          </a:custGeom>
          <a:solidFill>
            <a:srgbClr val="CCECFF"/>
          </a:solidFill>
          <a:ln w="9525">
            <a:noFill/>
            <a:miter lim="800000"/>
            <a:headEnd/>
            <a:tailEnd/>
          </a:ln>
        </p:spPr>
        <p:txBody>
          <a:bodyPr anchor="ctr"/>
          <a:lstStyle/>
          <a:p>
            <a:pPr algn="ctr"/>
            <a:endParaRPr lang="zh-CN" altLang="en-US" dirty="0">
              <a:solidFill>
                <a:srgbClr val="FFFFFF"/>
              </a:solidFill>
              <a:latin typeface="宋体" pitchFamily="2" charset="-122"/>
              <a:sym typeface="宋体" pitchFamily="2" charset="-122"/>
            </a:endParaRPr>
          </a:p>
        </p:txBody>
      </p:sp>
      <p:sp>
        <p:nvSpPr>
          <p:cNvPr id="4099" name="矩形 2"/>
          <p:cNvSpPr>
            <a:spLocks noChangeArrowheads="1"/>
          </p:cNvSpPr>
          <p:nvPr/>
        </p:nvSpPr>
        <p:spPr bwMode="auto">
          <a:xfrm>
            <a:off x="708891" y="1422023"/>
            <a:ext cx="6696000" cy="1200329"/>
          </a:xfrm>
          <a:prstGeom prst="rect">
            <a:avLst/>
          </a:prstGeom>
          <a:noFill/>
          <a:ln w="9525">
            <a:noFill/>
            <a:miter lim="800000"/>
            <a:headEnd/>
            <a:tailEnd/>
          </a:ln>
        </p:spPr>
        <p:txBody>
          <a:bodyPr>
            <a:spAutoFit/>
          </a:bodyPr>
          <a:lstStyle/>
          <a:p>
            <a:pPr>
              <a:lnSpc>
                <a:spcPct val="150000"/>
              </a:lnSpc>
            </a:pPr>
            <a:endParaRPr lang="zh-CN" altLang="en-US" sz="2400" dirty="0">
              <a:solidFill>
                <a:srgbClr val="F2F2F2"/>
              </a:solidFill>
              <a:latin typeface="微软雅黑" pitchFamily="34" charset="-122"/>
              <a:ea typeface="微软雅黑" pitchFamily="34" charset="-122"/>
              <a:sym typeface="微软雅黑" pitchFamily="34" charset="-122"/>
            </a:endParaRPr>
          </a:p>
          <a:p>
            <a:pPr>
              <a:lnSpc>
                <a:spcPct val="150000"/>
              </a:lnSpc>
            </a:pPr>
            <a:endParaRPr lang="zh-CN" altLang="en-US" sz="2400" dirty="0">
              <a:solidFill>
                <a:srgbClr val="F2F2F2"/>
              </a:solidFill>
              <a:latin typeface="微软雅黑" pitchFamily="34" charset="-122"/>
              <a:ea typeface="微软雅黑" pitchFamily="34" charset="-122"/>
              <a:sym typeface="微软雅黑" pitchFamily="34" charset="-122"/>
            </a:endParaRPr>
          </a:p>
        </p:txBody>
      </p:sp>
      <p:sp>
        <p:nvSpPr>
          <p:cNvPr id="4100" name="等腰三角形 3"/>
          <p:cNvSpPr>
            <a:spLocks noChangeArrowheads="1"/>
          </p:cNvSpPr>
          <p:nvPr/>
        </p:nvSpPr>
        <p:spPr bwMode="auto">
          <a:xfrm>
            <a:off x="7466287" y="1801200"/>
            <a:ext cx="2253713" cy="4752000"/>
          </a:xfrm>
          <a:prstGeom prst="triangle">
            <a:avLst>
              <a:gd name="adj" fmla="val 41042"/>
            </a:avLst>
          </a:prstGeom>
          <a:solidFill>
            <a:srgbClr val="E2E9E9"/>
          </a:solidFill>
          <a:ln w="9525">
            <a:noFill/>
            <a:miter lim="800000"/>
            <a:headEnd/>
            <a:tailEnd/>
          </a:ln>
        </p:spPr>
        <p:txBody>
          <a:bodyPr anchor="ctr"/>
          <a:lstStyle/>
          <a:p>
            <a:pPr algn="ctr"/>
            <a:endParaRPr lang="zh-CN" altLang="en-US">
              <a:solidFill>
                <a:srgbClr val="FFFFFF"/>
              </a:solidFill>
              <a:latin typeface="宋体" pitchFamily="2" charset="-122"/>
              <a:sym typeface="宋体" pitchFamily="2" charset="-122"/>
            </a:endParaRPr>
          </a:p>
        </p:txBody>
      </p:sp>
      <p:sp>
        <p:nvSpPr>
          <p:cNvPr id="4101" name="矩形 5"/>
          <p:cNvSpPr>
            <a:spLocks noChangeArrowheads="1"/>
          </p:cNvSpPr>
          <p:nvPr/>
        </p:nvSpPr>
        <p:spPr bwMode="auto">
          <a:xfrm rot="618776">
            <a:off x="6344826" y="703764"/>
            <a:ext cx="2242922" cy="871392"/>
          </a:xfrm>
          <a:prstGeom prst="rect">
            <a:avLst/>
          </a:prstGeom>
          <a:noFill/>
          <a:ln w="9525">
            <a:noFill/>
            <a:miter lim="800000"/>
            <a:headEnd/>
            <a:tailEnd/>
          </a:ln>
        </p:spPr>
        <p:txBody>
          <a:bodyPr wrap="none">
            <a:spAutoFit/>
          </a:bodyPr>
          <a:lstStyle/>
          <a:p>
            <a:pPr>
              <a:lnSpc>
                <a:spcPct val="150000"/>
              </a:lnSpc>
            </a:pPr>
            <a:r>
              <a:rPr lang="zh-CN" altLang="en-US" sz="4000" b="1" dirty="0">
                <a:solidFill>
                  <a:srgbClr val="314865"/>
                </a:solidFill>
                <a:latin typeface="幼圆" pitchFamily="49" charset="-122"/>
                <a:ea typeface="幼圆" pitchFamily="49" charset="-122"/>
                <a:sym typeface="微软雅黑" pitchFamily="34" charset="-122"/>
              </a:rPr>
              <a:t>专业术语</a:t>
            </a:r>
            <a:endParaRPr lang="en-US" sz="4000" b="1" dirty="0">
              <a:solidFill>
                <a:srgbClr val="314865"/>
              </a:solidFill>
              <a:latin typeface="幼圆" pitchFamily="49" charset="-122"/>
              <a:ea typeface="幼圆" pitchFamily="49" charset="-122"/>
              <a:sym typeface="微软雅黑" pitchFamily="34" charset="-122"/>
            </a:endParaRPr>
          </a:p>
        </p:txBody>
      </p:sp>
      <p:sp>
        <p:nvSpPr>
          <p:cNvPr id="4102" name="矩形 6"/>
          <p:cNvSpPr>
            <a:spLocks noChangeArrowheads="1"/>
          </p:cNvSpPr>
          <p:nvPr/>
        </p:nvSpPr>
        <p:spPr bwMode="auto">
          <a:xfrm>
            <a:off x="8377106" y="0"/>
            <a:ext cx="1379669" cy="885825"/>
          </a:xfrm>
          <a:custGeom>
            <a:avLst/>
            <a:gdLst>
              <a:gd name="T0" fmla="*/ 0 w 1723550"/>
              <a:gd name="T1" fmla="*/ 0 h 885371"/>
              <a:gd name="T2" fmla="*/ 1724975 w 1723550"/>
              <a:gd name="T3" fmla="*/ 0 h 885371"/>
              <a:gd name="T4" fmla="*/ 1724975 w 1723550"/>
              <a:gd name="T5" fmla="*/ 886733 h 885371"/>
              <a:gd name="T6" fmla="*/ 1452628 w 1723550"/>
              <a:gd name="T7" fmla="*/ 276196 h 885371"/>
              <a:gd name="T8" fmla="*/ 0 w 1723550"/>
              <a:gd name="T9" fmla="*/ 0 h 885371"/>
              <a:gd name="T10" fmla="*/ 0 60000 65536"/>
              <a:gd name="T11" fmla="*/ 0 60000 65536"/>
              <a:gd name="T12" fmla="*/ 0 60000 65536"/>
              <a:gd name="T13" fmla="*/ 0 60000 65536"/>
              <a:gd name="T14" fmla="*/ 0 60000 65536"/>
              <a:gd name="T15" fmla="*/ 0 w 1723550"/>
              <a:gd name="T16" fmla="*/ 0 h 885371"/>
              <a:gd name="T17" fmla="*/ 1723550 w 1723550"/>
              <a:gd name="T18" fmla="*/ 885371 h 885371"/>
            </a:gdLst>
            <a:ahLst/>
            <a:cxnLst>
              <a:cxn ang="T10">
                <a:pos x="T0" y="T1"/>
              </a:cxn>
              <a:cxn ang="T11">
                <a:pos x="T2" y="T3"/>
              </a:cxn>
              <a:cxn ang="T12">
                <a:pos x="T4" y="T5"/>
              </a:cxn>
              <a:cxn ang="T13">
                <a:pos x="T6" y="T7"/>
              </a:cxn>
              <a:cxn ang="T14">
                <a:pos x="T8" y="T9"/>
              </a:cxn>
            </a:cxnLst>
            <a:rect l="T15" t="T16" r="T17" b="T18"/>
            <a:pathLst>
              <a:path w="1723550" h="885371">
                <a:moveTo>
                  <a:pt x="0" y="0"/>
                </a:moveTo>
                <a:lnTo>
                  <a:pt x="1723550" y="0"/>
                </a:lnTo>
                <a:lnTo>
                  <a:pt x="1723550" y="885371"/>
                </a:lnTo>
                <a:lnTo>
                  <a:pt x="1451428" y="275771"/>
                </a:lnTo>
                <a:lnTo>
                  <a:pt x="0" y="0"/>
                </a:lnTo>
                <a:close/>
              </a:path>
            </a:pathLst>
          </a:custGeom>
          <a:solidFill>
            <a:srgbClr val="314865"/>
          </a:solidFill>
          <a:ln w="9525">
            <a:noFill/>
            <a:miter lim="800000"/>
            <a:headEnd/>
            <a:tailEnd/>
          </a:ln>
        </p:spPr>
        <p:txBody>
          <a:bodyPr anchor="ctr"/>
          <a:lstStyle/>
          <a:p>
            <a:pPr algn="ctr"/>
            <a:endParaRPr lang="zh-CN" altLang="en-US">
              <a:solidFill>
                <a:srgbClr val="FFFFFF"/>
              </a:solidFill>
              <a:latin typeface="宋体" pitchFamily="2" charset="-122"/>
              <a:sym typeface="宋体" pitchFamily="2" charset="-122"/>
            </a:endParaRPr>
          </a:p>
        </p:txBody>
      </p:sp>
      <p:pic>
        <p:nvPicPr>
          <p:cNvPr id="4104" name="Picture 9" descr="201406~2"/>
          <p:cNvPicPr>
            <a:picLocks noChangeAspect="1" noChangeArrowheads="1"/>
          </p:cNvPicPr>
          <p:nvPr/>
        </p:nvPicPr>
        <p:blipFill>
          <a:blip r:embed="rId2" cstate="print"/>
          <a:srcRect/>
          <a:stretch>
            <a:fillRect/>
          </a:stretch>
        </p:blipFill>
        <p:spPr bwMode="auto">
          <a:xfrm>
            <a:off x="7850187" y="4495800"/>
            <a:ext cx="2126672" cy="2019300"/>
          </a:xfrm>
          <a:prstGeom prst="rect">
            <a:avLst/>
          </a:prstGeom>
          <a:noFill/>
          <a:ln w="9525">
            <a:noFill/>
            <a:miter lim="800000"/>
            <a:headEnd/>
            <a:tailEnd/>
          </a:ln>
        </p:spPr>
      </p:pic>
      <p:sp>
        <p:nvSpPr>
          <p:cNvPr id="8" name="TextBox 7"/>
          <p:cNvSpPr txBox="1"/>
          <p:nvPr/>
        </p:nvSpPr>
        <p:spPr>
          <a:xfrm>
            <a:off x="451943" y="1139460"/>
            <a:ext cx="6105440"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9" name="TextBox 8"/>
          <p:cNvSpPr txBox="1"/>
          <p:nvPr/>
        </p:nvSpPr>
        <p:spPr>
          <a:xfrm>
            <a:off x="390547" y="1801200"/>
            <a:ext cx="7014344" cy="4062651"/>
          </a:xfrm>
          <a:prstGeom prst="rect">
            <a:avLst/>
          </a:prstGeom>
          <a:noFill/>
        </p:spPr>
        <p:txBody>
          <a:bodyPr wrap="square" rtlCol="0">
            <a:spAutoFit/>
          </a:bodyPr>
          <a:lstStyle/>
          <a:p>
            <a:pPr>
              <a:buBlip>
                <a:blip r:embed="rId3"/>
              </a:buBlip>
            </a:pPr>
            <a:r>
              <a:rPr lang="en-US" altLang="zh-CN" dirty="0" smtClean="0">
                <a:solidFill>
                  <a:schemeClr val="tx1"/>
                </a:solidFill>
                <a:latin typeface="宋体" pitchFamily="2" charset="-122"/>
              </a:rPr>
              <a:t>  </a:t>
            </a:r>
            <a:r>
              <a:rPr lang="en-US" altLang="zh-CN" sz="2000" dirty="0" smtClean="0">
                <a:solidFill>
                  <a:schemeClr val="tx1"/>
                </a:solidFill>
                <a:latin typeface="微软雅黑" pitchFamily="34" charset="-122"/>
                <a:ea typeface="微软雅黑" pitchFamily="34" charset="-122"/>
              </a:rPr>
              <a:t>ETF</a:t>
            </a:r>
            <a:r>
              <a:rPr lang="zh-CN" altLang="en-US" sz="2000" dirty="0" smtClean="0">
                <a:solidFill>
                  <a:schemeClr val="tx1"/>
                </a:solidFill>
                <a:latin typeface="微软雅黑" pitchFamily="34" charset="-122"/>
                <a:ea typeface="微软雅黑" pitchFamily="34" charset="-122"/>
              </a:rPr>
              <a:t>期权合约：</a:t>
            </a:r>
            <a:r>
              <a:rPr lang="zh-CN" altLang="en-US" sz="2000" b="0" dirty="0" smtClean="0">
                <a:solidFill>
                  <a:schemeClr val="tx1"/>
                </a:solidFill>
                <a:latin typeface="微软雅黑" pitchFamily="34" charset="-122"/>
                <a:ea typeface="微软雅黑" pitchFamily="34" charset="-122"/>
              </a:rPr>
              <a:t>是指由交易所统一制定的、规定合约买方有权在将来某一时间以特定价格买入或者卖出交易型开放式指数基金的权利和义务。</a:t>
            </a:r>
            <a:endParaRPr lang="en-US" altLang="zh-CN" sz="2000" b="0" dirty="0" smtClean="0">
              <a:solidFill>
                <a:schemeClr val="tx1"/>
              </a:solidFill>
              <a:latin typeface="微软雅黑" pitchFamily="34" charset="-122"/>
              <a:ea typeface="微软雅黑" pitchFamily="34" charset="-122"/>
            </a:endParaRPr>
          </a:p>
          <a:p>
            <a:pPr>
              <a:buBlip>
                <a:blip r:embed="rId3"/>
              </a:buBlip>
            </a:pPr>
            <a:r>
              <a:rPr lang="zh-CN" altLang="en-US" sz="2000" b="0" dirty="0" smtClean="0">
                <a:solidFill>
                  <a:schemeClr val="tx1"/>
                </a:solidFill>
                <a:latin typeface="微软雅黑" pitchFamily="34" charset="-122"/>
                <a:ea typeface="微软雅黑" pitchFamily="34" charset="-122"/>
              </a:rPr>
              <a:t>  </a:t>
            </a:r>
            <a:r>
              <a:rPr lang="zh-CN" altLang="en-US" sz="2000" dirty="0" smtClean="0">
                <a:solidFill>
                  <a:schemeClr val="tx1"/>
                </a:solidFill>
                <a:latin typeface="微软雅黑" pitchFamily="34" charset="-122"/>
                <a:ea typeface="微软雅黑" pitchFamily="34" charset="-122"/>
              </a:rPr>
              <a:t>期权买方、卖方：</a:t>
            </a:r>
            <a:r>
              <a:rPr lang="zh-CN" altLang="en-US" sz="2000" b="0" dirty="0" smtClean="0">
                <a:solidFill>
                  <a:schemeClr val="tx1"/>
                </a:solidFill>
                <a:latin typeface="微软雅黑" pitchFamily="34" charset="-122"/>
                <a:ea typeface="微软雅黑" pitchFamily="34" charset="-122"/>
              </a:rPr>
              <a:t>在期权交易中，购买期权的一方称作买方，支付权利金后拥有权利；出售期权的一方称作卖方，收取权利金后，在一定期限内必须无条件服从买方的选择并履行成交时的允诺。</a:t>
            </a:r>
            <a:endParaRPr lang="en-US" altLang="zh-CN" sz="2000" b="0" dirty="0" smtClean="0">
              <a:solidFill>
                <a:schemeClr val="tx1"/>
              </a:solidFill>
              <a:latin typeface="微软雅黑" pitchFamily="34" charset="-122"/>
              <a:ea typeface="微软雅黑" pitchFamily="34" charset="-122"/>
            </a:endParaRPr>
          </a:p>
          <a:p>
            <a:pPr>
              <a:buBlip>
                <a:blip r:embed="rId3"/>
              </a:buBlip>
            </a:pPr>
            <a:r>
              <a:rPr lang="en-US" altLang="zh-CN" sz="2000" b="0" dirty="0" smtClean="0">
                <a:solidFill>
                  <a:schemeClr val="tx1"/>
                </a:solidFill>
                <a:latin typeface="微软雅黑" pitchFamily="34" charset="-122"/>
                <a:ea typeface="微软雅黑" pitchFamily="34" charset="-122"/>
              </a:rPr>
              <a:t>  </a:t>
            </a:r>
            <a:r>
              <a:rPr lang="zh-CN" altLang="en-US" sz="2000" dirty="0" smtClean="0">
                <a:solidFill>
                  <a:schemeClr val="tx1"/>
                </a:solidFill>
                <a:latin typeface="微软雅黑" pitchFamily="34" charset="-122"/>
                <a:ea typeface="微软雅黑" pitchFamily="34" charset="-122"/>
              </a:rPr>
              <a:t>行权：</a:t>
            </a:r>
            <a:r>
              <a:rPr lang="zh-CN" altLang="en-US" sz="2000" b="0" dirty="0" smtClean="0">
                <a:solidFill>
                  <a:schemeClr val="tx1"/>
                </a:solidFill>
                <a:latin typeface="微软雅黑" pitchFamily="34" charset="-122"/>
                <a:ea typeface="微软雅黑" pitchFamily="34" charset="-122"/>
              </a:rPr>
              <a:t>即期权合约到期时，期权买方要求卖方按照约定价格、方式履行期权约定的义务。</a:t>
            </a:r>
            <a:endParaRPr lang="en-US" altLang="zh-CN" sz="2000" b="0" dirty="0" smtClean="0">
              <a:solidFill>
                <a:schemeClr val="tx1"/>
              </a:solidFill>
              <a:latin typeface="微软雅黑" pitchFamily="34" charset="-122"/>
              <a:ea typeface="微软雅黑" pitchFamily="34" charset="-122"/>
            </a:endParaRPr>
          </a:p>
          <a:p>
            <a:pPr>
              <a:buBlip>
                <a:blip r:embed="rId3"/>
              </a:buBlip>
            </a:pPr>
            <a:r>
              <a:rPr lang="en-US" altLang="zh-CN" sz="2000" b="0" dirty="0" smtClean="0">
                <a:solidFill>
                  <a:schemeClr val="tx1"/>
                </a:solidFill>
                <a:latin typeface="微软雅黑" pitchFamily="34" charset="-122"/>
                <a:ea typeface="微软雅黑" pitchFamily="34" charset="-122"/>
              </a:rPr>
              <a:t>  </a:t>
            </a:r>
            <a:r>
              <a:rPr lang="zh-CN" altLang="en-US" sz="2000" dirty="0" smtClean="0">
                <a:solidFill>
                  <a:schemeClr val="tx1"/>
                </a:solidFill>
                <a:latin typeface="微软雅黑" pitchFamily="34" charset="-122"/>
                <a:ea typeface="微软雅黑" pitchFamily="34" charset="-122"/>
              </a:rPr>
              <a:t>欧式</a:t>
            </a:r>
            <a:r>
              <a:rPr lang="en-US" altLang="zh-CN" sz="2000" dirty="0" smtClean="0">
                <a:solidFill>
                  <a:schemeClr val="tx1"/>
                </a:solidFill>
                <a:latin typeface="微软雅黑" pitchFamily="34" charset="-122"/>
                <a:ea typeface="微软雅黑" pitchFamily="34" charset="-122"/>
              </a:rPr>
              <a:t>/</a:t>
            </a:r>
            <a:r>
              <a:rPr lang="zh-CN" altLang="en-US" sz="2000" dirty="0" smtClean="0">
                <a:solidFill>
                  <a:schemeClr val="tx1"/>
                </a:solidFill>
                <a:latin typeface="微软雅黑" pitchFamily="34" charset="-122"/>
                <a:ea typeface="微软雅黑" pitchFamily="34" charset="-122"/>
              </a:rPr>
              <a:t>美式期权：</a:t>
            </a:r>
            <a:r>
              <a:rPr lang="zh-CN" altLang="en-US" sz="2000" b="0" dirty="0" smtClean="0">
                <a:solidFill>
                  <a:schemeClr val="tx1"/>
                </a:solidFill>
                <a:latin typeface="微软雅黑" pitchFamily="34" charset="-122"/>
                <a:ea typeface="微软雅黑" pitchFamily="34" charset="-122"/>
              </a:rPr>
              <a:t>欧式期权是权利方只能在到期日行权的期权合约，美式则是可在期权购买日至到期日间任何时间行权的期权合约，上交所采用的是欧式期权哦</a:t>
            </a:r>
            <a:r>
              <a:rPr lang="en-US" altLang="zh-CN" sz="2000" b="0" dirty="0" smtClean="0">
                <a:solidFill>
                  <a:schemeClr val="tx1"/>
                </a:solidFill>
                <a:latin typeface="微软雅黑" pitchFamily="34" charset="-122"/>
                <a:ea typeface="微软雅黑" pitchFamily="34" charset="-122"/>
              </a:rPr>
              <a:t>~~</a:t>
            </a:r>
          </a:p>
          <a:p>
            <a:endParaRPr lang="zh-CN" altLang="en-US" sz="1800" dirty="0" smtClean="0">
              <a:latin typeface="宋体" pitchFamily="2" charset="-122"/>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bwMode="auto">
          <a:xfrm>
            <a:off x="69850" y="76200"/>
            <a:ext cx="91995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0" cap="none" spc="0" normalizeH="0" baseline="0" noProof="0" dirty="0" smtClean="0">
                <a:ln>
                  <a:noFill/>
                </a:ln>
                <a:solidFill>
                  <a:srgbClr val="003399"/>
                </a:solidFill>
                <a:effectLst/>
                <a:uLnTx/>
                <a:uFillTx/>
                <a:latin typeface="+mj-lt"/>
                <a:ea typeface="+mj-ea"/>
                <a:cs typeface="+mj-cs"/>
              </a:rPr>
              <a:t>期权分类图</a:t>
            </a:r>
            <a:endParaRPr kumimoji="0" lang="zh-CN" altLang="en-US" sz="2800" b="0" i="0" u="none" strike="noStrike" kern="0" cap="none" spc="0" normalizeH="0" baseline="0" noProof="0" dirty="0">
              <a:ln>
                <a:noFill/>
              </a:ln>
              <a:solidFill>
                <a:srgbClr val="003399"/>
              </a:solidFill>
              <a:effectLst/>
              <a:uLnTx/>
              <a:uFillTx/>
              <a:latin typeface="+mj-lt"/>
              <a:ea typeface="+mj-ea"/>
              <a:cs typeface="+mj-cs"/>
            </a:endParaRPr>
          </a:p>
        </p:txBody>
      </p:sp>
      <p:sp>
        <p:nvSpPr>
          <p:cNvPr id="45" name="TextBox 44"/>
          <p:cNvSpPr txBox="1"/>
          <p:nvPr/>
        </p:nvSpPr>
        <p:spPr>
          <a:xfrm>
            <a:off x="3810722" y="1313915"/>
            <a:ext cx="1728192" cy="369332"/>
          </a:xfrm>
          <a:prstGeom prst="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dirty="0" smtClean="0">
                <a:solidFill>
                  <a:schemeClr val="bg1"/>
                </a:solidFill>
                <a:latin typeface="微软雅黑" pitchFamily="34" charset="-122"/>
                <a:ea typeface="微软雅黑" pitchFamily="34" charset="-122"/>
              </a:rPr>
              <a:t>期   权</a:t>
            </a:r>
            <a:endParaRPr lang="zh-CN" altLang="en-US" dirty="0">
              <a:solidFill>
                <a:schemeClr val="bg1"/>
              </a:solidFill>
              <a:latin typeface="微软雅黑" pitchFamily="34" charset="-122"/>
              <a:ea typeface="微软雅黑" pitchFamily="34" charset="-122"/>
            </a:endParaRPr>
          </a:p>
        </p:txBody>
      </p:sp>
      <p:sp>
        <p:nvSpPr>
          <p:cNvPr id="46" name="TextBox 45"/>
          <p:cNvSpPr txBox="1"/>
          <p:nvPr/>
        </p:nvSpPr>
        <p:spPr>
          <a:xfrm>
            <a:off x="1739020" y="2314047"/>
            <a:ext cx="1428760" cy="369332"/>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dirty="0" smtClean="0">
                <a:solidFill>
                  <a:schemeClr val="bg1"/>
                </a:solidFill>
                <a:latin typeface="微软雅黑" pitchFamily="34" charset="-122"/>
                <a:ea typeface="微软雅黑" pitchFamily="34" charset="-122"/>
              </a:rPr>
              <a:t>认购期权</a:t>
            </a:r>
            <a:endParaRPr lang="zh-CN" altLang="en-US" dirty="0">
              <a:solidFill>
                <a:schemeClr val="bg1"/>
              </a:solidFill>
              <a:latin typeface="微软雅黑" pitchFamily="34" charset="-122"/>
              <a:ea typeface="微软雅黑" pitchFamily="34" charset="-122"/>
            </a:endParaRPr>
          </a:p>
        </p:txBody>
      </p:sp>
      <p:sp>
        <p:nvSpPr>
          <p:cNvPr id="47" name="TextBox 46"/>
          <p:cNvSpPr txBox="1"/>
          <p:nvPr/>
        </p:nvSpPr>
        <p:spPr>
          <a:xfrm>
            <a:off x="6293575" y="2314047"/>
            <a:ext cx="1428760" cy="369332"/>
          </a:xfrm>
          <a:prstGeom prst="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dirty="0" smtClean="0">
                <a:solidFill>
                  <a:schemeClr val="bg1"/>
                </a:solidFill>
                <a:latin typeface="微软雅黑" pitchFamily="34" charset="-122"/>
                <a:ea typeface="微软雅黑" pitchFamily="34" charset="-122"/>
              </a:rPr>
              <a:t>认沽期权</a:t>
            </a:r>
            <a:endParaRPr lang="zh-CN" altLang="en-US" dirty="0">
              <a:solidFill>
                <a:schemeClr val="bg1"/>
              </a:solidFill>
              <a:latin typeface="微软雅黑" pitchFamily="34" charset="-122"/>
              <a:ea typeface="微软雅黑" pitchFamily="34" charset="-122"/>
            </a:endParaRPr>
          </a:p>
        </p:txBody>
      </p:sp>
      <p:sp>
        <p:nvSpPr>
          <p:cNvPr id="48" name="TextBox 47"/>
          <p:cNvSpPr txBox="1"/>
          <p:nvPr/>
        </p:nvSpPr>
        <p:spPr>
          <a:xfrm>
            <a:off x="69850" y="3404629"/>
            <a:ext cx="1916943" cy="615553"/>
          </a:xfrm>
          <a:prstGeom prst="rect">
            <a:avLst/>
          </a:prstGeom>
          <a:solidFill>
            <a:srgbClr val="C66428"/>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dirty="0" smtClean="0">
                <a:solidFill>
                  <a:schemeClr val="bg1"/>
                </a:solidFill>
                <a:latin typeface="微软雅黑" pitchFamily="34" charset="-122"/>
                <a:ea typeface="微软雅黑" pitchFamily="34" charset="-122"/>
              </a:rPr>
              <a:t>买方</a:t>
            </a:r>
            <a:endParaRPr lang="en-US" altLang="zh-CN"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（付出权利金）</a:t>
            </a:r>
            <a:endParaRPr lang="zh-CN" altLang="en-US" sz="2000" dirty="0">
              <a:solidFill>
                <a:schemeClr val="bg1"/>
              </a:solidFill>
              <a:latin typeface="微软雅黑" pitchFamily="34" charset="-122"/>
              <a:ea typeface="微软雅黑" pitchFamily="34" charset="-122"/>
            </a:endParaRPr>
          </a:p>
        </p:txBody>
      </p:sp>
      <p:sp>
        <p:nvSpPr>
          <p:cNvPr id="49" name="TextBox 48"/>
          <p:cNvSpPr txBox="1"/>
          <p:nvPr/>
        </p:nvSpPr>
        <p:spPr>
          <a:xfrm>
            <a:off x="2096210" y="3390323"/>
            <a:ext cx="2714644" cy="615553"/>
          </a:xfrm>
          <a:prstGeom prst="rect">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dirty="0" smtClean="0">
                <a:solidFill>
                  <a:schemeClr val="bg1"/>
                </a:solidFill>
                <a:latin typeface="微软雅黑" pitchFamily="34" charset="-122"/>
                <a:ea typeface="微软雅黑" pitchFamily="34" charset="-122"/>
              </a:rPr>
              <a:t>卖方</a:t>
            </a:r>
            <a:endParaRPr lang="en-US" altLang="zh-CN" dirty="0" smtClean="0">
              <a:solidFill>
                <a:schemeClr val="bg1"/>
              </a:solidFill>
              <a:latin typeface="微软雅黑" pitchFamily="34" charset="-122"/>
              <a:ea typeface="微软雅黑" pitchFamily="34" charset="-122"/>
            </a:endParaRPr>
          </a:p>
          <a:p>
            <a:r>
              <a:rPr lang="zh-CN" altLang="en-US" sz="1600" dirty="0" smtClean="0">
                <a:solidFill>
                  <a:schemeClr val="bg1"/>
                </a:solidFill>
                <a:latin typeface="微软雅黑" pitchFamily="34" charset="-122"/>
                <a:ea typeface="微软雅黑" pitchFamily="34" charset="-122"/>
              </a:rPr>
              <a:t>（收取权利金，缴纳保证金）</a:t>
            </a:r>
            <a:endParaRPr lang="zh-CN" altLang="en-US" sz="1600" dirty="0">
              <a:solidFill>
                <a:schemeClr val="bg1"/>
              </a:solidFill>
              <a:latin typeface="微软雅黑" pitchFamily="34" charset="-122"/>
              <a:ea typeface="微软雅黑" pitchFamily="34" charset="-122"/>
            </a:endParaRPr>
          </a:p>
        </p:txBody>
      </p:sp>
      <p:sp>
        <p:nvSpPr>
          <p:cNvPr id="50" name="TextBox 49"/>
          <p:cNvSpPr txBox="1"/>
          <p:nvPr/>
        </p:nvSpPr>
        <p:spPr>
          <a:xfrm>
            <a:off x="5217429" y="3390323"/>
            <a:ext cx="1613462" cy="615553"/>
          </a:xfrm>
          <a:prstGeom prst="rect">
            <a:avLst/>
          </a:prstGeom>
          <a:solidFill>
            <a:srgbClr val="C66428"/>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dirty="0" smtClean="0">
                <a:solidFill>
                  <a:schemeClr val="bg1"/>
                </a:solidFill>
                <a:latin typeface="微软雅黑" pitchFamily="34" charset="-122"/>
                <a:ea typeface="微软雅黑" pitchFamily="34" charset="-122"/>
              </a:rPr>
              <a:t>买方</a:t>
            </a:r>
            <a:endParaRPr lang="en-US" altLang="zh-CN"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（付出权利金）</a:t>
            </a:r>
            <a:endParaRPr lang="zh-CN" altLang="en-US" sz="2000" dirty="0">
              <a:solidFill>
                <a:schemeClr val="bg1"/>
              </a:solidFill>
              <a:latin typeface="微软雅黑" pitchFamily="34" charset="-122"/>
              <a:ea typeface="微软雅黑" pitchFamily="34" charset="-122"/>
            </a:endParaRPr>
          </a:p>
        </p:txBody>
      </p:sp>
      <p:sp>
        <p:nvSpPr>
          <p:cNvPr id="51" name="TextBox 50"/>
          <p:cNvSpPr txBox="1"/>
          <p:nvPr/>
        </p:nvSpPr>
        <p:spPr>
          <a:xfrm>
            <a:off x="7007955" y="3390323"/>
            <a:ext cx="2748819" cy="615553"/>
          </a:xfrm>
          <a:prstGeom prst="rect">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dirty="0" smtClean="0">
                <a:solidFill>
                  <a:schemeClr val="bg1"/>
                </a:solidFill>
                <a:latin typeface="微软雅黑" pitchFamily="34" charset="-122"/>
                <a:ea typeface="微软雅黑" pitchFamily="34" charset="-122"/>
              </a:rPr>
              <a:t>卖方</a:t>
            </a:r>
            <a:endParaRPr lang="en-US" altLang="zh-CN"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（收取权利金，缴纳保证金）</a:t>
            </a:r>
            <a:endParaRPr lang="zh-CN" altLang="en-US" sz="1600" dirty="0">
              <a:solidFill>
                <a:schemeClr val="bg1"/>
              </a:solidFill>
              <a:latin typeface="微软雅黑" pitchFamily="34" charset="-122"/>
              <a:ea typeface="微软雅黑" pitchFamily="34" charset="-122"/>
            </a:endParaRPr>
          </a:p>
        </p:txBody>
      </p:sp>
      <p:cxnSp>
        <p:nvCxnSpPr>
          <p:cNvPr id="52" name="直接箭头连接符 51"/>
          <p:cNvCxnSpPr/>
          <p:nvPr/>
        </p:nvCxnSpPr>
        <p:spPr>
          <a:xfrm rot="10800000" flipV="1">
            <a:off x="3382094" y="1813981"/>
            <a:ext cx="571504" cy="428628"/>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53" name="直接箭头连接符 52"/>
          <p:cNvCxnSpPr/>
          <p:nvPr/>
        </p:nvCxnSpPr>
        <p:spPr>
          <a:xfrm>
            <a:off x="5453798" y="1813981"/>
            <a:ext cx="571504" cy="428628"/>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54" name="直接箭头连接符 53"/>
          <p:cNvCxnSpPr/>
          <p:nvPr/>
        </p:nvCxnSpPr>
        <p:spPr>
          <a:xfrm rot="5400000">
            <a:off x="1453268" y="2885551"/>
            <a:ext cx="428628" cy="285752"/>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55" name="直接箭头连接符 54"/>
          <p:cNvCxnSpPr/>
          <p:nvPr/>
        </p:nvCxnSpPr>
        <p:spPr>
          <a:xfrm rot="16200000" flipH="1">
            <a:off x="2810590" y="2885550"/>
            <a:ext cx="428628" cy="285752"/>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56" name="直接箭头连接符 55"/>
          <p:cNvCxnSpPr/>
          <p:nvPr/>
        </p:nvCxnSpPr>
        <p:spPr>
          <a:xfrm rot="5400000">
            <a:off x="5953864" y="2885552"/>
            <a:ext cx="428628" cy="285752"/>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57" name="直接箭头连接符 56"/>
          <p:cNvCxnSpPr/>
          <p:nvPr/>
        </p:nvCxnSpPr>
        <p:spPr>
          <a:xfrm rot="16200000" flipH="1">
            <a:off x="7596936" y="2885552"/>
            <a:ext cx="428628" cy="285752"/>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sp>
        <p:nvSpPr>
          <p:cNvPr id="58" name="TextBox 57"/>
          <p:cNvSpPr txBox="1"/>
          <p:nvPr/>
        </p:nvSpPr>
        <p:spPr>
          <a:xfrm>
            <a:off x="69850" y="4307675"/>
            <a:ext cx="200026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b="1" dirty="0" smtClean="0">
                <a:latin typeface="微软雅黑" pitchFamily="34" charset="-122"/>
                <a:ea typeface="微软雅黑" pitchFamily="34" charset="-122"/>
              </a:rPr>
              <a:t>有权</a:t>
            </a:r>
            <a:r>
              <a:rPr lang="zh-CN" altLang="en-US" sz="1400" dirty="0" smtClean="0">
                <a:latin typeface="微软雅黑" pitchFamily="34" charset="-122"/>
                <a:ea typeface="微软雅黑" pitchFamily="34" charset="-122"/>
              </a:rPr>
              <a:t>以行权价</a:t>
            </a:r>
            <a:r>
              <a:rPr lang="zh-CN" altLang="en-US" sz="1400" b="1" dirty="0" smtClean="0">
                <a:latin typeface="微软雅黑" pitchFamily="34" charset="-122"/>
                <a:ea typeface="微软雅黑" pitchFamily="34" charset="-122"/>
              </a:rPr>
              <a:t>买入</a:t>
            </a:r>
            <a:r>
              <a:rPr lang="zh-CN" altLang="en-US" sz="1400" dirty="0" smtClean="0">
                <a:latin typeface="微软雅黑" pitchFamily="34" charset="-122"/>
                <a:ea typeface="微软雅黑" pitchFamily="34" charset="-122"/>
              </a:rPr>
              <a:t>标的</a:t>
            </a:r>
            <a:endParaRPr lang="zh-CN" altLang="en-US" sz="1400" dirty="0">
              <a:latin typeface="微软雅黑" pitchFamily="34" charset="-122"/>
              <a:ea typeface="微软雅黑" pitchFamily="34" charset="-122"/>
            </a:endParaRPr>
          </a:p>
        </p:txBody>
      </p:sp>
      <p:sp>
        <p:nvSpPr>
          <p:cNvPr id="59" name="TextBox 58"/>
          <p:cNvSpPr txBox="1"/>
          <p:nvPr/>
        </p:nvSpPr>
        <p:spPr>
          <a:xfrm>
            <a:off x="5007691" y="4307676"/>
            <a:ext cx="200026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b="1" dirty="0" smtClean="0">
                <a:latin typeface="微软雅黑" pitchFamily="34" charset="-122"/>
                <a:ea typeface="微软雅黑" pitchFamily="34" charset="-122"/>
              </a:rPr>
              <a:t>有权</a:t>
            </a:r>
            <a:r>
              <a:rPr lang="zh-CN" altLang="en-US" sz="1400" dirty="0" smtClean="0">
                <a:latin typeface="微软雅黑" pitchFamily="34" charset="-122"/>
                <a:ea typeface="微软雅黑" pitchFamily="34" charset="-122"/>
              </a:rPr>
              <a:t>以行权价</a:t>
            </a:r>
            <a:r>
              <a:rPr lang="zh-CN" altLang="en-US" sz="1400" b="1" dirty="0" smtClean="0">
                <a:latin typeface="微软雅黑" pitchFamily="34" charset="-122"/>
                <a:ea typeface="微软雅黑" pitchFamily="34" charset="-122"/>
              </a:rPr>
              <a:t>卖出</a:t>
            </a:r>
            <a:r>
              <a:rPr lang="zh-CN" altLang="en-US" sz="1400" dirty="0" smtClean="0">
                <a:latin typeface="微软雅黑" pitchFamily="34" charset="-122"/>
                <a:ea typeface="微软雅黑" pitchFamily="34" charset="-122"/>
              </a:rPr>
              <a:t>标的</a:t>
            </a:r>
            <a:endParaRPr lang="zh-CN" altLang="en-US" sz="1400" dirty="0">
              <a:latin typeface="微软雅黑" pitchFamily="34" charset="-122"/>
              <a:ea typeface="微软雅黑" pitchFamily="34" charset="-122"/>
            </a:endParaRPr>
          </a:p>
        </p:txBody>
      </p:sp>
      <p:sp>
        <p:nvSpPr>
          <p:cNvPr id="60" name="TextBox 59"/>
          <p:cNvSpPr txBox="1"/>
          <p:nvPr/>
        </p:nvSpPr>
        <p:spPr>
          <a:xfrm>
            <a:off x="2512529" y="4171435"/>
            <a:ext cx="215544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400" dirty="0" smtClean="0">
                <a:latin typeface="微软雅黑" pitchFamily="34" charset="-122"/>
                <a:ea typeface="微软雅黑" pitchFamily="34" charset="-122"/>
              </a:rPr>
              <a:t>被行权时</a:t>
            </a:r>
            <a:r>
              <a:rPr lang="zh-CN" altLang="en-US" sz="1400" b="1" dirty="0" smtClean="0">
                <a:latin typeface="微软雅黑" pitchFamily="34" charset="-122"/>
                <a:ea typeface="微软雅黑" pitchFamily="34" charset="-122"/>
              </a:rPr>
              <a:t>有义务</a:t>
            </a:r>
            <a:endParaRPr lang="en-US" altLang="zh-CN" sz="1400" b="1" dirty="0" smtClean="0">
              <a:latin typeface="微软雅黑" pitchFamily="34" charset="-122"/>
              <a:ea typeface="微软雅黑" pitchFamily="34" charset="-122"/>
            </a:endParaRPr>
          </a:p>
          <a:p>
            <a:pPr algn="ctr"/>
            <a:r>
              <a:rPr lang="zh-CN" altLang="en-US" sz="1400" dirty="0" smtClean="0">
                <a:latin typeface="微软雅黑" pitchFamily="34" charset="-122"/>
                <a:ea typeface="微软雅黑" pitchFamily="34" charset="-122"/>
              </a:rPr>
              <a:t>以行权价卖出标的</a:t>
            </a:r>
            <a:endParaRPr lang="zh-CN" altLang="en-US" sz="1400" dirty="0">
              <a:latin typeface="微软雅黑" pitchFamily="34" charset="-122"/>
              <a:ea typeface="微软雅黑" pitchFamily="34" charset="-122"/>
            </a:endParaRPr>
          </a:p>
        </p:txBody>
      </p:sp>
      <p:sp>
        <p:nvSpPr>
          <p:cNvPr id="61" name="TextBox 60"/>
          <p:cNvSpPr txBox="1"/>
          <p:nvPr/>
        </p:nvSpPr>
        <p:spPr>
          <a:xfrm>
            <a:off x="7596936" y="4171435"/>
            <a:ext cx="178595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400" dirty="0" smtClean="0">
                <a:latin typeface="微软雅黑" pitchFamily="34" charset="-122"/>
                <a:ea typeface="微软雅黑" pitchFamily="34" charset="-122"/>
              </a:rPr>
              <a:t>被行权时</a:t>
            </a:r>
            <a:r>
              <a:rPr lang="zh-CN" altLang="en-US" sz="1400" b="1" dirty="0" smtClean="0">
                <a:latin typeface="微软雅黑" pitchFamily="34" charset="-122"/>
                <a:ea typeface="微软雅黑" pitchFamily="34" charset="-122"/>
              </a:rPr>
              <a:t>有义务</a:t>
            </a:r>
            <a:endParaRPr lang="en-US" altLang="zh-CN" sz="1400" b="1" dirty="0" smtClean="0">
              <a:latin typeface="微软雅黑" pitchFamily="34" charset="-122"/>
              <a:ea typeface="微软雅黑" pitchFamily="34" charset="-122"/>
            </a:endParaRPr>
          </a:p>
          <a:p>
            <a:pPr algn="ctr"/>
            <a:r>
              <a:rPr lang="zh-CN" altLang="en-US" sz="1400" dirty="0" smtClean="0">
                <a:latin typeface="微软雅黑" pitchFamily="34" charset="-122"/>
                <a:ea typeface="微软雅黑" pitchFamily="34" charset="-122"/>
              </a:rPr>
              <a:t>以行权价买入标的</a:t>
            </a:r>
            <a:endParaRPr lang="zh-CN" altLang="en-US" sz="1400" dirty="0">
              <a:latin typeface="微软雅黑" pitchFamily="34" charset="-122"/>
              <a:ea typeface="微软雅黑" pitchFamily="34" charset="-122"/>
            </a:endParaRPr>
          </a:p>
        </p:txBody>
      </p:sp>
      <p:cxnSp>
        <p:nvCxnSpPr>
          <p:cNvPr id="63" name="直接箭头连接符 62"/>
          <p:cNvCxnSpPr/>
          <p:nvPr/>
        </p:nvCxnSpPr>
        <p:spPr>
          <a:xfrm>
            <a:off x="1208744" y="519151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右箭头 63"/>
          <p:cNvSpPr/>
          <p:nvPr/>
        </p:nvSpPr>
        <p:spPr>
          <a:xfrm rot="16200000" flipV="1">
            <a:off x="812700" y="4795473"/>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2792920" y="5191517"/>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2">
                    <a:lumMod val="75000"/>
                  </a:schemeClr>
                </a:solidFill>
                <a:latin typeface="微软雅黑" pitchFamily="34" charset="-122"/>
                <a:ea typeface="微软雅黑" pitchFamily="34" charset="-122"/>
              </a:rPr>
              <a:t>看跌方向</a:t>
            </a:r>
            <a:endParaRPr lang="zh-CN" altLang="en-US" b="1" dirty="0">
              <a:solidFill>
                <a:schemeClr val="accent2">
                  <a:lumMod val="75000"/>
                </a:schemeClr>
              </a:solidFill>
              <a:latin typeface="微软雅黑" pitchFamily="34" charset="-122"/>
              <a:ea typeface="微软雅黑" pitchFamily="34" charset="-122"/>
            </a:endParaRPr>
          </a:p>
        </p:txBody>
      </p:sp>
      <p:sp>
        <p:nvSpPr>
          <p:cNvPr id="66" name="右箭头 65"/>
          <p:cNvSpPr/>
          <p:nvPr/>
        </p:nvSpPr>
        <p:spPr>
          <a:xfrm rot="16200000" flipV="1">
            <a:off x="3264569" y="4871078"/>
            <a:ext cx="49686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390731" y="5119509"/>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2">
                    <a:lumMod val="75000"/>
                  </a:schemeClr>
                </a:solidFill>
                <a:latin typeface="微软雅黑" pitchFamily="34" charset="-122"/>
                <a:ea typeface="微软雅黑" pitchFamily="34" charset="-122"/>
              </a:rPr>
              <a:t>看跌方向</a:t>
            </a:r>
            <a:endParaRPr lang="zh-CN" altLang="en-US" b="1" dirty="0">
              <a:solidFill>
                <a:schemeClr val="accent2">
                  <a:lumMod val="75000"/>
                </a:schemeClr>
              </a:solidFill>
              <a:latin typeface="微软雅黑" pitchFamily="34" charset="-122"/>
              <a:ea typeface="微软雅黑" pitchFamily="34" charset="-122"/>
            </a:endParaRPr>
          </a:p>
        </p:txBody>
      </p:sp>
      <p:sp>
        <p:nvSpPr>
          <p:cNvPr id="68" name="右箭头 67"/>
          <p:cNvSpPr/>
          <p:nvPr/>
        </p:nvSpPr>
        <p:spPr>
          <a:xfrm rot="16200000" flipV="1">
            <a:off x="5845282" y="4795473"/>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a:off x="7829253" y="5191517"/>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2">
                    <a:lumMod val="75000"/>
                  </a:schemeClr>
                </a:solidFill>
                <a:latin typeface="微软雅黑" pitchFamily="34" charset="-122"/>
                <a:ea typeface="微软雅黑" pitchFamily="34" charset="-122"/>
              </a:rPr>
              <a:t>看涨方向</a:t>
            </a:r>
            <a:endParaRPr lang="zh-CN" altLang="en-US" b="1" dirty="0">
              <a:solidFill>
                <a:schemeClr val="accent2">
                  <a:lumMod val="75000"/>
                </a:schemeClr>
              </a:solidFill>
              <a:latin typeface="微软雅黑" pitchFamily="34" charset="-122"/>
              <a:ea typeface="微软雅黑" pitchFamily="34" charset="-122"/>
            </a:endParaRPr>
          </a:p>
        </p:txBody>
      </p:sp>
      <p:sp>
        <p:nvSpPr>
          <p:cNvPr id="70" name="右箭头 69"/>
          <p:cNvSpPr/>
          <p:nvPr/>
        </p:nvSpPr>
        <p:spPr>
          <a:xfrm rot="16200000" flipV="1">
            <a:off x="8288910" y="4871078"/>
            <a:ext cx="496861"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70298" y="5119509"/>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2">
                    <a:lumMod val="75000"/>
                  </a:schemeClr>
                </a:solidFill>
                <a:latin typeface="微软雅黑" pitchFamily="34" charset="-122"/>
                <a:ea typeface="微软雅黑" pitchFamily="34" charset="-122"/>
              </a:rPr>
              <a:t>看涨方向</a:t>
            </a:r>
            <a:endParaRPr lang="zh-CN" altLang="en-US" b="1" dirty="0">
              <a:solidFill>
                <a:schemeClr val="accent2">
                  <a:lumMod val="75000"/>
                </a:schemeClr>
              </a:solidFill>
              <a:latin typeface="微软雅黑" pitchFamily="34" charset="-122"/>
              <a:ea typeface="微软雅黑" pitchFamily="34" charset="-122"/>
            </a:endParaRPr>
          </a:p>
        </p:txBody>
      </p:sp>
      <p:pic>
        <p:nvPicPr>
          <p:cNvPr id="72" name="图片 71" descr="wKgB3FHyLfSATSIPAAJz_G-k8tc932_travel_info_w600.png"/>
          <p:cNvPicPr>
            <a:picLocks noChangeAspect="1"/>
          </p:cNvPicPr>
          <p:nvPr/>
        </p:nvPicPr>
        <p:blipFill>
          <a:blip r:embed="rId2" cstate="print"/>
          <a:srcRect t="15334"/>
          <a:stretch>
            <a:fillRect/>
          </a:stretch>
        </p:blipFill>
        <p:spPr>
          <a:xfrm>
            <a:off x="7209621" y="833438"/>
            <a:ext cx="2511421" cy="1480609"/>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750067" y="1826322"/>
          <a:ext cx="7286676" cy="1943960"/>
        </p:xfrm>
        <a:graphic>
          <a:graphicData uri="http://schemas.openxmlformats.org/drawingml/2006/table">
            <a:tbl>
              <a:tblPr firstRow="1" bandRow="1">
                <a:tableStyleId>{93296810-A885-4BE3-A3E7-6D5BEEA58F35}</a:tableStyleId>
              </a:tblPr>
              <a:tblGrid>
                <a:gridCol w="2576098"/>
                <a:gridCol w="4710578"/>
              </a:tblGrid>
              <a:tr h="381114">
                <a:tc>
                  <a:txBody>
                    <a:bodyPr/>
                    <a:lstStyle/>
                    <a:p>
                      <a:pPr algn="ctr"/>
                      <a:r>
                        <a:rPr lang="zh-CN" altLang="en-US" sz="2000" baseline="0" dirty="0" smtClean="0">
                          <a:effectLst/>
                          <a:latin typeface="微软雅黑" pitchFamily="34" charset="-122"/>
                          <a:ea typeface="微软雅黑" pitchFamily="34" charset="-122"/>
                        </a:rPr>
                        <a:t>期权价值状态</a:t>
                      </a:r>
                      <a:endParaRPr lang="zh-CN" altLang="en-US" sz="2000" baseline="0" dirty="0">
                        <a:solidFill>
                          <a:schemeClr val="accent2">
                            <a:lumMod val="75000"/>
                          </a:schemeClr>
                        </a:solidFill>
                        <a:effectLst/>
                        <a:latin typeface="微软雅黑" pitchFamily="34" charset="-122"/>
                        <a:ea typeface="微软雅黑" pitchFamily="34" charset="-122"/>
                      </a:endParaRPr>
                    </a:p>
                  </a:txBody>
                  <a:tcPr marL="91456" marR="91456" marT="45725" marB="45725" anchor="ctr"/>
                </a:tc>
                <a:tc>
                  <a:txBody>
                    <a:bodyPr/>
                    <a:lstStyle/>
                    <a:p>
                      <a:pPr algn="ctr"/>
                      <a:r>
                        <a:rPr lang="zh-CN" altLang="en-US" sz="2000" baseline="0" dirty="0" smtClean="0">
                          <a:effectLst/>
                          <a:latin typeface="微软雅黑" pitchFamily="34" charset="-122"/>
                          <a:ea typeface="微软雅黑" pitchFamily="34" charset="-122"/>
                        </a:rPr>
                        <a:t>解释</a:t>
                      </a:r>
                      <a:endParaRPr lang="zh-CN" altLang="en-US" sz="2000" baseline="0" dirty="0">
                        <a:solidFill>
                          <a:schemeClr val="accent2">
                            <a:lumMod val="75000"/>
                          </a:schemeClr>
                        </a:solidFill>
                        <a:effectLst/>
                        <a:latin typeface="微软雅黑" pitchFamily="34" charset="-122"/>
                        <a:ea typeface="微软雅黑" pitchFamily="34" charset="-122"/>
                      </a:endParaRPr>
                    </a:p>
                  </a:txBody>
                  <a:tcPr marL="91456" marR="91456" marT="45725" marB="45725" anchor="ctr"/>
                </a:tc>
              </a:tr>
              <a:tr h="524654">
                <a:tc>
                  <a:txBody>
                    <a:bodyPr/>
                    <a:lstStyle/>
                    <a:p>
                      <a:pPr algn="l"/>
                      <a:r>
                        <a:rPr lang="zh-CN" altLang="en-US" sz="1800" b="0" baseline="0" dirty="0" smtClean="0">
                          <a:latin typeface="微软雅黑" pitchFamily="34" charset="-122"/>
                          <a:ea typeface="微软雅黑" pitchFamily="34" charset="-122"/>
                        </a:rPr>
                        <a:t>实值期权（价内期权）</a:t>
                      </a:r>
                      <a:endParaRPr lang="zh-CN" altLang="en-US" sz="1800" b="0" baseline="0" dirty="0">
                        <a:solidFill>
                          <a:schemeClr val="accent2">
                            <a:lumMod val="75000"/>
                          </a:schemeClr>
                        </a:solidFill>
                        <a:latin typeface="微软雅黑" pitchFamily="34" charset="-122"/>
                        <a:ea typeface="微软雅黑" pitchFamily="34" charset="-122"/>
                      </a:endParaRPr>
                    </a:p>
                  </a:txBody>
                  <a:tcPr marL="91456" marR="91456" marT="45725" marB="45725" anchor="ctr"/>
                </a:tc>
                <a:tc>
                  <a:txBody>
                    <a:bodyPr/>
                    <a:lstStyle/>
                    <a:p>
                      <a:r>
                        <a:rPr lang="zh-CN" altLang="en-US" sz="1800" b="0" baseline="0" dirty="0" smtClean="0">
                          <a:latin typeface="微软雅黑" pitchFamily="34" charset="-122"/>
                          <a:ea typeface="微软雅黑" pitchFamily="34" charset="-122"/>
                        </a:rPr>
                        <a:t>如果我现在可以立即执行权利，我就赚了</a:t>
                      </a:r>
                      <a:endParaRPr lang="zh-CN" altLang="en-US" sz="1800" b="0" baseline="0" dirty="0">
                        <a:solidFill>
                          <a:schemeClr val="accent2">
                            <a:lumMod val="75000"/>
                          </a:schemeClr>
                        </a:solidFill>
                        <a:latin typeface="微软雅黑" pitchFamily="34" charset="-122"/>
                        <a:ea typeface="微软雅黑" pitchFamily="34" charset="-122"/>
                      </a:endParaRPr>
                    </a:p>
                  </a:txBody>
                  <a:tcPr marL="91456" marR="91456" marT="45725" marB="45725" anchor="ctr"/>
                </a:tc>
              </a:tr>
              <a:tr h="524654">
                <a:tc>
                  <a:txBody>
                    <a:bodyPr/>
                    <a:lstStyle/>
                    <a:p>
                      <a:pPr algn="l"/>
                      <a:r>
                        <a:rPr lang="zh-CN" altLang="en-US" sz="1800" b="0" baseline="0" dirty="0" smtClean="0">
                          <a:latin typeface="微软雅黑" pitchFamily="34" charset="-122"/>
                          <a:ea typeface="微软雅黑" pitchFamily="34" charset="-122"/>
                        </a:rPr>
                        <a:t>平值期权（价平期权）</a:t>
                      </a:r>
                      <a:endParaRPr lang="zh-CN" altLang="en-US" sz="1800" b="0" baseline="0" dirty="0">
                        <a:solidFill>
                          <a:schemeClr val="accent2">
                            <a:lumMod val="75000"/>
                          </a:schemeClr>
                        </a:solidFill>
                        <a:latin typeface="微软雅黑" pitchFamily="34" charset="-122"/>
                        <a:ea typeface="微软雅黑" pitchFamily="34" charset="-122"/>
                      </a:endParaRPr>
                    </a:p>
                  </a:txBody>
                  <a:tcPr marL="91456" marR="91456" marT="45725" marB="45725" anchor="ctr"/>
                </a:tc>
                <a:tc>
                  <a:txBody>
                    <a:bodyPr/>
                    <a:lstStyle/>
                    <a:p>
                      <a:r>
                        <a:rPr lang="zh-CN" altLang="en-US" sz="1800" b="0" baseline="0" dirty="0" smtClean="0">
                          <a:latin typeface="微软雅黑" pitchFamily="34" charset="-122"/>
                          <a:ea typeface="微软雅黑" pitchFamily="34" charset="-122"/>
                        </a:rPr>
                        <a:t>我现在执不执行都一样，不赚不亏</a:t>
                      </a:r>
                      <a:endParaRPr lang="zh-CN" altLang="en-US" sz="1800" b="0" baseline="0" dirty="0">
                        <a:solidFill>
                          <a:schemeClr val="accent2">
                            <a:lumMod val="75000"/>
                          </a:schemeClr>
                        </a:solidFill>
                        <a:latin typeface="微软雅黑" pitchFamily="34" charset="-122"/>
                        <a:ea typeface="微软雅黑" pitchFamily="34" charset="-122"/>
                      </a:endParaRPr>
                    </a:p>
                  </a:txBody>
                  <a:tcPr marL="91456" marR="91456" marT="45725" marB="45725" anchor="ctr"/>
                </a:tc>
              </a:tr>
              <a:tr h="498402">
                <a:tc>
                  <a:txBody>
                    <a:bodyPr/>
                    <a:lstStyle/>
                    <a:p>
                      <a:pPr algn="l"/>
                      <a:r>
                        <a:rPr lang="zh-CN" altLang="en-US" sz="1800" b="0" baseline="0" dirty="0" smtClean="0">
                          <a:latin typeface="微软雅黑" pitchFamily="34" charset="-122"/>
                          <a:ea typeface="微软雅黑" pitchFamily="34" charset="-122"/>
                        </a:rPr>
                        <a:t>虚值期权（价外期权）</a:t>
                      </a:r>
                      <a:endParaRPr lang="zh-CN" altLang="en-US" sz="1800" b="0" baseline="0" dirty="0">
                        <a:solidFill>
                          <a:schemeClr val="accent2">
                            <a:lumMod val="75000"/>
                          </a:schemeClr>
                        </a:solidFill>
                        <a:latin typeface="微软雅黑" pitchFamily="34" charset="-122"/>
                        <a:ea typeface="微软雅黑" pitchFamily="34" charset="-122"/>
                      </a:endParaRPr>
                    </a:p>
                  </a:txBody>
                  <a:tcPr marL="91456" marR="91456" marT="45725" marB="45725" anchor="ctr"/>
                </a:tc>
                <a:tc>
                  <a:txBody>
                    <a:bodyPr/>
                    <a:lstStyle/>
                    <a:p>
                      <a:r>
                        <a:rPr lang="zh-CN" altLang="en-US" sz="1800" b="0" baseline="0" dirty="0" smtClean="0">
                          <a:latin typeface="微软雅黑" pitchFamily="34" charset="-122"/>
                          <a:ea typeface="微软雅黑" pitchFamily="34" charset="-122"/>
                        </a:rPr>
                        <a:t>执行权利对我不利，我不会执行</a:t>
                      </a:r>
                      <a:endParaRPr lang="zh-CN" altLang="en-US" sz="1800" b="0" baseline="0" dirty="0">
                        <a:solidFill>
                          <a:schemeClr val="accent2">
                            <a:lumMod val="75000"/>
                          </a:schemeClr>
                        </a:solidFill>
                        <a:latin typeface="微软雅黑" pitchFamily="34" charset="-122"/>
                        <a:ea typeface="微软雅黑" pitchFamily="34" charset="-122"/>
                      </a:endParaRPr>
                    </a:p>
                  </a:txBody>
                  <a:tcPr marL="91456" marR="91456" marT="45725" marB="45725" anchor="ctr"/>
                </a:tc>
              </a:tr>
            </a:tbl>
          </a:graphicData>
        </a:graphic>
      </p:graphicFrame>
      <p:sp>
        <p:nvSpPr>
          <p:cNvPr id="10" name="内容占位符 2"/>
          <p:cNvSpPr txBox="1">
            <a:spLocks/>
          </p:cNvSpPr>
          <p:nvPr/>
        </p:nvSpPr>
        <p:spPr>
          <a:xfrm>
            <a:off x="1714480" y="5143512"/>
            <a:ext cx="2714644" cy="1000132"/>
          </a:xfrm>
          <a:prstGeom prst="rect">
            <a:avLst/>
          </a:prstGeom>
        </p:spPr>
        <p:style>
          <a:lnRef idx="1">
            <a:schemeClr val="accent6"/>
          </a:lnRef>
          <a:fillRef idx="2">
            <a:schemeClr val="accent6"/>
          </a:fillRef>
          <a:effectRef idx="1">
            <a:schemeClr val="accent6"/>
          </a:effectRef>
          <a:fontRef idx="minor">
            <a:schemeClr val="dk1"/>
          </a:fontRef>
        </p:style>
        <p:txBody>
          <a:bodyPr/>
          <a:lstStyle/>
          <a:p>
            <a:pPr lvl="0" algn="just" fontAlgn="base">
              <a:lnSpc>
                <a:spcPct val="120000"/>
              </a:lnSpc>
              <a:spcBef>
                <a:spcPct val="20000"/>
              </a:spcBef>
              <a:spcAft>
                <a:spcPct val="0"/>
              </a:spcAft>
            </a:pPr>
            <a:r>
              <a:rPr lang="zh-CN" altLang="en-US" sz="1600" kern="0" dirty="0" smtClean="0">
                <a:latin typeface="微软雅黑" pitchFamily="34" charset="-122"/>
                <a:ea typeface="微软雅黑" pitchFamily="34" charset="-122"/>
              </a:rPr>
              <a:t>行权价格为</a:t>
            </a:r>
            <a:r>
              <a:rPr lang="en-US" altLang="zh-CN" sz="1600" kern="0" dirty="0" smtClean="0">
                <a:latin typeface="微软雅黑" pitchFamily="34" charset="-122"/>
                <a:ea typeface="微软雅黑" pitchFamily="34" charset="-122"/>
              </a:rPr>
              <a:t>250</a:t>
            </a:r>
            <a:r>
              <a:rPr lang="zh-CN" altLang="en-US" sz="1600" kern="0" dirty="0" smtClean="0">
                <a:latin typeface="微软雅黑" pitchFamily="34" charset="-122"/>
                <a:ea typeface="微软雅黑" pitchFamily="34" charset="-122"/>
              </a:rPr>
              <a:t>，标的资产市场价格为</a:t>
            </a:r>
            <a:r>
              <a:rPr lang="en-US" altLang="zh-CN" sz="1600" kern="0" dirty="0" smtClean="0">
                <a:latin typeface="微软雅黑" pitchFamily="34" charset="-122"/>
                <a:ea typeface="微软雅黑" pitchFamily="34" charset="-122"/>
              </a:rPr>
              <a:t>300</a:t>
            </a:r>
            <a:r>
              <a:rPr lang="zh-CN" altLang="en-US" sz="1600" kern="0" dirty="0" smtClean="0">
                <a:latin typeface="微软雅黑" pitchFamily="34" charset="-122"/>
                <a:ea typeface="微软雅黑" pitchFamily="34" charset="-122"/>
              </a:rPr>
              <a:t>的认沽期权，属于什么类型的期权</a:t>
            </a:r>
            <a:r>
              <a:rPr lang="en-US" altLang="zh-CN" sz="1600" kern="0" dirty="0" smtClean="0">
                <a:latin typeface="微软雅黑" pitchFamily="34" charset="-122"/>
                <a:ea typeface="微软雅黑" pitchFamily="34" charset="-122"/>
              </a:rPr>
              <a:t>?</a:t>
            </a:r>
            <a:endParaRPr lang="zh-CN" altLang="en-US" sz="1600" kern="0" dirty="0" smtClean="0">
              <a:latin typeface="微软雅黑" pitchFamily="34" charset="-122"/>
              <a:ea typeface="微软雅黑" pitchFamily="34" charset="-122"/>
            </a:endParaRPr>
          </a:p>
        </p:txBody>
      </p:sp>
      <p:sp>
        <p:nvSpPr>
          <p:cNvPr id="11" name="TextBox 10"/>
          <p:cNvSpPr txBox="1"/>
          <p:nvPr/>
        </p:nvSpPr>
        <p:spPr>
          <a:xfrm>
            <a:off x="928662" y="4500570"/>
            <a:ext cx="178595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rPr>
              <a:t>Question?</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endParaRPr>
          </a:p>
        </p:txBody>
      </p:sp>
      <p:sp>
        <p:nvSpPr>
          <p:cNvPr id="12" name="爆炸形 1 11"/>
          <p:cNvSpPr/>
          <p:nvPr/>
        </p:nvSpPr>
        <p:spPr>
          <a:xfrm>
            <a:off x="5429256" y="4929198"/>
            <a:ext cx="1643074" cy="1285884"/>
          </a:xfrm>
          <a:prstGeom prst="irregularSeal1">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13" name="TextBox 12"/>
          <p:cNvSpPr txBox="1"/>
          <p:nvPr/>
        </p:nvSpPr>
        <p:spPr>
          <a:xfrm>
            <a:off x="5643570" y="5357826"/>
            <a:ext cx="1428760" cy="400110"/>
          </a:xfrm>
          <a:prstGeom prst="rect">
            <a:avLst/>
          </a:prstGeom>
          <a:noFill/>
        </p:spPr>
        <p:txBody>
          <a:bodyPr wrap="square" rtlCol="0">
            <a:spAutoFit/>
          </a:bodyPr>
          <a:lstStyle/>
          <a:p>
            <a:r>
              <a:rPr lang="zh-CN" altLang="en-US" sz="2000" b="1" dirty="0" smtClean="0">
                <a:solidFill>
                  <a:srgbClr val="C00000"/>
                </a:solidFill>
                <a:latin typeface="微软雅黑" pitchFamily="34" charset="-122"/>
                <a:ea typeface="微软雅黑" pitchFamily="34" charset="-122"/>
              </a:rPr>
              <a:t>虚值期权</a:t>
            </a:r>
            <a:endParaRPr lang="zh-CN" altLang="en-US" sz="2000" b="1" dirty="0">
              <a:solidFill>
                <a:srgbClr val="C00000"/>
              </a:solidFill>
              <a:latin typeface="微软雅黑" pitchFamily="34" charset="-122"/>
              <a:ea typeface="微软雅黑" pitchFamily="34" charset="-122"/>
            </a:endParaRPr>
          </a:p>
        </p:txBody>
      </p:sp>
      <p:sp>
        <p:nvSpPr>
          <p:cNvPr id="14" name="内容占位符 2"/>
          <p:cNvSpPr txBox="1">
            <a:spLocks/>
          </p:cNvSpPr>
          <p:nvPr/>
        </p:nvSpPr>
        <p:spPr>
          <a:xfrm>
            <a:off x="821505" y="3929066"/>
            <a:ext cx="7215238" cy="571504"/>
          </a:xfrm>
          <a:prstGeom prst="rect">
            <a:avLst/>
          </a:prstGeom>
        </p:spPr>
        <p:txBody>
          <a:bodyPr/>
          <a:lstStyle/>
          <a:p>
            <a:pPr marL="342900" lvl="0" indent="-342900" algn="just" fontAlgn="base">
              <a:lnSpc>
                <a:spcPct val="150000"/>
              </a:lnSpc>
              <a:spcBef>
                <a:spcPct val="20000"/>
              </a:spcBef>
              <a:spcAft>
                <a:spcPct val="0"/>
              </a:spcAft>
              <a:buFontTx/>
              <a:buChar char="•"/>
            </a:pPr>
            <a:r>
              <a:rPr lang="zh-CN" altLang="en-US" sz="2000" kern="0" dirty="0" smtClean="0">
                <a:solidFill>
                  <a:schemeClr val="tx1"/>
                </a:solidFill>
                <a:latin typeface="微软雅黑" pitchFamily="34" charset="-122"/>
                <a:ea typeface="微软雅黑" pitchFamily="34" charset="-122"/>
              </a:rPr>
              <a:t>实值期权杠杆小，虚值期权杠杆大</a:t>
            </a:r>
            <a:endParaRPr lang="en-US" altLang="zh-CN" sz="2000" kern="0" dirty="0" smtClean="0">
              <a:solidFill>
                <a:schemeClr val="tx1"/>
              </a:solidFill>
              <a:latin typeface="微软雅黑" pitchFamily="34" charset="-122"/>
              <a:ea typeface="微软雅黑" pitchFamily="34" charset="-122"/>
            </a:endParaRPr>
          </a:p>
        </p:txBody>
      </p:sp>
      <p:sp>
        <p:nvSpPr>
          <p:cNvPr id="15" name="标题 1"/>
          <p:cNvSpPr txBox="1">
            <a:spLocks/>
          </p:cNvSpPr>
          <p:nvPr/>
        </p:nvSpPr>
        <p:spPr bwMode="auto">
          <a:xfrm>
            <a:off x="69850" y="76200"/>
            <a:ext cx="91995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0" cap="none" spc="0" normalizeH="0" baseline="0" noProof="0" dirty="0" smtClean="0">
                <a:ln>
                  <a:noFill/>
                </a:ln>
                <a:solidFill>
                  <a:srgbClr val="003399"/>
                </a:solidFill>
                <a:effectLst/>
                <a:uLnTx/>
                <a:uFillTx/>
                <a:latin typeface="+mj-lt"/>
                <a:ea typeface="+mj-ea"/>
                <a:cs typeface="+mj-cs"/>
              </a:rPr>
              <a:t>期权的状态</a:t>
            </a:r>
            <a:endParaRPr kumimoji="0" lang="zh-CN" altLang="en-US" sz="2800" b="0" i="0" u="none" strike="noStrike" kern="0" cap="none" spc="0" normalizeH="0" baseline="0" noProof="0" dirty="0">
              <a:ln>
                <a:noFill/>
              </a:ln>
              <a:solidFill>
                <a:srgbClr val="003399"/>
              </a:solidFill>
              <a:effectLst/>
              <a:uLnTx/>
              <a:uFillTx/>
              <a:latin typeface="+mj-lt"/>
              <a:ea typeface="+mj-ea"/>
              <a:cs typeface="+mj-cs"/>
            </a:endParaRPr>
          </a:p>
        </p:txBody>
      </p:sp>
      <p:sp>
        <p:nvSpPr>
          <p:cNvPr id="16" name="TextBox 15"/>
          <p:cNvSpPr txBox="1"/>
          <p:nvPr/>
        </p:nvSpPr>
        <p:spPr>
          <a:xfrm>
            <a:off x="821505" y="885826"/>
            <a:ext cx="7555601" cy="646331"/>
          </a:xfrm>
          <a:prstGeom prst="rect">
            <a:avLst/>
          </a:prstGeom>
          <a:noFill/>
        </p:spPr>
        <p:txBody>
          <a:bodyPr wrap="square" rtlCol="0">
            <a:spAutoFit/>
          </a:bodyPr>
          <a:lstStyle/>
          <a:p>
            <a:pPr indent="457200"/>
            <a:r>
              <a:rPr lang="zh-CN" altLang="en-US" sz="1800" dirty="0" smtClean="0">
                <a:solidFill>
                  <a:schemeClr val="tx1"/>
                </a:solidFill>
                <a:latin typeface="方正姚体" pitchFamily="2" charset="-122"/>
                <a:ea typeface="方正姚体" pitchFamily="2" charset="-122"/>
              </a:rPr>
              <a:t>权利的状态对期权买卖双方至关重要，只有对实值期权进行行权，才能为期权买方带来收益。</a:t>
            </a:r>
          </a:p>
        </p:txBody>
      </p:sp>
      <p:pic>
        <p:nvPicPr>
          <p:cNvPr id="17" name="图片 16" descr="2013073113183225424.jpg"/>
          <p:cNvPicPr>
            <a:picLocks noChangeAspect="1"/>
          </p:cNvPicPr>
          <p:nvPr/>
        </p:nvPicPr>
        <p:blipFill>
          <a:blip r:embed="rId2" cstate="print"/>
          <a:srcRect l="19230" r="7306"/>
          <a:stretch>
            <a:fillRect/>
          </a:stretch>
        </p:blipFill>
        <p:spPr>
          <a:xfrm>
            <a:off x="7096468" y="4055743"/>
            <a:ext cx="2561275" cy="217553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bwMode="auto">
          <a:xfrm>
            <a:off x="69850" y="76200"/>
            <a:ext cx="91995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0" cap="none" spc="0" normalizeH="0" baseline="0" noProof="0" dirty="0" smtClean="0">
                <a:ln>
                  <a:noFill/>
                </a:ln>
                <a:solidFill>
                  <a:srgbClr val="003399"/>
                </a:solidFill>
                <a:effectLst/>
                <a:uLnTx/>
                <a:uFillTx/>
                <a:latin typeface="+mj-lt"/>
                <a:ea typeface="+mj-ea"/>
                <a:cs typeface="+mj-cs"/>
              </a:rPr>
              <a:t>期权的</a:t>
            </a:r>
            <a:r>
              <a:rPr lang="zh-CN" altLang="en-US" sz="2800" b="0" kern="0" noProof="0" dirty="0" smtClean="0">
                <a:solidFill>
                  <a:srgbClr val="003399"/>
                </a:solidFill>
                <a:latin typeface="+mj-lt"/>
                <a:ea typeface="+mj-ea"/>
                <a:cs typeface="+mj-cs"/>
              </a:rPr>
              <a:t>价值构成</a:t>
            </a:r>
            <a:endParaRPr kumimoji="0" lang="zh-CN" altLang="en-US" sz="2800" b="0" i="0" u="none" strike="noStrike" kern="0" cap="none" spc="0" normalizeH="0" baseline="0" noProof="0" dirty="0">
              <a:ln>
                <a:noFill/>
              </a:ln>
              <a:solidFill>
                <a:srgbClr val="003399"/>
              </a:solidFill>
              <a:effectLst/>
              <a:uLnTx/>
              <a:uFillTx/>
              <a:latin typeface="+mj-lt"/>
              <a:ea typeface="+mj-ea"/>
              <a:cs typeface="+mj-cs"/>
            </a:endParaRPr>
          </a:p>
        </p:txBody>
      </p:sp>
      <p:graphicFrame>
        <p:nvGraphicFramePr>
          <p:cNvPr id="17" name="图示 16"/>
          <p:cNvGraphicFramePr/>
          <p:nvPr/>
        </p:nvGraphicFramePr>
        <p:xfrm>
          <a:off x="285720" y="1750004"/>
          <a:ext cx="3782449" cy="225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线形标注 2 17"/>
          <p:cNvSpPr/>
          <p:nvPr/>
        </p:nvSpPr>
        <p:spPr>
          <a:xfrm>
            <a:off x="4643438" y="1308864"/>
            <a:ext cx="2161399" cy="1191441"/>
          </a:xfrm>
          <a:prstGeom prst="borderCallout2">
            <a:avLst>
              <a:gd name="adj1" fmla="val 47308"/>
              <a:gd name="adj2" fmla="val -3795"/>
              <a:gd name="adj3" fmla="val 47418"/>
              <a:gd name="adj4" fmla="val -16682"/>
              <a:gd name="adj5" fmla="val 78742"/>
              <a:gd name="adj6" fmla="val -27441"/>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1400" kern="0" dirty="0" smtClean="0">
                <a:latin typeface="微软雅黑" pitchFamily="34" charset="-122"/>
                <a:ea typeface="微软雅黑" pitchFamily="34" charset="-122"/>
              </a:rPr>
              <a:t>对于期权持有者，如果立即行权，所能获得的收益，若不能产生收益，则为零</a:t>
            </a:r>
            <a:endParaRPr lang="zh-CN" altLang="en-US" sz="1400" dirty="0"/>
          </a:p>
        </p:txBody>
      </p:sp>
      <p:sp>
        <p:nvSpPr>
          <p:cNvPr id="19" name="线形标注 2 18"/>
          <p:cNvSpPr/>
          <p:nvPr/>
        </p:nvSpPr>
        <p:spPr>
          <a:xfrm>
            <a:off x="4643438" y="3094815"/>
            <a:ext cx="2161399" cy="1191441"/>
          </a:xfrm>
          <a:prstGeom prst="borderCallout2">
            <a:avLst>
              <a:gd name="adj1" fmla="val 56197"/>
              <a:gd name="adj2" fmla="val -3795"/>
              <a:gd name="adj3" fmla="val 57048"/>
              <a:gd name="adj4" fmla="val -17423"/>
              <a:gd name="adj5" fmla="val 31697"/>
              <a:gd name="adj6" fmla="val -29642"/>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1400" kern="0" dirty="0" smtClean="0">
                <a:latin typeface="微软雅黑" pitchFamily="34" charset="-122"/>
                <a:ea typeface="微软雅黑" pitchFamily="34" charset="-122"/>
              </a:rPr>
              <a:t>指在期权剩余有效期内，由合约标的价格变动有利于期权权利方的可能性带来的价值</a:t>
            </a:r>
            <a:endParaRPr lang="zh-CN" altLang="en-US" sz="1400" dirty="0"/>
          </a:p>
        </p:txBody>
      </p:sp>
      <p:sp>
        <p:nvSpPr>
          <p:cNvPr id="20" name="内容占位符 2"/>
          <p:cNvSpPr txBox="1">
            <a:spLocks/>
          </p:cNvSpPr>
          <p:nvPr/>
        </p:nvSpPr>
        <p:spPr>
          <a:xfrm>
            <a:off x="285720" y="4929198"/>
            <a:ext cx="4786346" cy="1000132"/>
          </a:xfrm>
          <a:prstGeom prst="rect">
            <a:avLst/>
          </a:prstGeom>
        </p:spPr>
        <p:style>
          <a:lnRef idx="1">
            <a:schemeClr val="accent6"/>
          </a:lnRef>
          <a:fillRef idx="2">
            <a:schemeClr val="accent6"/>
          </a:fillRef>
          <a:effectRef idx="1">
            <a:schemeClr val="accent6"/>
          </a:effectRef>
          <a:fontRef idx="minor">
            <a:schemeClr val="dk1"/>
          </a:fontRef>
        </p:style>
        <p:txBody>
          <a:bodyPr/>
          <a:lstStyle/>
          <a:p>
            <a:pPr lvl="0" algn="just" fontAlgn="base">
              <a:lnSpc>
                <a:spcPct val="120000"/>
              </a:lnSpc>
              <a:spcBef>
                <a:spcPct val="20000"/>
              </a:spcBef>
              <a:spcAft>
                <a:spcPct val="0"/>
              </a:spcAft>
            </a:pPr>
            <a:r>
              <a:rPr lang="zh-CN" altLang="en-US" sz="1600" kern="0" dirty="0" smtClean="0">
                <a:latin typeface="微软雅黑" pitchFamily="34" charset="-122"/>
                <a:ea typeface="微软雅黑" pitchFamily="34" charset="-122"/>
              </a:rPr>
              <a:t>投资者持有一份行权价格为</a:t>
            </a:r>
            <a:r>
              <a:rPr lang="en-US" altLang="zh-CN" sz="1600" kern="0" dirty="0" smtClean="0">
                <a:latin typeface="微软雅黑" pitchFamily="34" charset="-122"/>
                <a:ea typeface="微软雅黑" pitchFamily="34" charset="-122"/>
              </a:rPr>
              <a:t>10</a:t>
            </a:r>
            <a:r>
              <a:rPr lang="zh-CN" altLang="en-US" sz="1600" kern="0" dirty="0" smtClean="0">
                <a:latin typeface="微软雅黑" pitchFamily="34" charset="-122"/>
                <a:ea typeface="微软雅黑" pitchFamily="34" charset="-122"/>
              </a:rPr>
              <a:t>元的某股票认沽期权，</a:t>
            </a:r>
            <a:r>
              <a:rPr lang="zh-CN" altLang="en-US" sz="1600" dirty="0" smtClean="0">
                <a:solidFill>
                  <a:srgbClr val="000000"/>
                </a:solidFill>
                <a:latin typeface="微软雅黑"/>
                <a:ea typeface="微软雅黑"/>
                <a:cs typeface="微软雅黑"/>
              </a:rPr>
              <a:t>价格为</a:t>
            </a:r>
            <a:r>
              <a:rPr lang="en-US" altLang="zh-CN" sz="1600" dirty="0" smtClean="0">
                <a:solidFill>
                  <a:srgbClr val="000000"/>
                </a:solidFill>
                <a:latin typeface="微软雅黑"/>
                <a:ea typeface="微软雅黑"/>
                <a:cs typeface="微软雅黑"/>
              </a:rPr>
              <a:t>3</a:t>
            </a:r>
            <a:r>
              <a:rPr lang="zh-CN" altLang="en-US" sz="1600" dirty="0" smtClean="0">
                <a:solidFill>
                  <a:srgbClr val="000000"/>
                </a:solidFill>
                <a:latin typeface="微软雅黑"/>
                <a:ea typeface="微软雅黑"/>
                <a:cs typeface="微软雅黑"/>
              </a:rPr>
              <a:t>元，</a:t>
            </a:r>
            <a:r>
              <a:rPr lang="zh-CN" altLang="en-US" sz="1600" kern="0" dirty="0" smtClean="0">
                <a:latin typeface="微软雅黑" pitchFamily="34" charset="-122"/>
                <a:ea typeface="微软雅黑" pitchFamily="34" charset="-122"/>
              </a:rPr>
              <a:t>该股票价格为</a:t>
            </a:r>
            <a:r>
              <a:rPr lang="en-US" altLang="zh-CN" sz="1600" kern="0" dirty="0" smtClean="0">
                <a:latin typeface="微软雅黑" pitchFamily="34" charset="-122"/>
                <a:ea typeface="微软雅黑" pitchFamily="34" charset="-122"/>
              </a:rPr>
              <a:t>9</a:t>
            </a:r>
            <a:r>
              <a:rPr lang="zh-CN" altLang="en-US" sz="1600" kern="0" dirty="0" smtClean="0">
                <a:latin typeface="微软雅黑" pitchFamily="34" charset="-122"/>
                <a:ea typeface="微软雅黑" pitchFamily="34" charset="-122"/>
              </a:rPr>
              <a:t>元，那么当前该期权的时间价值为（）元，内在价值为（）元</a:t>
            </a:r>
          </a:p>
        </p:txBody>
      </p:sp>
      <p:sp>
        <p:nvSpPr>
          <p:cNvPr id="21" name="TextBox 20"/>
          <p:cNvSpPr txBox="1"/>
          <p:nvPr/>
        </p:nvSpPr>
        <p:spPr>
          <a:xfrm>
            <a:off x="500034" y="4286256"/>
            <a:ext cx="178595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rPr>
              <a:t>Question?</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endParaRPr>
          </a:p>
        </p:txBody>
      </p:sp>
      <p:sp>
        <p:nvSpPr>
          <p:cNvPr id="22" name="爆炸形 1 21"/>
          <p:cNvSpPr/>
          <p:nvPr/>
        </p:nvSpPr>
        <p:spPr>
          <a:xfrm>
            <a:off x="5357818" y="4643446"/>
            <a:ext cx="2643206" cy="1643074"/>
          </a:xfrm>
          <a:prstGeom prst="irregularSeal1">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23" name="TextBox 22"/>
          <p:cNvSpPr txBox="1"/>
          <p:nvPr/>
        </p:nvSpPr>
        <p:spPr>
          <a:xfrm>
            <a:off x="5857884" y="5143512"/>
            <a:ext cx="1928826" cy="923330"/>
          </a:xfrm>
          <a:prstGeom prst="rect">
            <a:avLst/>
          </a:prstGeom>
          <a:noFill/>
        </p:spPr>
        <p:txBody>
          <a:bodyPr wrap="square" rtlCol="0">
            <a:spAutoFit/>
          </a:bodyPr>
          <a:lstStyle/>
          <a:p>
            <a:pPr lvl="0"/>
            <a:r>
              <a:rPr lang="zh-CN" altLang="en-US" kern="0" dirty="0" smtClean="0">
                <a:solidFill>
                  <a:srgbClr val="C00000"/>
                </a:solidFill>
                <a:latin typeface="微软雅黑" pitchFamily="34" charset="-122"/>
                <a:ea typeface="微软雅黑" pitchFamily="34" charset="-122"/>
              </a:rPr>
              <a:t>时间价值为</a:t>
            </a:r>
            <a:r>
              <a:rPr lang="en-US" altLang="zh-CN" b="1" kern="0" dirty="0" smtClean="0">
                <a:solidFill>
                  <a:srgbClr val="C00000"/>
                </a:solidFill>
                <a:latin typeface="微软雅黑" pitchFamily="34" charset="-122"/>
                <a:ea typeface="微软雅黑" pitchFamily="34" charset="-122"/>
              </a:rPr>
              <a:t>2</a:t>
            </a:r>
            <a:r>
              <a:rPr lang="zh-CN" altLang="en-US" kern="0" dirty="0" smtClean="0">
                <a:solidFill>
                  <a:srgbClr val="C00000"/>
                </a:solidFill>
                <a:latin typeface="微软雅黑" pitchFamily="34" charset="-122"/>
                <a:ea typeface="微软雅黑" pitchFamily="34" charset="-122"/>
              </a:rPr>
              <a:t>元</a:t>
            </a:r>
            <a:endParaRPr lang="en-US" altLang="zh-CN" kern="0" dirty="0" smtClean="0">
              <a:solidFill>
                <a:srgbClr val="C00000"/>
              </a:solidFill>
              <a:latin typeface="微软雅黑" pitchFamily="34" charset="-122"/>
              <a:ea typeface="微软雅黑" pitchFamily="34" charset="-122"/>
            </a:endParaRPr>
          </a:p>
          <a:p>
            <a:pPr lvl="0"/>
            <a:r>
              <a:rPr lang="zh-CN" altLang="en-US" kern="0" dirty="0" smtClean="0">
                <a:solidFill>
                  <a:srgbClr val="C00000"/>
                </a:solidFill>
                <a:latin typeface="微软雅黑" pitchFamily="34" charset="-122"/>
                <a:ea typeface="微软雅黑" pitchFamily="34" charset="-122"/>
              </a:rPr>
              <a:t>内在价值为</a:t>
            </a:r>
            <a:r>
              <a:rPr lang="en-US" altLang="zh-CN" b="1" kern="0" dirty="0" smtClean="0">
                <a:solidFill>
                  <a:srgbClr val="C00000"/>
                </a:solidFill>
                <a:latin typeface="微软雅黑" pitchFamily="34" charset="-122"/>
                <a:ea typeface="微软雅黑" pitchFamily="34" charset="-122"/>
              </a:rPr>
              <a:t>1</a:t>
            </a:r>
            <a:r>
              <a:rPr lang="zh-CN" altLang="en-US" kern="0" dirty="0" smtClean="0">
                <a:solidFill>
                  <a:srgbClr val="C00000"/>
                </a:solidFill>
                <a:latin typeface="微软雅黑" pitchFamily="34" charset="-122"/>
                <a:ea typeface="微软雅黑" pitchFamily="34" charset="-122"/>
              </a:rPr>
              <a:t>元</a:t>
            </a:r>
          </a:p>
          <a:p>
            <a:endParaRPr lang="zh-CN" altLang="en-US" dirty="0"/>
          </a:p>
        </p:txBody>
      </p:sp>
      <p:pic>
        <p:nvPicPr>
          <p:cNvPr id="25" name="图片 24" descr="20130903210031_sJQiZ_thumb_700_0.jpg"/>
          <p:cNvPicPr>
            <a:picLocks noChangeAspect="1"/>
          </p:cNvPicPr>
          <p:nvPr/>
        </p:nvPicPr>
        <p:blipFill>
          <a:blip r:embed="rId7" cstate="print"/>
          <a:srcRect l="7517"/>
          <a:stretch>
            <a:fillRect/>
          </a:stretch>
        </p:blipFill>
        <p:spPr>
          <a:xfrm>
            <a:off x="7396881" y="1750004"/>
            <a:ext cx="2359894" cy="223098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1"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期权的用途</a:t>
            </a:r>
            <a:endParaRPr lang="zh-CN" altLang="en-US" dirty="0"/>
          </a:p>
        </p:txBody>
      </p:sp>
      <p:sp>
        <p:nvSpPr>
          <p:cNvPr id="41" name="TextBox 40"/>
          <p:cNvSpPr txBox="1"/>
          <p:nvPr/>
        </p:nvSpPr>
        <p:spPr>
          <a:xfrm>
            <a:off x="4268787" y="939800"/>
            <a:ext cx="5000626" cy="923330"/>
          </a:xfrm>
          <a:prstGeom prst="rect">
            <a:avLst/>
          </a:prstGeom>
          <a:noFill/>
        </p:spPr>
        <p:txBody>
          <a:bodyPr wrap="square" rtlCol="0">
            <a:spAutoFit/>
          </a:bodyPr>
          <a:lstStyle/>
          <a:p>
            <a:r>
              <a:rPr lang="zh-CN" altLang="en-US" sz="1800" dirty="0" smtClean="0">
                <a:latin typeface="华文新魏" pitchFamily="2" charset="-122"/>
                <a:ea typeface="华文新魏" pitchFamily="2" charset="-122"/>
              </a:rPr>
              <a:t>期权合约是非对称性的合约，期权买方只享有权利不承担义务，卖方只承担义务不享有权利；而期货合约当事人双方的权利义务是对等的。</a:t>
            </a:r>
          </a:p>
        </p:txBody>
      </p:sp>
      <p:graphicFrame>
        <p:nvGraphicFramePr>
          <p:cNvPr id="29" name="图示 28"/>
          <p:cNvGraphicFramePr/>
          <p:nvPr/>
        </p:nvGraphicFramePr>
        <p:xfrm>
          <a:off x="-158601" y="939800"/>
          <a:ext cx="7643866"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图片 31" descr="图片35.jpg"/>
          <p:cNvPicPr>
            <a:picLocks noChangeAspect="1"/>
          </p:cNvPicPr>
          <p:nvPr/>
        </p:nvPicPr>
        <p:blipFill>
          <a:blip r:embed="rId7" cstate="print"/>
          <a:stretch>
            <a:fillRect/>
          </a:stretch>
        </p:blipFill>
        <p:spPr>
          <a:xfrm>
            <a:off x="7202551" y="4650088"/>
            <a:ext cx="2554224" cy="1798320"/>
          </a:xfrm>
          <a:prstGeom prst="rect">
            <a:avLst/>
          </a:prstGeom>
        </p:spPr>
      </p:pic>
      <p:sp>
        <p:nvSpPr>
          <p:cNvPr id="35" name="TextBox 34"/>
          <p:cNvSpPr txBox="1"/>
          <p:nvPr/>
        </p:nvSpPr>
        <p:spPr>
          <a:xfrm>
            <a:off x="8083743" y="1368414"/>
            <a:ext cx="923330" cy="2900084"/>
          </a:xfrm>
          <a:prstGeom prst="rect">
            <a:avLst/>
          </a:prstGeom>
          <a:noFill/>
          <a:ln w="19050">
            <a:solidFill>
              <a:srgbClr val="FF0000"/>
            </a:solidFill>
          </a:ln>
        </p:spPr>
        <p:txBody>
          <a:bodyPr vert="eaVert" wrap="square" rtlCol="0">
            <a:spAutoFit/>
          </a:bodyPr>
          <a:lstStyle/>
          <a:p>
            <a:pPr algn="ctr"/>
            <a:r>
              <a:rPr lang="zh-CN" altLang="en-US" sz="2400" dirty="0" smtClean="0">
                <a:solidFill>
                  <a:srgbClr val="003399"/>
                </a:solidFill>
                <a:latin typeface="方正舒体" pitchFamily="2" charset="-122"/>
                <a:ea typeface="方正舒体" pitchFamily="2" charset="-122"/>
              </a:rPr>
              <a:t>期权作用可不小</a:t>
            </a:r>
            <a:endParaRPr lang="en-US" altLang="zh-CN" sz="2400" dirty="0" smtClean="0">
              <a:solidFill>
                <a:srgbClr val="003399"/>
              </a:solidFill>
              <a:latin typeface="方正舒体" pitchFamily="2" charset="-122"/>
              <a:ea typeface="方正舒体" pitchFamily="2" charset="-122"/>
            </a:endParaRPr>
          </a:p>
          <a:p>
            <a:pPr algn="ctr"/>
            <a:r>
              <a:rPr lang="zh-CN" altLang="en-US" sz="2400" dirty="0" smtClean="0">
                <a:solidFill>
                  <a:srgbClr val="003399"/>
                </a:solidFill>
                <a:latin typeface="方正舒体" pitchFamily="2" charset="-122"/>
                <a:ea typeface="方正舒体" pitchFamily="2" charset="-122"/>
              </a:rPr>
              <a:t>浑身上下都是宝</a:t>
            </a:r>
            <a:r>
              <a:rPr lang="en-US" altLang="zh-CN" sz="2400" dirty="0" smtClean="0">
                <a:solidFill>
                  <a:srgbClr val="003399"/>
                </a:solidFill>
                <a:latin typeface="方正舒体" pitchFamily="2" charset="-122"/>
                <a:ea typeface="方正舒体" pitchFamily="2" charset="-122"/>
              </a:rPr>
              <a:t>~~</a:t>
            </a:r>
            <a:endParaRPr lang="zh-CN" altLang="en-US" sz="2400" dirty="0" smtClean="0">
              <a:solidFill>
                <a:srgbClr val="003399"/>
              </a:solidFill>
              <a:latin typeface="方正舒体" pitchFamily="2" charset="-122"/>
              <a:ea typeface="方正舒体" pitchFamily="2" charset="-122"/>
            </a:endParaRP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期权与期货的区别</a:t>
            </a:r>
            <a:endParaRPr lang="zh-CN" altLang="en-US" dirty="0"/>
          </a:p>
        </p:txBody>
      </p:sp>
      <p:sp>
        <p:nvSpPr>
          <p:cNvPr id="4098" name="Oval 1"/>
          <p:cNvSpPr>
            <a:spLocks noChangeArrowheads="1"/>
          </p:cNvSpPr>
          <p:nvPr/>
        </p:nvSpPr>
        <p:spPr bwMode="auto">
          <a:xfrm>
            <a:off x="611187" y="2590800"/>
            <a:ext cx="1296000" cy="1296000"/>
          </a:xfrm>
          <a:prstGeom prst="ellipse">
            <a:avLst/>
          </a:prstGeom>
          <a:solidFill>
            <a:schemeClr val="accent1">
              <a:lumMod val="50000"/>
            </a:schemeClr>
          </a:solidFill>
          <a:ln w="9525">
            <a:noFill/>
            <a:round/>
            <a:headEnd/>
            <a:tailEnd/>
          </a:ln>
          <a:effectLst/>
        </p:spPr>
        <p:txBody>
          <a:bodyPr vert="horz" wrap="square" lIns="90000" tIns="67932"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smtClean="0">
                <a:ln>
                  <a:noFill/>
                </a:ln>
                <a:effectLst/>
                <a:latin typeface="华文楷体" pitchFamily="2" charset="-122"/>
                <a:ea typeface="华文楷体" pitchFamily="2" charset="-122"/>
              </a:rPr>
              <a:t>区别</a:t>
            </a:r>
            <a:endParaRPr kumimoji="0" lang="zh-CN" altLang="zh-CN" sz="2800" i="0" u="none" strike="noStrike" cap="none" normalizeH="0" baseline="0" dirty="0" smtClean="0">
              <a:ln>
                <a:noFill/>
              </a:ln>
              <a:effectLst/>
              <a:latin typeface="华文楷体" pitchFamily="2" charset="-122"/>
              <a:ea typeface="华文楷体" pitchFamily="2" charset="-122"/>
            </a:endParaRPr>
          </a:p>
        </p:txBody>
      </p:sp>
      <p:cxnSp>
        <p:nvCxnSpPr>
          <p:cNvPr id="4099" name="AutoShape 6"/>
          <p:cNvCxnSpPr>
            <a:cxnSpLocks noChangeShapeType="1"/>
          </p:cNvCxnSpPr>
          <p:nvPr/>
        </p:nvCxnSpPr>
        <p:spPr bwMode="auto">
          <a:xfrm rot="5400000" flipH="1" flipV="1">
            <a:off x="1814512" y="1755775"/>
            <a:ext cx="990600" cy="958850"/>
          </a:xfrm>
          <a:prstGeom prst="straightConnector1">
            <a:avLst/>
          </a:prstGeom>
          <a:noFill/>
          <a:ln w="9525">
            <a:solidFill>
              <a:srgbClr val="000000"/>
            </a:solidFill>
            <a:round/>
            <a:headEnd/>
            <a:tailEnd type="triangle" w="med" len="med"/>
          </a:ln>
          <a:effectLst/>
        </p:spPr>
      </p:cxnSp>
      <p:cxnSp>
        <p:nvCxnSpPr>
          <p:cNvPr id="4100" name="AutoShape 8"/>
          <p:cNvCxnSpPr>
            <a:cxnSpLocks noChangeShapeType="1"/>
          </p:cNvCxnSpPr>
          <p:nvPr/>
        </p:nvCxnSpPr>
        <p:spPr bwMode="auto">
          <a:xfrm flipV="1">
            <a:off x="2058987" y="2819400"/>
            <a:ext cx="654050" cy="239712"/>
          </a:xfrm>
          <a:prstGeom prst="straightConnector1">
            <a:avLst/>
          </a:prstGeom>
          <a:noFill/>
          <a:ln w="9525">
            <a:solidFill>
              <a:srgbClr val="000000"/>
            </a:solidFill>
            <a:round/>
            <a:headEnd/>
            <a:tailEnd type="triangle" w="med" len="med"/>
          </a:ln>
          <a:effectLst/>
        </p:spPr>
      </p:cxnSp>
      <p:cxnSp>
        <p:nvCxnSpPr>
          <p:cNvPr id="4101" name="AutoShape 7"/>
          <p:cNvCxnSpPr>
            <a:cxnSpLocks noChangeShapeType="1"/>
          </p:cNvCxnSpPr>
          <p:nvPr/>
        </p:nvCxnSpPr>
        <p:spPr bwMode="auto">
          <a:xfrm>
            <a:off x="2058987" y="3403600"/>
            <a:ext cx="654050" cy="355598"/>
          </a:xfrm>
          <a:prstGeom prst="straightConnector1">
            <a:avLst/>
          </a:prstGeom>
          <a:noFill/>
          <a:ln w="9525">
            <a:solidFill>
              <a:srgbClr val="000000"/>
            </a:solidFill>
            <a:round/>
            <a:headEnd/>
            <a:tailEnd type="triangle" w="med" len="med"/>
          </a:ln>
          <a:effectLst/>
        </p:spPr>
      </p:cxnSp>
      <p:sp>
        <p:nvSpPr>
          <p:cNvPr id="4102" name="Oval 4"/>
          <p:cNvSpPr>
            <a:spLocks noChangeArrowheads="1"/>
          </p:cNvSpPr>
          <p:nvPr/>
        </p:nvSpPr>
        <p:spPr bwMode="auto">
          <a:xfrm>
            <a:off x="2789237" y="939800"/>
            <a:ext cx="1168400" cy="1168400"/>
          </a:xfrm>
          <a:prstGeom prst="ellipse">
            <a:avLst/>
          </a:prstGeom>
          <a:solidFill>
            <a:schemeClr val="accent3">
              <a:lumMod val="65000"/>
            </a:schemeClr>
          </a:solidFill>
          <a:ln w="9525">
            <a:noFill/>
            <a:round/>
            <a:headEnd/>
            <a:tailEnd/>
          </a:ln>
          <a:effectLst/>
        </p:spPr>
        <p:txBody>
          <a:bodyPr vert="horz" wrap="square" lIns="90000" tIns="64404"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103" name="Oval 2"/>
          <p:cNvSpPr>
            <a:spLocks noChangeArrowheads="1"/>
          </p:cNvSpPr>
          <p:nvPr/>
        </p:nvSpPr>
        <p:spPr bwMode="auto">
          <a:xfrm>
            <a:off x="2789237" y="2235200"/>
            <a:ext cx="1168400" cy="1168400"/>
          </a:xfrm>
          <a:prstGeom prst="ellipse">
            <a:avLst/>
          </a:prstGeom>
          <a:solidFill>
            <a:schemeClr val="accent3">
              <a:lumMod val="65000"/>
            </a:schemeClr>
          </a:solidFill>
          <a:ln w="9525">
            <a:noFill/>
            <a:round/>
            <a:headEnd/>
            <a:tailEnd/>
          </a:ln>
          <a:effectLst/>
        </p:spPr>
        <p:txBody>
          <a:bodyPr vert="horz" wrap="square" lIns="90000" tIns="64404"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104" name="Oval 3"/>
          <p:cNvSpPr>
            <a:spLocks noChangeArrowheads="1"/>
          </p:cNvSpPr>
          <p:nvPr/>
        </p:nvSpPr>
        <p:spPr bwMode="auto">
          <a:xfrm>
            <a:off x="2789237" y="3479800"/>
            <a:ext cx="1168400" cy="1168400"/>
          </a:xfrm>
          <a:prstGeom prst="ellipse">
            <a:avLst/>
          </a:prstGeom>
          <a:solidFill>
            <a:schemeClr val="accent3">
              <a:lumMod val="65000"/>
            </a:schemeClr>
          </a:solidFill>
          <a:ln w="9525">
            <a:noFill/>
            <a:round/>
            <a:headEnd/>
            <a:tailEnd/>
          </a:ln>
          <a:effectLst/>
        </p:spPr>
        <p:txBody>
          <a:bodyPr vert="horz" wrap="square" lIns="90000" tIns="64404"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105" name="AutoShape 5"/>
          <p:cNvSpPr>
            <a:spLocks noChangeArrowheads="1"/>
          </p:cNvSpPr>
          <p:nvPr/>
        </p:nvSpPr>
        <p:spPr bwMode="auto">
          <a:xfrm>
            <a:off x="4268787" y="990600"/>
            <a:ext cx="5000626" cy="990600"/>
          </a:xfrm>
          <a:prstGeom prst="roundRect">
            <a:avLst>
              <a:gd name="adj" fmla="val 8153"/>
            </a:avLst>
          </a:prstGeom>
          <a:solidFill>
            <a:srgbClr val="496B98"/>
          </a:solidFill>
          <a:ln w="9525">
            <a:noFill/>
            <a:round/>
            <a:headEnd/>
            <a:tailEnd/>
          </a:ln>
          <a:effectLst/>
        </p:spPr>
        <p:txBody>
          <a:bodyPr vert="horz" wrap="square" lIns="360000" tIns="-18000" rIns="90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106" name="AutoShape 9"/>
          <p:cNvSpPr>
            <a:spLocks noChangeArrowheads="1"/>
          </p:cNvSpPr>
          <p:nvPr/>
        </p:nvSpPr>
        <p:spPr bwMode="auto">
          <a:xfrm>
            <a:off x="4268787" y="2362200"/>
            <a:ext cx="5000626" cy="866001"/>
          </a:xfrm>
          <a:prstGeom prst="roundRect">
            <a:avLst>
              <a:gd name="adj" fmla="val 8153"/>
            </a:avLst>
          </a:prstGeom>
          <a:solidFill>
            <a:srgbClr val="496B98"/>
          </a:solidFill>
          <a:ln w="9525">
            <a:noFill/>
            <a:round/>
            <a:headEnd/>
            <a:tailEnd/>
          </a:ln>
          <a:effectLst/>
        </p:spPr>
        <p:txBody>
          <a:bodyPr vert="horz" wrap="square" lIns="360000" tIns="-18000" rIns="90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107" name="AutoShape 10"/>
          <p:cNvSpPr>
            <a:spLocks noChangeArrowheads="1"/>
          </p:cNvSpPr>
          <p:nvPr/>
        </p:nvSpPr>
        <p:spPr bwMode="auto">
          <a:xfrm>
            <a:off x="4268787" y="3733800"/>
            <a:ext cx="5000626" cy="847130"/>
          </a:xfrm>
          <a:prstGeom prst="roundRect">
            <a:avLst>
              <a:gd name="adj" fmla="val 8153"/>
            </a:avLst>
          </a:prstGeom>
          <a:solidFill>
            <a:srgbClr val="496B98"/>
          </a:solidFill>
          <a:ln w="9525">
            <a:noFill/>
            <a:round/>
            <a:headEnd/>
            <a:tailEnd/>
          </a:ln>
          <a:effectLst/>
        </p:spPr>
        <p:txBody>
          <a:bodyPr vert="horz" wrap="square" lIns="360000" tIns="-18000" rIns="90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cxnSp>
        <p:nvCxnSpPr>
          <p:cNvPr id="27" name="AutoShape 7"/>
          <p:cNvCxnSpPr>
            <a:cxnSpLocks noChangeShapeType="1"/>
          </p:cNvCxnSpPr>
          <p:nvPr/>
        </p:nvCxnSpPr>
        <p:spPr bwMode="auto">
          <a:xfrm rot="16200000" flipH="1">
            <a:off x="1772441" y="3885404"/>
            <a:ext cx="1143002" cy="890590"/>
          </a:xfrm>
          <a:prstGeom prst="straightConnector1">
            <a:avLst/>
          </a:prstGeom>
          <a:noFill/>
          <a:ln w="9525">
            <a:solidFill>
              <a:srgbClr val="000000"/>
            </a:solidFill>
            <a:round/>
            <a:headEnd/>
            <a:tailEnd type="triangle" w="med" len="med"/>
          </a:ln>
          <a:effectLst/>
        </p:spPr>
      </p:cxnSp>
      <p:sp>
        <p:nvSpPr>
          <p:cNvPr id="31" name="Oval 3"/>
          <p:cNvSpPr>
            <a:spLocks noChangeArrowheads="1"/>
          </p:cNvSpPr>
          <p:nvPr/>
        </p:nvSpPr>
        <p:spPr bwMode="auto">
          <a:xfrm>
            <a:off x="2789237" y="4851400"/>
            <a:ext cx="1168400" cy="1168400"/>
          </a:xfrm>
          <a:prstGeom prst="ellipse">
            <a:avLst/>
          </a:prstGeom>
          <a:solidFill>
            <a:schemeClr val="accent3">
              <a:lumMod val="65000"/>
            </a:schemeClr>
          </a:solidFill>
          <a:ln w="9525">
            <a:noFill/>
            <a:round/>
            <a:headEnd/>
            <a:tailEnd/>
          </a:ln>
          <a:effectLst/>
        </p:spPr>
        <p:txBody>
          <a:bodyPr vert="horz" wrap="square" lIns="90000" tIns="64404"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3" name="AutoShape 10"/>
          <p:cNvSpPr>
            <a:spLocks noChangeArrowheads="1"/>
          </p:cNvSpPr>
          <p:nvPr/>
        </p:nvSpPr>
        <p:spPr bwMode="auto">
          <a:xfrm>
            <a:off x="4268787" y="5105400"/>
            <a:ext cx="5000626" cy="914400"/>
          </a:xfrm>
          <a:prstGeom prst="roundRect">
            <a:avLst>
              <a:gd name="adj" fmla="val 8153"/>
            </a:avLst>
          </a:prstGeom>
          <a:solidFill>
            <a:srgbClr val="496B98"/>
          </a:solidFill>
          <a:ln w="9525">
            <a:noFill/>
            <a:round/>
            <a:headEnd/>
            <a:tailEnd/>
          </a:ln>
          <a:effectLst/>
        </p:spPr>
        <p:txBody>
          <a:bodyPr vert="horz" wrap="square" lIns="360000" tIns="-18000" rIns="90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7" name="TextBox 36"/>
          <p:cNvSpPr txBox="1"/>
          <p:nvPr/>
        </p:nvSpPr>
        <p:spPr>
          <a:xfrm>
            <a:off x="2947987" y="1057870"/>
            <a:ext cx="1168400" cy="923330"/>
          </a:xfrm>
          <a:prstGeom prst="rect">
            <a:avLst/>
          </a:prstGeom>
          <a:noFill/>
        </p:spPr>
        <p:txBody>
          <a:bodyPr wrap="square" rtlCol="0">
            <a:spAutoFit/>
          </a:bodyPr>
          <a:lstStyle/>
          <a:p>
            <a:r>
              <a:rPr lang="zh-CN" altLang="en-US" sz="1800" dirty="0" smtClean="0">
                <a:latin typeface="微软雅黑" pitchFamily="34" charset="-122"/>
                <a:ea typeface="微软雅黑" pitchFamily="34" charset="-122"/>
              </a:rPr>
              <a:t>当事人</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权利义</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务不同</a:t>
            </a:r>
          </a:p>
        </p:txBody>
      </p:sp>
      <p:sp>
        <p:nvSpPr>
          <p:cNvPr id="38" name="TextBox 37"/>
          <p:cNvSpPr txBox="1"/>
          <p:nvPr/>
        </p:nvSpPr>
        <p:spPr>
          <a:xfrm>
            <a:off x="2941637" y="2514600"/>
            <a:ext cx="1327150" cy="646331"/>
          </a:xfrm>
          <a:prstGeom prst="rect">
            <a:avLst/>
          </a:prstGeom>
          <a:noFill/>
        </p:spPr>
        <p:txBody>
          <a:bodyPr wrap="square" rtlCol="0">
            <a:spAutoFit/>
          </a:bodyPr>
          <a:lstStyle/>
          <a:p>
            <a:r>
              <a:rPr lang="zh-CN" altLang="en-US" sz="1800" dirty="0" smtClean="0">
                <a:latin typeface="微软雅黑" pitchFamily="34" charset="-122"/>
                <a:ea typeface="微软雅黑" pitchFamily="34" charset="-122"/>
              </a:rPr>
              <a:t>收益风</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险不同</a:t>
            </a:r>
          </a:p>
        </p:txBody>
      </p:sp>
      <p:sp>
        <p:nvSpPr>
          <p:cNvPr id="39" name="TextBox 38"/>
          <p:cNvSpPr txBox="1"/>
          <p:nvPr/>
        </p:nvSpPr>
        <p:spPr>
          <a:xfrm>
            <a:off x="2789237" y="3697069"/>
            <a:ext cx="1168400" cy="646331"/>
          </a:xfrm>
          <a:prstGeom prst="rect">
            <a:avLst/>
          </a:prstGeom>
          <a:noFill/>
        </p:spPr>
        <p:txBody>
          <a:bodyPr wrap="square" rtlCol="0">
            <a:spAutoFit/>
          </a:bodyPr>
          <a:lstStyle/>
          <a:p>
            <a:r>
              <a:rPr lang="zh-CN" altLang="en-US" sz="1800" dirty="0" smtClean="0">
                <a:latin typeface="微软雅黑" pitchFamily="34" charset="-122"/>
                <a:ea typeface="微软雅黑" pitchFamily="34" charset="-122"/>
              </a:rPr>
              <a:t>  保证金</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制度不同</a:t>
            </a:r>
          </a:p>
        </p:txBody>
      </p:sp>
      <p:sp>
        <p:nvSpPr>
          <p:cNvPr id="40" name="TextBox 39"/>
          <p:cNvSpPr txBox="1"/>
          <p:nvPr/>
        </p:nvSpPr>
        <p:spPr>
          <a:xfrm>
            <a:off x="2941637" y="5020270"/>
            <a:ext cx="1016000" cy="923330"/>
          </a:xfrm>
          <a:prstGeom prst="rect">
            <a:avLst/>
          </a:prstGeom>
          <a:noFill/>
        </p:spPr>
        <p:txBody>
          <a:bodyPr wrap="square" rtlCol="0">
            <a:spAutoFit/>
          </a:bodyPr>
          <a:lstStyle/>
          <a:p>
            <a:r>
              <a:rPr lang="zh-CN" altLang="en-US" sz="1800" dirty="0" smtClean="0">
                <a:latin typeface="微软雅黑" pitchFamily="34" charset="-122"/>
                <a:ea typeface="微软雅黑" pitchFamily="34" charset="-122"/>
              </a:rPr>
              <a:t>套保与盈利的权衡</a:t>
            </a:r>
          </a:p>
        </p:txBody>
      </p:sp>
      <p:sp>
        <p:nvSpPr>
          <p:cNvPr id="41" name="TextBox 40"/>
          <p:cNvSpPr txBox="1"/>
          <p:nvPr/>
        </p:nvSpPr>
        <p:spPr>
          <a:xfrm>
            <a:off x="4268787" y="939800"/>
            <a:ext cx="5000626" cy="923330"/>
          </a:xfrm>
          <a:prstGeom prst="rect">
            <a:avLst/>
          </a:prstGeom>
          <a:noFill/>
        </p:spPr>
        <p:txBody>
          <a:bodyPr wrap="square" rtlCol="0">
            <a:spAutoFit/>
          </a:bodyPr>
          <a:lstStyle/>
          <a:p>
            <a:r>
              <a:rPr lang="zh-CN" altLang="en-US" sz="1800" dirty="0" smtClean="0">
                <a:latin typeface="华文新魏" pitchFamily="2" charset="-122"/>
                <a:ea typeface="华文新魏" pitchFamily="2" charset="-122"/>
              </a:rPr>
              <a:t>期权合约是非对称性的合约，期权买方只享有权利不承担义务，卖方只承担义务不享有权利；而期货合约当事人双方的权利义务是对等的。</a:t>
            </a:r>
          </a:p>
        </p:txBody>
      </p:sp>
      <p:sp>
        <p:nvSpPr>
          <p:cNvPr id="42" name="TextBox 41"/>
          <p:cNvSpPr txBox="1"/>
          <p:nvPr/>
        </p:nvSpPr>
        <p:spPr>
          <a:xfrm>
            <a:off x="4268787" y="2304871"/>
            <a:ext cx="5000626" cy="923330"/>
          </a:xfrm>
          <a:prstGeom prst="rect">
            <a:avLst/>
          </a:prstGeom>
          <a:noFill/>
        </p:spPr>
        <p:txBody>
          <a:bodyPr wrap="square" rtlCol="0">
            <a:spAutoFit/>
          </a:bodyPr>
          <a:lstStyle/>
          <a:p>
            <a:r>
              <a:rPr lang="zh-CN" altLang="en-US" dirty="0" smtClean="0">
                <a:latin typeface="华文新魏" pitchFamily="2" charset="-122"/>
                <a:ea typeface="华文新魏" pitchFamily="2" charset="-122"/>
              </a:rPr>
              <a:t>期权买方承担有限风险而盈利可能无限，卖方享有有限收益而潜在风险无限；期货合约当事人双方承担的盈亏风险是对称的。</a:t>
            </a:r>
            <a:endParaRPr lang="zh-CN" altLang="en-US" sz="1800" dirty="0" smtClean="0">
              <a:latin typeface="华文新魏" pitchFamily="2" charset="-122"/>
              <a:ea typeface="华文新魏" pitchFamily="2" charset="-122"/>
            </a:endParaRPr>
          </a:p>
        </p:txBody>
      </p:sp>
      <p:sp>
        <p:nvSpPr>
          <p:cNvPr id="43" name="TextBox 42"/>
          <p:cNvSpPr txBox="1"/>
          <p:nvPr/>
        </p:nvSpPr>
        <p:spPr>
          <a:xfrm>
            <a:off x="4238625" y="3657600"/>
            <a:ext cx="5030788" cy="923330"/>
          </a:xfrm>
          <a:prstGeom prst="rect">
            <a:avLst/>
          </a:prstGeom>
          <a:noFill/>
        </p:spPr>
        <p:txBody>
          <a:bodyPr wrap="square" rtlCol="0">
            <a:spAutoFit/>
          </a:bodyPr>
          <a:lstStyle/>
          <a:p>
            <a:r>
              <a:rPr lang="zh-CN" altLang="en-US" sz="1800" dirty="0" smtClean="0">
                <a:latin typeface="华文新魏" pitchFamily="2" charset="-122"/>
                <a:ea typeface="华文新魏" pitchFamily="2" charset="-122"/>
              </a:rPr>
              <a:t>期权交易中，卖方应支付保证金，买方无需支付保证金；期货交易中，无论是空头还是多头，持有人</a:t>
            </a:r>
            <a:r>
              <a:rPr lang="zh-CN" altLang="en-US" dirty="0" smtClean="0">
                <a:latin typeface="华文新魏" pitchFamily="2" charset="-122"/>
                <a:ea typeface="华文新魏" pitchFamily="2" charset="-122"/>
              </a:rPr>
              <a:t>都需以一定保证金作抵押。</a:t>
            </a:r>
            <a:endParaRPr lang="zh-CN" altLang="en-US" sz="1800" dirty="0" smtClean="0">
              <a:latin typeface="华文新魏" pitchFamily="2" charset="-122"/>
              <a:ea typeface="华文新魏" pitchFamily="2" charset="-122"/>
            </a:endParaRPr>
          </a:p>
        </p:txBody>
      </p:sp>
      <p:sp>
        <p:nvSpPr>
          <p:cNvPr id="44" name="TextBox 43"/>
          <p:cNvSpPr txBox="1"/>
          <p:nvPr/>
        </p:nvSpPr>
        <p:spPr>
          <a:xfrm>
            <a:off x="4192587" y="5048071"/>
            <a:ext cx="5076826" cy="923330"/>
          </a:xfrm>
          <a:prstGeom prst="rect">
            <a:avLst/>
          </a:prstGeom>
          <a:noFill/>
        </p:spPr>
        <p:txBody>
          <a:bodyPr wrap="square" rtlCol="0">
            <a:spAutoFit/>
          </a:bodyPr>
          <a:lstStyle/>
          <a:p>
            <a:r>
              <a:rPr lang="zh-CN" altLang="en-US" sz="1800" dirty="0" smtClean="0">
                <a:latin typeface="华文新魏" pitchFamily="2" charset="-122"/>
                <a:ea typeface="华文新魏" pitchFamily="2" charset="-122"/>
              </a:rPr>
              <a:t>投资者利用期权进行套保操作，锁定管理风险时还预留盈利空间；利用期货合约套保时，在规避不利风险的同时也放弃了收益变动的增长可能。</a:t>
            </a:r>
          </a:p>
        </p:txBody>
      </p:sp>
      <p:sp>
        <p:nvSpPr>
          <p:cNvPr id="26" name="TextBox 25"/>
          <p:cNvSpPr txBox="1"/>
          <p:nvPr/>
        </p:nvSpPr>
        <p:spPr>
          <a:xfrm>
            <a:off x="69850" y="990600"/>
            <a:ext cx="255422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dirty="0" smtClean="0">
                <a:solidFill>
                  <a:srgbClr val="7030A0"/>
                </a:solidFill>
                <a:latin typeface="方正舒体" pitchFamily="2" charset="-122"/>
                <a:ea typeface="方正舒体" pitchFamily="2" charset="-122"/>
              </a:rPr>
              <a:t>虽然都姓“期”</a:t>
            </a:r>
            <a:endParaRPr lang="en-US" altLang="zh-CN" sz="2400" dirty="0" smtClean="0">
              <a:solidFill>
                <a:srgbClr val="7030A0"/>
              </a:solidFill>
              <a:latin typeface="方正舒体" pitchFamily="2" charset="-122"/>
              <a:ea typeface="方正舒体" pitchFamily="2" charset="-122"/>
            </a:endParaRPr>
          </a:p>
          <a:p>
            <a:pPr algn="ctr"/>
            <a:r>
              <a:rPr lang="zh-CN" altLang="en-US" sz="2400" dirty="0" smtClean="0">
                <a:solidFill>
                  <a:srgbClr val="7030A0"/>
                </a:solidFill>
                <a:latin typeface="方正舒体" pitchFamily="2" charset="-122"/>
                <a:ea typeface="方正舒体" pitchFamily="2" charset="-122"/>
              </a:rPr>
              <a:t>区别可不少！</a:t>
            </a:r>
          </a:p>
        </p:txBody>
      </p:sp>
      <p:pic>
        <p:nvPicPr>
          <p:cNvPr id="28" name="图片 27" descr="图片34.jpg"/>
          <p:cNvPicPr>
            <a:picLocks noChangeAspect="1"/>
          </p:cNvPicPr>
          <p:nvPr/>
        </p:nvPicPr>
        <p:blipFill>
          <a:blip r:embed="rId2" cstate="print"/>
          <a:stretch>
            <a:fillRect/>
          </a:stretch>
        </p:blipFill>
        <p:spPr>
          <a:xfrm>
            <a:off x="69850" y="4680000"/>
            <a:ext cx="2554224" cy="1798320"/>
          </a:xfrm>
          <a:prstGeom prst="rect">
            <a:avLst/>
          </a:prstGeom>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9850" y="76200"/>
            <a:ext cx="9199563" cy="685800"/>
          </a:xfrm>
        </p:spPr>
        <p:txBody>
          <a:bodyPr/>
          <a:lstStyle/>
          <a:p>
            <a:r>
              <a:rPr lang="en-US" altLang="zh-CN" dirty="0" smtClean="0"/>
              <a:t>ETF</a:t>
            </a:r>
            <a:r>
              <a:rPr lang="zh-CN" altLang="en-US" dirty="0" smtClean="0"/>
              <a:t>交易基础</a:t>
            </a:r>
            <a:endParaRPr lang="zh-CN" altLang="en-US" dirty="0"/>
          </a:p>
        </p:txBody>
      </p:sp>
      <p:sp>
        <p:nvSpPr>
          <p:cNvPr id="26" name="TextBox 25"/>
          <p:cNvSpPr txBox="1"/>
          <p:nvPr/>
        </p:nvSpPr>
        <p:spPr>
          <a:xfrm>
            <a:off x="1974850" y="2133600"/>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合约编码</a:t>
            </a:r>
            <a:r>
              <a:rPr lang="zh-CN" altLang="en-US" sz="1800" dirty="0" smtClean="0">
                <a:solidFill>
                  <a:srgbClr val="003399"/>
                </a:solidFill>
                <a:latin typeface="微软雅黑" pitchFamily="34" charset="-122"/>
                <a:ea typeface="微软雅黑" pitchFamily="34" charset="-122"/>
              </a:rPr>
              <a:t>：</a:t>
            </a:r>
          </a:p>
        </p:txBody>
      </p:sp>
      <p:sp>
        <p:nvSpPr>
          <p:cNvPr id="6" name="矩形 7"/>
          <p:cNvSpPr>
            <a:spLocks noChangeArrowheads="1"/>
          </p:cNvSpPr>
          <p:nvPr/>
        </p:nvSpPr>
        <p:spPr bwMode="auto">
          <a:xfrm>
            <a:off x="679449" y="1524000"/>
            <a:ext cx="2522538" cy="161925"/>
          </a:xfrm>
          <a:prstGeom prst="rect">
            <a:avLst/>
          </a:prstGeom>
          <a:solidFill>
            <a:srgbClr val="314865"/>
          </a:solidFill>
          <a:ln w="12700">
            <a:noFill/>
            <a:miter lim="800000"/>
            <a:headEnd/>
            <a:tailEnd/>
          </a:ln>
        </p:spPr>
        <p:txBody>
          <a:bodyPr anchor="ctr"/>
          <a:lstStyle/>
          <a:p>
            <a:pPr algn="ctr"/>
            <a:endParaRPr lang="zh-CN" altLang="en-US">
              <a:solidFill>
                <a:srgbClr val="FFFFFF"/>
              </a:solidFill>
              <a:latin typeface="宋体" pitchFamily="2" charset="-122"/>
              <a:sym typeface="宋体" pitchFamily="2" charset="-122"/>
            </a:endParaRPr>
          </a:p>
        </p:txBody>
      </p:sp>
      <p:sp>
        <p:nvSpPr>
          <p:cNvPr id="7" name="矩形 6"/>
          <p:cNvSpPr/>
          <p:nvPr/>
        </p:nvSpPr>
        <p:spPr>
          <a:xfrm>
            <a:off x="763588" y="457200"/>
            <a:ext cx="2057399" cy="996555"/>
          </a:xfrm>
          <a:prstGeom prst="rect">
            <a:avLst/>
          </a:prstGeom>
        </p:spPr>
        <p:txBody>
          <a:bodyPr wrap="square">
            <a:spAutoFit/>
          </a:bodyPr>
          <a:lstStyle/>
          <a:p>
            <a:pPr algn="r">
              <a:lnSpc>
                <a:spcPct val="300000"/>
              </a:lnSpc>
            </a:pPr>
            <a:r>
              <a:rPr lang="en-US" altLang="zh-CN" sz="2400" dirty="0" smtClean="0">
                <a:solidFill>
                  <a:srgbClr val="7F7F7F"/>
                </a:solidFill>
                <a:latin typeface="微软雅黑" pitchFamily="34" charset="-122"/>
                <a:ea typeface="微软雅黑" pitchFamily="34" charset="-122"/>
                <a:sym typeface="微软雅黑" pitchFamily="34" charset="-122"/>
              </a:rPr>
              <a:t>1</a:t>
            </a:r>
            <a:r>
              <a:rPr lang="zh-CN" altLang="en-US" sz="2400" dirty="0" smtClean="0">
                <a:solidFill>
                  <a:srgbClr val="7F7F7F"/>
                </a:solidFill>
                <a:latin typeface="微软雅黑" pitchFamily="34" charset="-122"/>
                <a:ea typeface="微软雅黑" pitchFamily="34" charset="-122"/>
                <a:sym typeface="微软雅黑" pitchFamily="34" charset="-122"/>
              </a:rPr>
              <a:t>、期权合约</a:t>
            </a:r>
            <a:endParaRPr lang="en-US" sz="2400" dirty="0">
              <a:solidFill>
                <a:srgbClr val="7F7F7F"/>
              </a:solidFill>
              <a:latin typeface="微软雅黑" pitchFamily="34" charset="-122"/>
              <a:ea typeface="微软雅黑" pitchFamily="34" charset="-122"/>
              <a:sym typeface="微软雅黑" pitchFamily="34" charset="-122"/>
            </a:endParaRPr>
          </a:p>
        </p:txBody>
      </p:sp>
      <p:sp>
        <p:nvSpPr>
          <p:cNvPr id="8" name="TextBox 7"/>
          <p:cNvSpPr txBox="1"/>
          <p:nvPr/>
        </p:nvSpPr>
        <p:spPr>
          <a:xfrm>
            <a:off x="3470187" y="2114490"/>
            <a:ext cx="5941200" cy="369332"/>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path path="circle">
              <a:fillToRect l="100000" b="100000"/>
            </a:path>
            <a:tileRect t="-100000" r="-100000"/>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mn-ea"/>
              </a:rPr>
              <a:t>ETF</a:t>
            </a:r>
            <a:r>
              <a:rPr lang="zh-CN" altLang="en-US" dirty="0" smtClean="0">
                <a:latin typeface="+mn-ea"/>
              </a:rPr>
              <a:t>期权合约从</a:t>
            </a:r>
            <a:r>
              <a:rPr lang="en-US" dirty="0" smtClean="0">
                <a:latin typeface="+mn-ea"/>
              </a:rPr>
              <a:t>90000001</a:t>
            </a:r>
            <a:r>
              <a:rPr lang="zh-CN" altLang="en-US" dirty="0" smtClean="0">
                <a:latin typeface="+mn-ea"/>
              </a:rPr>
              <a:t>起按序对新挂牌合约进行编排</a:t>
            </a:r>
          </a:p>
        </p:txBody>
      </p:sp>
      <p:sp>
        <p:nvSpPr>
          <p:cNvPr id="9" name="TextBox 8"/>
          <p:cNvSpPr txBox="1"/>
          <p:nvPr/>
        </p:nvSpPr>
        <p:spPr>
          <a:xfrm>
            <a:off x="1974850" y="2754868"/>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合约类型</a:t>
            </a:r>
            <a:r>
              <a:rPr lang="zh-CN" altLang="en-US" sz="1800" dirty="0" smtClean="0">
                <a:solidFill>
                  <a:srgbClr val="003399"/>
                </a:solidFill>
                <a:latin typeface="微软雅黑" pitchFamily="34" charset="-122"/>
                <a:ea typeface="微软雅黑" pitchFamily="34" charset="-122"/>
              </a:rPr>
              <a:t>：</a:t>
            </a:r>
          </a:p>
        </p:txBody>
      </p:sp>
      <p:sp>
        <p:nvSpPr>
          <p:cNvPr id="10" name="TextBox 9"/>
          <p:cNvSpPr txBox="1"/>
          <p:nvPr/>
        </p:nvSpPr>
        <p:spPr>
          <a:xfrm>
            <a:off x="3470187" y="2800290"/>
            <a:ext cx="5941200" cy="369332"/>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path path="circle">
              <a:fillToRect l="50000" t="50000" r="50000" b="50000"/>
            </a:path>
            <a:tileRect/>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latin typeface="+mn-ea"/>
              </a:rPr>
              <a:t>认购期权、认沽期权</a:t>
            </a:r>
          </a:p>
        </p:txBody>
      </p:sp>
      <p:sp>
        <p:nvSpPr>
          <p:cNvPr id="11" name="TextBox 10"/>
          <p:cNvSpPr txBox="1"/>
          <p:nvPr/>
        </p:nvSpPr>
        <p:spPr>
          <a:xfrm>
            <a:off x="1974850" y="3440668"/>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到期月份</a:t>
            </a:r>
            <a:r>
              <a:rPr lang="zh-CN" altLang="en-US" sz="1800" dirty="0" smtClean="0">
                <a:solidFill>
                  <a:srgbClr val="003399"/>
                </a:solidFill>
                <a:latin typeface="微软雅黑" pitchFamily="34" charset="-122"/>
                <a:ea typeface="微软雅黑" pitchFamily="34" charset="-122"/>
              </a:rPr>
              <a:t>：</a:t>
            </a:r>
          </a:p>
        </p:txBody>
      </p:sp>
      <p:sp>
        <p:nvSpPr>
          <p:cNvPr id="12" name="TextBox 11"/>
          <p:cNvSpPr txBox="1"/>
          <p:nvPr/>
        </p:nvSpPr>
        <p:spPr>
          <a:xfrm>
            <a:off x="3470187" y="3483114"/>
            <a:ext cx="5941200" cy="646331"/>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当月、下月及随后的两个季月</a:t>
            </a:r>
            <a:r>
              <a:rPr lang="en-US" dirty="0" smtClean="0"/>
              <a:t>, </a:t>
            </a:r>
            <a:r>
              <a:rPr lang="zh-CN" altLang="en-US" dirty="0" smtClean="0"/>
              <a:t>共四个月份，同时挂牌交易。季月是指</a:t>
            </a:r>
            <a:r>
              <a:rPr lang="en-US" dirty="0" smtClean="0"/>
              <a:t>3</a:t>
            </a:r>
            <a:r>
              <a:rPr lang="zh-CN" altLang="en-US" dirty="0" smtClean="0"/>
              <a:t>月、</a:t>
            </a:r>
            <a:r>
              <a:rPr lang="en-US" dirty="0" smtClean="0"/>
              <a:t>6</a:t>
            </a:r>
            <a:r>
              <a:rPr lang="zh-CN" altLang="en-US" dirty="0" smtClean="0"/>
              <a:t>月、</a:t>
            </a:r>
            <a:r>
              <a:rPr lang="en-US" dirty="0" smtClean="0"/>
              <a:t>9</a:t>
            </a:r>
            <a:r>
              <a:rPr lang="zh-CN" altLang="en-US" dirty="0" smtClean="0"/>
              <a:t>月、</a:t>
            </a:r>
            <a:r>
              <a:rPr lang="en-US" dirty="0" smtClean="0"/>
              <a:t>12</a:t>
            </a:r>
            <a:r>
              <a:rPr lang="zh-CN" altLang="en-US" dirty="0" smtClean="0"/>
              <a:t>月。</a:t>
            </a:r>
            <a:endParaRPr lang="zh-CN" altLang="en-US" dirty="0" smtClean="0">
              <a:latin typeface="+mn-ea"/>
            </a:endParaRPr>
          </a:p>
        </p:txBody>
      </p:sp>
      <p:sp>
        <p:nvSpPr>
          <p:cNvPr id="13" name="TextBox 12"/>
          <p:cNvSpPr txBox="1"/>
          <p:nvPr/>
        </p:nvSpPr>
        <p:spPr>
          <a:xfrm>
            <a:off x="1974850" y="4495800"/>
            <a:ext cx="1608137" cy="369332"/>
          </a:xfrm>
          <a:prstGeom prst="rect">
            <a:avLst/>
          </a:prstGeom>
          <a:noFill/>
        </p:spPr>
        <p:txBody>
          <a:bodyPr wrap="square" rtlCol="0">
            <a:spAutoFit/>
          </a:bodyPr>
          <a:lstStyle/>
          <a:p>
            <a:pPr>
              <a:buFont typeface="Wingdings" pitchFamily="2" charset="2"/>
              <a:buChar char="Ø"/>
            </a:pPr>
            <a:r>
              <a:rPr lang="zh-CN" altLang="en-US" sz="1800" dirty="0" smtClean="0">
                <a:solidFill>
                  <a:schemeClr val="accent5">
                    <a:lumMod val="25000"/>
                  </a:schemeClr>
                </a:solidFill>
                <a:latin typeface="微软雅黑" pitchFamily="34" charset="-122"/>
                <a:ea typeface="微软雅黑" pitchFamily="34" charset="-122"/>
              </a:rPr>
              <a:t>合约单位：</a:t>
            </a:r>
          </a:p>
        </p:txBody>
      </p:sp>
      <p:sp>
        <p:nvSpPr>
          <p:cNvPr id="14" name="TextBox 13"/>
          <p:cNvSpPr txBox="1"/>
          <p:nvPr/>
        </p:nvSpPr>
        <p:spPr>
          <a:xfrm>
            <a:off x="3470187" y="4495800"/>
            <a:ext cx="5904000" cy="1200329"/>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path path="circle">
              <a:fillToRect l="100000" b="100000"/>
            </a:path>
            <a:tileRect t="-100000" r="-100000"/>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合约单位指单张合约对应的标的证券（</a:t>
            </a:r>
            <a:r>
              <a:rPr lang="en-US" dirty="0" smtClean="0"/>
              <a:t>ETF</a:t>
            </a:r>
            <a:r>
              <a:rPr lang="zh-CN" altLang="en-US" dirty="0" smtClean="0"/>
              <a:t>）的数量，由上交所在发布合约标的时，同时公布。合约单位一经公布将长期保持不变，但上交所有权根据需要调整合约单位。调整后合约单位按四舍五入取整。</a:t>
            </a:r>
            <a:endParaRPr lang="zh-CN" altLang="en-US" dirty="0" smtClean="0">
              <a:latin typeface="+mn-ea"/>
            </a:endParaRPr>
          </a:p>
        </p:txBody>
      </p:sp>
      <p:pic>
        <p:nvPicPr>
          <p:cNvPr id="8203" name="Picture 11" descr="C:\Documents and Settings\ht\Application Data\Tencent\Users\1148425894\QQ\WinTemp\RichOle\7NC%%]I$F2QBFS8UI)DBTDD.jpg"/>
          <p:cNvPicPr>
            <a:picLocks noChangeAspect="1" noChangeArrowheads="1"/>
          </p:cNvPicPr>
          <p:nvPr/>
        </p:nvPicPr>
        <p:blipFill>
          <a:blip r:embed="rId2" cstate="print"/>
          <a:srcRect/>
          <a:stretch>
            <a:fillRect/>
          </a:stretch>
        </p:blipFill>
        <p:spPr bwMode="auto">
          <a:xfrm>
            <a:off x="69850" y="4495800"/>
            <a:ext cx="1994771" cy="1980000"/>
          </a:xfrm>
          <a:prstGeom prst="rect">
            <a:avLst/>
          </a:prstGeom>
          <a:noFill/>
        </p:spPr>
      </p:pic>
      <p:pic>
        <p:nvPicPr>
          <p:cNvPr id="8204" name="Picture 12"/>
          <p:cNvPicPr>
            <a:picLocks noChangeAspect="1" noChangeArrowheads="1"/>
          </p:cNvPicPr>
          <p:nvPr/>
        </p:nvPicPr>
        <p:blipFill>
          <a:blip r:embed="rId3" cstate="print"/>
          <a:srcRect/>
          <a:stretch>
            <a:fillRect/>
          </a:stretch>
        </p:blipFill>
        <p:spPr bwMode="auto">
          <a:xfrm>
            <a:off x="8307387" y="848713"/>
            <a:ext cx="1255711" cy="1132487"/>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5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9&quot;&gt;&lt;elem m_fUsage=&quot;5.88059985531251690000E+000&quot;&gt;&lt;m_ppcolschidx val=&quot;0&quot;/&gt;&lt;m_rgb r=&quot;72&quot; g=&quot;9e&quot; b=&quot;e6&quot;/&gt;&lt;/elem&gt;&lt;elem m_fUsage=&quot;4.01479058664292590000E+000&quot;&gt;&lt;m_ppcolschidx val=&quot;0&quot;/&gt;&lt;m_rgb r=&quot;ff&quot; g=&quot;99&quot; b=&quot;33&quot;/&gt;&lt;/elem&gt;&lt;elem m_fUsage=&quot;4.27946338944459950000E-002&quot;&gt;&lt;m_ppcolschidx val=&quot;0&quot;/&gt;&lt;m_rgb r=&quot;34&quot; g=&quot;c7&quot; b=&quot;c4&quot;/&gt;&lt;/elem&gt;&lt;elem m_fUsage=&quot;3.89255964578400430000E-002&quot;&gt;&lt;m_ppcolschidx val=&quot;0&quot;/&gt;&lt;m_rgb r=&quot;63&quot; g=&quot;cf&quot; b=&quot;ef&quot;/&gt;&lt;/elem&gt;&lt;elem m_fUsage=&quot;1.90215576415461750000E-002&quot;&gt;&lt;m_ppcolschidx val=&quot;0&quot;/&gt;&lt;m_rgb r=&quot;f&quot; g=&quot;b1&quot; b=&quot;ce&quot;/&gt;&lt;/elem&gt;&lt;elem m_fUsage=&quot;7.73554010145429500000E-004&quot;&gt;&lt;m_ppcolschidx val=&quot;0&quot;/&gt;&lt;m_rgb r=&quot;5a&quot; g=&quot;b6&quot; b=&quot;e2&quot;/&gt;&lt;/elem&gt;&lt;elem m_fUsage=&quot;7.73554010145429500000E-004&quot;&gt;&lt;m_ppcolschidx val=&quot;0&quot;/&gt;&lt;m_rgb r=&quot;1e&quot; g=&quot;ba&quot; b=&quot;e8&quot;/&gt;&lt;/elem&gt;&lt;elem m_fUsage=&quot;7.73554010145429500000E-004&quot;&gt;&lt;m_ppcolschidx val=&quot;0&quot;/&gt;&lt;m_rgb r=&quot;14&quot; g=&quot;9b&quot; b=&quot;c2&quot;/&gt;&lt;/elem&gt;&lt;elem m_fUsage=&quot;7.73554010145429500000E-004&quot;&gt;&lt;m_ppcolschidx val=&quot;0&quot;/&gt;&lt;m_rgb r=&quot;f&quot; g=&quot;7c&quot; b=&quot;bd&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key val=&quot;0&quot;/&gt;&lt;elem&gt;&lt;m_nPartnerID val=&quot;530&quot;/&gt;&lt;m_nIndex val=&quot;1&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528"/>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1F5871"/>
          </a:solidFill>
        </a:ln>
      </a:spPr>
      <a:bodyPr wrap="square" rtlCol="0" anchor="ctr">
        <a:noAutofit/>
      </a:bodyPr>
      <a:lstStyle>
        <a:defPPr algn="ctr">
          <a:defRPr dirty="0" smtClean="0">
            <a:solidFill>
              <a:schemeClr val="tx1"/>
            </a:solidFill>
            <a:latin typeface="+mn-lt"/>
            <a:ea typeface="+mn-ea"/>
          </a:defRPr>
        </a:defPPr>
      </a:lstStyle>
    </a:spDef>
    <a:lnDef>
      <a:spPr bwMode="auto">
        <a:noFill/>
        <a:ln w="9525" cap="flat" cmpd="sng" algn="ctr">
          <a:solidFill>
            <a:schemeClr val="tx1"/>
          </a:solidFill>
          <a:prstDash val="solid"/>
          <a:round/>
          <a:headEnd type="none" w="med" len="med"/>
          <a:tailEnd type="none"/>
        </a:ln>
        <a:effectLst/>
      </a:spPr>
      <a:bodyPr/>
      <a:lstStyle/>
    </a:lnDef>
    <a:txDef>
      <a:spPr>
        <a:noFill/>
      </a:spPr>
      <a:bodyPr wrap="square" rtlCol="0">
        <a:spAutoFit/>
      </a:bodyPr>
      <a:lstStyle>
        <a:defPPr>
          <a:defRPr sz="1800" dirty="0" smtClean="0">
            <a:solidFill>
              <a:srgbClr val="003399"/>
            </a:solidFill>
            <a:latin typeface="微软雅黑" pitchFamily="34" charset="-122"/>
            <a:ea typeface="微软雅黑" pitchFamily="34"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47553</TotalTime>
  <Pages>0</Pages>
  <Words>1734</Words>
  <Characters>0</Characters>
  <Application>Microsoft Office PowerPoint</Application>
  <DocSecurity>0</DocSecurity>
  <PresentationFormat>自定义</PresentationFormat>
  <Lines>0</Lines>
  <Paragraphs>156</Paragraphs>
  <Slides>14</Slides>
  <Notes>3</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默认设计模板</vt:lpstr>
      <vt:lpstr>幻灯片 0</vt:lpstr>
      <vt:lpstr>引言</vt:lpstr>
      <vt:lpstr>幻灯片 2</vt:lpstr>
      <vt:lpstr>幻灯片 3</vt:lpstr>
      <vt:lpstr>幻灯片 4</vt:lpstr>
      <vt:lpstr>幻灯片 5</vt:lpstr>
      <vt:lpstr>期权的用途</vt:lpstr>
      <vt:lpstr>期权与期货的区别</vt:lpstr>
      <vt:lpstr>ETF交易基础</vt:lpstr>
      <vt:lpstr>ETF交易基础</vt:lpstr>
      <vt:lpstr>ETF交易基础</vt:lpstr>
      <vt:lpstr>ETF交易基础</vt:lpstr>
      <vt:lpstr>ETF交易基础</vt:lpstr>
      <vt:lpstr>幻灯片 13</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XuFeng</dc:creator>
  <cp:lastModifiedBy>user</cp:lastModifiedBy>
  <cp:revision>6753</cp:revision>
  <cp:lastPrinted>2014-05-06T06:19:33Z</cp:lastPrinted>
  <dcterms:created xsi:type="dcterms:W3CDTF">1601-01-01T00:00:00Z</dcterms:created>
  <dcterms:modified xsi:type="dcterms:W3CDTF">2014-11-27T02:38:35Z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2052-6.4.0.1930</vt:lpwstr>
  </property>
</Properties>
</file>