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5"/>
  </p:notesMasterIdLst>
  <p:handoutMasterIdLst>
    <p:handoutMasterId r:id="rId16"/>
  </p:handoutMasterIdLst>
  <p:sldIdLst>
    <p:sldId id="2195" r:id="rId2"/>
    <p:sldId id="2323" r:id="rId3"/>
    <p:sldId id="2437" r:id="rId4"/>
    <p:sldId id="2438" r:id="rId5"/>
    <p:sldId id="2440" r:id="rId6"/>
    <p:sldId id="2442" r:id="rId7"/>
    <p:sldId id="2444" r:id="rId8"/>
    <p:sldId id="2446" r:id="rId9"/>
    <p:sldId id="2448" r:id="rId10"/>
    <p:sldId id="2447" r:id="rId11"/>
    <p:sldId id="2452" r:id="rId12"/>
    <p:sldId id="2451" r:id="rId13"/>
    <p:sldId id="2454" r:id="rId14"/>
  </p:sldIdLst>
  <p:sldSz cx="9756775" cy="6858000"/>
  <p:notesSz cx="6797675" cy="9928225"/>
  <p:custDataLst>
    <p:tags r:id="rId17"/>
  </p:custDataLst>
  <p:defaultTextStyle>
    <a:defPPr>
      <a:defRPr lang="zh-CN"/>
    </a:defPPr>
    <a:lvl1pPr algn="l" rtl="0" fontAlgn="base">
      <a:spcBef>
        <a:spcPct val="0"/>
      </a:spcBef>
      <a:spcAft>
        <a:spcPct val="0"/>
      </a:spcAft>
      <a:defRPr b="1" kern="1200">
        <a:solidFill>
          <a:schemeClr val="bg1"/>
        </a:solidFill>
        <a:latin typeface="楷体_GB2312" pitchFamily="49" charset="-122"/>
        <a:ea typeface="宋体" pitchFamily="2" charset="-122"/>
        <a:cs typeface="+mn-cs"/>
      </a:defRPr>
    </a:lvl1pPr>
    <a:lvl2pPr marL="457200" algn="l" rtl="0" fontAlgn="base">
      <a:spcBef>
        <a:spcPct val="0"/>
      </a:spcBef>
      <a:spcAft>
        <a:spcPct val="0"/>
      </a:spcAft>
      <a:defRPr b="1" kern="1200">
        <a:solidFill>
          <a:schemeClr val="bg1"/>
        </a:solidFill>
        <a:latin typeface="楷体_GB2312" pitchFamily="49" charset="-122"/>
        <a:ea typeface="宋体" pitchFamily="2" charset="-122"/>
        <a:cs typeface="+mn-cs"/>
      </a:defRPr>
    </a:lvl2pPr>
    <a:lvl3pPr marL="914400" algn="l" rtl="0" fontAlgn="base">
      <a:spcBef>
        <a:spcPct val="0"/>
      </a:spcBef>
      <a:spcAft>
        <a:spcPct val="0"/>
      </a:spcAft>
      <a:defRPr b="1" kern="1200">
        <a:solidFill>
          <a:schemeClr val="bg1"/>
        </a:solidFill>
        <a:latin typeface="楷体_GB2312" pitchFamily="49" charset="-122"/>
        <a:ea typeface="宋体" pitchFamily="2" charset="-122"/>
        <a:cs typeface="+mn-cs"/>
      </a:defRPr>
    </a:lvl3pPr>
    <a:lvl4pPr marL="1371600" algn="l" rtl="0" fontAlgn="base">
      <a:spcBef>
        <a:spcPct val="0"/>
      </a:spcBef>
      <a:spcAft>
        <a:spcPct val="0"/>
      </a:spcAft>
      <a:defRPr b="1" kern="1200">
        <a:solidFill>
          <a:schemeClr val="bg1"/>
        </a:solidFill>
        <a:latin typeface="楷体_GB2312" pitchFamily="49" charset="-122"/>
        <a:ea typeface="宋体" pitchFamily="2" charset="-122"/>
        <a:cs typeface="+mn-cs"/>
      </a:defRPr>
    </a:lvl4pPr>
    <a:lvl5pPr marL="1828800" algn="l" rtl="0" fontAlgn="base">
      <a:spcBef>
        <a:spcPct val="0"/>
      </a:spcBef>
      <a:spcAft>
        <a:spcPct val="0"/>
      </a:spcAft>
      <a:defRPr b="1" kern="1200">
        <a:solidFill>
          <a:schemeClr val="bg1"/>
        </a:solidFill>
        <a:latin typeface="楷体_GB2312" pitchFamily="49" charset="-122"/>
        <a:ea typeface="宋体" pitchFamily="2" charset="-122"/>
        <a:cs typeface="+mn-cs"/>
      </a:defRPr>
    </a:lvl5pPr>
    <a:lvl6pPr marL="2286000" algn="l" defTabSz="914400" rtl="0" eaLnBrk="1" latinLnBrk="0" hangingPunct="1">
      <a:defRPr b="1" kern="1200">
        <a:solidFill>
          <a:schemeClr val="bg1"/>
        </a:solidFill>
        <a:latin typeface="楷体_GB2312" pitchFamily="49" charset="-122"/>
        <a:ea typeface="宋体" pitchFamily="2" charset="-122"/>
        <a:cs typeface="+mn-cs"/>
      </a:defRPr>
    </a:lvl6pPr>
    <a:lvl7pPr marL="2743200" algn="l" defTabSz="914400" rtl="0" eaLnBrk="1" latinLnBrk="0" hangingPunct="1">
      <a:defRPr b="1" kern="1200">
        <a:solidFill>
          <a:schemeClr val="bg1"/>
        </a:solidFill>
        <a:latin typeface="楷体_GB2312" pitchFamily="49" charset="-122"/>
        <a:ea typeface="宋体" pitchFamily="2" charset="-122"/>
        <a:cs typeface="+mn-cs"/>
      </a:defRPr>
    </a:lvl7pPr>
    <a:lvl8pPr marL="3200400" algn="l" defTabSz="914400" rtl="0" eaLnBrk="1" latinLnBrk="0" hangingPunct="1">
      <a:defRPr b="1" kern="1200">
        <a:solidFill>
          <a:schemeClr val="bg1"/>
        </a:solidFill>
        <a:latin typeface="楷体_GB2312" pitchFamily="49" charset="-122"/>
        <a:ea typeface="宋体" pitchFamily="2" charset="-122"/>
        <a:cs typeface="+mn-cs"/>
      </a:defRPr>
    </a:lvl8pPr>
    <a:lvl9pPr marL="3657600" algn="l" defTabSz="914400" rtl="0" eaLnBrk="1" latinLnBrk="0" hangingPunct="1">
      <a:defRPr b="1" kern="1200">
        <a:solidFill>
          <a:schemeClr val="bg1"/>
        </a:solidFill>
        <a:latin typeface="楷体_GB2312" pitchFamily="49" charset="-122"/>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66"/>
    <a:srgbClr val="3366CC"/>
    <a:srgbClr val="6699FF"/>
    <a:srgbClr val="FFFF99"/>
    <a:srgbClr val="FF9900"/>
    <a:srgbClr val="003399"/>
    <a:srgbClr val="66FF66"/>
    <a:srgbClr val="CCECFF"/>
    <a:srgbClr val="FFFFCC"/>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7" autoAdjust="0"/>
    <p:restoredTop sz="91447" autoAdjust="0"/>
  </p:normalViewPr>
  <p:slideViewPr>
    <p:cSldViewPr snapToObjects="1">
      <p:cViewPr>
        <p:scale>
          <a:sx n="90" d="100"/>
          <a:sy n="90" d="100"/>
        </p:scale>
        <p:origin x="-336" y="-138"/>
      </p:cViewPr>
      <p:guideLst>
        <p:guide orient="horz" pos="2185"/>
        <p:guide pos="3073"/>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1" d="100"/>
          <a:sy n="71" d="100"/>
        </p:scale>
        <p:origin x="-2322" y="-102"/>
      </p:cViewPr>
      <p:guideLst>
        <p:guide orient="horz" pos="3126"/>
        <p:guide pos="2140"/>
      </p:guideLst>
    </p:cSldViewPr>
  </p:notesViewPr>
  <p:gridSpacing cx="78149450" cy="781494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4AA4C-9FB7-4AA5-B5DF-B054947D5EDC}" type="doc">
      <dgm:prSet loTypeId="urn:microsoft.com/office/officeart/2005/8/layout/arrow2" loCatId="process" qsTypeId="urn:microsoft.com/office/officeart/2005/8/quickstyle/3d8" qsCatId="3D" csTypeId="urn:microsoft.com/office/officeart/2005/8/colors/colorful5" csCatId="colorful" phldr="1"/>
      <dgm:spPr/>
    </dgm:pt>
    <dgm:pt modelId="{10E685C6-6F5C-4FF3-B4AC-9CAE1F79B1AC}">
      <dgm:prSet phldrT="[文本]" custT="1"/>
      <dgm:spPr/>
      <dgm:t>
        <a:bodyPr/>
        <a:lstStyle/>
        <a:p>
          <a:r>
            <a:rPr lang="zh-CN" altLang="en-US" sz="1800" dirty="0" smtClean="0">
              <a:solidFill>
                <a:srgbClr val="FF0000"/>
              </a:solidFill>
            </a:rPr>
            <a:t>开仓时点：</a:t>
          </a:r>
          <a:r>
            <a:rPr lang="zh-CN" altLang="en-US" sz="1800" dirty="0" smtClean="0"/>
            <a:t>隐含波动率突破前期（假设时间窗口为</a:t>
          </a:r>
          <a:r>
            <a:rPr lang="en-US" altLang="en-US" sz="1800" dirty="0" smtClean="0"/>
            <a:t>T0</a:t>
          </a:r>
          <a:r>
            <a:rPr lang="zh-CN" altLang="en-US" sz="1800" dirty="0" smtClean="0"/>
            <a:t>）最大值，此时认为市场处于超卖状态</a:t>
          </a:r>
          <a:endParaRPr lang="zh-CN" altLang="en-US" sz="1800" dirty="0"/>
        </a:p>
      </dgm:t>
    </dgm:pt>
    <dgm:pt modelId="{72E5517F-E722-4F58-BCC6-C696EE8545CF}" type="parTrans" cxnId="{FFFC52F6-E747-4947-A889-42642D92F4F6}">
      <dgm:prSet/>
      <dgm:spPr/>
      <dgm:t>
        <a:bodyPr/>
        <a:lstStyle/>
        <a:p>
          <a:endParaRPr lang="zh-CN" altLang="en-US"/>
        </a:p>
      </dgm:t>
    </dgm:pt>
    <dgm:pt modelId="{CD4D1704-2659-4867-957C-BFC4646705EC}" type="sibTrans" cxnId="{FFFC52F6-E747-4947-A889-42642D92F4F6}">
      <dgm:prSet/>
      <dgm:spPr/>
      <dgm:t>
        <a:bodyPr/>
        <a:lstStyle/>
        <a:p>
          <a:endParaRPr lang="zh-CN" altLang="en-US"/>
        </a:p>
      </dgm:t>
    </dgm:pt>
    <dgm:pt modelId="{0C83B952-5A72-4374-91C6-BA5A5FC7E178}">
      <dgm:prSet phldrT="[文本]" custT="1"/>
      <dgm:spPr/>
      <dgm:t>
        <a:bodyPr/>
        <a:lstStyle/>
        <a:p>
          <a:r>
            <a:rPr lang="zh-CN" altLang="en-US" sz="1800" dirty="0" smtClean="0">
              <a:solidFill>
                <a:srgbClr val="00B0F0"/>
              </a:solidFill>
            </a:rPr>
            <a:t>平仓时点：</a:t>
          </a:r>
          <a:r>
            <a:rPr lang="zh-CN" altLang="en-US" sz="2000" dirty="0" smtClean="0"/>
            <a:t>若开仓隐含波动率高于长期均值水平，则选择长期均值作为平仓阈值</a:t>
          </a:r>
        </a:p>
        <a:p>
          <a:r>
            <a:rPr lang="en-US" altLang="en-US" sz="2000" dirty="0" smtClean="0"/>
            <a:t>• </a:t>
          </a:r>
          <a:r>
            <a:rPr lang="zh-CN" altLang="en-US" sz="2000" dirty="0" smtClean="0"/>
            <a:t>若开仓隐含波动率低于长期均值水平，则选择时间窗口</a:t>
          </a:r>
          <a:r>
            <a:rPr lang="en-US" altLang="en-US" sz="2000" dirty="0" smtClean="0"/>
            <a:t>T0</a:t>
          </a:r>
          <a:r>
            <a:rPr lang="zh-CN" altLang="en-US" sz="2000" dirty="0" smtClean="0"/>
            <a:t>的波动率均值作为平仓阈值</a:t>
          </a:r>
        </a:p>
      </dgm:t>
    </dgm:pt>
    <dgm:pt modelId="{636BD57B-A950-400C-A223-C6869204ACC6}" type="parTrans" cxnId="{68CC3DB2-9D9F-47D6-B566-29E2B0960552}">
      <dgm:prSet/>
      <dgm:spPr/>
      <dgm:t>
        <a:bodyPr/>
        <a:lstStyle/>
        <a:p>
          <a:endParaRPr lang="zh-CN" altLang="en-US"/>
        </a:p>
      </dgm:t>
    </dgm:pt>
    <dgm:pt modelId="{9BCE6640-8D73-4FCF-85CE-035331854D98}" type="sibTrans" cxnId="{68CC3DB2-9D9F-47D6-B566-29E2B0960552}">
      <dgm:prSet/>
      <dgm:spPr/>
      <dgm:t>
        <a:bodyPr/>
        <a:lstStyle/>
        <a:p>
          <a:endParaRPr lang="zh-CN" altLang="en-US"/>
        </a:p>
      </dgm:t>
    </dgm:pt>
    <dgm:pt modelId="{929F6FC9-C305-433F-8F5B-3882599B9405}" type="pres">
      <dgm:prSet presAssocID="{8F84AA4C-9FB7-4AA5-B5DF-B054947D5EDC}" presName="arrowDiagram" presStyleCnt="0">
        <dgm:presLayoutVars>
          <dgm:chMax val="5"/>
          <dgm:dir/>
          <dgm:resizeHandles val="exact"/>
        </dgm:presLayoutVars>
      </dgm:prSet>
      <dgm:spPr/>
    </dgm:pt>
    <dgm:pt modelId="{F2352E9D-DC52-4CDD-A37A-968584AA16D3}" type="pres">
      <dgm:prSet presAssocID="{8F84AA4C-9FB7-4AA5-B5DF-B054947D5EDC}" presName="arrow" presStyleLbl="bgShp" presStyleIdx="0" presStyleCnt="1"/>
      <dgm:spPr>
        <a:gradFill rotWithShape="0">
          <a:gsLst>
            <a:gs pos="0">
              <a:srgbClr val="5E9EFF"/>
            </a:gs>
            <a:gs pos="39999">
              <a:srgbClr val="85C2FF"/>
            </a:gs>
            <a:gs pos="70000">
              <a:srgbClr val="C4D6EB"/>
            </a:gs>
            <a:gs pos="100000">
              <a:srgbClr val="FFEBFA"/>
            </a:gs>
          </a:gsLst>
          <a:lin ang="5400000" scaled="0"/>
        </a:gradFill>
      </dgm:spPr>
    </dgm:pt>
    <dgm:pt modelId="{6D95274D-1035-4A02-B405-B4EEF57F454C}" type="pres">
      <dgm:prSet presAssocID="{8F84AA4C-9FB7-4AA5-B5DF-B054947D5EDC}" presName="arrowDiagram2" presStyleCnt="0"/>
      <dgm:spPr/>
    </dgm:pt>
    <dgm:pt modelId="{BABE5FC7-6B06-42CC-B006-B2AB11E57297}" type="pres">
      <dgm:prSet presAssocID="{10E685C6-6F5C-4FF3-B4AC-9CAE1F79B1AC}" presName="bullet2a" presStyleLbl="node1" presStyleIdx="0" presStyleCnt="2"/>
      <dgm:spPr/>
    </dgm:pt>
    <dgm:pt modelId="{DBA25270-F3F1-44C8-B241-E63D8562BD16}" type="pres">
      <dgm:prSet presAssocID="{10E685C6-6F5C-4FF3-B4AC-9CAE1F79B1AC}" presName="textBox2a" presStyleLbl="revTx" presStyleIdx="0" presStyleCnt="2">
        <dgm:presLayoutVars>
          <dgm:bulletEnabled val="1"/>
        </dgm:presLayoutVars>
      </dgm:prSet>
      <dgm:spPr/>
      <dgm:t>
        <a:bodyPr/>
        <a:lstStyle/>
        <a:p>
          <a:endParaRPr lang="zh-CN" altLang="en-US"/>
        </a:p>
      </dgm:t>
    </dgm:pt>
    <dgm:pt modelId="{211F0400-DC91-49B0-B5C6-17E484EC42E8}" type="pres">
      <dgm:prSet presAssocID="{0C83B952-5A72-4374-91C6-BA5A5FC7E178}" presName="bullet2b" presStyleLbl="node1" presStyleIdx="1" presStyleCnt="2"/>
      <dgm:spPr/>
    </dgm:pt>
    <dgm:pt modelId="{84381027-253A-4894-9603-F01DF2945EB3}" type="pres">
      <dgm:prSet presAssocID="{0C83B952-5A72-4374-91C6-BA5A5FC7E178}" presName="textBox2b" presStyleLbl="revTx" presStyleIdx="1" presStyleCnt="2">
        <dgm:presLayoutVars>
          <dgm:bulletEnabled val="1"/>
        </dgm:presLayoutVars>
      </dgm:prSet>
      <dgm:spPr/>
      <dgm:t>
        <a:bodyPr/>
        <a:lstStyle/>
        <a:p>
          <a:endParaRPr lang="zh-CN" altLang="en-US"/>
        </a:p>
      </dgm:t>
    </dgm:pt>
  </dgm:ptLst>
  <dgm:cxnLst>
    <dgm:cxn modelId="{05AB36C0-8086-44AC-8CD2-919E800C5EF5}" type="presOf" srcId="{8F84AA4C-9FB7-4AA5-B5DF-B054947D5EDC}" destId="{929F6FC9-C305-433F-8F5B-3882599B9405}" srcOrd="0" destOrd="0" presId="urn:microsoft.com/office/officeart/2005/8/layout/arrow2"/>
    <dgm:cxn modelId="{FFFC52F6-E747-4947-A889-42642D92F4F6}" srcId="{8F84AA4C-9FB7-4AA5-B5DF-B054947D5EDC}" destId="{10E685C6-6F5C-4FF3-B4AC-9CAE1F79B1AC}" srcOrd="0" destOrd="0" parTransId="{72E5517F-E722-4F58-BCC6-C696EE8545CF}" sibTransId="{CD4D1704-2659-4867-957C-BFC4646705EC}"/>
    <dgm:cxn modelId="{418917C4-9E84-4E44-B988-B7824DC807A4}" type="presOf" srcId="{0C83B952-5A72-4374-91C6-BA5A5FC7E178}" destId="{84381027-253A-4894-9603-F01DF2945EB3}" srcOrd="0" destOrd="0" presId="urn:microsoft.com/office/officeart/2005/8/layout/arrow2"/>
    <dgm:cxn modelId="{68CC3DB2-9D9F-47D6-B566-29E2B0960552}" srcId="{8F84AA4C-9FB7-4AA5-B5DF-B054947D5EDC}" destId="{0C83B952-5A72-4374-91C6-BA5A5FC7E178}" srcOrd="1" destOrd="0" parTransId="{636BD57B-A950-400C-A223-C6869204ACC6}" sibTransId="{9BCE6640-8D73-4FCF-85CE-035331854D98}"/>
    <dgm:cxn modelId="{EC64E0D9-5196-471A-8738-194BA7BE36B6}" type="presOf" srcId="{10E685C6-6F5C-4FF3-B4AC-9CAE1F79B1AC}" destId="{DBA25270-F3F1-44C8-B241-E63D8562BD16}" srcOrd="0" destOrd="0" presId="urn:microsoft.com/office/officeart/2005/8/layout/arrow2"/>
    <dgm:cxn modelId="{904C76F7-9658-4C45-92E5-3A77D58E3DAF}" type="presParOf" srcId="{929F6FC9-C305-433F-8F5B-3882599B9405}" destId="{F2352E9D-DC52-4CDD-A37A-968584AA16D3}" srcOrd="0" destOrd="0" presId="urn:microsoft.com/office/officeart/2005/8/layout/arrow2"/>
    <dgm:cxn modelId="{441AE9BD-8696-4C59-8785-160A9C5279D9}" type="presParOf" srcId="{929F6FC9-C305-433F-8F5B-3882599B9405}" destId="{6D95274D-1035-4A02-B405-B4EEF57F454C}" srcOrd="1" destOrd="0" presId="urn:microsoft.com/office/officeart/2005/8/layout/arrow2"/>
    <dgm:cxn modelId="{17D38BF9-571F-4787-8D89-962BACD8EA53}" type="presParOf" srcId="{6D95274D-1035-4A02-B405-B4EEF57F454C}" destId="{BABE5FC7-6B06-42CC-B006-B2AB11E57297}" srcOrd="0" destOrd="0" presId="urn:microsoft.com/office/officeart/2005/8/layout/arrow2"/>
    <dgm:cxn modelId="{1D6D3868-2093-44D0-A702-89DF154CBBE0}" type="presParOf" srcId="{6D95274D-1035-4A02-B405-B4EEF57F454C}" destId="{DBA25270-F3F1-44C8-B241-E63D8562BD16}" srcOrd="1" destOrd="0" presId="urn:microsoft.com/office/officeart/2005/8/layout/arrow2"/>
    <dgm:cxn modelId="{F784B624-606A-4F55-91F9-DC489B641D9B}" type="presParOf" srcId="{6D95274D-1035-4A02-B405-B4EEF57F454C}" destId="{211F0400-DC91-49B0-B5C6-17E484EC42E8}" srcOrd="2" destOrd="0" presId="urn:microsoft.com/office/officeart/2005/8/layout/arrow2"/>
    <dgm:cxn modelId="{138F67EA-3ED8-42CF-958E-020B8F1609B1}" type="presParOf" srcId="{6D95274D-1035-4A02-B405-B4EEF57F454C}" destId="{84381027-253A-4894-9603-F01DF2945EB3}" srcOrd="3"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352E9D-DC52-4CDD-A37A-968584AA16D3}">
      <dsp:nvSpPr>
        <dsp:cNvPr id="0" name=""/>
        <dsp:cNvSpPr/>
      </dsp:nvSpPr>
      <dsp:spPr>
        <a:xfrm>
          <a:off x="0" y="577405"/>
          <a:ext cx="6792301" cy="4245188"/>
        </a:xfrm>
        <a:prstGeom prst="swooshArrow">
          <a:avLst>
            <a:gd name="adj1" fmla="val 25000"/>
            <a:gd name="adj2" fmla="val 25000"/>
          </a:avLst>
        </a:prstGeom>
        <a:gradFill rotWithShape="0">
          <a:gsLst>
            <a:gs pos="0">
              <a:srgbClr val="5E9EFF"/>
            </a:gs>
            <a:gs pos="39999">
              <a:srgbClr val="85C2FF"/>
            </a:gs>
            <a:gs pos="70000">
              <a:srgbClr val="C4D6EB"/>
            </a:gs>
            <a:gs pos="100000">
              <a:srgbClr val="FFEBFA"/>
            </a:gs>
          </a:gsLst>
          <a:lin ang="5400000" scaled="0"/>
        </a:gra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BABE5FC7-6B06-42CC-B006-B2AB11E57297}">
      <dsp:nvSpPr>
        <dsp:cNvPr id="0" name=""/>
        <dsp:cNvSpPr/>
      </dsp:nvSpPr>
      <dsp:spPr>
        <a:xfrm>
          <a:off x="1579210" y="2891033"/>
          <a:ext cx="237730" cy="237730"/>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BA25270-F3F1-44C8-B241-E63D8562BD16}">
      <dsp:nvSpPr>
        <dsp:cNvPr id="0" name=""/>
        <dsp:cNvSpPr/>
      </dsp:nvSpPr>
      <dsp:spPr>
        <a:xfrm>
          <a:off x="1698075" y="3009898"/>
          <a:ext cx="2207498" cy="1812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69" tIns="0" rIns="0" bIns="0" numCol="1" spcCol="1270" anchor="t" anchorCtr="0">
          <a:noAutofit/>
        </a:bodyPr>
        <a:lstStyle/>
        <a:p>
          <a:pPr lvl="0" algn="l" defTabSz="800100">
            <a:lnSpc>
              <a:spcPct val="90000"/>
            </a:lnSpc>
            <a:spcBef>
              <a:spcPct val="0"/>
            </a:spcBef>
            <a:spcAft>
              <a:spcPct val="35000"/>
            </a:spcAft>
          </a:pPr>
          <a:r>
            <a:rPr lang="zh-CN" altLang="en-US" sz="1800" kern="1200" dirty="0" smtClean="0">
              <a:solidFill>
                <a:srgbClr val="FF0000"/>
              </a:solidFill>
            </a:rPr>
            <a:t>开仓时点：</a:t>
          </a:r>
          <a:r>
            <a:rPr lang="zh-CN" altLang="en-US" sz="1800" kern="1200" dirty="0" smtClean="0"/>
            <a:t>隐含波动率突破前期（假设时间窗口为</a:t>
          </a:r>
          <a:r>
            <a:rPr lang="en-US" altLang="en-US" sz="1800" kern="1200" dirty="0" smtClean="0"/>
            <a:t>T0</a:t>
          </a:r>
          <a:r>
            <a:rPr lang="zh-CN" altLang="en-US" sz="1800" kern="1200" dirty="0" smtClean="0"/>
            <a:t>）最大值，此时认为市场处于超卖状态</a:t>
          </a:r>
          <a:endParaRPr lang="zh-CN" altLang="en-US" sz="1800" kern="1200" dirty="0"/>
        </a:p>
      </dsp:txBody>
      <dsp:txXfrm>
        <a:off x="1698075" y="3009898"/>
        <a:ext cx="2207498" cy="1812695"/>
      </dsp:txXfrm>
    </dsp:sp>
    <dsp:sp modelId="{211F0400-DC91-49B0-B5C6-17E484EC42E8}">
      <dsp:nvSpPr>
        <dsp:cNvPr id="0" name=""/>
        <dsp:cNvSpPr/>
      </dsp:nvSpPr>
      <dsp:spPr>
        <a:xfrm>
          <a:off x="3769727" y="1808510"/>
          <a:ext cx="407538" cy="407538"/>
        </a:xfrm>
        <a:prstGeom prst="ellipse">
          <a:avLst/>
        </a:prstGeom>
        <a:solidFill>
          <a:schemeClr val="accent5">
            <a:hueOff val="3257024"/>
            <a:satOff val="11196"/>
            <a:lumOff val="-53726"/>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4381027-253A-4894-9603-F01DF2945EB3}">
      <dsp:nvSpPr>
        <dsp:cNvPr id="0" name=""/>
        <dsp:cNvSpPr/>
      </dsp:nvSpPr>
      <dsp:spPr>
        <a:xfrm>
          <a:off x="3973496" y="2012279"/>
          <a:ext cx="2207498" cy="2810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46" tIns="0" rIns="0" bIns="0" numCol="1" spcCol="1270" anchor="t" anchorCtr="0">
          <a:noAutofit/>
        </a:bodyPr>
        <a:lstStyle/>
        <a:p>
          <a:pPr lvl="0" algn="l" defTabSz="800100">
            <a:lnSpc>
              <a:spcPct val="90000"/>
            </a:lnSpc>
            <a:spcBef>
              <a:spcPct val="0"/>
            </a:spcBef>
            <a:spcAft>
              <a:spcPct val="35000"/>
            </a:spcAft>
          </a:pPr>
          <a:r>
            <a:rPr lang="zh-CN" altLang="en-US" sz="1800" kern="1200" dirty="0" smtClean="0">
              <a:solidFill>
                <a:srgbClr val="00B0F0"/>
              </a:solidFill>
            </a:rPr>
            <a:t>平仓时点：</a:t>
          </a:r>
          <a:r>
            <a:rPr lang="zh-CN" altLang="en-US" sz="2000" kern="1200" dirty="0" smtClean="0"/>
            <a:t>若开仓隐含波动率高于长期均值水平，则选择长期均值作为平仓阈值</a:t>
          </a:r>
        </a:p>
        <a:p>
          <a:pPr lvl="0" algn="l" defTabSz="800100">
            <a:lnSpc>
              <a:spcPct val="90000"/>
            </a:lnSpc>
            <a:spcBef>
              <a:spcPct val="0"/>
            </a:spcBef>
            <a:spcAft>
              <a:spcPct val="35000"/>
            </a:spcAft>
          </a:pPr>
          <a:r>
            <a:rPr lang="en-US" altLang="en-US" sz="2000" kern="1200" dirty="0" smtClean="0"/>
            <a:t>• </a:t>
          </a:r>
          <a:r>
            <a:rPr lang="zh-CN" altLang="en-US" sz="2000" kern="1200" dirty="0" smtClean="0"/>
            <a:t>若开仓隐含波动率低于长期均值水平，则选择时间窗口</a:t>
          </a:r>
          <a:r>
            <a:rPr lang="en-US" altLang="en-US" sz="2000" kern="1200" dirty="0" smtClean="0"/>
            <a:t>T0</a:t>
          </a:r>
          <a:r>
            <a:rPr lang="zh-CN" altLang="en-US" sz="2000" kern="1200" dirty="0" smtClean="0"/>
            <a:t>的波动率均值作为平仓阈值</a:t>
          </a:r>
        </a:p>
      </dsp:txBody>
      <dsp:txXfrm>
        <a:off x="3973496" y="2012279"/>
        <a:ext cx="2207498" cy="281031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93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楷体_GB2312" pitchFamily="49" charset="-122"/>
                <a:ea typeface="宋体" charset="-122"/>
              </a:defRPr>
            </a:lvl1pPr>
          </a:lstStyle>
          <a:p>
            <a:pPr>
              <a:defRPr/>
            </a:pPr>
            <a:endParaRPr lang="zh-CN" altLang="en-US"/>
          </a:p>
        </p:txBody>
      </p:sp>
      <p:sp>
        <p:nvSpPr>
          <p:cNvPr id="12093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楷体_GB2312" pitchFamily="49" charset="-122"/>
                <a:ea typeface="宋体" charset="-122"/>
              </a:defRPr>
            </a:lvl1pPr>
          </a:lstStyle>
          <a:p>
            <a:pPr>
              <a:defRPr/>
            </a:pPr>
            <a:fld id="{556E65AE-2C74-4F4F-BA61-399D18EE9B46}" type="datetimeFigureOut">
              <a:rPr lang="zh-CN" altLang="en-US"/>
              <a:pPr>
                <a:defRPr/>
              </a:pPr>
              <a:t>2014/7/29</a:t>
            </a:fld>
            <a:endParaRPr lang="en-US" altLang="zh-CN"/>
          </a:p>
        </p:txBody>
      </p:sp>
      <p:sp>
        <p:nvSpPr>
          <p:cNvPr id="12093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楷体_GB2312" pitchFamily="49" charset="-122"/>
                <a:ea typeface="宋体" charset="-122"/>
              </a:defRPr>
            </a:lvl1pPr>
          </a:lstStyle>
          <a:p>
            <a:pPr>
              <a:defRPr/>
            </a:pPr>
            <a:endParaRPr lang="en-US" altLang="zh-CN"/>
          </a:p>
        </p:txBody>
      </p:sp>
      <p:sp>
        <p:nvSpPr>
          <p:cNvPr id="12093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楷体_GB2312" pitchFamily="49" charset="-122"/>
                <a:ea typeface="宋体" charset="-122"/>
              </a:defRPr>
            </a:lvl1pPr>
          </a:lstStyle>
          <a:p>
            <a:pPr>
              <a:defRPr/>
            </a:pPr>
            <a:fld id="{91D3AF65-7C85-4F49-AA00-13EB8D729F88}" type="slidenum">
              <a:rPr lang="zh-CN" altLang="en-US"/>
              <a:pPr>
                <a:defRPr/>
              </a:pPr>
              <a:t>‹#›</a:t>
            </a:fld>
            <a:endParaRPr lang="en-US" altLang="zh-CN"/>
          </a:p>
        </p:txBody>
      </p:sp>
    </p:spTree>
    <p:extLst>
      <p:ext uri="{BB962C8B-B14F-4D97-AF65-F5344CB8AC3E}">
        <p14:creationId xmlns:p14="http://schemas.microsoft.com/office/powerpoint/2010/main" xmlns="" val="3275904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7988" cy="493713"/>
          </a:xfrm>
          <a:prstGeom prst="rect">
            <a:avLst/>
          </a:prstGeom>
          <a:noFill/>
          <a:ln w="9525">
            <a:noFill/>
            <a:miter lim="800000"/>
            <a:headEnd/>
            <a:tailEnd/>
          </a:ln>
        </p:spPr>
        <p:txBody>
          <a:bodyPr vert="horz" wrap="square" lIns="87282" tIns="43642" rIns="87282" bIns="43642" numCol="1" anchor="t" anchorCtr="0" compatLnSpc="1">
            <a:prstTxWarp prst="textNoShape">
              <a:avLst/>
            </a:prstTxWarp>
          </a:bodyPr>
          <a:lstStyle>
            <a:lvl1pPr defTabSz="871538">
              <a:defRPr sz="1100" b="0">
                <a:solidFill>
                  <a:schemeClr val="tx1"/>
                </a:solidFill>
                <a:latin typeface="Arial" charset="0"/>
                <a:ea typeface="宋体" charset="-122"/>
              </a:defRPr>
            </a:lvl1pPr>
          </a:lstStyle>
          <a:p>
            <a:pPr>
              <a:defRPr/>
            </a:pPr>
            <a:endParaRPr lang="zh-CN" altLang="en-US"/>
          </a:p>
        </p:txBody>
      </p:sp>
      <p:sp>
        <p:nvSpPr>
          <p:cNvPr id="3075" name="Rectangle 3"/>
          <p:cNvSpPr>
            <a:spLocks noGrp="1" noChangeArrowheads="1"/>
          </p:cNvSpPr>
          <p:nvPr>
            <p:ph type="dt" idx="1"/>
          </p:nvPr>
        </p:nvSpPr>
        <p:spPr bwMode="auto">
          <a:xfrm>
            <a:off x="3848100" y="0"/>
            <a:ext cx="2946400" cy="493713"/>
          </a:xfrm>
          <a:prstGeom prst="rect">
            <a:avLst/>
          </a:prstGeom>
          <a:noFill/>
          <a:ln w="9525">
            <a:noFill/>
            <a:miter lim="800000"/>
            <a:headEnd/>
            <a:tailEnd/>
          </a:ln>
        </p:spPr>
        <p:txBody>
          <a:bodyPr vert="horz" wrap="square" lIns="87282" tIns="43642" rIns="87282" bIns="43642" numCol="1" anchor="t" anchorCtr="0" compatLnSpc="1">
            <a:prstTxWarp prst="textNoShape">
              <a:avLst/>
            </a:prstTxWarp>
          </a:bodyPr>
          <a:lstStyle>
            <a:lvl1pPr algn="r" defTabSz="871538">
              <a:defRPr sz="1100" b="0">
                <a:solidFill>
                  <a:schemeClr val="tx1"/>
                </a:solidFill>
                <a:latin typeface="Arial" charset="0"/>
                <a:ea typeface="宋体" charset="-122"/>
              </a:defRPr>
            </a:lvl1pPr>
          </a:lstStyle>
          <a:p>
            <a:pPr>
              <a:defRPr/>
            </a:pPr>
            <a:endParaRPr lang="en-US" altLang="zh-CN"/>
          </a:p>
        </p:txBody>
      </p:sp>
      <p:sp>
        <p:nvSpPr>
          <p:cNvPr id="29700" name="Rectangle 4"/>
          <p:cNvSpPr>
            <a:spLocks noGrp="1" noRot="1" noChangeAspect="1" noChangeArrowheads="1"/>
          </p:cNvSpPr>
          <p:nvPr>
            <p:ph type="sldImg" idx="2"/>
          </p:nvPr>
        </p:nvSpPr>
        <p:spPr bwMode="auto">
          <a:xfrm>
            <a:off x="749300" y="746125"/>
            <a:ext cx="5295900" cy="3722688"/>
          </a:xfrm>
          <a:prstGeom prst="rect">
            <a:avLst/>
          </a:prstGeom>
          <a:noFill/>
          <a:ln w="9525">
            <a:noFill/>
            <a:miter lim="800000"/>
            <a:headEnd/>
            <a:tailEnd/>
          </a:ln>
        </p:spPr>
      </p:sp>
      <p:sp>
        <p:nvSpPr>
          <p:cNvPr id="3077" name="Rectangle 5"/>
          <p:cNvSpPr>
            <a:spLocks noGrp="1" noRot="1" noChangeArrowheads="1"/>
          </p:cNvSpPr>
          <p:nvPr>
            <p:ph type="body" sz="quarter" idx="3"/>
          </p:nvPr>
        </p:nvSpPr>
        <p:spPr bwMode="auto">
          <a:xfrm>
            <a:off x="677863" y="4718050"/>
            <a:ext cx="5440362" cy="4465638"/>
          </a:xfrm>
          <a:prstGeom prst="rect">
            <a:avLst/>
          </a:prstGeom>
          <a:noFill/>
          <a:ln w="9525">
            <a:noFill/>
            <a:miter lim="800000"/>
            <a:headEnd/>
            <a:tailEnd/>
          </a:ln>
        </p:spPr>
        <p:txBody>
          <a:bodyPr vert="horz" wrap="square" lIns="87282" tIns="43642" rIns="87282" bIns="43642"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9431338"/>
            <a:ext cx="2947988" cy="495300"/>
          </a:xfrm>
          <a:prstGeom prst="rect">
            <a:avLst/>
          </a:prstGeom>
          <a:noFill/>
          <a:ln w="9525">
            <a:noFill/>
            <a:miter lim="800000"/>
            <a:headEnd/>
            <a:tailEnd/>
          </a:ln>
        </p:spPr>
        <p:txBody>
          <a:bodyPr vert="horz" wrap="square" lIns="87282" tIns="43642" rIns="87282" bIns="43642" numCol="1" anchor="b" anchorCtr="0" compatLnSpc="1">
            <a:prstTxWarp prst="textNoShape">
              <a:avLst/>
            </a:prstTxWarp>
          </a:bodyPr>
          <a:lstStyle>
            <a:lvl1pPr defTabSz="871538">
              <a:defRPr sz="1100" b="0">
                <a:solidFill>
                  <a:schemeClr val="tx1"/>
                </a:solidFill>
                <a:latin typeface="Arial" charset="0"/>
                <a:ea typeface="宋体" charset="-122"/>
              </a:defRPr>
            </a:lvl1pPr>
          </a:lstStyle>
          <a:p>
            <a:pPr>
              <a:defRPr/>
            </a:pPr>
            <a:endParaRPr lang="en-US" altLang="zh-CN"/>
          </a:p>
        </p:txBody>
      </p:sp>
      <p:sp>
        <p:nvSpPr>
          <p:cNvPr id="3079" name="Rectangle 7"/>
          <p:cNvSpPr>
            <a:spLocks noGrp="1" noChangeArrowheads="1"/>
          </p:cNvSpPr>
          <p:nvPr>
            <p:ph type="sldNum" sz="quarter" idx="5"/>
          </p:nvPr>
        </p:nvSpPr>
        <p:spPr bwMode="auto">
          <a:xfrm>
            <a:off x="3848100" y="9431338"/>
            <a:ext cx="2946400" cy="495300"/>
          </a:xfrm>
          <a:prstGeom prst="rect">
            <a:avLst/>
          </a:prstGeom>
          <a:noFill/>
          <a:ln w="9525">
            <a:noFill/>
            <a:miter lim="800000"/>
            <a:headEnd/>
            <a:tailEnd/>
          </a:ln>
        </p:spPr>
        <p:txBody>
          <a:bodyPr vert="horz" wrap="square" lIns="87282" tIns="43642" rIns="87282" bIns="43642" numCol="1" anchor="b" anchorCtr="0" compatLnSpc="1">
            <a:prstTxWarp prst="textNoShape">
              <a:avLst/>
            </a:prstTxWarp>
          </a:bodyPr>
          <a:lstStyle>
            <a:lvl1pPr algn="r" defTabSz="871538">
              <a:defRPr sz="1100" b="0">
                <a:solidFill>
                  <a:schemeClr val="tx1"/>
                </a:solidFill>
                <a:latin typeface="Arial" charset="0"/>
                <a:ea typeface="宋体" charset="-122"/>
              </a:defRPr>
            </a:lvl1pPr>
          </a:lstStyle>
          <a:p>
            <a:pPr>
              <a:defRPr/>
            </a:pPr>
            <a:fld id="{C0F3CC30-87E2-409C-A19F-54453CBD08B2}" type="slidenum">
              <a:rPr lang="zh-CN" altLang="en-US"/>
              <a:pPr>
                <a:defRPr/>
              </a:pPr>
              <a:t>‹#›</a:t>
            </a:fld>
            <a:endParaRPr lang="en-US" altLang="zh-CN"/>
          </a:p>
        </p:txBody>
      </p:sp>
    </p:spTree>
    <p:extLst>
      <p:ext uri="{BB962C8B-B14F-4D97-AF65-F5344CB8AC3E}">
        <p14:creationId xmlns:p14="http://schemas.microsoft.com/office/powerpoint/2010/main" xmlns="" val="3600799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752475" y="746125"/>
            <a:ext cx="5291138" cy="3721100"/>
          </a:xfrm>
        </p:spPr>
      </p:sp>
      <p:sp>
        <p:nvSpPr>
          <p:cNvPr id="30723" name="Rectangle 3"/>
          <p:cNvSpPr>
            <a:spLocks noGrp="1" noRot="1" noChangeArrowheads="1"/>
          </p:cNvSpPr>
          <p:nvPr>
            <p:ph type="body" idx="1"/>
          </p:nvPr>
        </p:nvSpPr>
        <p:spPr>
          <a:noFill/>
          <a:ln/>
        </p:spPr>
        <p:txBody>
          <a:bodyPr/>
          <a:lstStyle/>
          <a:p>
            <a:pPr defTabSz="881063"/>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6AE10BA-065B-4036-915D-57EB04B4C06A}" type="slidenum">
              <a:rPr lang="zh-CN" altLang="en-US" smtClean="0">
                <a:ea typeface="宋体" pitchFamily="2" charset="-122"/>
              </a:rPr>
              <a:pPr/>
              <a:t>1</a:t>
            </a:fld>
            <a:endParaRPr lang="en-US" altLang="zh-CN" smtClean="0">
              <a:ea typeface="宋体" pitchFamily="2" charset="-122"/>
            </a:endParaRPr>
          </a:p>
        </p:txBody>
      </p:sp>
      <p:sp>
        <p:nvSpPr>
          <p:cNvPr id="31747" name="Rectangle 2"/>
          <p:cNvSpPr>
            <a:spLocks noGrp="1" noRot="1" noChangeAspect="1" noChangeArrowheads="1" noTextEdit="1"/>
          </p:cNvSpPr>
          <p:nvPr>
            <p:ph type="sldImg"/>
          </p:nvPr>
        </p:nvSpPr>
        <p:spPr>
          <a:xfrm>
            <a:off x="763588" y="750888"/>
            <a:ext cx="5272087" cy="3706812"/>
          </a:xfrm>
          <a:ln w="12700" cap="flat">
            <a:solidFill>
              <a:schemeClr val="tx1"/>
            </a:solidFill>
          </a:ln>
        </p:spPr>
      </p:sp>
      <p:sp>
        <p:nvSpPr>
          <p:cNvPr id="31748" name="Rectangle 3"/>
          <p:cNvSpPr>
            <a:spLocks noGrp="1" noChangeArrowheads="1"/>
          </p:cNvSpPr>
          <p:nvPr>
            <p:ph type="body" idx="1"/>
          </p:nvPr>
        </p:nvSpPr>
        <p:spPr>
          <a:xfrm>
            <a:off x="906463" y="4714875"/>
            <a:ext cx="4984750" cy="4467225"/>
          </a:xfrm>
          <a:noFill/>
          <a:ln/>
        </p:spPr>
        <p:txBody>
          <a:bodyPr lIns="87576" tIns="43020" rIns="87576" bIns="43020" anchor="t"/>
          <a:lstStyle/>
          <a:p>
            <a:pPr eaLnBrk="1" hangingPunct="1"/>
            <a:endParaRPr lang="zh-CN" alt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0F3CC30-87E2-409C-A19F-54453CBD08B2}" type="slidenum">
              <a:rPr lang="zh-CN" altLang="en-US" smtClean="0"/>
              <a:pPr>
                <a:defRPr/>
              </a:pPr>
              <a:t>12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463675" y="3886200"/>
            <a:ext cx="6829425" cy="1752600"/>
          </a:xfrm>
        </p:spPr>
        <p:txBody>
          <a:bodyPr/>
          <a:lstStyle>
            <a:lvl1pPr marL="0" indent="0" algn="ctr">
              <a:buFontTx/>
              <a:buNone/>
              <a:defRPr/>
            </a:lvl1pPr>
          </a:lstStyle>
          <a:p>
            <a:r>
              <a:rPr lang="zh-CN" altLang="en-US"/>
              <a:t>单击此处编辑母版副标题样式</a:t>
            </a:r>
          </a:p>
        </p:txBody>
      </p:sp>
      <p:sp>
        <p:nvSpPr>
          <p:cNvPr id="3" name="Rectangle 3"/>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962131EA-4A9A-4CB5-AA49-81D850F55ECC}" type="slidenum">
              <a:rPr lang="zh-CN" altLang="en-US" sz="1600" smtClean="0"/>
              <a:pPr>
                <a:defRPr/>
              </a:pPr>
              <a:t>‹#›</a:t>
            </a:fld>
            <a:endParaRPr lang="en-US" sz="1600"/>
          </a:p>
        </p:txBody>
      </p:sp>
      <p:sp>
        <p:nvSpPr>
          <p:cNvPr id="2" name="标题 1"/>
          <p:cNvSpPr>
            <a:spLocks noGrp="1"/>
          </p:cNvSpPr>
          <p:nvPr>
            <p:ph type="title"/>
          </p:nvPr>
        </p:nvSpPr>
        <p:spPr/>
        <p:txBody>
          <a:bodyPr/>
          <a:lstStyle>
            <a:lvl1pPr>
              <a:defRPr sz="2800" baseline="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7CD94585-989F-4EA4-8D80-1BD70220EE1C}" type="slidenum">
              <a:rPr lang="zh-CN" altLang="en-US" sz="1600" smtClean="0"/>
              <a:pPr>
                <a:defRPr/>
              </a:pPr>
              <a:t>‹#›</a:t>
            </a:fld>
            <a:endParaRPr lang="en-US" sz="1600"/>
          </a:p>
        </p:txBody>
      </p:sp>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87366" y="1063625"/>
            <a:ext cx="4314825" cy="5062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54588" y="1063625"/>
            <a:ext cx="4314825" cy="5062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5"/>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2B85D0EE-1F27-4634-B9F9-7B17200CF20F}" type="slidenum">
              <a:rPr lang="zh-CN" altLang="en-US" sz="1600" smtClean="0"/>
              <a:pPr>
                <a:defRPr/>
              </a:pPr>
              <a:t>‹#›</a:t>
            </a:fld>
            <a:endParaRPr lang="en-US" sz="1600"/>
          </a:p>
        </p:txBody>
      </p:sp>
      <p:sp>
        <p:nvSpPr>
          <p:cNvPr id="2" name="标题 1"/>
          <p:cNvSpPr>
            <a:spLocks noGrp="1"/>
          </p:cNvSpPr>
          <p:nvPr>
            <p:ph type="title"/>
          </p:nvPr>
        </p:nvSpPr>
        <p:spPr/>
        <p:txBody>
          <a:bodyPr/>
          <a:lstStyle>
            <a:lvl1pPr>
              <a:defRPr baseline="0"/>
            </a:lvl1pPr>
          </a:lstStyle>
          <a:p>
            <a:r>
              <a:rPr lang="zh-CN" altLang="en-US" dirty="0" smtClean="0"/>
              <a:t>单击此处编辑母版标题样式</a:t>
            </a:r>
            <a:endParaRPr lang="zh-CN" altLang="en-US" dirty="0"/>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B7BE654C-1B9A-4FD2-A978-09954D82DD95}" type="slidenum">
              <a:rPr lang="zh-CN" altLang="en-US" sz="1600" smtClean="0"/>
              <a:pPr>
                <a:defRPr/>
              </a:pPr>
              <a:t>‹#›</a:t>
            </a:fld>
            <a:endParaRPr lang="en-US" sz="1600"/>
          </a:p>
        </p:txBody>
      </p:sp>
      <p:sp>
        <p:nvSpPr>
          <p:cNvPr id="5" name="标题 1"/>
          <p:cNvSpPr>
            <a:spLocks noGrp="1"/>
          </p:cNvSpPr>
          <p:nvPr>
            <p:ph type="title"/>
          </p:nvPr>
        </p:nvSpPr>
        <p:spPr>
          <a:xfrm>
            <a:off x="69850" y="76200"/>
            <a:ext cx="9199563" cy="685800"/>
          </a:xfrm>
        </p:spPr>
        <p:txBody>
          <a:bodyPr/>
          <a:lstStyle/>
          <a:p>
            <a:r>
              <a:rPr lang="zh-CN" altLang="en-US" smtClean="0"/>
              <a:t>单击此处编辑母版标题样式</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69D30C75-E920-4485-BA42-B12342CA203E}" type="slidenum">
              <a:rPr lang="zh-CN" altLang="en-US" sz="1600" smtClean="0"/>
              <a:pPr>
                <a:defRPr/>
              </a:pPr>
              <a:t>‹#›</a:t>
            </a:fld>
            <a:endParaRPr lang="en-US" sz="1600"/>
          </a:p>
        </p:txBody>
      </p:sp>
      <p:sp>
        <p:nvSpPr>
          <p:cNvPr id="2" name="标题 1"/>
          <p:cNvSpPr>
            <a:spLocks noGrp="1"/>
          </p:cNvSpPr>
          <p:nvPr>
            <p:ph type="title"/>
          </p:nvPr>
        </p:nvSpPr>
        <p:spPr>
          <a:xfrm>
            <a:off x="69850" y="76200"/>
            <a:ext cx="9199563"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87367" y="1063625"/>
            <a:ext cx="8782050" cy="5062538"/>
          </a:xfrm>
        </p:spPr>
        <p:txBody>
          <a:bodyPr/>
          <a:lstStyle/>
          <a:p>
            <a:pPr lvl="0"/>
            <a:endParaRPr lang="zh-CN" altLang="en-US" noProof="0" smtClean="0"/>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3333750" y="6245225"/>
            <a:ext cx="3089275" cy="476250"/>
          </a:xfrm>
          <a:prstGeom prst="rect">
            <a:avLst/>
          </a:prstGeom>
        </p:spPr>
        <p:txBody>
          <a:bodyPr/>
          <a:lstStyle>
            <a:lvl1pPr>
              <a:defRPr sz="1600">
                <a:latin typeface="楷体_GB2312" pitchFamily="49" charset="-122"/>
                <a:ea typeface="宋体" pitchFamily="2" charset="-122"/>
              </a:defRPr>
            </a:lvl1pPr>
          </a:lstStyle>
          <a:p>
            <a:pPr>
              <a:defRPr/>
            </a:pPr>
            <a:endParaRPr lang="en-US" altLang="zh-CN"/>
          </a:p>
        </p:txBody>
      </p:sp>
      <p:sp>
        <p:nvSpPr>
          <p:cNvPr id="4" name="Rectangle 6"/>
          <p:cNvSpPr>
            <a:spLocks noGrp="1" noChangeArrowheads="1"/>
          </p:cNvSpPr>
          <p:nvPr>
            <p:ph type="sldNum" sz="quarter" idx="12"/>
          </p:nvPr>
        </p:nvSpPr>
        <p:spPr>
          <a:xfrm>
            <a:off x="7289800" y="6381750"/>
            <a:ext cx="2276475" cy="476250"/>
          </a:xfrm>
          <a:prstGeom prst="rect">
            <a:avLst/>
          </a:prstGeom>
        </p:spPr>
        <p:txBody>
          <a:bodyPr/>
          <a:lstStyle>
            <a:lvl1pPr>
              <a:defRPr sz="1600">
                <a:latin typeface="楷体_GB2312" pitchFamily="49" charset="-122"/>
                <a:ea typeface="宋体" pitchFamily="2" charset="-122"/>
              </a:defRPr>
            </a:lvl1pPr>
          </a:lstStyle>
          <a:p>
            <a:pPr>
              <a:defRPr/>
            </a:pPr>
            <a:fld id="{A0D2B8F9-60EC-430E-A813-24CA6AD9D906}"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31838" y="2130425"/>
            <a:ext cx="8293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63675" y="3886200"/>
            <a:ext cx="6829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974A051-6B6D-43C1-8827-F509EA8AD838}" type="datetimeFigureOut">
              <a:rPr lang="zh-CN" altLang="en-US"/>
              <a:pPr>
                <a:defRPr/>
              </a:pPr>
              <a:t>2014/7/29</a:t>
            </a:fld>
            <a:endParaRPr lang="zh-CN" altLang="en-US" dirty="0"/>
          </a:p>
        </p:txBody>
      </p:sp>
      <p:sp>
        <p:nvSpPr>
          <p:cNvPr id="5" name="页脚占位符 4"/>
          <p:cNvSpPr>
            <a:spLocks noGrp="1"/>
          </p:cNvSpPr>
          <p:nvPr>
            <p:ph type="ftr" sz="quarter" idx="11"/>
          </p:nvPr>
        </p:nvSpPr>
        <p:spPr>
          <a:xfrm>
            <a:off x="3333750" y="6356350"/>
            <a:ext cx="3089275"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992938" y="6356350"/>
            <a:ext cx="2276475" cy="365125"/>
          </a:xfrm>
          <a:prstGeom prst="rect">
            <a:avLst/>
          </a:prstGeom>
        </p:spPr>
        <p:txBody>
          <a:bodyPr/>
          <a:lstStyle>
            <a:lvl1pPr>
              <a:defRPr/>
            </a:lvl1pPr>
          </a:lstStyle>
          <a:p>
            <a:pPr>
              <a:defRPr/>
            </a:pPr>
            <a:fld id="{731C1B90-25F0-48FE-8E73-A790B7E6BA8E}" type="slidenum">
              <a:rPr lang="zh-CN" altLang="en-US"/>
              <a:pPr>
                <a:defRPr/>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Line 3"/>
          <p:cNvSpPr>
            <a:spLocks noChangeShapeType="1"/>
          </p:cNvSpPr>
          <p:nvPr/>
        </p:nvSpPr>
        <p:spPr bwMode="auto">
          <a:xfrm>
            <a:off x="8269288" y="6572250"/>
            <a:ext cx="0" cy="252413"/>
          </a:xfrm>
          <a:prstGeom prst="line">
            <a:avLst/>
          </a:prstGeom>
          <a:noFill/>
          <a:ln w="44450">
            <a:solidFill>
              <a:srgbClr val="F39700"/>
            </a:solidFill>
            <a:round/>
            <a:headEnd/>
            <a:tailEnd/>
          </a:ln>
          <a:effectLst/>
        </p:spPr>
        <p:txBody>
          <a:bodyPr/>
          <a:lstStyle/>
          <a:p>
            <a:pPr algn="ctr">
              <a:defRPr/>
            </a:pPr>
            <a:endParaRPr lang="zh-CN" altLang="en-US" sz="1600">
              <a:ea typeface="楷体_GB2312" pitchFamily="49" charset="-122"/>
            </a:endParaRPr>
          </a:p>
        </p:txBody>
      </p:sp>
      <p:sp>
        <p:nvSpPr>
          <p:cNvPr id="2" name="Rectangle 4"/>
          <p:cNvSpPr>
            <a:spLocks noGrp="1" noChangeArrowheads="1"/>
          </p:cNvSpPr>
          <p:nvPr>
            <p:ph type="body" idx="1"/>
          </p:nvPr>
        </p:nvSpPr>
        <p:spPr bwMode="auto">
          <a:xfrm>
            <a:off x="487363" y="1063625"/>
            <a:ext cx="8782050" cy="5062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
        <p:nvSpPr>
          <p:cNvPr id="1029" name="Rectangle 5"/>
          <p:cNvSpPr>
            <a:spLocks noGrp="1" noChangeArrowheads="1"/>
          </p:cNvSpPr>
          <p:nvPr>
            <p:ph type="dt" sz="half" idx="2"/>
          </p:nvPr>
        </p:nvSpPr>
        <p:spPr bwMode="auto">
          <a:xfrm>
            <a:off x="487363" y="6245225"/>
            <a:ext cx="22764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charset="0"/>
                <a:ea typeface="宋体" pitchFamily="2" charset="-122"/>
              </a:defRPr>
            </a:lvl1pPr>
          </a:lstStyle>
          <a:p>
            <a:pPr>
              <a:defRPr/>
            </a:pPr>
            <a:endParaRPr lang="en-US" altLang="zh-CN"/>
          </a:p>
        </p:txBody>
      </p:sp>
      <p:sp>
        <p:nvSpPr>
          <p:cNvPr id="3" name="Rectangle 6"/>
          <p:cNvSpPr>
            <a:spLocks noGrp="1" noChangeArrowheads="1"/>
          </p:cNvSpPr>
          <p:nvPr>
            <p:ph type="title"/>
          </p:nvPr>
        </p:nvSpPr>
        <p:spPr bwMode="auto">
          <a:xfrm>
            <a:off x="69850" y="76200"/>
            <a:ext cx="919956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1" name="Line 7"/>
          <p:cNvSpPr>
            <a:spLocks noChangeShapeType="1"/>
          </p:cNvSpPr>
          <p:nvPr/>
        </p:nvSpPr>
        <p:spPr bwMode="auto">
          <a:xfrm>
            <a:off x="0" y="762000"/>
            <a:ext cx="9753600" cy="0"/>
          </a:xfrm>
          <a:prstGeom prst="line">
            <a:avLst/>
          </a:prstGeom>
          <a:noFill/>
          <a:ln w="57150" cmpd="thickThin">
            <a:solidFill>
              <a:srgbClr val="F39700"/>
            </a:solidFill>
            <a:round/>
            <a:headEnd/>
            <a:tailEnd/>
          </a:ln>
          <a:effectLst/>
        </p:spPr>
        <p:txBody>
          <a:bodyPr/>
          <a:lstStyle/>
          <a:p>
            <a:pPr algn="ctr">
              <a:defRPr/>
            </a:pPr>
            <a:endParaRPr lang="zh-CN" altLang="en-US" sz="1600">
              <a:ea typeface="楷体_GB2312" pitchFamily="49" charset="-122"/>
            </a:endParaRPr>
          </a:p>
        </p:txBody>
      </p:sp>
      <p:pic>
        <p:nvPicPr>
          <p:cNvPr id="4" name="Picture 8" descr="海通logo1"/>
          <p:cNvPicPr>
            <a:picLocks noChangeAspect="1" noChangeArrowheads="1"/>
          </p:cNvPicPr>
          <p:nvPr/>
        </p:nvPicPr>
        <p:blipFill>
          <a:blip r:embed="rId10" cstate="print"/>
          <a:srcRect/>
          <a:stretch>
            <a:fillRect/>
          </a:stretch>
        </p:blipFill>
        <p:spPr bwMode="auto">
          <a:xfrm>
            <a:off x="8407400" y="6553200"/>
            <a:ext cx="1203325" cy="250825"/>
          </a:xfrm>
          <a:prstGeom prst="rect">
            <a:avLst/>
          </a:prstGeom>
          <a:noFill/>
          <a:ln w="9525">
            <a:noFill/>
            <a:miter lim="800000"/>
            <a:headEnd/>
            <a:tailEnd/>
          </a:ln>
        </p:spPr>
      </p:pic>
      <p:pic>
        <p:nvPicPr>
          <p:cNvPr id="1032" name="Picture 9" descr="海通波纹"/>
          <p:cNvPicPr preferRelativeResize="0">
            <a:picLocks noChangeAspect="1" noChangeArrowheads="1"/>
          </p:cNvPicPr>
          <p:nvPr/>
        </p:nvPicPr>
        <p:blipFill>
          <a:blip r:embed="rId11" cstate="print"/>
          <a:srcRect/>
          <a:stretch>
            <a:fillRect/>
          </a:stretch>
        </p:blipFill>
        <p:spPr bwMode="auto">
          <a:xfrm>
            <a:off x="3449638" y="6511925"/>
            <a:ext cx="3459162" cy="346075"/>
          </a:xfrm>
          <a:prstGeom prst="rect">
            <a:avLst/>
          </a:prstGeom>
          <a:noFill/>
          <a:ln w="9525">
            <a:noFill/>
            <a:miter lim="800000"/>
            <a:headEnd/>
            <a:tailEnd/>
          </a:ln>
        </p:spPr>
      </p:pic>
      <p:pic>
        <p:nvPicPr>
          <p:cNvPr id="1033" name="Picture 10" descr="海通波纹"/>
          <p:cNvPicPr preferRelativeResize="0">
            <a:picLocks noChangeAspect="1" noChangeArrowheads="1"/>
          </p:cNvPicPr>
          <p:nvPr/>
        </p:nvPicPr>
        <p:blipFill>
          <a:blip r:embed="rId11" cstate="print"/>
          <a:srcRect/>
          <a:stretch>
            <a:fillRect/>
          </a:stretch>
        </p:blipFill>
        <p:spPr bwMode="auto">
          <a:xfrm>
            <a:off x="0" y="6511925"/>
            <a:ext cx="3459163" cy="346075"/>
          </a:xfrm>
          <a:prstGeom prst="rect">
            <a:avLst/>
          </a:prstGeom>
          <a:noFill/>
          <a:ln w="9525">
            <a:noFill/>
            <a:miter lim="800000"/>
            <a:headEnd/>
            <a:tailEnd/>
          </a:ln>
        </p:spPr>
      </p:pic>
      <p:pic>
        <p:nvPicPr>
          <p:cNvPr id="1034" name="Picture 11" descr="海通波纹"/>
          <p:cNvPicPr preferRelativeResize="0">
            <a:picLocks noChangeAspect="1" noChangeArrowheads="1"/>
          </p:cNvPicPr>
          <p:nvPr/>
        </p:nvPicPr>
        <p:blipFill>
          <a:blip r:embed="rId11" cstate="print"/>
          <a:srcRect r="75125"/>
          <a:stretch>
            <a:fillRect/>
          </a:stretch>
        </p:blipFill>
        <p:spPr bwMode="auto">
          <a:xfrm>
            <a:off x="6859588" y="6511925"/>
            <a:ext cx="860425" cy="346075"/>
          </a:xfrm>
          <a:prstGeom prst="rect">
            <a:avLst/>
          </a:prstGeom>
          <a:noFill/>
          <a:ln w="9525">
            <a:noFill/>
            <a:miter lim="800000"/>
            <a:headEnd/>
            <a:tailEnd/>
          </a:ln>
        </p:spPr>
      </p:pic>
      <p:sp>
        <p:nvSpPr>
          <p:cNvPr id="12" name="Rectangle 2"/>
          <p:cNvSpPr txBox="1">
            <a:spLocks noChangeArrowheads="1"/>
          </p:cNvSpPr>
          <p:nvPr/>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B9834967-0C18-4846-A89C-529A92E30DCB}" type="slidenum">
              <a:rPr lang="zh-CN" altLang="en-US" sz="1600" smtClean="0"/>
              <a:pPr>
                <a:defRPr/>
              </a:pPr>
              <a:t>‹#›</a:t>
            </a:fld>
            <a:endParaRPr lang="en-US" sz="160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Lst>
  <p:transition spd="med">
    <p:random/>
  </p:transition>
  <p:hf hdr="0" ftr="0" dt="0"/>
  <p:txStyles>
    <p:titleStyle>
      <a:lvl1pPr algn="l" rtl="0" eaLnBrk="0" fontAlgn="base" hangingPunct="0">
        <a:spcBef>
          <a:spcPct val="0"/>
        </a:spcBef>
        <a:spcAft>
          <a:spcPct val="0"/>
        </a:spcAft>
        <a:defRPr sz="2800">
          <a:solidFill>
            <a:srgbClr val="003399"/>
          </a:solidFill>
          <a:latin typeface="+mj-lt"/>
          <a:ea typeface="+mj-ea"/>
          <a:cs typeface="+mj-cs"/>
        </a:defRPr>
      </a:lvl1pPr>
      <a:lvl2pPr algn="l" rtl="0" eaLnBrk="0" fontAlgn="base" hangingPunct="0">
        <a:spcBef>
          <a:spcPct val="0"/>
        </a:spcBef>
        <a:spcAft>
          <a:spcPct val="0"/>
        </a:spcAft>
        <a:defRPr sz="2800">
          <a:solidFill>
            <a:srgbClr val="003399"/>
          </a:solidFill>
          <a:latin typeface="Arial" charset="0"/>
          <a:ea typeface="黑体" pitchFamily="2" charset="-122"/>
        </a:defRPr>
      </a:lvl2pPr>
      <a:lvl3pPr algn="l" rtl="0" eaLnBrk="0" fontAlgn="base" hangingPunct="0">
        <a:spcBef>
          <a:spcPct val="0"/>
        </a:spcBef>
        <a:spcAft>
          <a:spcPct val="0"/>
        </a:spcAft>
        <a:defRPr sz="2800">
          <a:solidFill>
            <a:srgbClr val="003399"/>
          </a:solidFill>
          <a:latin typeface="Arial" charset="0"/>
          <a:ea typeface="黑体" pitchFamily="2" charset="-122"/>
        </a:defRPr>
      </a:lvl3pPr>
      <a:lvl4pPr algn="l" rtl="0" eaLnBrk="0" fontAlgn="base" hangingPunct="0">
        <a:spcBef>
          <a:spcPct val="0"/>
        </a:spcBef>
        <a:spcAft>
          <a:spcPct val="0"/>
        </a:spcAft>
        <a:defRPr sz="2800">
          <a:solidFill>
            <a:srgbClr val="003399"/>
          </a:solidFill>
          <a:latin typeface="Arial" charset="0"/>
          <a:ea typeface="黑体" pitchFamily="2" charset="-122"/>
        </a:defRPr>
      </a:lvl4pPr>
      <a:lvl5pPr algn="l" rtl="0" eaLnBrk="0" fontAlgn="base" hangingPunct="0">
        <a:spcBef>
          <a:spcPct val="0"/>
        </a:spcBef>
        <a:spcAft>
          <a:spcPct val="0"/>
        </a:spcAft>
        <a:defRPr sz="2800">
          <a:solidFill>
            <a:srgbClr val="003399"/>
          </a:solidFill>
          <a:latin typeface="Arial" charset="0"/>
          <a:ea typeface="黑体" pitchFamily="2" charset="-122"/>
        </a:defRPr>
      </a:lvl5pPr>
      <a:lvl6pPr marL="457200" algn="l" rtl="0" fontAlgn="base">
        <a:spcBef>
          <a:spcPct val="0"/>
        </a:spcBef>
        <a:spcAft>
          <a:spcPct val="0"/>
        </a:spcAft>
        <a:defRPr sz="2800">
          <a:solidFill>
            <a:srgbClr val="003399"/>
          </a:solidFill>
          <a:latin typeface="Arial" charset="0"/>
          <a:ea typeface="黑体" pitchFamily="2" charset="-122"/>
        </a:defRPr>
      </a:lvl6pPr>
      <a:lvl7pPr marL="914400" algn="l" rtl="0" fontAlgn="base">
        <a:spcBef>
          <a:spcPct val="0"/>
        </a:spcBef>
        <a:spcAft>
          <a:spcPct val="0"/>
        </a:spcAft>
        <a:defRPr sz="2800">
          <a:solidFill>
            <a:srgbClr val="003399"/>
          </a:solidFill>
          <a:latin typeface="Arial" charset="0"/>
          <a:ea typeface="黑体" pitchFamily="2" charset="-122"/>
        </a:defRPr>
      </a:lvl7pPr>
      <a:lvl8pPr marL="1371600" algn="l" rtl="0" fontAlgn="base">
        <a:spcBef>
          <a:spcPct val="0"/>
        </a:spcBef>
        <a:spcAft>
          <a:spcPct val="0"/>
        </a:spcAft>
        <a:defRPr sz="2800">
          <a:solidFill>
            <a:srgbClr val="003399"/>
          </a:solidFill>
          <a:latin typeface="Arial" charset="0"/>
          <a:ea typeface="黑体" pitchFamily="2" charset="-122"/>
        </a:defRPr>
      </a:lvl8pPr>
      <a:lvl9pPr marL="1828800" algn="l" rtl="0" fontAlgn="base">
        <a:spcBef>
          <a:spcPct val="0"/>
        </a:spcBef>
        <a:spcAft>
          <a:spcPct val="0"/>
        </a:spcAft>
        <a:defRPr sz="2800">
          <a:solidFill>
            <a:srgbClr val="003399"/>
          </a:solidFill>
          <a:latin typeface="Arial" charset="0"/>
          <a:ea typeface="黑体" pitchFamily="2" charset="-122"/>
        </a:defRPr>
      </a:lvl9pPr>
    </p:titleStyle>
    <p:bodyStyle>
      <a:lvl1pPr marL="355600" indent="-355600" algn="l" rtl="0" eaLnBrk="0" fontAlgn="base" hangingPunct="0">
        <a:spcBef>
          <a:spcPct val="20000"/>
        </a:spcBef>
        <a:spcAft>
          <a:spcPct val="0"/>
        </a:spcAft>
        <a:buSzPct val="120000"/>
        <a:buBlip>
          <a:blip r:embed="rId12"/>
        </a:buBlip>
        <a:defRPr sz="3200">
          <a:solidFill>
            <a:schemeClr val="tx1"/>
          </a:solidFill>
          <a:latin typeface="+mn-lt"/>
          <a:ea typeface="+mn-ea"/>
          <a:cs typeface="楷体_GB2312"/>
        </a:defRPr>
      </a:lvl1pPr>
      <a:lvl2pPr marL="812800" indent="-277813" algn="l" rtl="0" eaLnBrk="0" fontAlgn="base" hangingPunct="0">
        <a:spcBef>
          <a:spcPct val="20000"/>
        </a:spcBef>
        <a:spcAft>
          <a:spcPct val="0"/>
        </a:spcAft>
        <a:buSzPct val="120000"/>
        <a:buFont typeface="Wingdings" pitchFamily="2" charset="2"/>
        <a:buChar char="ü"/>
        <a:defRPr sz="2800">
          <a:solidFill>
            <a:schemeClr val="tx1"/>
          </a:solidFill>
          <a:latin typeface="+mn-lt"/>
          <a:ea typeface="+mn-ea"/>
          <a:cs typeface="楷体_GB2312"/>
        </a:defRPr>
      </a:lvl2pPr>
      <a:lvl3pPr marL="1576388" indent="-228600" algn="l" rtl="0" eaLnBrk="0" fontAlgn="base" hangingPunct="0">
        <a:spcBef>
          <a:spcPct val="20000"/>
        </a:spcBef>
        <a:spcAft>
          <a:spcPct val="0"/>
        </a:spcAft>
        <a:buChar char="•"/>
        <a:defRPr sz="2400">
          <a:solidFill>
            <a:schemeClr val="tx1"/>
          </a:solidFill>
          <a:latin typeface="+mn-lt"/>
          <a:ea typeface="宋体" pitchFamily="2" charset="-122"/>
          <a:cs typeface="楷体_GB2312"/>
        </a:defRPr>
      </a:lvl3pPr>
      <a:lvl4pPr marL="1984375" indent="-228600" algn="l" rtl="0" eaLnBrk="0" fontAlgn="base" hangingPunct="0">
        <a:spcBef>
          <a:spcPct val="20000"/>
        </a:spcBef>
        <a:spcAft>
          <a:spcPct val="0"/>
        </a:spcAft>
        <a:buChar char="–"/>
        <a:defRPr sz="2000">
          <a:solidFill>
            <a:schemeClr val="tx1"/>
          </a:solidFill>
          <a:latin typeface="+mn-lt"/>
          <a:ea typeface="宋体" pitchFamily="2" charset="-122"/>
          <a:cs typeface="楷体_GB2312"/>
        </a:defRPr>
      </a:lvl4pPr>
      <a:lvl5pPr marL="2392363" indent="-228600" algn="l" rtl="0" eaLnBrk="0" fontAlgn="base" hangingPunct="0">
        <a:spcBef>
          <a:spcPct val="20000"/>
        </a:spcBef>
        <a:spcAft>
          <a:spcPct val="0"/>
        </a:spcAft>
        <a:buChar char="»"/>
        <a:defRPr sz="2000">
          <a:solidFill>
            <a:schemeClr val="tx1"/>
          </a:solidFill>
          <a:latin typeface="+mn-lt"/>
          <a:ea typeface="宋体" pitchFamily="2" charset="-122"/>
          <a:cs typeface="楷体_GB2312"/>
        </a:defRPr>
      </a:lvl5pPr>
      <a:lvl6pPr marL="2849563" indent="-228600" algn="l" rtl="0" fontAlgn="base">
        <a:spcBef>
          <a:spcPct val="20000"/>
        </a:spcBef>
        <a:spcAft>
          <a:spcPct val="0"/>
        </a:spcAft>
        <a:buChar char="»"/>
        <a:defRPr sz="2000">
          <a:solidFill>
            <a:schemeClr val="tx1"/>
          </a:solidFill>
          <a:latin typeface="+mn-lt"/>
          <a:ea typeface="宋体" pitchFamily="2" charset="-122"/>
        </a:defRPr>
      </a:lvl6pPr>
      <a:lvl7pPr marL="3306763" indent="-228600" algn="l" rtl="0" fontAlgn="base">
        <a:spcBef>
          <a:spcPct val="20000"/>
        </a:spcBef>
        <a:spcAft>
          <a:spcPct val="0"/>
        </a:spcAft>
        <a:buChar char="»"/>
        <a:defRPr sz="2000">
          <a:solidFill>
            <a:schemeClr val="tx1"/>
          </a:solidFill>
          <a:latin typeface="+mn-lt"/>
          <a:ea typeface="宋体" pitchFamily="2" charset="-122"/>
        </a:defRPr>
      </a:lvl7pPr>
      <a:lvl8pPr marL="3763963" indent="-228600" algn="l" rtl="0" fontAlgn="base">
        <a:spcBef>
          <a:spcPct val="20000"/>
        </a:spcBef>
        <a:spcAft>
          <a:spcPct val="0"/>
        </a:spcAft>
        <a:buChar char="»"/>
        <a:defRPr sz="2000">
          <a:solidFill>
            <a:schemeClr val="tx1"/>
          </a:solidFill>
          <a:latin typeface="+mn-lt"/>
          <a:ea typeface="宋体" pitchFamily="2" charset="-122"/>
        </a:defRPr>
      </a:lvl8pPr>
      <a:lvl9pPr marL="4221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31532;&#20116;&#38598;&#65306;&#25237;&#36164;&#32773;&#36866;&#24403;&#24615;&#31649;&#29702;.pptx" TargetMode="External"/><Relationship Id="rId3" Type="http://schemas.openxmlformats.org/officeDocument/2006/relationships/image" Target="../media/image20.jpeg"/><Relationship Id="rId7" Type="http://schemas.openxmlformats.org/officeDocument/2006/relationships/hyperlink" Target="&#31532;&#22235;&#38598;&#65306;&#31070;&#22855;&#30340;&#24076;&#33098;&#23383;&#27597;(Greeks).pptx"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31532;&#19977;&#38598;&#65306;&#27874;&#21160;&#29575;&#30340;&#22885;&#31192;.pptx" TargetMode="External"/><Relationship Id="rId5" Type="http://schemas.openxmlformats.org/officeDocument/2006/relationships/hyperlink" Target="&#31532;&#20108;&#38598;&#65306;&#26399;&#26435;&#22522;&#26412;&#31574;&#30053;&#27468;.pptx" TargetMode="External"/><Relationship Id="rId4" Type="http://schemas.openxmlformats.org/officeDocument/2006/relationships/hyperlink" Target="&#31532;&#19968;&#38598;&#65306;ETF&#26399;&#26435;&#22522;&#30784;.pptx" TargetMode="External"/><Relationship Id="rId9"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陆家嘴背景.jpg"/>
          <p:cNvPicPr>
            <a:picLocks noChangeAspect="1"/>
          </p:cNvPicPr>
          <p:nvPr/>
        </p:nvPicPr>
        <p:blipFill>
          <a:blip r:embed="rId3" cstate="print"/>
          <a:stretch>
            <a:fillRect/>
          </a:stretch>
        </p:blipFill>
        <p:spPr>
          <a:xfrm>
            <a:off x="0" y="2675093"/>
            <a:ext cx="7459663" cy="4182907"/>
          </a:xfrm>
          <a:prstGeom prst="rect">
            <a:avLst/>
          </a:prstGeom>
        </p:spPr>
      </p:pic>
      <p:sp>
        <p:nvSpPr>
          <p:cNvPr id="9218" name="Rectangle 2"/>
          <p:cNvSpPr>
            <a:spLocks noChangeArrowheads="1"/>
          </p:cNvSpPr>
          <p:nvPr/>
        </p:nvSpPr>
        <p:spPr bwMode="auto">
          <a:xfrm>
            <a:off x="7459663" y="0"/>
            <a:ext cx="2297112" cy="2124075"/>
          </a:xfrm>
          <a:prstGeom prst="rect">
            <a:avLst/>
          </a:prstGeom>
          <a:solidFill>
            <a:srgbClr val="A1C6E9"/>
          </a:solidFill>
          <a:ln w="9525">
            <a:noFill/>
            <a:miter lim="800000"/>
            <a:headEnd/>
            <a:tailEnd/>
          </a:ln>
        </p:spPr>
        <p:txBody>
          <a:bodyPr anchor="ctr"/>
          <a:lstStyle/>
          <a:p>
            <a:pPr algn="ctr"/>
            <a:endParaRPr lang="zh-CN" altLang="en-US" sz="1600"/>
          </a:p>
        </p:txBody>
      </p:sp>
      <p:sp>
        <p:nvSpPr>
          <p:cNvPr id="9219" name="Rectangle 5"/>
          <p:cNvSpPr>
            <a:spLocks noChangeArrowheads="1"/>
          </p:cNvSpPr>
          <p:nvPr/>
        </p:nvSpPr>
        <p:spPr bwMode="auto">
          <a:xfrm>
            <a:off x="7459663" y="4589463"/>
            <a:ext cx="2297112" cy="2268537"/>
          </a:xfrm>
          <a:prstGeom prst="rect">
            <a:avLst/>
          </a:prstGeom>
          <a:solidFill>
            <a:srgbClr val="4794D1"/>
          </a:solidFill>
          <a:ln w="9525">
            <a:noFill/>
            <a:miter lim="800000"/>
            <a:headEnd/>
            <a:tailEnd/>
          </a:ln>
        </p:spPr>
        <p:txBody>
          <a:bodyPr anchor="ctr"/>
          <a:lstStyle/>
          <a:p>
            <a:pPr algn="ctr"/>
            <a:endParaRPr lang="zh-CN" altLang="en-US" sz="1600"/>
          </a:p>
        </p:txBody>
      </p:sp>
      <p:pic>
        <p:nvPicPr>
          <p:cNvPr id="9220" name="Picture 7" descr="海通"/>
          <p:cNvPicPr>
            <a:picLocks noChangeAspect="1" noChangeArrowheads="1"/>
          </p:cNvPicPr>
          <p:nvPr/>
        </p:nvPicPr>
        <p:blipFill>
          <a:blip r:embed="rId4" cstate="print"/>
          <a:srcRect/>
          <a:stretch>
            <a:fillRect/>
          </a:stretch>
        </p:blipFill>
        <p:spPr bwMode="auto">
          <a:xfrm>
            <a:off x="7459663" y="2232025"/>
            <a:ext cx="2297112" cy="2247900"/>
          </a:xfrm>
          <a:prstGeom prst="rect">
            <a:avLst/>
          </a:prstGeom>
          <a:noFill/>
          <a:ln w="9525">
            <a:noFill/>
            <a:miter lim="800000"/>
            <a:headEnd/>
            <a:tailEnd/>
          </a:ln>
        </p:spPr>
      </p:pic>
      <p:sp>
        <p:nvSpPr>
          <p:cNvPr id="10" name="TextBox 9"/>
          <p:cNvSpPr txBox="1"/>
          <p:nvPr/>
        </p:nvSpPr>
        <p:spPr>
          <a:xfrm>
            <a:off x="1825667" y="2232025"/>
            <a:ext cx="4426444" cy="769441"/>
          </a:xfrm>
          <a:prstGeom prst="rect">
            <a:avLst/>
          </a:prstGeom>
          <a:noFill/>
        </p:spPr>
        <p:txBody>
          <a:bodyPr wrap="square" rtlCol="0">
            <a:spAutoFit/>
          </a:bodyPr>
          <a:lstStyle/>
          <a:p>
            <a:pPr algn="ctr"/>
            <a:r>
              <a:rPr lang="zh-CN" altLang="en-US" sz="4400" dirty="0" smtClean="0">
                <a:solidFill>
                  <a:srgbClr val="7030A0"/>
                </a:solidFill>
                <a:latin typeface="方正舒体" pitchFamily="2" charset="-122"/>
                <a:ea typeface="方正舒体" pitchFamily="2" charset="-122"/>
                <a:cs typeface="Verdana" pitchFamily="34" charset="0"/>
              </a:rPr>
              <a:t>波动率的奥秘</a:t>
            </a:r>
          </a:p>
        </p:txBody>
      </p:sp>
      <p:sp>
        <p:nvSpPr>
          <p:cNvPr id="8" name="TextBox 7"/>
          <p:cNvSpPr txBox="1"/>
          <p:nvPr/>
        </p:nvSpPr>
        <p:spPr>
          <a:xfrm>
            <a:off x="146671" y="147326"/>
            <a:ext cx="2747448" cy="400110"/>
          </a:xfrm>
          <a:prstGeom prst="rect">
            <a:avLst/>
          </a:prstGeom>
          <a:noFill/>
        </p:spPr>
        <p:txBody>
          <a:bodyPr wrap="square" rtlCol="0">
            <a:spAutoFit/>
          </a:bodyPr>
          <a:lstStyle/>
          <a:p>
            <a:r>
              <a:rPr lang="en-US" altLang="zh-CN" sz="2000" dirty="0" smtClean="0">
                <a:solidFill>
                  <a:srgbClr val="003399"/>
                </a:solidFill>
                <a:latin typeface="方正舒体" pitchFamily="2" charset="-122"/>
                <a:ea typeface="方正舒体" pitchFamily="2" charset="-122"/>
              </a:rPr>
              <a:t>ETF</a:t>
            </a:r>
            <a:r>
              <a:rPr lang="zh-CN" altLang="en-US" sz="2000" dirty="0" smtClean="0">
                <a:solidFill>
                  <a:srgbClr val="003399"/>
                </a:solidFill>
                <a:latin typeface="方正舒体" pitchFamily="2" charset="-122"/>
                <a:ea typeface="方正舒体" pitchFamily="2" charset="-122"/>
              </a:rPr>
              <a:t>期权一点通系列</a:t>
            </a:r>
          </a:p>
        </p:txBody>
      </p:sp>
      <p:sp>
        <p:nvSpPr>
          <p:cNvPr id="9" name="TextBox 8"/>
          <p:cNvSpPr txBox="1"/>
          <p:nvPr/>
        </p:nvSpPr>
        <p:spPr>
          <a:xfrm>
            <a:off x="2894119" y="1708805"/>
            <a:ext cx="2442176" cy="523220"/>
          </a:xfrm>
          <a:prstGeom prst="rect">
            <a:avLst/>
          </a:prstGeom>
          <a:noFill/>
        </p:spPr>
        <p:txBody>
          <a:bodyPr wrap="square" rtlCol="0">
            <a:spAutoFit/>
          </a:bodyPr>
          <a:lstStyle/>
          <a:p>
            <a:pPr algn="ctr"/>
            <a:r>
              <a:rPr lang="zh-CN" altLang="en-US" sz="2800" dirty="0" smtClean="0">
                <a:solidFill>
                  <a:srgbClr val="FF0000"/>
                </a:solidFill>
                <a:latin typeface="方正姚体" pitchFamily="2" charset="-122"/>
                <a:ea typeface="方正姚体" pitchFamily="2" charset="-122"/>
              </a:rPr>
              <a:t>第三集</a:t>
            </a:r>
          </a:p>
        </p:txBody>
      </p:sp>
    </p:spTree>
  </p:cSld>
  <p:clrMapOvr>
    <a:masterClrMapping/>
  </p:clrMapOvr>
  <p:transition spd="med">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descr="15.jpg"/>
          <p:cNvPicPr>
            <a:picLocks noChangeAspect="1"/>
          </p:cNvPicPr>
          <p:nvPr/>
        </p:nvPicPr>
        <p:blipFill>
          <a:blip r:embed="rId2" cstate="print"/>
          <a:stretch>
            <a:fillRect/>
          </a:stretch>
        </p:blipFill>
        <p:spPr>
          <a:xfrm>
            <a:off x="5870522" y="1368414"/>
            <a:ext cx="3843552" cy="2518495"/>
          </a:xfrm>
          <a:prstGeom prst="rect">
            <a:avLst/>
          </a:prstGeom>
        </p:spPr>
      </p:pic>
      <p:sp>
        <p:nvSpPr>
          <p:cNvPr id="2" name="标题 1"/>
          <p:cNvSpPr>
            <a:spLocks noGrp="1"/>
          </p:cNvSpPr>
          <p:nvPr>
            <p:ph type="title"/>
          </p:nvPr>
        </p:nvSpPr>
        <p:spPr/>
        <p:txBody>
          <a:bodyPr/>
          <a:lstStyle/>
          <a:p>
            <a:r>
              <a:rPr lang="en-US" altLang="zh-CN" dirty="0" smtClean="0"/>
              <a:t> </a:t>
            </a:r>
            <a:r>
              <a:rPr lang="zh-CN" altLang="en-US" dirty="0" smtClean="0"/>
              <a:t>三、隐含波动率的性质及策略</a:t>
            </a:r>
            <a:endParaRPr lang="zh-CN" altLang="en-US" dirty="0"/>
          </a:p>
        </p:txBody>
      </p:sp>
      <p:sp>
        <p:nvSpPr>
          <p:cNvPr id="13" name="TextBox 5"/>
          <p:cNvSpPr>
            <a:spLocks noChangeArrowheads="1"/>
          </p:cNvSpPr>
          <p:nvPr/>
        </p:nvSpPr>
        <p:spPr bwMode="auto">
          <a:xfrm>
            <a:off x="223200" y="1079500"/>
            <a:ext cx="6192838" cy="523220"/>
          </a:xfrm>
          <a:prstGeom prst="rect">
            <a:avLst/>
          </a:prstGeom>
          <a:noFill/>
          <a:ln w="9525">
            <a:noFill/>
            <a:miter lim="800000"/>
            <a:headEnd/>
            <a:tailEnd/>
          </a:ln>
        </p:spPr>
        <p:txBody>
          <a:bodyPr>
            <a:spAutoFit/>
          </a:bodyPr>
          <a:lstStyle/>
          <a:p>
            <a:r>
              <a:rPr lang="zh-CN" altLang="en-US" sz="2800" dirty="0">
                <a:solidFill>
                  <a:srgbClr val="C00000"/>
                </a:solidFill>
                <a:latin typeface="微软雅黑" pitchFamily="34" charset="-122"/>
                <a:ea typeface="微软雅黑" pitchFamily="34" charset="-122"/>
                <a:sym typeface="微软雅黑" pitchFamily="34" charset="-122"/>
              </a:rPr>
              <a:t> </a:t>
            </a:r>
            <a:r>
              <a:rPr lang="zh-CN" altLang="en-US" sz="2800" dirty="0" smtClean="0">
                <a:solidFill>
                  <a:srgbClr val="C00000"/>
                </a:solidFill>
                <a:latin typeface="微软雅黑" pitchFamily="34" charset="-122"/>
                <a:ea typeface="微软雅黑" pitchFamily="34" charset="-122"/>
                <a:sym typeface="微软雅黑" pitchFamily="34" charset="-122"/>
              </a:rPr>
              <a:t>基于隐含波动率的择时策略：</a:t>
            </a:r>
            <a:r>
              <a:rPr lang="zh-CN" altLang="en-US" sz="2800" i="1" dirty="0" smtClean="0">
                <a:solidFill>
                  <a:srgbClr val="00B0F0"/>
                </a:solidFill>
                <a:latin typeface="微软雅黑" pitchFamily="34" charset="-122"/>
                <a:ea typeface="微软雅黑" pitchFamily="34" charset="-122"/>
                <a:sym typeface="微软雅黑" pitchFamily="34" charset="-122"/>
              </a:rPr>
              <a:t>选时机</a:t>
            </a:r>
            <a:endParaRPr lang="zh-CN" altLang="en-US" sz="2800" dirty="0">
              <a:solidFill>
                <a:srgbClr val="C00000"/>
              </a:solidFill>
              <a:latin typeface="微软雅黑" pitchFamily="34" charset="-122"/>
              <a:ea typeface="微软雅黑" pitchFamily="34" charset="-122"/>
              <a:sym typeface="微软雅黑" pitchFamily="34" charset="-122"/>
            </a:endParaRPr>
          </a:p>
        </p:txBody>
      </p:sp>
      <p:sp>
        <p:nvSpPr>
          <p:cNvPr id="14" name="直接连接符 6"/>
          <p:cNvSpPr>
            <a:spLocks noChangeShapeType="1"/>
          </p:cNvSpPr>
          <p:nvPr/>
        </p:nvSpPr>
        <p:spPr bwMode="auto">
          <a:xfrm>
            <a:off x="277200" y="1065601"/>
            <a:ext cx="5974911" cy="0"/>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 name="TextBox 14"/>
          <p:cNvSpPr txBox="1"/>
          <p:nvPr/>
        </p:nvSpPr>
        <p:spPr>
          <a:xfrm>
            <a:off x="1457325" y="5692775"/>
            <a:ext cx="7686675" cy="1154113"/>
          </a:xfrm>
          <a:prstGeom prst="rect">
            <a:avLst/>
          </a:prstGeom>
          <a:noFill/>
        </p:spPr>
        <p:txBody>
          <a:bodyPr>
            <a:spAutoFit/>
          </a:bodyPr>
          <a:lstStyle/>
          <a:p>
            <a:pPr indent="457200">
              <a:buFont typeface="Arial" pitchFamily="34" charset="0"/>
              <a:buNone/>
              <a:defRPr/>
            </a:pPr>
            <a:r>
              <a:rPr lang="zh-CN" altLang="en-US" sz="1700" dirty="0">
                <a:latin typeface="Arial" pitchFamily="34" charset="0"/>
                <a:ea typeface="宋体" pitchFamily="2" charset="-122"/>
              </a:rPr>
              <a:t>套用上图，则在未来</a:t>
            </a:r>
            <a:r>
              <a:rPr lang="en-US" altLang="zh-CN" sz="1700" dirty="0">
                <a:latin typeface="Arial" pitchFamily="34" charset="0"/>
                <a:ea typeface="宋体" pitchFamily="2" charset="-122"/>
              </a:rPr>
              <a:t>20</a:t>
            </a:r>
            <a:r>
              <a:rPr lang="zh-CN" altLang="en-US" sz="1700" dirty="0">
                <a:latin typeface="Arial" pitchFamily="34" charset="0"/>
                <a:ea typeface="宋体" pitchFamily="2" charset="-122"/>
              </a:rPr>
              <a:t>个月内，海通证券的股价</a:t>
            </a:r>
            <a:r>
              <a:rPr lang="en-US" altLang="zh-CN" sz="1700" dirty="0">
                <a:latin typeface="Arial" pitchFamily="34" charset="0"/>
                <a:ea typeface="宋体" pitchFamily="2" charset="-122"/>
              </a:rPr>
              <a:t>19</a:t>
            </a:r>
            <a:r>
              <a:rPr lang="zh-CN" altLang="en-US" sz="1700" dirty="0">
                <a:latin typeface="Arial" pitchFamily="34" charset="0"/>
                <a:ea typeface="宋体" pitchFamily="2" charset="-122"/>
              </a:rPr>
              <a:t>次会在</a:t>
            </a:r>
            <a:r>
              <a:rPr lang="en-US" altLang="zh-CN" sz="1700" dirty="0">
                <a:latin typeface="Arial" pitchFamily="34" charset="0"/>
                <a:ea typeface="宋体" pitchFamily="2" charset="-122"/>
              </a:rPr>
              <a:t>10±2</a:t>
            </a:r>
            <a:r>
              <a:rPr lang="zh-CN" altLang="en-US" sz="1700" dirty="0">
                <a:latin typeface="Arial" pitchFamily="34" charset="0"/>
                <a:ea typeface="宋体" pitchFamily="2" charset="-122"/>
              </a:rPr>
              <a:t>*</a:t>
            </a:r>
            <a:r>
              <a:rPr lang="en-US" altLang="zh-CN" sz="1700" dirty="0">
                <a:latin typeface="Arial" pitchFamily="34" charset="0"/>
                <a:ea typeface="宋体" pitchFamily="2" charset="-122"/>
              </a:rPr>
              <a:t>0.724</a:t>
            </a:r>
            <a:r>
              <a:rPr lang="zh-CN" altLang="en-US" sz="1700" dirty="0">
                <a:latin typeface="Arial" pitchFamily="34" charset="0"/>
                <a:ea typeface="宋体" pitchFamily="2" charset="-122"/>
              </a:rPr>
              <a:t>元，即</a:t>
            </a:r>
            <a:r>
              <a:rPr lang="en-US" altLang="zh-CN" sz="1700" dirty="0">
                <a:latin typeface="Arial" pitchFamily="34" charset="0"/>
                <a:ea typeface="宋体" pitchFamily="2" charset="-122"/>
              </a:rPr>
              <a:t>8.55</a:t>
            </a:r>
            <a:r>
              <a:rPr lang="zh-CN" altLang="en-US" sz="1700" dirty="0">
                <a:latin typeface="Arial" pitchFamily="34" charset="0"/>
                <a:ea typeface="宋体" pitchFamily="2" charset="-122"/>
              </a:rPr>
              <a:t>元至</a:t>
            </a:r>
            <a:r>
              <a:rPr lang="en-US" altLang="zh-CN" sz="1700" dirty="0">
                <a:latin typeface="Arial" pitchFamily="34" charset="0"/>
                <a:ea typeface="宋体" pitchFamily="2" charset="-122"/>
              </a:rPr>
              <a:t>11.45</a:t>
            </a:r>
            <a:r>
              <a:rPr lang="zh-CN" altLang="en-US" sz="1700" dirty="0">
                <a:latin typeface="Arial" pitchFamily="34" charset="0"/>
                <a:ea typeface="宋体" pitchFamily="2" charset="-122"/>
              </a:rPr>
              <a:t>元间交易；在未来</a:t>
            </a:r>
            <a:r>
              <a:rPr lang="en-US" altLang="zh-CN" sz="1700" dirty="0">
                <a:latin typeface="Arial" pitchFamily="34" charset="0"/>
                <a:ea typeface="宋体" pitchFamily="2" charset="-122"/>
              </a:rPr>
              <a:t>370</a:t>
            </a:r>
            <a:r>
              <a:rPr lang="zh-CN" altLang="en-US" sz="1700" dirty="0">
                <a:latin typeface="Arial" pitchFamily="34" charset="0"/>
                <a:ea typeface="宋体" pitchFamily="2" charset="-122"/>
              </a:rPr>
              <a:t>个月内，有</a:t>
            </a:r>
            <a:r>
              <a:rPr lang="en-US" altLang="zh-CN" sz="1700" dirty="0">
                <a:latin typeface="Arial" pitchFamily="34" charset="0"/>
                <a:ea typeface="宋体" pitchFamily="2" charset="-122"/>
              </a:rPr>
              <a:t>369</a:t>
            </a:r>
            <a:r>
              <a:rPr lang="zh-CN" altLang="en-US" sz="1700" dirty="0">
                <a:latin typeface="Arial" pitchFamily="34" charset="0"/>
                <a:ea typeface="宋体" pitchFamily="2" charset="-122"/>
              </a:rPr>
              <a:t>次会在</a:t>
            </a:r>
            <a:r>
              <a:rPr lang="en-US" altLang="zh-CN" sz="1700" dirty="0">
                <a:latin typeface="Arial" pitchFamily="34" charset="0"/>
                <a:ea typeface="宋体" pitchFamily="2" charset="-122"/>
              </a:rPr>
              <a:t>10±3</a:t>
            </a:r>
            <a:r>
              <a:rPr lang="zh-CN" altLang="en-US" sz="1700" dirty="0">
                <a:latin typeface="Arial" pitchFamily="34" charset="0"/>
                <a:ea typeface="宋体" pitchFamily="2" charset="-122"/>
              </a:rPr>
              <a:t>*</a:t>
            </a:r>
            <a:r>
              <a:rPr lang="en-US" altLang="zh-CN" sz="1700" dirty="0">
                <a:latin typeface="Arial" pitchFamily="34" charset="0"/>
                <a:ea typeface="宋体" pitchFamily="2" charset="-122"/>
              </a:rPr>
              <a:t>0.724</a:t>
            </a:r>
            <a:r>
              <a:rPr lang="zh-CN" altLang="en-US" sz="1700" dirty="0">
                <a:latin typeface="Arial" pitchFamily="34" charset="0"/>
                <a:ea typeface="宋体" pitchFamily="2" charset="-122"/>
              </a:rPr>
              <a:t>元，即</a:t>
            </a:r>
            <a:r>
              <a:rPr lang="en-US" altLang="zh-CN" sz="1700" dirty="0">
                <a:latin typeface="Arial" pitchFamily="34" charset="0"/>
                <a:ea typeface="宋体" pitchFamily="2" charset="-122"/>
              </a:rPr>
              <a:t>7.83</a:t>
            </a:r>
            <a:r>
              <a:rPr lang="zh-CN" altLang="en-US" sz="1700" dirty="0">
                <a:latin typeface="Arial" pitchFamily="34" charset="0"/>
                <a:ea typeface="宋体" pitchFamily="2" charset="-122"/>
              </a:rPr>
              <a:t>元至</a:t>
            </a:r>
            <a:r>
              <a:rPr lang="en-US" altLang="zh-CN" sz="1700" dirty="0">
                <a:latin typeface="Arial" pitchFamily="34" charset="0"/>
                <a:ea typeface="宋体" pitchFamily="2" charset="-122"/>
              </a:rPr>
              <a:t>12.17</a:t>
            </a:r>
            <a:r>
              <a:rPr lang="zh-CN" altLang="en-US" sz="1700" dirty="0">
                <a:latin typeface="Arial" pitchFamily="34" charset="0"/>
                <a:ea typeface="宋体" pitchFamily="2" charset="-122"/>
              </a:rPr>
              <a:t>元间交易。</a:t>
            </a:r>
            <a:endParaRPr lang="en-US" altLang="zh-CN" sz="1700" dirty="0">
              <a:latin typeface="Arial" pitchFamily="34" charset="0"/>
              <a:ea typeface="宋体" pitchFamily="2" charset="-122"/>
            </a:endParaRPr>
          </a:p>
          <a:p>
            <a:pPr>
              <a:buFont typeface="Arial" pitchFamily="34" charset="0"/>
              <a:buNone/>
              <a:defRPr/>
            </a:pPr>
            <a:endParaRPr lang="zh-CN" altLang="en-US" dirty="0">
              <a:latin typeface="Arial" pitchFamily="34" charset="0"/>
              <a:ea typeface="宋体" pitchFamily="2" charset="-122"/>
            </a:endParaRPr>
          </a:p>
        </p:txBody>
      </p:sp>
      <p:sp>
        <p:nvSpPr>
          <p:cNvPr id="18" name="直接连接符 6"/>
          <p:cNvSpPr>
            <a:spLocks noChangeShapeType="1"/>
          </p:cNvSpPr>
          <p:nvPr/>
        </p:nvSpPr>
        <p:spPr bwMode="auto">
          <a:xfrm>
            <a:off x="277200" y="1627201"/>
            <a:ext cx="5974911" cy="0"/>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TextBox 26"/>
          <p:cNvSpPr txBox="1"/>
          <p:nvPr/>
        </p:nvSpPr>
        <p:spPr>
          <a:xfrm>
            <a:off x="1457325" y="4650088"/>
            <a:ext cx="3968536" cy="369332"/>
          </a:xfrm>
          <a:prstGeom prst="rect">
            <a:avLst/>
          </a:prstGeom>
          <a:noFill/>
        </p:spPr>
        <p:txBody>
          <a:bodyPr wrap="square" rtlCol="0">
            <a:spAutoFit/>
          </a:bodyPr>
          <a:lstStyle/>
          <a:p>
            <a:endParaRPr lang="zh-CN" altLang="en-US" sz="1800" dirty="0" smtClean="0">
              <a:solidFill>
                <a:srgbClr val="003399"/>
              </a:solidFill>
              <a:latin typeface="微软雅黑" pitchFamily="34" charset="-122"/>
              <a:ea typeface="微软雅黑" pitchFamily="34" charset="-122"/>
            </a:endParaRPr>
          </a:p>
        </p:txBody>
      </p:sp>
      <p:graphicFrame>
        <p:nvGraphicFramePr>
          <p:cNvPr id="47" name="图示 46"/>
          <p:cNvGraphicFramePr/>
          <p:nvPr/>
        </p:nvGraphicFramePr>
        <p:xfrm>
          <a:off x="-921780" y="605234"/>
          <a:ext cx="6792302" cy="54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2" name="图片 51" descr="16.jpg"/>
          <p:cNvPicPr>
            <a:picLocks noChangeAspect="1"/>
          </p:cNvPicPr>
          <p:nvPr/>
        </p:nvPicPr>
        <p:blipFill>
          <a:blip r:embed="rId8" cstate="print"/>
          <a:stretch>
            <a:fillRect/>
          </a:stretch>
        </p:blipFill>
        <p:spPr>
          <a:xfrm>
            <a:off x="4725751" y="3886909"/>
            <a:ext cx="3886253" cy="2594812"/>
          </a:xfrm>
          <a:prstGeom prst="rect">
            <a:avLst/>
          </a:prstGeom>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80">
                                          <p:stCondLst>
                                            <p:cond delay="0"/>
                                          </p:stCondLst>
                                        </p:cTn>
                                        <p:tgtEl>
                                          <p:spTgt spid="51"/>
                                        </p:tgtEl>
                                      </p:cBhvr>
                                    </p:animEffect>
                                    <p:anim calcmode="lin" valueType="num">
                                      <p:cBhvr>
                                        <p:cTn id="8"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3" dur="26">
                                          <p:stCondLst>
                                            <p:cond delay="650"/>
                                          </p:stCondLst>
                                        </p:cTn>
                                        <p:tgtEl>
                                          <p:spTgt spid="51"/>
                                        </p:tgtEl>
                                      </p:cBhvr>
                                      <p:to x="100000" y="60000"/>
                                    </p:animScale>
                                    <p:animScale>
                                      <p:cBhvr>
                                        <p:cTn id="14" dur="166" decel="50000">
                                          <p:stCondLst>
                                            <p:cond delay="676"/>
                                          </p:stCondLst>
                                        </p:cTn>
                                        <p:tgtEl>
                                          <p:spTgt spid="51"/>
                                        </p:tgtEl>
                                      </p:cBhvr>
                                      <p:to x="100000" y="100000"/>
                                    </p:animScale>
                                    <p:animScale>
                                      <p:cBhvr>
                                        <p:cTn id="15" dur="26">
                                          <p:stCondLst>
                                            <p:cond delay="1312"/>
                                          </p:stCondLst>
                                        </p:cTn>
                                        <p:tgtEl>
                                          <p:spTgt spid="51"/>
                                        </p:tgtEl>
                                      </p:cBhvr>
                                      <p:to x="100000" y="80000"/>
                                    </p:animScale>
                                    <p:animScale>
                                      <p:cBhvr>
                                        <p:cTn id="16" dur="166" decel="50000">
                                          <p:stCondLst>
                                            <p:cond delay="1338"/>
                                          </p:stCondLst>
                                        </p:cTn>
                                        <p:tgtEl>
                                          <p:spTgt spid="51"/>
                                        </p:tgtEl>
                                      </p:cBhvr>
                                      <p:to x="100000" y="100000"/>
                                    </p:animScale>
                                    <p:animScale>
                                      <p:cBhvr>
                                        <p:cTn id="17" dur="26">
                                          <p:stCondLst>
                                            <p:cond delay="1642"/>
                                          </p:stCondLst>
                                        </p:cTn>
                                        <p:tgtEl>
                                          <p:spTgt spid="51"/>
                                        </p:tgtEl>
                                      </p:cBhvr>
                                      <p:to x="100000" y="90000"/>
                                    </p:animScale>
                                    <p:animScale>
                                      <p:cBhvr>
                                        <p:cTn id="18" dur="166" decel="50000">
                                          <p:stCondLst>
                                            <p:cond delay="1668"/>
                                          </p:stCondLst>
                                        </p:cTn>
                                        <p:tgtEl>
                                          <p:spTgt spid="51"/>
                                        </p:tgtEl>
                                      </p:cBhvr>
                                      <p:to x="100000" y="100000"/>
                                    </p:animScale>
                                    <p:animScale>
                                      <p:cBhvr>
                                        <p:cTn id="19" dur="26">
                                          <p:stCondLst>
                                            <p:cond delay="1808"/>
                                          </p:stCondLst>
                                        </p:cTn>
                                        <p:tgtEl>
                                          <p:spTgt spid="51"/>
                                        </p:tgtEl>
                                      </p:cBhvr>
                                      <p:to x="100000" y="95000"/>
                                    </p:animScale>
                                    <p:animScale>
                                      <p:cBhvr>
                                        <p:cTn id="20" dur="166" decel="50000">
                                          <p:stCondLst>
                                            <p:cond delay="1834"/>
                                          </p:stCondLst>
                                        </p:cTn>
                                        <p:tgtEl>
                                          <p:spTgt spid="5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80">
                                          <p:stCondLst>
                                            <p:cond delay="0"/>
                                          </p:stCondLst>
                                        </p:cTn>
                                        <p:tgtEl>
                                          <p:spTgt spid="52"/>
                                        </p:tgtEl>
                                      </p:cBhvr>
                                    </p:animEffect>
                                    <p:anim calcmode="lin" valueType="num">
                                      <p:cBhvr>
                                        <p:cTn id="24"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9" dur="26">
                                          <p:stCondLst>
                                            <p:cond delay="650"/>
                                          </p:stCondLst>
                                        </p:cTn>
                                        <p:tgtEl>
                                          <p:spTgt spid="52"/>
                                        </p:tgtEl>
                                      </p:cBhvr>
                                      <p:to x="100000" y="60000"/>
                                    </p:animScale>
                                    <p:animScale>
                                      <p:cBhvr>
                                        <p:cTn id="30" dur="166" decel="50000">
                                          <p:stCondLst>
                                            <p:cond delay="676"/>
                                          </p:stCondLst>
                                        </p:cTn>
                                        <p:tgtEl>
                                          <p:spTgt spid="52"/>
                                        </p:tgtEl>
                                      </p:cBhvr>
                                      <p:to x="100000" y="100000"/>
                                    </p:animScale>
                                    <p:animScale>
                                      <p:cBhvr>
                                        <p:cTn id="31" dur="26">
                                          <p:stCondLst>
                                            <p:cond delay="1312"/>
                                          </p:stCondLst>
                                        </p:cTn>
                                        <p:tgtEl>
                                          <p:spTgt spid="52"/>
                                        </p:tgtEl>
                                      </p:cBhvr>
                                      <p:to x="100000" y="80000"/>
                                    </p:animScale>
                                    <p:animScale>
                                      <p:cBhvr>
                                        <p:cTn id="32" dur="166" decel="50000">
                                          <p:stCondLst>
                                            <p:cond delay="1338"/>
                                          </p:stCondLst>
                                        </p:cTn>
                                        <p:tgtEl>
                                          <p:spTgt spid="52"/>
                                        </p:tgtEl>
                                      </p:cBhvr>
                                      <p:to x="100000" y="100000"/>
                                    </p:animScale>
                                    <p:animScale>
                                      <p:cBhvr>
                                        <p:cTn id="33" dur="26">
                                          <p:stCondLst>
                                            <p:cond delay="1642"/>
                                          </p:stCondLst>
                                        </p:cTn>
                                        <p:tgtEl>
                                          <p:spTgt spid="52"/>
                                        </p:tgtEl>
                                      </p:cBhvr>
                                      <p:to x="100000" y="90000"/>
                                    </p:animScale>
                                    <p:animScale>
                                      <p:cBhvr>
                                        <p:cTn id="34" dur="166" decel="50000">
                                          <p:stCondLst>
                                            <p:cond delay="1668"/>
                                          </p:stCondLst>
                                        </p:cTn>
                                        <p:tgtEl>
                                          <p:spTgt spid="52"/>
                                        </p:tgtEl>
                                      </p:cBhvr>
                                      <p:to x="100000" y="100000"/>
                                    </p:animScale>
                                    <p:animScale>
                                      <p:cBhvr>
                                        <p:cTn id="35" dur="26">
                                          <p:stCondLst>
                                            <p:cond delay="1808"/>
                                          </p:stCondLst>
                                        </p:cTn>
                                        <p:tgtEl>
                                          <p:spTgt spid="52"/>
                                        </p:tgtEl>
                                      </p:cBhvr>
                                      <p:to x="100000" y="95000"/>
                                    </p:animScale>
                                    <p:animScale>
                                      <p:cBhvr>
                                        <p:cTn id="36" dur="166" decel="50000">
                                          <p:stCondLst>
                                            <p:cond delay="1834"/>
                                          </p:stCondLst>
                                        </p:cTn>
                                        <p:tgtEl>
                                          <p:spTgt spid="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r>
              <a:rPr lang="zh-CN" altLang="en-US" dirty="0" smtClean="0"/>
              <a:t>三、隐含波动率的性质及策略</a:t>
            </a:r>
            <a:endParaRPr lang="zh-CN" altLang="en-US" dirty="0"/>
          </a:p>
        </p:txBody>
      </p:sp>
      <p:sp>
        <p:nvSpPr>
          <p:cNvPr id="13" name="TextBox 5"/>
          <p:cNvSpPr>
            <a:spLocks noChangeArrowheads="1"/>
          </p:cNvSpPr>
          <p:nvPr/>
        </p:nvSpPr>
        <p:spPr bwMode="auto">
          <a:xfrm>
            <a:off x="223199" y="1079500"/>
            <a:ext cx="6715773" cy="523220"/>
          </a:xfrm>
          <a:prstGeom prst="rect">
            <a:avLst/>
          </a:prstGeom>
          <a:noFill/>
          <a:ln w="9525">
            <a:noFill/>
            <a:miter lim="800000"/>
            <a:headEnd/>
            <a:tailEnd/>
          </a:ln>
        </p:spPr>
        <p:txBody>
          <a:bodyPr wrap="square">
            <a:spAutoFit/>
          </a:bodyPr>
          <a:lstStyle/>
          <a:p>
            <a:r>
              <a:rPr lang="zh-CN" altLang="en-US" sz="2800" dirty="0">
                <a:solidFill>
                  <a:srgbClr val="C00000"/>
                </a:solidFill>
                <a:latin typeface="微软雅黑" pitchFamily="34" charset="-122"/>
                <a:ea typeface="微软雅黑" pitchFamily="34" charset="-122"/>
                <a:sym typeface="微软雅黑" pitchFamily="34" charset="-122"/>
              </a:rPr>
              <a:t> </a:t>
            </a:r>
            <a:r>
              <a:rPr lang="zh-CN" altLang="en-US" sz="2800" dirty="0" smtClean="0">
                <a:solidFill>
                  <a:srgbClr val="C00000"/>
                </a:solidFill>
                <a:latin typeface="微软雅黑" pitchFamily="34" charset="-122"/>
                <a:ea typeface="微软雅黑" pitchFamily="34" charset="-122"/>
                <a:sym typeface="微软雅黑" pitchFamily="34" charset="-122"/>
              </a:rPr>
              <a:t>基于隐含波动率的交易策略：实战演练</a:t>
            </a:r>
            <a:endParaRPr lang="zh-CN" altLang="en-US" sz="2800" dirty="0">
              <a:solidFill>
                <a:srgbClr val="C00000"/>
              </a:solidFill>
              <a:latin typeface="微软雅黑" pitchFamily="34" charset="-122"/>
              <a:ea typeface="微软雅黑" pitchFamily="34" charset="-122"/>
              <a:sym typeface="微软雅黑" pitchFamily="34" charset="-122"/>
            </a:endParaRPr>
          </a:p>
        </p:txBody>
      </p:sp>
      <p:sp>
        <p:nvSpPr>
          <p:cNvPr id="14" name="直接连接符 6"/>
          <p:cNvSpPr>
            <a:spLocks noChangeShapeType="1"/>
          </p:cNvSpPr>
          <p:nvPr/>
        </p:nvSpPr>
        <p:spPr bwMode="auto">
          <a:xfrm>
            <a:off x="277200" y="1065601"/>
            <a:ext cx="6280183" cy="0"/>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8" name="直接连接符 6"/>
          <p:cNvSpPr>
            <a:spLocks noChangeShapeType="1"/>
          </p:cNvSpPr>
          <p:nvPr/>
        </p:nvSpPr>
        <p:spPr bwMode="auto">
          <a:xfrm flipV="1">
            <a:off x="277200" y="1602720"/>
            <a:ext cx="6280183" cy="24481"/>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TextBox 26"/>
          <p:cNvSpPr txBox="1"/>
          <p:nvPr/>
        </p:nvSpPr>
        <p:spPr>
          <a:xfrm>
            <a:off x="1457325" y="4650088"/>
            <a:ext cx="3968536" cy="369332"/>
          </a:xfrm>
          <a:prstGeom prst="rect">
            <a:avLst/>
          </a:prstGeom>
          <a:noFill/>
        </p:spPr>
        <p:txBody>
          <a:bodyPr wrap="square" rtlCol="0">
            <a:spAutoFit/>
          </a:bodyPr>
          <a:lstStyle/>
          <a:p>
            <a:endParaRPr lang="zh-CN" altLang="en-US" sz="1800" dirty="0" smtClean="0">
              <a:solidFill>
                <a:srgbClr val="003399"/>
              </a:solidFill>
              <a:latin typeface="微软雅黑" pitchFamily="34" charset="-122"/>
              <a:ea typeface="微软雅黑" pitchFamily="34" charset="-122"/>
            </a:endParaRPr>
          </a:p>
        </p:txBody>
      </p:sp>
      <p:sp>
        <p:nvSpPr>
          <p:cNvPr id="11" name="TextBox 10"/>
          <p:cNvSpPr txBox="1"/>
          <p:nvPr/>
        </p:nvSpPr>
        <p:spPr>
          <a:xfrm>
            <a:off x="604579" y="1818544"/>
            <a:ext cx="4350126" cy="4770537"/>
          </a:xfrm>
          <a:prstGeom prst="rect">
            <a:avLst/>
          </a:prstGeom>
          <a:noFill/>
        </p:spPr>
        <p:txBody>
          <a:bodyPr wrap="square">
            <a:spAutoFit/>
          </a:bodyPr>
          <a:lstStyle/>
          <a:p>
            <a:pPr>
              <a:buFont typeface="Arial" charset="0"/>
              <a:buNone/>
              <a:defRPr/>
            </a:pPr>
            <a:r>
              <a:rPr lang="en-US" altLang="zh-CN" dirty="0" smtClean="0">
                <a:solidFill>
                  <a:srgbClr val="FF0000"/>
                </a:solidFill>
                <a:latin typeface="Arial" charset="0"/>
              </a:rPr>
              <a:t>1.</a:t>
            </a:r>
            <a:r>
              <a:rPr lang="zh-CN" altLang="en-US" dirty="0" smtClean="0">
                <a:solidFill>
                  <a:srgbClr val="FF0000"/>
                </a:solidFill>
                <a:latin typeface="Arial" charset="0"/>
              </a:rPr>
              <a:t> 买入波动率策略</a:t>
            </a:r>
            <a:endParaRPr lang="en-US" altLang="zh-CN" dirty="0" smtClean="0">
              <a:solidFill>
                <a:srgbClr val="FF0000"/>
              </a:solidFill>
              <a:latin typeface="Arial" charset="0"/>
            </a:endParaRPr>
          </a:p>
          <a:p>
            <a:pPr indent="457200">
              <a:buFont typeface="Arial" charset="0"/>
              <a:buNone/>
              <a:defRPr/>
            </a:pPr>
            <a:r>
              <a:rPr lang="zh-CN" altLang="en-US" b="0" dirty="0" smtClean="0">
                <a:solidFill>
                  <a:schemeClr val="tx1"/>
                </a:solidFill>
                <a:latin typeface="Arial" charset="0"/>
              </a:rPr>
              <a:t>适用情形：判断市场</a:t>
            </a:r>
            <a:r>
              <a:rPr lang="zh-CN" altLang="en-US" dirty="0" smtClean="0">
                <a:solidFill>
                  <a:schemeClr val="tx1"/>
                </a:solidFill>
                <a:latin typeface="Arial" charset="0"/>
              </a:rPr>
              <a:t>大幅波动</a:t>
            </a:r>
            <a:endParaRPr lang="en-US" altLang="zh-CN" dirty="0" smtClean="0">
              <a:solidFill>
                <a:schemeClr val="tx1"/>
              </a:solidFill>
              <a:latin typeface="Arial" charset="0"/>
            </a:endParaRPr>
          </a:p>
          <a:p>
            <a:pPr indent="457200">
              <a:buFont typeface="Arial" charset="0"/>
              <a:buNone/>
              <a:defRPr/>
            </a:pPr>
            <a:r>
              <a:rPr lang="zh-CN" altLang="en-US" b="0" dirty="0" smtClean="0">
                <a:solidFill>
                  <a:schemeClr val="tx1"/>
                </a:solidFill>
                <a:latin typeface="Arial" charset="0"/>
              </a:rPr>
              <a:t>投资工具：买入跨市期权组合（买入相同到期日、执行价格的认购与认沽期权）或宽跨市期权组合（买入到期日相同、执行价格不同的认购与认沽期权）。</a:t>
            </a:r>
            <a:endParaRPr lang="en-US" altLang="zh-CN" b="0" dirty="0" smtClean="0">
              <a:solidFill>
                <a:schemeClr val="tx1"/>
              </a:solidFill>
              <a:latin typeface="Arial" charset="0"/>
            </a:endParaRPr>
          </a:p>
          <a:p>
            <a:pPr indent="457200">
              <a:buFont typeface="Arial" charset="0"/>
              <a:buNone/>
              <a:defRPr/>
            </a:pPr>
            <a:r>
              <a:rPr lang="zh-CN" altLang="en-US" b="0" dirty="0" smtClean="0">
                <a:solidFill>
                  <a:schemeClr val="tx1"/>
                </a:solidFill>
                <a:latin typeface="Arial" charset="0"/>
              </a:rPr>
              <a:t>经典案例：</a:t>
            </a:r>
            <a:r>
              <a:rPr lang="en-US" altLang="zh-CN" b="0" dirty="0" smtClean="0">
                <a:solidFill>
                  <a:schemeClr val="tx1"/>
                </a:solidFill>
                <a:latin typeface="Arial" charset="0"/>
              </a:rPr>
              <a:t>2007</a:t>
            </a:r>
            <a:r>
              <a:rPr lang="zh-CN" altLang="en-US" b="0" dirty="0" smtClean="0">
                <a:solidFill>
                  <a:schemeClr val="tx1"/>
                </a:solidFill>
                <a:latin typeface="Arial" charset="0"/>
              </a:rPr>
              <a:t>年</a:t>
            </a:r>
            <a:r>
              <a:rPr lang="en-US" altLang="zh-CN" b="0" dirty="0" smtClean="0">
                <a:solidFill>
                  <a:schemeClr val="tx1"/>
                </a:solidFill>
                <a:latin typeface="Arial" charset="0"/>
              </a:rPr>
              <a:t>1</a:t>
            </a:r>
            <a:r>
              <a:rPr lang="zh-CN" altLang="en-US" b="0" dirty="0" smtClean="0">
                <a:solidFill>
                  <a:schemeClr val="tx1"/>
                </a:solidFill>
                <a:latin typeface="Arial" charset="0"/>
              </a:rPr>
              <a:t>月</a:t>
            </a:r>
            <a:r>
              <a:rPr lang="en-US" altLang="zh-CN" b="0" dirty="0" smtClean="0">
                <a:solidFill>
                  <a:schemeClr val="tx1"/>
                </a:solidFill>
                <a:latin typeface="Arial" charset="0"/>
              </a:rPr>
              <a:t>-2010</a:t>
            </a:r>
            <a:r>
              <a:rPr lang="zh-CN" altLang="en-US" b="0" dirty="0" smtClean="0">
                <a:solidFill>
                  <a:schemeClr val="tx1"/>
                </a:solidFill>
                <a:latin typeface="Arial" charset="0"/>
              </a:rPr>
              <a:t>年</a:t>
            </a:r>
            <a:r>
              <a:rPr lang="en-US" altLang="zh-CN" b="0" dirty="0" smtClean="0">
                <a:solidFill>
                  <a:schemeClr val="tx1"/>
                </a:solidFill>
                <a:latin typeface="Arial" charset="0"/>
              </a:rPr>
              <a:t>2</a:t>
            </a:r>
            <a:r>
              <a:rPr lang="zh-CN" altLang="en-US" b="0" dirty="0" smtClean="0">
                <a:solidFill>
                  <a:schemeClr val="tx1"/>
                </a:solidFill>
                <a:latin typeface="Arial" charset="0"/>
              </a:rPr>
              <a:t>月</a:t>
            </a:r>
            <a:r>
              <a:rPr lang="en-US" altLang="zh-CN" b="0" dirty="0" smtClean="0">
                <a:solidFill>
                  <a:schemeClr val="tx1"/>
                </a:solidFill>
                <a:latin typeface="Arial" charset="0"/>
              </a:rPr>
              <a:t>NYMEX</a:t>
            </a:r>
            <a:r>
              <a:rPr lang="zh-CN" altLang="en-US" b="0" dirty="0" smtClean="0">
                <a:solidFill>
                  <a:schemeClr val="tx1"/>
                </a:solidFill>
                <a:latin typeface="Arial" charset="0"/>
              </a:rPr>
              <a:t>原油期货走势，在经历漫长盘整后，如果投资者判定后市有大幅波动，则可使用买入波动率策略博取利润。</a:t>
            </a:r>
            <a:endParaRPr lang="en-US" altLang="zh-CN" b="0" dirty="0" smtClean="0">
              <a:solidFill>
                <a:schemeClr val="tx1"/>
              </a:solidFill>
              <a:latin typeface="Arial" charset="0"/>
            </a:endParaRPr>
          </a:p>
          <a:p>
            <a:pPr indent="457200">
              <a:buFont typeface="Arial" charset="0"/>
              <a:buNone/>
              <a:defRPr/>
            </a:pPr>
            <a:r>
              <a:rPr lang="zh-CN" altLang="en-US" b="0" dirty="0" smtClean="0">
                <a:solidFill>
                  <a:schemeClr val="tx1"/>
                </a:solidFill>
                <a:latin typeface="Arial" charset="0"/>
              </a:rPr>
              <a:t>此例中，投资者在</a:t>
            </a:r>
            <a:r>
              <a:rPr lang="en-US" altLang="zh-CN" b="0" dirty="0" smtClean="0">
                <a:solidFill>
                  <a:schemeClr val="tx1"/>
                </a:solidFill>
                <a:latin typeface="Arial" charset="0"/>
              </a:rPr>
              <a:t>A</a:t>
            </a:r>
            <a:r>
              <a:rPr lang="zh-CN" altLang="en-US" b="0" dirty="0" smtClean="0">
                <a:solidFill>
                  <a:schemeClr val="tx1"/>
                </a:solidFill>
                <a:latin typeface="Arial" charset="0"/>
              </a:rPr>
              <a:t>点开仓，买入认购和认沽期权，在随后的大牛市中获利丰厚，并在</a:t>
            </a:r>
            <a:r>
              <a:rPr lang="en-US" altLang="zh-CN" b="0" dirty="0" smtClean="0">
                <a:solidFill>
                  <a:schemeClr val="tx1"/>
                </a:solidFill>
                <a:latin typeface="Arial" charset="0"/>
              </a:rPr>
              <a:t>B</a:t>
            </a:r>
            <a:r>
              <a:rPr lang="zh-CN" altLang="en-US" b="0" dirty="0" smtClean="0">
                <a:solidFill>
                  <a:schemeClr val="tx1"/>
                </a:solidFill>
                <a:latin typeface="Arial" charset="0"/>
              </a:rPr>
              <a:t>点判断盘整而果断平仓，在原油期货价格跌破颈线</a:t>
            </a:r>
            <a:r>
              <a:rPr lang="en-US" altLang="zh-CN" b="0" dirty="0" smtClean="0">
                <a:solidFill>
                  <a:schemeClr val="tx1"/>
                </a:solidFill>
                <a:latin typeface="Arial" charset="0"/>
              </a:rPr>
              <a:t>C</a:t>
            </a:r>
            <a:r>
              <a:rPr lang="zh-CN" altLang="en-US" b="0" dirty="0" smtClean="0">
                <a:solidFill>
                  <a:schemeClr val="tx1"/>
                </a:solidFill>
                <a:latin typeface="Arial" charset="0"/>
              </a:rPr>
              <a:t>后，投资者又进行开仓，同样买入认购和认沽期权，又把握住了原油期货大幅下跌的获利机会。</a:t>
            </a:r>
          </a:p>
          <a:p>
            <a:pPr>
              <a:buFont typeface="Arial" charset="0"/>
              <a:buNone/>
              <a:defRPr/>
            </a:pPr>
            <a:endParaRPr lang="zh-CN" altLang="en-US" sz="1600" dirty="0">
              <a:solidFill>
                <a:schemeClr val="tx1"/>
              </a:solidFill>
              <a:latin typeface="Arial" charset="0"/>
            </a:endParaRPr>
          </a:p>
        </p:txBody>
      </p:sp>
      <p:pic>
        <p:nvPicPr>
          <p:cNvPr id="15" name="图片 14" descr="21.jpg"/>
          <p:cNvPicPr>
            <a:picLocks noChangeAspect="1"/>
          </p:cNvPicPr>
          <p:nvPr/>
        </p:nvPicPr>
        <p:blipFill>
          <a:blip r:embed="rId2" cstate="print"/>
          <a:stretch>
            <a:fillRect/>
          </a:stretch>
        </p:blipFill>
        <p:spPr>
          <a:xfrm>
            <a:off x="4954705" y="1818544"/>
            <a:ext cx="4802070" cy="3606116"/>
          </a:xfrm>
          <a:prstGeom prst="rect">
            <a:avLst/>
          </a:prstGeom>
        </p:spPr>
      </p:pic>
      <p:sp>
        <p:nvSpPr>
          <p:cNvPr id="17" name="TextBox 16"/>
          <p:cNvSpPr txBox="1">
            <a:spLocks noChangeArrowheads="1"/>
          </p:cNvSpPr>
          <p:nvPr/>
        </p:nvSpPr>
        <p:spPr bwMode="auto">
          <a:xfrm>
            <a:off x="6557383" y="5518150"/>
            <a:ext cx="2019300" cy="647700"/>
          </a:xfrm>
          <a:prstGeom prst="rect">
            <a:avLst/>
          </a:prstGeom>
          <a:noFill/>
          <a:ln w="9525">
            <a:noFill/>
            <a:miter lim="800000"/>
            <a:headEnd/>
            <a:tailEnd/>
          </a:ln>
        </p:spPr>
        <p:txBody>
          <a:bodyPr>
            <a:spAutoFit/>
          </a:bodyPr>
          <a:lstStyle/>
          <a:p>
            <a:r>
              <a:rPr lang="zh-CN" altLang="en-US" b="1" dirty="0">
                <a:solidFill>
                  <a:srgbClr val="000000"/>
                </a:solidFill>
                <a:latin typeface="华文隶书" pitchFamily="2" charset="-122"/>
                <a:ea typeface="华文隶书" pitchFamily="2" charset="-122"/>
              </a:rPr>
              <a:t>买入波动率策略</a:t>
            </a:r>
            <a:endParaRPr lang="en-US" altLang="zh-CN" b="1" dirty="0">
              <a:solidFill>
                <a:srgbClr val="000000"/>
              </a:solidFill>
              <a:latin typeface="华文隶书" pitchFamily="2" charset="-122"/>
              <a:ea typeface="华文隶书" pitchFamily="2" charset="-122"/>
            </a:endParaRPr>
          </a:p>
          <a:p>
            <a:r>
              <a:rPr lang="zh-CN" altLang="en-US" b="1" dirty="0">
                <a:solidFill>
                  <a:srgbClr val="000000"/>
                </a:solidFill>
                <a:latin typeface="华文隶书" pitchFamily="2" charset="-122"/>
                <a:ea typeface="华文隶书" pitchFamily="2" charset="-122"/>
              </a:rPr>
              <a:t>大涨大跌都获利</a:t>
            </a: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r>
              <a:rPr lang="zh-CN" altLang="en-US" dirty="0" smtClean="0"/>
              <a:t>三、隐含波动率的性质及策略</a:t>
            </a:r>
            <a:endParaRPr lang="zh-CN" altLang="en-US" dirty="0"/>
          </a:p>
        </p:txBody>
      </p:sp>
      <p:sp>
        <p:nvSpPr>
          <p:cNvPr id="13" name="TextBox 5"/>
          <p:cNvSpPr>
            <a:spLocks noChangeArrowheads="1"/>
          </p:cNvSpPr>
          <p:nvPr/>
        </p:nvSpPr>
        <p:spPr bwMode="auto">
          <a:xfrm>
            <a:off x="223199" y="1079500"/>
            <a:ext cx="6715773" cy="523220"/>
          </a:xfrm>
          <a:prstGeom prst="rect">
            <a:avLst/>
          </a:prstGeom>
          <a:noFill/>
          <a:ln w="9525">
            <a:noFill/>
            <a:miter lim="800000"/>
            <a:headEnd/>
            <a:tailEnd/>
          </a:ln>
        </p:spPr>
        <p:txBody>
          <a:bodyPr wrap="square">
            <a:spAutoFit/>
          </a:bodyPr>
          <a:lstStyle/>
          <a:p>
            <a:r>
              <a:rPr lang="zh-CN" altLang="en-US" sz="2800" dirty="0">
                <a:solidFill>
                  <a:srgbClr val="C00000"/>
                </a:solidFill>
                <a:latin typeface="微软雅黑" pitchFamily="34" charset="-122"/>
                <a:ea typeface="微软雅黑" pitchFamily="34" charset="-122"/>
                <a:sym typeface="微软雅黑" pitchFamily="34" charset="-122"/>
              </a:rPr>
              <a:t> </a:t>
            </a:r>
            <a:r>
              <a:rPr lang="zh-CN" altLang="en-US" sz="2800" dirty="0" smtClean="0">
                <a:solidFill>
                  <a:srgbClr val="C00000"/>
                </a:solidFill>
                <a:latin typeface="微软雅黑" pitchFamily="34" charset="-122"/>
                <a:ea typeface="微软雅黑" pitchFamily="34" charset="-122"/>
                <a:sym typeface="微软雅黑" pitchFamily="34" charset="-122"/>
              </a:rPr>
              <a:t>基于隐含波动率的交易策略：实战演练</a:t>
            </a:r>
            <a:endParaRPr lang="zh-CN" altLang="en-US" sz="2800" dirty="0">
              <a:solidFill>
                <a:srgbClr val="C00000"/>
              </a:solidFill>
              <a:latin typeface="微软雅黑" pitchFamily="34" charset="-122"/>
              <a:ea typeface="微软雅黑" pitchFamily="34" charset="-122"/>
              <a:sym typeface="微软雅黑" pitchFamily="34" charset="-122"/>
            </a:endParaRPr>
          </a:p>
        </p:txBody>
      </p:sp>
      <p:sp>
        <p:nvSpPr>
          <p:cNvPr id="14" name="直接连接符 6"/>
          <p:cNvSpPr>
            <a:spLocks noChangeShapeType="1"/>
          </p:cNvSpPr>
          <p:nvPr/>
        </p:nvSpPr>
        <p:spPr bwMode="auto">
          <a:xfrm>
            <a:off x="277200" y="1065601"/>
            <a:ext cx="6280183" cy="0"/>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8" name="直接连接符 6"/>
          <p:cNvSpPr>
            <a:spLocks noChangeShapeType="1"/>
          </p:cNvSpPr>
          <p:nvPr/>
        </p:nvSpPr>
        <p:spPr bwMode="auto">
          <a:xfrm flipV="1">
            <a:off x="277200" y="1602720"/>
            <a:ext cx="6280183" cy="24481"/>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TextBox 26"/>
          <p:cNvSpPr txBox="1"/>
          <p:nvPr/>
        </p:nvSpPr>
        <p:spPr>
          <a:xfrm>
            <a:off x="1457325" y="4650088"/>
            <a:ext cx="3968536" cy="369332"/>
          </a:xfrm>
          <a:prstGeom prst="rect">
            <a:avLst/>
          </a:prstGeom>
          <a:noFill/>
        </p:spPr>
        <p:txBody>
          <a:bodyPr wrap="square" rtlCol="0">
            <a:spAutoFit/>
          </a:bodyPr>
          <a:lstStyle/>
          <a:p>
            <a:endParaRPr lang="zh-CN" altLang="en-US" sz="1800" dirty="0" smtClean="0">
              <a:solidFill>
                <a:srgbClr val="003399"/>
              </a:solidFill>
              <a:latin typeface="微软雅黑" pitchFamily="34" charset="-122"/>
              <a:ea typeface="微软雅黑" pitchFamily="34" charset="-122"/>
            </a:endParaRPr>
          </a:p>
        </p:txBody>
      </p:sp>
      <p:sp>
        <p:nvSpPr>
          <p:cNvPr id="11" name="TextBox 10"/>
          <p:cNvSpPr txBox="1"/>
          <p:nvPr/>
        </p:nvSpPr>
        <p:spPr>
          <a:xfrm>
            <a:off x="604579" y="1818544"/>
            <a:ext cx="4426444" cy="4216539"/>
          </a:xfrm>
          <a:prstGeom prst="rect">
            <a:avLst/>
          </a:prstGeom>
          <a:noFill/>
        </p:spPr>
        <p:txBody>
          <a:bodyPr wrap="square">
            <a:spAutoFit/>
          </a:bodyPr>
          <a:lstStyle/>
          <a:p>
            <a:pPr>
              <a:buFont typeface="Arial" charset="0"/>
              <a:buNone/>
              <a:defRPr/>
            </a:pPr>
            <a:r>
              <a:rPr lang="en-US" altLang="zh-CN" dirty="0" smtClean="0">
                <a:solidFill>
                  <a:srgbClr val="FF0000"/>
                </a:solidFill>
                <a:latin typeface="Arial" charset="0"/>
              </a:rPr>
              <a:t>2.</a:t>
            </a:r>
            <a:r>
              <a:rPr lang="zh-CN" altLang="en-US" dirty="0" smtClean="0">
                <a:solidFill>
                  <a:srgbClr val="FF0000"/>
                </a:solidFill>
                <a:latin typeface="Arial" charset="0"/>
              </a:rPr>
              <a:t> 卖出波动率策略</a:t>
            </a:r>
            <a:endParaRPr lang="en-US" altLang="zh-CN" dirty="0" smtClean="0">
              <a:solidFill>
                <a:srgbClr val="FF0000"/>
              </a:solidFill>
              <a:latin typeface="Arial" charset="0"/>
            </a:endParaRPr>
          </a:p>
          <a:p>
            <a:pPr indent="457200">
              <a:buFont typeface="Arial" charset="0"/>
              <a:buNone/>
              <a:defRPr/>
            </a:pPr>
            <a:r>
              <a:rPr lang="zh-CN" altLang="en-US" b="0" dirty="0" smtClean="0">
                <a:solidFill>
                  <a:schemeClr val="tx1"/>
                </a:solidFill>
                <a:latin typeface="Arial" charset="0"/>
              </a:rPr>
              <a:t>适用情形：判断市场</a:t>
            </a:r>
            <a:r>
              <a:rPr lang="zh-CN" altLang="en-US" dirty="0" smtClean="0">
                <a:solidFill>
                  <a:schemeClr val="tx1"/>
                </a:solidFill>
                <a:latin typeface="Arial" charset="0"/>
              </a:rPr>
              <a:t>不出现大幅波动</a:t>
            </a:r>
            <a:endParaRPr lang="en-US" altLang="zh-CN" dirty="0" smtClean="0">
              <a:solidFill>
                <a:schemeClr val="tx1"/>
              </a:solidFill>
              <a:latin typeface="Arial" charset="0"/>
            </a:endParaRPr>
          </a:p>
          <a:p>
            <a:pPr indent="457200">
              <a:buFont typeface="Arial" charset="0"/>
              <a:buNone/>
              <a:defRPr/>
            </a:pPr>
            <a:r>
              <a:rPr lang="zh-CN" altLang="en-US" b="0" dirty="0" smtClean="0">
                <a:solidFill>
                  <a:schemeClr val="tx1"/>
                </a:solidFill>
                <a:latin typeface="Arial" charset="0"/>
              </a:rPr>
              <a:t>投资工具：卖出跨市期权组合（卖出相同到期日、执行价格的认购与认沽期权）或宽跨市期权组合（买入到期日相同、执行价格不同的认购与认沽期权）。</a:t>
            </a:r>
            <a:endParaRPr lang="en-US" altLang="zh-CN" b="0" dirty="0" smtClean="0">
              <a:solidFill>
                <a:schemeClr val="tx1"/>
              </a:solidFill>
              <a:latin typeface="Arial" charset="0"/>
            </a:endParaRPr>
          </a:p>
          <a:p>
            <a:pPr indent="457200">
              <a:buFont typeface="Arial" charset="0"/>
              <a:buNone/>
              <a:defRPr/>
            </a:pPr>
            <a:r>
              <a:rPr lang="zh-CN" altLang="en-US" b="0" dirty="0" smtClean="0">
                <a:solidFill>
                  <a:schemeClr val="tx1"/>
                </a:solidFill>
                <a:latin typeface="Arial" charset="0"/>
              </a:rPr>
              <a:t>经典案例：</a:t>
            </a:r>
            <a:r>
              <a:rPr lang="en-US" altLang="zh-CN" b="0" dirty="0" smtClean="0">
                <a:solidFill>
                  <a:schemeClr val="tx1"/>
                </a:solidFill>
                <a:latin typeface="Arial" charset="0"/>
              </a:rPr>
              <a:t>2007</a:t>
            </a:r>
            <a:r>
              <a:rPr lang="zh-CN" altLang="en-US" b="0" dirty="0" smtClean="0">
                <a:solidFill>
                  <a:schemeClr val="tx1"/>
                </a:solidFill>
                <a:latin typeface="Arial" charset="0"/>
              </a:rPr>
              <a:t>年</a:t>
            </a:r>
            <a:r>
              <a:rPr lang="en-US" altLang="zh-CN" b="0" dirty="0" smtClean="0">
                <a:solidFill>
                  <a:schemeClr val="tx1"/>
                </a:solidFill>
                <a:latin typeface="Arial" charset="0"/>
              </a:rPr>
              <a:t>10</a:t>
            </a:r>
            <a:r>
              <a:rPr lang="zh-CN" altLang="en-US" b="0" dirty="0" smtClean="0">
                <a:solidFill>
                  <a:schemeClr val="tx1"/>
                </a:solidFill>
                <a:latin typeface="Arial" charset="0"/>
              </a:rPr>
              <a:t>月</a:t>
            </a:r>
            <a:r>
              <a:rPr lang="en-US" altLang="zh-CN" b="0" dirty="0" smtClean="0">
                <a:solidFill>
                  <a:schemeClr val="tx1"/>
                </a:solidFill>
                <a:latin typeface="Arial" charset="0"/>
              </a:rPr>
              <a:t>-2010</a:t>
            </a:r>
            <a:r>
              <a:rPr lang="zh-CN" altLang="en-US" b="0" dirty="0" smtClean="0">
                <a:solidFill>
                  <a:schemeClr val="tx1"/>
                </a:solidFill>
                <a:latin typeface="Arial" charset="0"/>
              </a:rPr>
              <a:t>年</a:t>
            </a:r>
            <a:r>
              <a:rPr lang="en-US" altLang="zh-CN" b="0" dirty="0" smtClean="0">
                <a:solidFill>
                  <a:schemeClr val="tx1"/>
                </a:solidFill>
                <a:latin typeface="Arial" charset="0"/>
              </a:rPr>
              <a:t>7</a:t>
            </a:r>
            <a:r>
              <a:rPr lang="zh-CN" altLang="en-US" b="0" dirty="0" smtClean="0">
                <a:solidFill>
                  <a:schemeClr val="tx1"/>
                </a:solidFill>
                <a:latin typeface="Arial" charset="0"/>
              </a:rPr>
              <a:t>月</a:t>
            </a:r>
            <a:r>
              <a:rPr lang="en-US" altLang="zh-CN" b="0" dirty="0" smtClean="0">
                <a:solidFill>
                  <a:schemeClr val="tx1"/>
                </a:solidFill>
                <a:latin typeface="Arial" charset="0"/>
              </a:rPr>
              <a:t>CBOT</a:t>
            </a:r>
            <a:r>
              <a:rPr lang="zh-CN" altLang="en-US" b="0" dirty="0" smtClean="0">
                <a:solidFill>
                  <a:schemeClr val="tx1"/>
                </a:solidFill>
                <a:latin typeface="Arial" charset="0"/>
              </a:rPr>
              <a:t>大豆期货走势。</a:t>
            </a:r>
            <a:r>
              <a:rPr lang="en-US" altLang="zh-CN" b="0" dirty="0" smtClean="0">
                <a:solidFill>
                  <a:schemeClr val="tx1"/>
                </a:solidFill>
                <a:latin typeface="Arial" charset="0"/>
              </a:rPr>
              <a:t>2010</a:t>
            </a:r>
            <a:r>
              <a:rPr lang="zh-CN" altLang="en-US" b="0" dirty="0" smtClean="0">
                <a:solidFill>
                  <a:schemeClr val="tx1"/>
                </a:solidFill>
                <a:latin typeface="Arial" charset="0"/>
              </a:rPr>
              <a:t>年年初，投资者预测大豆期货在一场大熊市后将进入盘整，在</a:t>
            </a:r>
            <a:r>
              <a:rPr lang="en-US" altLang="zh-CN" b="0" dirty="0" smtClean="0">
                <a:solidFill>
                  <a:schemeClr val="tx1"/>
                </a:solidFill>
                <a:latin typeface="Arial" charset="0"/>
              </a:rPr>
              <a:t>A</a:t>
            </a:r>
            <a:r>
              <a:rPr lang="zh-CN" altLang="en-US" b="0" dirty="0" smtClean="0">
                <a:solidFill>
                  <a:schemeClr val="tx1"/>
                </a:solidFill>
                <a:latin typeface="Arial" charset="0"/>
              </a:rPr>
              <a:t>点卖出执行价为</a:t>
            </a:r>
            <a:r>
              <a:rPr lang="en-US" altLang="zh-CN" b="0" dirty="0" smtClean="0">
                <a:solidFill>
                  <a:schemeClr val="tx1"/>
                </a:solidFill>
                <a:latin typeface="Arial" charset="0"/>
              </a:rPr>
              <a:t>1050</a:t>
            </a:r>
            <a:r>
              <a:rPr lang="zh-CN" altLang="en-US" b="0" dirty="0" smtClean="0">
                <a:solidFill>
                  <a:schemeClr val="tx1"/>
                </a:solidFill>
                <a:latin typeface="Arial" charset="0"/>
              </a:rPr>
              <a:t>美分</a:t>
            </a:r>
            <a:r>
              <a:rPr lang="en-US" altLang="zh-CN" b="0" dirty="0" smtClean="0">
                <a:solidFill>
                  <a:schemeClr val="tx1"/>
                </a:solidFill>
                <a:latin typeface="Arial" charset="0"/>
              </a:rPr>
              <a:t>/</a:t>
            </a:r>
            <a:r>
              <a:rPr lang="zh-CN" altLang="en-US" b="0" dirty="0" smtClean="0">
                <a:solidFill>
                  <a:schemeClr val="tx1"/>
                </a:solidFill>
                <a:latin typeface="Arial" charset="0"/>
              </a:rPr>
              <a:t>蒲式耳的认购期权及</a:t>
            </a:r>
            <a:r>
              <a:rPr lang="en-US" altLang="zh-CN" b="0" dirty="0" smtClean="0">
                <a:solidFill>
                  <a:schemeClr val="tx1"/>
                </a:solidFill>
                <a:latin typeface="Arial" charset="0"/>
              </a:rPr>
              <a:t>850</a:t>
            </a:r>
            <a:r>
              <a:rPr lang="zh-CN" altLang="en-US" b="0" dirty="0" smtClean="0">
                <a:solidFill>
                  <a:schemeClr val="tx1"/>
                </a:solidFill>
                <a:latin typeface="Arial" charset="0"/>
              </a:rPr>
              <a:t>美分</a:t>
            </a:r>
            <a:r>
              <a:rPr lang="en-US" altLang="zh-CN" b="0" dirty="0" smtClean="0">
                <a:solidFill>
                  <a:schemeClr val="tx1"/>
                </a:solidFill>
                <a:latin typeface="Arial" charset="0"/>
              </a:rPr>
              <a:t>/</a:t>
            </a:r>
            <a:r>
              <a:rPr lang="zh-CN" altLang="en-US" b="0" dirty="0" smtClean="0">
                <a:solidFill>
                  <a:schemeClr val="tx1"/>
                </a:solidFill>
                <a:latin typeface="Arial" charset="0"/>
              </a:rPr>
              <a:t>蒲式耳的认沽期权。到期日，期权价格位于</a:t>
            </a:r>
            <a:r>
              <a:rPr lang="en-US" altLang="zh-CN" b="0" dirty="0" smtClean="0">
                <a:solidFill>
                  <a:schemeClr val="tx1"/>
                </a:solidFill>
                <a:latin typeface="Arial" charset="0"/>
              </a:rPr>
              <a:t>850-1050</a:t>
            </a:r>
            <a:r>
              <a:rPr lang="zh-CN" altLang="en-US" b="0" dirty="0" smtClean="0">
                <a:solidFill>
                  <a:schemeClr val="tx1"/>
                </a:solidFill>
                <a:latin typeface="Arial" charset="0"/>
              </a:rPr>
              <a:t>美分</a:t>
            </a:r>
            <a:r>
              <a:rPr lang="en-US" altLang="zh-CN" b="0" dirty="0" smtClean="0">
                <a:solidFill>
                  <a:schemeClr val="tx1"/>
                </a:solidFill>
                <a:latin typeface="Arial" charset="0"/>
              </a:rPr>
              <a:t>/</a:t>
            </a:r>
            <a:r>
              <a:rPr lang="zh-CN" altLang="en-US" b="0" dirty="0" smtClean="0">
                <a:solidFill>
                  <a:schemeClr val="tx1"/>
                </a:solidFill>
                <a:latin typeface="Arial" charset="0"/>
              </a:rPr>
              <a:t>蒲式耳之间，期权买方均不行权，投资者</a:t>
            </a:r>
            <a:r>
              <a:rPr lang="en-US" altLang="zh-CN" b="0" dirty="0" smtClean="0">
                <a:solidFill>
                  <a:schemeClr val="tx1"/>
                </a:solidFill>
                <a:latin typeface="Arial" charset="0"/>
              </a:rPr>
              <a:t>B</a:t>
            </a:r>
            <a:r>
              <a:rPr lang="zh-CN" altLang="en-US" b="0" dirty="0" smtClean="0">
                <a:solidFill>
                  <a:schemeClr val="tx1"/>
                </a:solidFill>
                <a:latin typeface="Arial" charset="0"/>
              </a:rPr>
              <a:t>赚到两份权利金</a:t>
            </a:r>
            <a:r>
              <a:rPr lang="en-US" altLang="zh-CN" b="0" dirty="0" smtClean="0">
                <a:solidFill>
                  <a:schemeClr val="tx1"/>
                </a:solidFill>
                <a:latin typeface="Arial" charset="0"/>
              </a:rPr>
              <a:t>~~</a:t>
            </a:r>
            <a:endParaRPr lang="zh-CN" altLang="en-US" b="0" dirty="0" smtClean="0">
              <a:solidFill>
                <a:schemeClr val="tx1"/>
              </a:solidFill>
              <a:latin typeface="Arial" charset="0"/>
            </a:endParaRPr>
          </a:p>
          <a:p>
            <a:pPr>
              <a:buFont typeface="Arial" charset="0"/>
              <a:buNone/>
              <a:defRPr/>
            </a:pPr>
            <a:endParaRPr lang="zh-CN" altLang="en-US" sz="1600" dirty="0">
              <a:solidFill>
                <a:schemeClr val="tx1"/>
              </a:solidFill>
              <a:latin typeface="Arial" charset="0"/>
            </a:endParaRPr>
          </a:p>
        </p:txBody>
      </p:sp>
      <p:pic>
        <p:nvPicPr>
          <p:cNvPr id="17" name="图片 16" descr="图片33.jpg"/>
          <p:cNvPicPr>
            <a:picLocks noChangeAspect="1"/>
          </p:cNvPicPr>
          <p:nvPr/>
        </p:nvPicPr>
        <p:blipFill>
          <a:blip r:embed="rId2" cstate="print"/>
          <a:stretch>
            <a:fillRect/>
          </a:stretch>
        </p:blipFill>
        <p:spPr>
          <a:xfrm>
            <a:off x="5183659" y="1627201"/>
            <a:ext cx="4330914" cy="3709749"/>
          </a:xfrm>
          <a:prstGeom prst="rect">
            <a:avLst/>
          </a:prstGeom>
        </p:spPr>
      </p:pic>
      <p:sp>
        <p:nvSpPr>
          <p:cNvPr id="19" name="TextBox 16"/>
          <p:cNvSpPr txBox="1">
            <a:spLocks noChangeArrowheads="1"/>
          </p:cNvSpPr>
          <p:nvPr/>
        </p:nvSpPr>
        <p:spPr bwMode="auto">
          <a:xfrm>
            <a:off x="6175793" y="5489586"/>
            <a:ext cx="2927033" cy="923925"/>
          </a:xfrm>
          <a:prstGeom prst="rect">
            <a:avLst/>
          </a:prstGeom>
          <a:noFill/>
          <a:ln w="9525">
            <a:noFill/>
            <a:miter lim="800000"/>
            <a:headEnd/>
            <a:tailEnd/>
          </a:ln>
        </p:spPr>
        <p:txBody>
          <a:bodyPr>
            <a:spAutoFit/>
          </a:bodyPr>
          <a:lstStyle/>
          <a:p>
            <a:pPr algn="ctr"/>
            <a:r>
              <a:rPr lang="zh-CN" altLang="en-US" b="1" dirty="0">
                <a:solidFill>
                  <a:srgbClr val="000000"/>
                </a:solidFill>
                <a:latin typeface="华文隶书" pitchFamily="2" charset="-122"/>
                <a:ea typeface="华文隶书" pitchFamily="2" charset="-122"/>
              </a:rPr>
              <a:t>卖出波动率策略</a:t>
            </a:r>
            <a:endParaRPr lang="en-US" altLang="zh-CN" b="1" dirty="0">
              <a:solidFill>
                <a:srgbClr val="000000"/>
              </a:solidFill>
              <a:latin typeface="华文隶书" pitchFamily="2" charset="-122"/>
              <a:ea typeface="华文隶书" pitchFamily="2" charset="-122"/>
            </a:endParaRPr>
          </a:p>
          <a:p>
            <a:pPr algn="ctr"/>
            <a:r>
              <a:rPr lang="zh-CN" altLang="en-US" b="1" dirty="0">
                <a:solidFill>
                  <a:srgbClr val="000000"/>
                </a:solidFill>
                <a:latin typeface="华文隶书" pitchFamily="2" charset="-122"/>
                <a:ea typeface="华文隶书" pitchFamily="2" charset="-122"/>
              </a:rPr>
              <a:t>如果盘整就获利</a:t>
            </a:r>
            <a:endParaRPr lang="en-US" altLang="zh-CN" b="1" dirty="0">
              <a:solidFill>
                <a:srgbClr val="000000"/>
              </a:solidFill>
              <a:latin typeface="华文隶书" pitchFamily="2" charset="-122"/>
              <a:ea typeface="华文隶书" pitchFamily="2" charset="-122"/>
            </a:endParaRPr>
          </a:p>
          <a:p>
            <a:pPr algn="ctr"/>
            <a:r>
              <a:rPr lang="zh-CN" altLang="en-US" b="1" dirty="0">
                <a:solidFill>
                  <a:srgbClr val="000000"/>
                </a:solidFill>
                <a:latin typeface="华文隶书" pitchFamily="2" charset="-122"/>
                <a:ea typeface="华文隶书" pitchFamily="2" charset="-122"/>
              </a:rPr>
              <a:t>钉得越牢    赚的越多</a:t>
            </a: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 calcmode="lin" valueType="num">
                                      <p:cBhvr additive="base">
                                        <p:cTn id="11"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 calcmode="lin" valueType="num">
                                      <p:cBhvr additive="base">
                                        <p:cTn id="1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descr="93b1OOOPIC44.jpg"/>
          <p:cNvPicPr>
            <a:picLocks noChangeAspect="1"/>
          </p:cNvPicPr>
          <p:nvPr/>
        </p:nvPicPr>
        <p:blipFill>
          <a:blip r:embed="rId3" cstate="print"/>
          <a:stretch>
            <a:fillRect/>
          </a:stretch>
        </p:blipFill>
        <p:spPr>
          <a:xfrm>
            <a:off x="50548" y="1673685"/>
            <a:ext cx="9756775" cy="5040746"/>
          </a:xfrm>
          <a:prstGeom prst="rect">
            <a:avLst/>
          </a:prstGeom>
        </p:spPr>
      </p:pic>
      <p:sp>
        <p:nvSpPr>
          <p:cNvPr id="6" name="TextBox 5">
            <a:hlinkClick r:id="rId4" action="ppaction://hlinkpres?slideindex=1&amp;slidetitle="/>
          </p:cNvPr>
          <p:cNvSpPr txBox="1"/>
          <p:nvPr/>
        </p:nvSpPr>
        <p:spPr>
          <a:xfrm>
            <a:off x="3275709" y="3810590"/>
            <a:ext cx="584775" cy="2442176"/>
          </a:xfrm>
          <a:prstGeom prst="rect">
            <a:avLst/>
          </a:prstGeom>
          <a:noFill/>
        </p:spPr>
        <p:txBody>
          <a:bodyPr vert="eaVert" wrap="square" rtlCol="0">
            <a:spAutoFit/>
          </a:bodyPr>
          <a:lstStyle/>
          <a:p>
            <a:r>
              <a:rPr lang="en-US" altLang="zh-CN" sz="2600" dirty="0" smtClean="0">
                <a:solidFill>
                  <a:srgbClr val="003399"/>
                </a:solidFill>
                <a:latin typeface="华文隶书" pitchFamily="2" charset="-122"/>
                <a:ea typeface="华文隶书" pitchFamily="2" charset="-122"/>
              </a:rPr>
              <a:t>ETF</a:t>
            </a:r>
            <a:r>
              <a:rPr lang="zh-CN" altLang="en-US" sz="2600" dirty="0" smtClean="0">
                <a:solidFill>
                  <a:srgbClr val="003399"/>
                </a:solidFill>
                <a:latin typeface="华文隶书" pitchFamily="2" charset="-122"/>
                <a:ea typeface="华文隶书" pitchFamily="2" charset="-122"/>
              </a:rPr>
              <a:t>期权基础</a:t>
            </a:r>
          </a:p>
        </p:txBody>
      </p:sp>
      <p:sp>
        <p:nvSpPr>
          <p:cNvPr id="7" name="TextBox 6">
            <a:hlinkClick r:id="rId5" action="ppaction://hlinkpres?slideindex=1&amp;slidetitle="/>
          </p:cNvPr>
          <p:cNvSpPr txBox="1"/>
          <p:nvPr/>
        </p:nvSpPr>
        <p:spPr>
          <a:xfrm>
            <a:off x="4344161" y="3581636"/>
            <a:ext cx="584775" cy="2823766"/>
          </a:xfrm>
          <a:prstGeom prst="rect">
            <a:avLst/>
          </a:prstGeom>
          <a:noFill/>
        </p:spPr>
        <p:txBody>
          <a:bodyPr vert="eaVert" wrap="square" rtlCol="0">
            <a:spAutoFit/>
          </a:bodyPr>
          <a:lstStyle/>
          <a:p>
            <a:r>
              <a:rPr lang="zh-CN" altLang="en-US" sz="2600" dirty="0" smtClean="0">
                <a:solidFill>
                  <a:srgbClr val="FF0000"/>
                </a:solidFill>
                <a:latin typeface="华文隶书" pitchFamily="2" charset="-122"/>
                <a:ea typeface="华文隶书" pitchFamily="2" charset="-122"/>
              </a:rPr>
              <a:t>期权基本策略歌</a:t>
            </a:r>
          </a:p>
        </p:txBody>
      </p:sp>
      <p:sp>
        <p:nvSpPr>
          <p:cNvPr id="8" name="TextBox 7">
            <a:hlinkClick r:id="rId6" action="ppaction://hlinkpres?slideindex=1&amp;slidetitle="/>
          </p:cNvPr>
          <p:cNvSpPr txBox="1"/>
          <p:nvPr/>
        </p:nvSpPr>
        <p:spPr>
          <a:xfrm>
            <a:off x="5488931" y="3810590"/>
            <a:ext cx="584775" cy="2442176"/>
          </a:xfrm>
          <a:prstGeom prst="rect">
            <a:avLst/>
          </a:prstGeom>
          <a:noFill/>
        </p:spPr>
        <p:txBody>
          <a:bodyPr vert="eaVert" wrap="square" rtlCol="0">
            <a:spAutoFit/>
          </a:bodyPr>
          <a:lstStyle/>
          <a:p>
            <a:r>
              <a:rPr lang="zh-CN" altLang="en-US" sz="2600" dirty="0" smtClean="0">
                <a:solidFill>
                  <a:srgbClr val="7030A0"/>
                </a:solidFill>
                <a:latin typeface="华文隶书" pitchFamily="2" charset="-122"/>
                <a:ea typeface="华文隶书" pitchFamily="2" charset="-122"/>
              </a:rPr>
              <a:t>波动率的奥秘</a:t>
            </a:r>
          </a:p>
        </p:txBody>
      </p:sp>
      <p:sp>
        <p:nvSpPr>
          <p:cNvPr id="9" name="TextBox 8">
            <a:hlinkClick r:id="rId7" action="ppaction://hlinkpres?slideindex=1&amp;slidetitle="/>
          </p:cNvPr>
          <p:cNvSpPr txBox="1"/>
          <p:nvPr/>
        </p:nvSpPr>
        <p:spPr>
          <a:xfrm>
            <a:off x="6527050" y="3581636"/>
            <a:ext cx="584775" cy="3766848"/>
          </a:xfrm>
          <a:prstGeom prst="rect">
            <a:avLst/>
          </a:prstGeom>
          <a:noFill/>
        </p:spPr>
        <p:txBody>
          <a:bodyPr vert="eaVert" wrap="square" rtlCol="0">
            <a:spAutoFit/>
          </a:bodyPr>
          <a:lstStyle/>
          <a:p>
            <a:r>
              <a:rPr lang="zh-CN" altLang="en-US" sz="2600" dirty="0" smtClean="0">
                <a:solidFill>
                  <a:srgbClr val="6699FF"/>
                </a:solidFill>
                <a:latin typeface="华文隶书" pitchFamily="2" charset="-122"/>
                <a:ea typeface="华文隶书" pitchFamily="2" charset="-122"/>
              </a:rPr>
              <a:t>神奇的希腊字母</a:t>
            </a:r>
          </a:p>
        </p:txBody>
      </p:sp>
      <p:sp>
        <p:nvSpPr>
          <p:cNvPr id="11" name="TextBox 10">
            <a:hlinkClick r:id="rId8" action="ppaction://hlinkpres?slideindex=1&amp;slidetitle="/>
          </p:cNvPr>
          <p:cNvSpPr txBox="1"/>
          <p:nvPr/>
        </p:nvSpPr>
        <p:spPr>
          <a:xfrm>
            <a:off x="7596000" y="3429000"/>
            <a:ext cx="584775" cy="3069185"/>
          </a:xfrm>
          <a:prstGeom prst="rect">
            <a:avLst/>
          </a:prstGeom>
          <a:noFill/>
        </p:spPr>
        <p:txBody>
          <a:bodyPr vert="eaVert" wrap="square" rtlCol="0">
            <a:spAutoFit/>
          </a:bodyPr>
          <a:lstStyle/>
          <a:p>
            <a:r>
              <a:rPr lang="zh-CN" altLang="en-US" sz="2600" dirty="0" smtClean="0">
                <a:solidFill>
                  <a:srgbClr val="00B050"/>
                </a:solidFill>
                <a:latin typeface="华文隶书" pitchFamily="2" charset="-122"/>
                <a:ea typeface="华文隶书" pitchFamily="2" charset="-122"/>
              </a:rPr>
              <a:t>投资者适当性管理</a:t>
            </a:r>
          </a:p>
        </p:txBody>
      </p:sp>
      <p:pic>
        <p:nvPicPr>
          <p:cNvPr id="12" name="图片 11" descr="sy_201012291509006580-1.gif"/>
          <p:cNvPicPr>
            <a:picLocks noChangeAspect="1"/>
          </p:cNvPicPr>
          <p:nvPr/>
        </p:nvPicPr>
        <p:blipFill>
          <a:blip r:embed="rId9" cstate="print"/>
          <a:stretch>
            <a:fillRect/>
          </a:stretch>
        </p:blipFill>
        <p:spPr>
          <a:xfrm>
            <a:off x="3275709" y="0"/>
            <a:ext cx="3543729" cy="2241085"/>
          </a:xfrm>
          <a:prstGeom prst="rect">
            <a:avLst/>
          </a:prstGeom>
          <a:ln>
            <a:noFill/>
          </a:ln>
        </p:spPr>
      </p:pic>
      <p:sp>
        <p:nvSpPr>
          <p:cNvPr id="16" name="TextBox 15"/>
          <p:cNvSpPr txBox="1"/>
          <p:nvPr/>
        </p:nvSpPr>
        <p:spPr>
          <a:xfrm>
            <a:off x="6819438" y="6252766"/>
            <a:ext cx="2987885" cy="461665"/>
          </a:xfrm>
          <a:prstGeom prst="rect">
            <a:avLst/>
          </a:prstGeom>
          <a:noFill/>
        </p:spPr>
        <p:txBody>
          <a:bodyPr wrap="square" rtlCol="0">
            <a:spAutoFit/>
          </a:bodyPr>
          <a:lstStyle/>
          <a:p>
            <a:r>
              <a:rPr lang="zh-CN" altLang="en-US" sz="2400" dirty="0" smtClean="0">
                <a:solidFill>
                  <a:srgbClr val="CC0066"/>
                </a:solidFill>
                <a:latin typeface="方正舒体" pitchFamily="2" charset="-122"/>
                <a:ea typeface="方正舒体" pitchFamily="2" charset="-122"/>
              </a:rPr>
              <a:t>点标题 有惊喜</a:t>
            </a:r>
            <a:r>
              <a:rPr lang="en-US" altLang="zh-CN" sz="2400" dirty="0" smtClean="0">
                <a:solidFill>
                  <a:srgbClr val="CC0066"/>
                </a:solidFill>
                <a:latin typeface="方正舒体" pitchFamily="2" charset="-122"/>
                <a:ea typeface="方正舒体" pitchFamily="2" charset="-122"/>
              </a:rPr>
              <a:t>~~</a:t>
            </a:r>
            <a:endParaRPr lang="zh-CN" altLang="en-US" sz="2400" dirty="0" smtClean="0">
              <a:solidFill>
                <a:srgbClr val="CC0066"/>
              </a:solidFill>
              <a:latin typeface="方正舒体" pitchFamily="2" charset="-122"/>
              <a:ea typeface="方正舒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mph" presetSubtype="0" grpId="0" nodeType="withEffect">
                                  <p:stCondLst>
                                    <p:cond delay="0"/>
                                  </p:stCondLst>
                                  <p:childTnLst>
                                    <p:set>
                                      <p:cBhvr override="childStyle">
                                        <p:cTn id="6" dur="500" fill="hold"/>
                                        <p:tgtEl>
                                          <p:spTgt spid="16"/>
                                        </p:tgtEl>
                                        <p:attrNameLst>
                                          <p:attrName>style.color</p:attrName>
                                        </p:attrNameLst>
                                      </p:cBhvr>
                                      <p:to>
                                        <p:clrVal>
                                          <a:schemeClr val="accent2"/>
                                        </p:clrVal>
                                      </p:to>
                                    </p:set>
                                    <p:set>
                                      <p:cBhvr override="childStyle">
                                        <p:cTn id="7" dur="500" fill="hold"/>
                                        <p:tgtEl>
                                          <p:spTgt spid="16"/>
                                        </p:tgtEl>
                                        <p:attrNameLst>
                                          <p:attrName>style.fontStyle</p:attrName>
                                        </p:attrNameLst>
                                      </p:cBhvr>
                                      <p:to>
                                        <p:strVal val="italic"/>
                                      </p:to>
                                    </p:set>
                                    <p:set>
                                      <p:cBhvr>
                                        <p:cTn id="8" dur="500" fill="hold"/>
                                        <p:tgtEl>
                                          <p:spTgt spid="16"/>
                                        </p:tgtEl>
                                        <p:attrNameLst>
                                          <p:attrName>style.fontWeight</p:attrName>
                                        </p:attrNameLst>
                                      </p:cBhvr>
                                      <p:to>
                                        <p:strVal val="bold"/>
                                      </p:to>
                                    </p:set>
                                    <p:set>
                                      <p:cBhvr>
                                        <p:cTn id="9" dur="500" fill="hold"/>
                                        <p:tgtEl>
                                          <p:spTgt spid="1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2"/>
          <p:cNvSpPr>
            <a:spLocks noGrp="1"/>
          </p:cNvSpPr>
          <p:nvPr>
            <p:ph type="title"/>
          </p:nvPr>
        </p:nvSpPr>
        <p:spPr/>
        <p:txBody>
          <a:bodyPr/>
          <a:lstStyle/>
          <a:p>
            <a:pPr>
              <a:defRPr/>
            </a:pPr>
            <a:r>
              <a:rPr lang="zh-CN" altLang="en-US" b="1" dirty="0" smtClean="0">
                <a:latin typeface="微软雅黑" pitchFamily="34" charset="-122"/>
                <a:ea typeface="微软雅黑" pitchFamily="34" charset="-122"/>
              </a:rPr>
              <a:t>目录</a:t>
            </a:r>
          </a:p>
        </p:txBody>
      </p:sp>
      <p:grpSp>
        <p:nvGrpSpPr>
          <p:cNvPr id="12291" name="组合 41"/>
          <p:cNvGrpSpPr>
            <a:grpSpLocks/>
          </p:cNvGrpSpPr>
          <p:nvPr/>
        </p:nvGrpSpPr>
        <p:grpSpPr bwMode="auto">
          <a:xfrm>
            <a:off x="909638" y="1524000"/>
            <a:ext cx="7848600" cy="606425"/>
            <a:chOff x="915987" y="3228361"/>
            <a:chExt cx="7847867" cy="606411"/>
          </a:xfrm>
        </p:grpSpPr>
        <p:pic>
          <p:nvPicPr>
            <p:cNvPr id="12300" name="Picture 5" descr="B2-7幻灯片02"/>
            <p:cNvPicPr>
              <a:picLocks noChangeArrowheads="1"/>
            </p:cNvPicPr>
            <p:nvPr/>
          </p:nvPicPr>
          <p:blipFill>
            <a:blip r:embed="rId3" cstate="print"/>
            <a:srcRect/>
            <a:stretch>
              <a:fillRect/>
            </a:stretch>
          </p:blipFill>
          <p:spPr bwMode="auto">
            <a:xfrm>
              <a:off x="1447797" y="3752222"/>
              <a:ext cx="6479395" cy="82550"/>
            </a:xfrm>
            <a:prstGeom prst="rect">
              <a:avLst/>
            </a:prstGeom>
            <a:noFill/>
            <a:ln w="9525">
              <a:noFill/>
              <a:miter lim="800000"/>
              <a:headEnd/>
              <a:tailEnd/>
            </a:ln>
          </p:spPr>
        </p:pic>
        <p:sp>
          <p:nvSpPr>
            <p:cNvPr id="21511" name="Rectangle 37"/>
            <p:cNvSpPr>
              <a:spLocks noChangeArrowheads="1"/>
            </p:cNvSpPr>
            <p:nvPr/>
          </p:nvSpPr>
          <p:spPr bwMode="auto">
            <a:xfrm>
              <a:off x="1676328" y="3228361"/>
              <a:ext cx="7087526" cy="523850"/>
            </a:xfrm>
            <a:prstGeom prst="rect">
              <a:avLst/>
            </a:prstGeom>
            <a:noFill/>
            <a:ln w="9525">
              <a:noFill/>
              <a:miter lim="800000"/>
              <a:headEnd/>
              <a:tailEnd/>
            </a:ln>
          </p:spPr>
          <p:txBody>
            <a:bodyPr lIns="92075" tIns="46038" rIns="92075" bIns="46038">
              <a:spAutoFit/>
            </a:bodyPr>
            <a:lstStyle/>
            <a:p>
              <a:pPr eaLnBrk="0" hangingPunct="0">
                <a:defRPr/>
              </a:pPr>
              <a:r>
                <a:rPr kumimoji="1" lang="zh-CN" altLang="en-US" sz="2800" dirty="0">
                  <a:solidFill>
                    <a:schemeClr val="accent2"/>
                  </a:solidFill>
                  <a:effectLst>
                    <a:outerShdw blurRad="38100" dist="38100" dir="2700000" algn="tl">
                      <a:srgbClr val="C0C0C0"/>
                    </a:outerShdw>
                  </a:effectLst>
                  <a:latin typeface="微软雅黑" pitchFamily="34" charset="-122"/>
                  <a:ea typeface="微软雅黑" pitchFamily="34" charset="-122"/>
                </a:rPr>
                <a:t>一</a:t>
              </a:r>
              <a:r>
                <a:rPr kumimoji="1" lang="zh-CN" altLang="en-US" sz="2800" dirty="0" smtClean="0">
                  <a:solidFill>
                    <a:schemeClr val="accent2"/>
                  </a:solidFill>
                  <a:effectLst>
                    <a:outerShdw blurRad="38100" dist="38100" dir="2700000" algn="tl">
                      <a:srgbClr val="C0C0C0"/>
                    </a:outerShdw>
                  </a:effectLst>
                  <a:latin typeface="微软雅黑" pitchFamily="34" charset="-122"/>
                  <a:ea typeface="微软雅黑" pitchFamily="34" charset="-122"/>
                </a:rPr>
                <a:t>、波动率的基本概念</a:t>
              </a:r>
              <a:endParaRPr kumimoji="1" lang="en-US" altLang="zh-CN" sz="2800" dirty="0">
                <a:solidFill>
                  <a:schemeClr val="accent2"/>
                </a:solidFill>
                <a:effectLst>
                  <a:outerShdw blurRad="38100" dist="38100" dir="2700000" algn="tl">
                    <a:srgbClr val="C0C0C0"/>
                  </a:outerShdw>
                </a:effectLst>
                <a:latin typeface="微软雅黑" pitchFamily="34" charset="-122"/>
                <a:ea typeface="微软雅黑" pitchFamily="34" charset="-122"/>
              </a:endParaRPr>
            </a:p>
          </p:txBody>
        </p:sp>
        <p:pic>
          <p:nvPicPr>
            <p:cNvPr id="12302" name="Picture 16" descr="2008671482249177805"/>
            <p:cNvPicPr>
              <a:picLocks noChangeAspect="1" noChangeArrowheads="1"/>
            </p:cNvPicPr>
            <p:nvPr/>
          </p:nvPicPr>
          <p:blipFill>
            <a:blip r:embed="rId4" cstate="print"/>
            <a:srcRect/>
            <a:stretch>
              <a:fillRect/>
            </a:stretch>
          </p:blipFill>
          <p:spPr bwMode="auto">
            <a:xfrm>
              <a:off x="915987" y="3295028"/>
              <a:ext cx="531813" cy="531813"/>
            </a:xfrm>
            <a:prstGeom prst="rect">
              <a:avLst/>
            </a:prstGeom>
            <a:noFill/>
            <a:ln w="9525">
              <a:noFill/>
              <a:miter lim="800000"/>
              <a:headEnd/>
              <a:tailEnd/>
            </a:ln>
          </p:spPr>
        </p:pic>
      </p:grpSp>
      <p:grpSp>
        <p:nvGrpSpPr>
          <p:cNvPr id="12292" name="组合 20"/>
          <p:cNvGrpSpPr>
            <a:grpSpLocks/>
          </p:cNvGrpSpPr>
          <p:nvPr/>
        </p:nvGrpSpPr>
        <p:grpSpPr bwMode="auto">
          <a:xfrm>
            <a:off x="909638" y="2514598"/>
            <a:ext cx="8353425" cy="606006"/>
            <a:chOff x="915987" y="4727586"/>
            <a:chExt cx="8353426" cy="606414"/>
          </a:xfrm>
        </p:grpSpPr>
        <p:pic>
          <p:nvPicPr>
            <p:cNvPr id="12297" name="Picture 5" descr="B2-7幻灯片02"/>
            <p:cNvPicPr>
              <a:picLocks noChangeArrowheads="1"/>
            </p:cNvPicPr>
            <p:nvPr/>
          </p:nvPicPr>
          <p:blipFill>
            <a:blip r:embed="rId3" cstate="print"/>
            <a:srcRect/>
            <a:stretch>
              <a:fillRect/>
            </a:stretch>
          </p:blipFill>
          <p:spPr bwMode="auto">
            <a:xfrm>
              <a:off x="1447797" y="5251450"/>
              <a:ext cx="6480001" cy="82550"/>
            </a:xfrm>
            <a:prstGeom prst="rect">
              <a:avLst/>
            </a:prstGeom>
            <a:noFill/>
            <a:ln w="9525">
              <a:noFill/>
              <a:miter lim="800000"/>
              <a:headEnd/>
              <a:tailEnd/>
            </a:ln>
          </p:spPr>
        </p:pic>
        <p:sp>
          <p:nvSpPr>
            <p:cNvPr id="34" name="Rectangle 37"/>
            <p:cNvSpPr>
              <a:spLocks noChangeArrowheads="1"/>
            </p:cNvSpPr>
            <p:nvPr/>
          </p:nvSpPr>
          <p:spPr bwMode="auto">
            <a:xfrm>
              <a:off x="1676399" y="4727586"/>
              <a:ext cx="7593014" cy="524215"/>
            </a:xfrm>
            <a:prstGeom prst="rect">
              <a:avLst/>
            </a:prstGeom>
            <a:noFill/>
            <a:ln w="9525">
              <a:noFill/>
              <a:miter lim="800000"/>
              <a:headEnd/>
              <a:tailEnd/>
            </a:ln>
          </p:spPr>
          <p:txBody>
            <a:bodyPr lIns="92075" tIns="46038" rIns="92075" bIns="46038">
              <a:spAutoFit/>
            </a:bodyPr>
            <a:lstStyle/>
            <a:p>
              <a:pPr eaLnBrk="0" hangingPunct="0">
                <a:defRPr/>
              </a:pPr>
              <a:r>
                <a:rPr kumimoji="1" lang="zh-CN" altLang="en-US" sz="2800" dirty="0">
                  <a:solidFill>
                    <a:schemeClr val="accent2"/>
                  </a:solidFill>
                  <a:effectLst>
                    <a:outerShdw blurRad="38100" dist="38100" dir="2700000" algn="tl">
                      <a:srgbClr val="C0C0C0"/>
                    </a:outerShdw>
                  </a:effectLst>
                  <a:latin typeface="微软雅黑" pitchFamily="34" charset="-122"/>
                  <a:ea typeface="微软雅黑" pitchFamily="34" charset="-122"/>
                </a:rPr>
                <a:t>二</a:t>
              </a:r>
              <a:r>
                <a:rPr kumimoji="1" lang="zh-CN" altLang="en-US" sz="2800" dirty="0" smtClean="0">
                  <a:solidFill>
                    <a:schemeClr val="accent2"/>
                  </a:solidFill>
                  <a:effectLst>
                    <a:outerShdw blurRad="38100" dist="38100" dir="2700000" algn="tl">
                      <a:srgbClr val="C0C0C0"/>
                    </a:outerShdw>
                  </a:effectLst>
                  <a:latin typeface="微软雅黑" pitchFamily="34" charset="-122"/>
                  <a:ea typeface="微软雅黑" pitchFamily="34" charset="-122"/>
                </a:rPr>
                <a:t>、估计波动率的实务操作</a:t>
              </a:r>
              <a:endParaRPr kumimoji="1" lang="en-US" altLang="zh-CN" sz="2800" dirty="0">
                <a:solidFill>
                  <a:schemeClr val="accent2"/>
                </a:solidFill>
                <a:effectLst>
                  <a:outerShdw blurRad="38100" dist="38100" dir="2700000" algn="tl">
                    <a:srgbClr val="C0C0C0"/>
                  </a:outerShdw>
                </a:effectLst>
                <a:latin typeface="微软雅黑" pitchFamily="34" charset="-122"/>
                <a:ea typeface="微软雅黑" pitchFamily="34" charset="-122"/>
              </a:endParaRPr>
            </a:p>
          </p:txBody>
        </p:sp>
        <p:pic>
          <p:nvPicPr>
            <p:cNvPr id="12299" name="Picture 16" descr="2008671482249177805"/>
            <p:cNvPicPr>
              <a:picLocks noChangeAspect="1" noChangeArrowheads="1"/>
            </p:cNvPicPr>
            <p:nvPr/>
          </p:nvPicPr>
          <p:blipFill>
            <a:blip r:embed="rId4" cstate="print"/>
            <a:srcRect/>
            <a:stretch>
              <a:fillRect/>
            </a:stretch>
          </p:blipFill>
          <p:spPr bwMode="auto">
            <a:xfrm>
              <a:off x="915987" y="4794256"/>
              <a:ext cx="531813" cy="531813"/>
            </a:xfrm>
            <a:prstGeom prst="rect">
              <a:avLst/>
            </a:prstGeom>
            <a:noFill/>
            <a:ln w="9525">
              <a:noFill/>
              <a:miter lim="800000"/>
              <a:headEnd/>
              <a:tailEnd/>
            </a:ln>
          </p:spPr>
        </p:pic>
      </p:grpSp>
      <p:grpSp>
        <p:nvGrpSpPr>
          <p:cNvPr id="15" name="组合 20"/>
          <p:cNvGrpSpPr>
            <a:grpSpLocks/>
          </p:cNvGrpSpPr>
          <p:nvPr/>
        </p:nvGrpSpPr>
        <p:grpSpPr bwMode="auto">
          <a:xfrm>
            <a:off x="915987" y="3508375"/>
            <a:ext cx="8353425" cy="606425"/>
            <a:chOff x="915987" y="4727588"/>
            <a:chExt cx="8353426" cy="606412"/>
          </a:xfrm>
        </p:grpSpPr>
        <p:pic>
          <p:nvPicPr>
            <p:cNvPr id="16" name="Picture 5" descr="B2-7幻灯片02"/>
            <p:cNvPicPr>
              <a:picLocks noChangeArrowheads="1"/>
            </p:cNvPicPr>
            <p:nvPr/>
          </p:nvPicPr>
          <p:blipFill>
            <a:blip r:embed="rId3" cstate="print"/>
            <a:srcRect/>
            <a:stretch>
              <a:fillRect/>
            </a:stretch>
          </p:blipFill>
          <p:spPr bwMode="auto">
            <a:xfrm>
              <a:off x="1447797" y="5251450"/>
              <a:ext cx="6480001" cy="82550"/>
            </a:xfrm>
            <a:prstGeom prst="rect">
              <a:avLst/>
            </a:prstGeom>
            <a:noFill/>
            <a:ln w="9525">
              <a:noFill/>
              <a:miter lim="800000"/>
              <a:headEnd/>
              <a:tailEnd/>
            </a:ln>
          </p:spPr>
        </p:pic>
        <p:sp>
          <p:nvSpPr>
            <p:cNvPr id="18" name="Rectangle 37"/>
            <p:cNvSpPr>
              <a:spLocks noChangeArrowheads="1"/>
            </p:cNvSpPr>
            <p:nvPr/>
          </p:nvSpPr>
          <p:spPr bwMode="auto">
            <a:xfrm>
              <a:off x="1676399" y="4727588"/>
              <a:ext cx="7593014" cy="523864"/>
            </a:xfrm>
            <a:prstGeom prst="rect">
              <a:avLst/>
            </a:prstGeom>
            <a:noFill/>
            <a:ln w="9525">
              <a:noFill/>
              <a:miter lim="800000"/>
              <a:headEnd/>
              <a:tailEnd/>
            </a:ln>
          </p:spPr>
          <p:txBody>
            <a:bodyPr lIns="92075" tIns="46038" rIns="92075" bIns="46038">
              <a:spAutoFit/>
            </a:bodyPr>
            <a:lstStyle/>
            <a:p>
              <a:pPr eaLnBrk="0" hangingPunct="0">
                <a:defRPr/>
              </a:pPr>
              <a:r>
                <a:rPr kumimoji="1" lang="zh-CN" altLang="en-US" sz="2800" dirty="0" smtClean="0">
                  <a:solidFill>
                    <a:schemeClr val="accent2"/>
                  </a:solidFill>
                  <a:effectLst>
                    <a:outerShdw blurRad="38100" dist="38100" dir="2700000" algn="tl">
                      <a:srgbClr val="C0C0C0"/>
                    </a:outerShdw>
                  </a:effectLst>
                  <a:latin typeface="微软雅黑" pitchFamily="34" charset="-122"/>
                  <a:ea typeface="微软雅黑" pitchFamily="34" charset="-122"/>
                </a:rPr>
                <a:t>三、隐含波动率的性质及策略</a:t>
              </a:r>
              <a:endParaRPr kumimoji="1" lang="en-US" altLang="zh-CN" sz="2800" dirty="0">
                <a:solidFill>
                  <a:schemeClr val="accent2"/>
                </a:solidFill>
                <a:effectLst>
                  <a:outerShdw blurRad="38100" dist="38100" dir="2700000" algn="tl">
                    <a:srgbClr val="C0C0C0"/>
                  </a:outerShdw>
                </a:effectLst>
                <a:latin typeface="微软雅黑" pitchFamily="34" charset="-122"/>
                <a:ea typeface="微软雅黑" pitchFamily="34" charset="-122"/>
              </a:endParaRPr>
            </a:p>
          </p:txBody>
        </p:sp>
        <p:pic>
          <p:nvPicPr>
            <p:cNvPr id="19" name="Picture 16" descr="2008671482249177805"/>
            <p:cNvPicPr>
              <a:picLocks noChangeAspect="1" noChangeArrowheads="1"/>
            </p:cNvPicPr>
            <p:nvPr/>
          </p:nvPicPr>
          <p:blipFill>
            <a:blip r:embed="rId4" cstate="print"/>
            <a:srcRect/>
            <a:stretch>
              <a:fillRect/>
            </a:stretch>
          </p:blipFill>
          <p:spPr bwMode="auto">
            <a:xfrm>
              <a:off x="915987" y="4794256"/>
              <a:ext cx="531813" cy="531813"/>
            </a:xfrm>
            <a:prstGeom prst="rect">
              <a:avLst/>
            </a:prstGeom>
            <a:noFill/>
            <a:ln w="9525">
              <a:noFill/>
              <a:miter lim="800000"/>
              <a:headEnd/>
              <a:tailEnd/>
            </a:ln>
          </p:spPr>
        </p:pic>
      </p:gr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一、波动率的基本概念</a:t>
            </a:r>
            <a:endParaRPr lang="zh-CN" altLang="en-US" dirty="0"/>
          </a:p>
        </p:txBody>
      </p:sp>
      <p:sp>
        <p:nvSpPr>
          <p:cNvPr id="3" name="TextBox 5"/>
          <p:cNvSpPr>
            <a:spLocks noChangeArrowheads="1"/>
          </p:cNvSpPr>
          <p:nvPr/>
        </p:nvSpPr>
        <p:spPr bwMode="auto">
          <a:xfrm>
            <a:off x="222989" y="1079500"/>
            <a:ext cx="6192838" cy="523220"/>
          </a:xfrm>
          <a:prstGeom prst="rect">
            <a:avLst/>
          </a:prstGeom>
          <a:noFill/>
          <a:ln w="9525">
            <a:noFill/>
            <a:miter lim="800000"/>
            <a:headEnd/>
            <a:tailEnd/>
          </a:ln>
        </p:spPr>
        <p:txBody>
          <a:bodyPr>
            <a:spAutoFit/>
          </a:bodyPr>
          <a:lstStyle/>
          <a:p>
            <a:r>
              <a:rPr lang="zh-CN" altLang="en-US" sz="2800" dirty="0">
                <a:solidFill>
                  <a:srgbClr val="C00000"/>
                </a:solidFill>
                <a:latin typeface="微软雅黑" pitchFamily="34" charset="-122"/>
                <a:ea typeface="微软雅黑" pitchFamily="34" charset="-122"/>
                <a:sym typeface="微软雅黑" pitchFamily="34" charset="-122"/>
              </a:rPr>
              <a:t>波动</a:t>
            </a:r>
            <a:r>
              <a:rPr lang="zh-CN" altLang="en-US" sz="2800" dirty="0" smtClean="0">
                <a:solidFill>
                  <a:srgbClr val="C00000"/>
                </a:solidFill>
                <a:latin typeface="微软雅黑" pitchFamily="34" charset="-122"/>
                <a:ea typeface="微软雅黑" pitchFamily="34" charset="-122"/>
                <a:sym typeface="微软雅黑" pitchFamily="34" charset="-122"/>
              </a:rPr>
              <a:t>率的基本概念</a:t>
            </a:r>
            <a:endParaRPr lang="zh-CN" altLang="en-US" sz="2800" dirty="0">
              <a:solidFill>
                <a:srgbClr val="C00000"/>
              </a:solidFill>
              <a:latin typeface="微软雅黑" pitchFamily="34" charset="-122"/>
              <a:ea typeface="微软雅黑" pitchFamily="34" charset="-122"/>
              <a:sym typeface="微软雅黑" pitchFamily="34" charset="-122"/>
            </a:endParaRPr>
          </a:p>
        </p:txBody>
      </p:sp>
      <p:sp>
        <p:nvSpPr>
          <p:cNvPr id="4" name="直接连接符 6"/>
          <p:cNvSpPr>
            <a:spLocks noChangeShapeType="1"/>
          </p:cNvSpPr>
          <p:nvPr/>
        </p:nvSpPr>
        <p:spPr bwMode="auto">
          <a:xfrm>
            <a:off x="276964" y="1065213"/>
            <a:ext cx="4410075" cy="1587"/>
          </a:xfrm>
          <a:prstGeom prst="line">
            <a:avLst/>
          </a:prstGeom>
          <a:noFill/>
          <a:ln w="28575">
            <a:solidFill>
              <a:srgbClr val="C00000"/>
            </a:solidFill>
            <a:round/>
            <a:headEnd/>
            <a:tailEnd/>
          </a:ln>
        </p:spPr>
        <p:txBody>
          <a:bodyPr/>
          <a:lstStyle/>
          <a:p>
            <a:endParaRPr lang="zh-CN" altLang="en-US"/>
          </a:p>
        </p:txBody>
      </p:sp>
      <p:sp>
        <p:nvSpPr>
          <p:cNvPr id="5" name="直接连接符 18"/>
          <p:cNvSpPr>
            <a:spLocks noChangeShapeType="1"/>
          </p:cNvSpPr>
          <p:nvPr/>
        </p:nvSpPr>
        <p:spPr bwMode="auto">
          <a:xfrm>
            <a:off x="276964" y="1625600"/>
            <a:ext cx="4410075" cy="0"/>
          </a:xfrm>
          <a:prstGeom prst="line">
            <a:avLst/>
          </a:prstGeom>
          <a:noFill/>
          <a:ln w="28575">
            <a:solidFill>
              <a:srgbClr val="C00000"/>
            </a:solidFill>
            <a:round/>
            <a:headEnd/>
            <a:tailEnd/>
          </a:ln>
        </p:spPr>
        <p:txBody>
          <a:bodyPr/>
          <a:lstStyle/>
          <a:p>
            <a:endParaRPr lang="zh-CN" altLang="en-US"/>
          </a:p>
        </p:txBody>
      </p:sp>
      <p:grpSp>
        <p:nvGrpSpPr>
          <p:cNvPr id="6" name="组合 27"/>
          <p:cNvGrpSpPr>
            <a:grpSpLocks/>
          </p:cNvGrpSpPr>
          <p:nvPr/>
        </p:nvGrpSpPr>
        <p:grpSpPr bwMode="auto">
          <a:xfrm>
            <a:off x="785812" y="1892299"/>
            <a:ext cx="1016000" cy="1016000"/>
            <a:chOff x="0" y="0"/>
            <a:chExt cx="1016000" cy="1016000"/>
          </a:xfrm>
        </p:grpSpPr>
        <p:sp>
          <p:nvSpPr>
            <p:cNvPr id="7" name="弦形 17"/>
            <p:cNvSpPr>
              <a:spLocks/>
            </p:cNvSpPr>
            <p:nvPr/>
          </p:nvSpPr>
          <p:spPr bwMode="auto">
            <a:xfrm>
              <a:off x="0" y="0"/>
              <a:ext cx="1016000" cy="1016000"/>
            </a:xfrm>
            <a:custGeom>
              <a:avLst/>
              <a:gdLst>
                <a:gd name="T0" fmla="*/ 596213 w 1016000"/>
                <a:gd name="T1" fmla="*/ 1008282 h 1016000"/>
                <a:gd name="T2" fmla="*/ 596213 w 1016000"/>
                <a:gd name="T3" fmla="*/ 1008282 h 1016000"/>
                <a:gd name="T4" fmla="*/ 508000 w 1016000"/>
                <a:gd name="T5" fmla="*/ 1016000 h 1016000"/>
                <a:gd name="T6" fmla="*/ 0 w 1016000"/>
                <a:gd name="T7" fmla="*/ 508000 h 1016000"/>
                <a:gd name="T8" fmla="*/ 508000 w 1016000"/>
                <a:gd name="T9" fmla="*/ 0 h 1016000"/>
                <a:gd name="T10" fmla="*/ 596213 w 1016000"/>
                <a:gd name="T11" fmla="*/ 7717 h 1016000"/>
                <a:gd name="T12" fmla="*/ 0 60000 65536"/>
                <a:gd name="T13" fmla="*/ 0 60000 65536"/>
                <a:gd name="T14" fmla="*/ 0 60000 65536"/>
                <a:gd name="T15" fmla="*/ 0 60000 65536"/>
                <a:gd name="T16" fmla="*/ 0 60000 65536"/>
                <a:gd name="T17" fmla="*/ 0 60000 65536"/>
                <a:gd name="T18" fmla="*/ 0 w 1016000"/>
                <a:gd name="T19" fmla="*/ 0 h 1016000"/>
                <a:gd name="T20" fmla="*/ 1016000 w 1016000"/>
                <a:gd name="T21" fmla="*/ 1016000 h 1016000"/>
              </a:gdLst>
              <a:ahLst/>
              <a:cxnLst>
                <a:cxn ang="T12">
                  <a:pos x="T0" y="T1"/>
                </a:cxn>
                <a:cxn ang="T13">
                  <a:pos x="T2" y="T3"/>
                </a:cxn>
                <a:cxn ang="T14">
                  <a:pos x="T4" y="T5"/>
                </a:cxn>
                <a:cxn ang="T15">
                  <a:pos x="T6" y="T7"/>
                </a:cxn>
                <a:cxn ang="T16">
                  <a:pos x="T8" y="T9"/>
                </a:cxn>
                <a:cxn ang="T17">
                  <a:pos x="T10" y="T11"/>
                </a:cxn>
              </a:cxnLst>
              <a:rect l="T18" t="T19" r="T20" b="T21"/>
              <a:pathLst>
                <a:path w="1016000" h="1016000">
                  <a:moveTo>
                    <a:pt x="596213" y="1008282"/>
                  </a:moveTo>
                  <a:lnTo>
                    <a:pt x="596213" y="1008282"/>
                  </a:lnTo>
                  <a:cubicBezTo>
                    <a:pt x="567089" y="1013417"/>
                    <a:pt x="537572" y="1015999"/>
                    <a:pt x="508000" y="1016000"/>
                  </a:cubicBezTo>
                  <a:cubicBezTo>
                    <a:pt x="227439" y="1016000"/>
                    <a:pt x="0" y="788560"/>
                    <a:pt x="0" y="508000"/>
                  </a:cubicBezTo>
                  <a:cubicBezTo>
                    <a:pt x="0" y="227439"/>
                    <a:pt x="227439" y="0"/>
                    <a:pt x="508000" y="0"/>
                  </a:cubicBezTo>
                  <a:cubicBezTo>
                    <a:pt x="537572" y="-1"/>
                    <a:pt x="567089" y="2582"/>
                    <a:pt x="596213" y="7717"/>
                  </a:cubicBezTo>
                  <a:close/>
                </a:path>
              </a:pathLst>
            </a:custGeom>
            <a:solidFill>
              <a:srgbClr val="CFE2EA"/>
            </a:solidFill>
            <a:ln w="9525">
              <a:noFill/>
              <a:round/>
              <a:headEnd/>
              <a:tailEnd/>
            </a:ln>
          </p:spPr>
          <p:txBody>
            <a:bodyPr/>
            <a:lstStyle/>
            <a:p>
              <a:endParaRPr lang="zh-CN" altLang="en-US"/>
            </a:p>
          </p:txBody>
        </p:sp>
        <p:sp>
          <p:nvSpPr>
            <p:cNvPr id="8" name="饼形 19"/>
            <p:cNvSpPr>
              <a:spLocks/>
            </p:cNvSpPr>
            <p:nvPr/>
          </p:nvSpPr>
          <p:spPr bwMode="auto">
            <a:xfrm>
              <a:off x="101600" y="101599"/>
              <a:ext cx="812800" cy="812800"/>
            </a:xfrm>
            <a:custGeom>
              <a:avLst/>
              <a:gdLst>
                <a:gd name="T0" fmla="*/ 54447 w 812800"/>
                <a:gd name="T1" fmla="*/ 203200 h 812800"/>
                <a:gd name="T2" fmla="*/ 54446 w 812800"/>
                <a:gd name="T3" fmla="*/ 203199 h 812800"/>
                <a:gd name="T4" fmla="*/ 406398 w 812800"/>
                <a:gd name="T5" fmla="*/ -1 h 812800"/>
                <a:gd name="T6" fmla="*/ 406400 w 812800"/>
                <a:gd name="T7" fmla="*/ 406400 h 812800"/>
                <a:gd name="T8" fmla="*/ 0 60000 65536"/>
                <a:gd name="T9" fmla="*/ 0 60000 65536"/>
                <a:gd name="T10" fmla="*/ 0 60000 65536"/>
                <a:gd name="T11" fmla="*/ 0 60000 65536"/>
                <a:gd name="T12" fmla="*/ 0 w 812800"/>
                <a:gd name="T13" fmla="*/ 0 h 812800"/>
                <a:gd name="T14" fmla="*/ 812800 w 812800"/>
                <a:gd name="T15" fmla="*/ 812800 h 812800"/>
              </a:gdLst>
              <a:ahLst/>
              <a:cxnLst>
                <a:cxn ang="T8">
                  <a:pos x="T0" y="T1"/>
                </a:cxn>
                <a:cxn ang="T9">
                  <a:pos x="T2" y="T3"/>
                </a:cxn>
                <a:cxn ang="T10">
                  <a:pos x="T4" y="T5"/>
                </a:cxn>
                <a:cxn ang="T11">
                  <a:pos x="T6" y="T7"/>
                </a:cxn>
              </a:cxnLst>
              <a:rect l="T12" t="T13" r="T14" b="T15"/>
              <a:pathLst>
                <a:path w="812800" h="812800">
                  <a:moveTo>
                    <a:pt x="54447" y="203200"/>
                  </a:moveTo>
                  <a:lnTo>
                    <a:pt x="54446" y="203199"/>
                  </a:lnTo>
                  <a:cubicBezTo>
                    <a:pt x="127042" y="77458"/>
                    <a:pt x="261206" y="-1"/>
                    <a:pt x="406398" y="-1"/>
                  </a:cubicBezTo>
                  <a:lnTo>
                    <a:pt x="406400" y="406400"/>
                  </a:lnTo>
                  <a:close/>
                </a:path>
              </a:pathLst>
            </a:custGeom>
            <a:gradFill rotWithShape="1">
              <a:gsLst>
                <a:gs pos="0">
                  <a:srgbClr val="28879F"/>
                </a:gs>
                <a:gs pos="79999">
                  <a:srgbClr val="35B0D1"/>
                </a:gs>
                <a:gs pos="100000">
                  <a:srgbClr val="31B3D5"/>
                </a:gs>
              </a:gsLst>
              <a:lin ang="5400000" scaled="1"/>
            </a:gradFill>
            <a:ln w="9525" cap="flat" cmpd="sng">
              <a:solidFill>
                <a:srgbClr val="4AACC6"/>
              </a:solidFill>
              <a:round/>
              <a:headEnd/>
              <a:tailEnd/>
            </a:ln>
          </p:spPr>
          <p:txBody>
            <a:bodyPr/>
            <a:lstStyle/>
            <a:p>
              <a:endParaRPr lang="zh-CN" altLang="en-US"/>
            </a:p>
          </p:txBody>
        </p:sp>
      </p:grpSp>
      <p:grpSp>
        <p:nvGrpSpPr>
          <p:cNvPr id="9" name="组合 28"/>
          <p:cNvGrpSpPr>
            <a:grpSpLocks/>
          </p:cNvGrpSpPr>
          <p:nvPr/>
        </p:nvGrpSpPr>
        <p:grpSpPr bwMode="auto">
          <a:xfrm>
            <a:off x="785812" y="3649661"/>
            <a:ext cx="1016000" cy="1016000"/>
            <a:chOff x="0" y="0"/>
            <a:chExt cx="1016000" cy="1016000"/>
          </a:xfrm>
        </p:grpSpPr>
        <p:sp>
          <p:nvSpPr>
            <p:cNvPr id="10" name="弦形 21"/>
            <p:cNvSpPr>
              <a:spLocks/>
            </p:cNvSpPr>
            <p:nvPr/>
          </p:nvSpPr>
          <p:spPr bwMode="auto">
            <a:xfrm>
              <a:off x="0" y="0"/>
              <a:ext cx="1016000" cy="1016000"/>
            </a:xfrm>
            <a:custGeom>
              <a:avLst/>
              <a:gdLst>
                <a:gd name="T0" fmla="*/ 596213 w 1016000"/>
                <a:gd name="T1" fmla="*/ 1008282 h 1016000"/>
                <a:gd name="T2" fmla="*/ 596213 w 1016000"/>
                <a:gd name="T3" fmla="*/ 1008282 h 1016000"/>
                <a:gd name="T4" fmla="*/ 508000 w 1016000"/>
                <a:gd name="T5" fmla="*/ 1016000 h 1016000"/>
                <a:gd name="T6" fmla="*/ 0 w 1016000"/>
                <a:gd name="T7" fmla="*/ 508000 h 1016000"/>
                <a:gd name="T8" fmla="*/ 508000 w 1016000"/>
                <a:gd name="T9" fmla="*/ 0 h 1016000"/>
                <a:gd name="T10" fmla="*/ 596213 w 1016000"/>
                <a:gd name="T11" fmla="*/ 7717 h 1016000"/>
                <a:gd name="T12" fmla="*/ 0 60000 65536"/>
                <a:gd name="T13" fmla="*/ 0 60000 65536"/>
                <a:gd name="T14" fmla="*/ 0 60000 65536"/>
                <a:gd name="T15" fmla="*/ 0 60000 65536"/>
                <a:gd name="T16" fmla="*/ 0 60000 65536"/>
                <a:gd name="T17" fmla="*/ 0 60000 65536"/>
                <a:gd name="T18" fmla="*/ 0 w 1016000"/>
                <a:gd name="T19" fmla="*/ 0 h 1016000"/>
                <a:gd name="T20" fmla="*/ 1016000 w 1016000"/>
                <a:gd name="T21" fmla="*/ 1016000 h 1016000"/>
              </a:gdLst>
              <a:ahLst/>
              <a:cxnLst>
                <a:cxn ang="T12">
                  <a:pos x="T0" y="T1"/>
                </a:cxn>
                <a:cxn ang="T13">
                  <a:pos x="T2" y="T3"/>
                </a:cxn>
                <a:cxn ang="T14">
                  <a:pos x="T4" y="T5"/>
                </a:cxn>
                <a:cxn ang="T15">
                  <a:pos x="T6" y="T7"/>
                </a:cxn>
                <a:cxn ang="T16">
                  <a:pos x="T8" y="T9"/>
                </a:cxn>
                <a:cxn ang="T17">
                  <a:pos x="T10" y="T11"/>
                </a:cxn>
              </a:cxnLst>
              <a:rect l="T18" t="T19" r="T20" b="T21"/>
              <a:pathLst>
                <a:path w="1016000" h="1016000">
                  <a:moveTo>
                    <a:pt x="596213" y="1008282"/>
                  </a:moveTo>
                  <a:lnTo>
                    <a:pt x="596213" y="1008282"/>
                  </a:lnTo>
                  <a:cubicBezTo>
                    <a:pt x="567089" y="1013417"/>
                    <a:pt x="537572" y="1015999"/>
                    <a:pt x="508000" y="1016000"/>
                  </a:cubicBezTo>
                  <a:cubicBezTo>
                    <a:pt x="227439" y="1016000"/>
                    <a:pt x="0" y="788560"/>
                    <a:pt x="0" y="508000"/>
                  </a:cubicBezTo>
                  <a:cubicBezTo>
                    <a:pt x="0" y="227439"/>
                    <a:pt x="227439" y="0"/>
                    <a:pt x="508000" y="0"/>
                  </a:cubicBezTo>
                  <a:cubicBezTo>
                    <a:pt x="537572" y="-1"/>
                    <a:pt x="567089" y="2582"/>
                    <a:pt x="596213" y="7717"/>
                  </a:cubicBezTo>
                  <a:close/>
                </a:path>
              </a:pathLst>
            </a:custGeom>
            <a:solidFill>
              <a:srgbClr val="CFE2EA"/>
            </a:solidFill>
            <a:ln w="9525">
              <a:noFill/>
              <a:round/>
              <a:headEnd/>
              <a:tailEnd/>
            </a:ln>
          </p:spPr>
          <p:txBody>
            <a:bodyPr/>
            <a:lstStyle/>
            <a:p>
              <a:endParaRPr lang="zh-CN" altLang="en-US"/>
            </a:p>
          </p:txBody>
        </p:sp>
        <p:sp>
          <p:nvSpPr>
            <p:cNvPr id="11" name="饼形 22"/>
            <p:cNvSpPr>
              <a:spLocks/>
            </p:cNvSpPr>
            <p:nvPr/>
          </p:nvSpPr>
          <p:spPr bwMode="auto">
            <a:xfrm>
              <a:off x="101600" y="101599"/>
              <a:ext cx="812800" cy="812800"/>
            </a:xfrm>
            <a:custGeom>
              <a:avLst/>
              <a:gdLst>
                <a:gd name="T0" fmla="*/ 54447 w 812800"/>
                <a:gd name="T1" fmla="*/ 609600 h 812800"/>
                <a:gd name="T2" fmla="*/ 54446 w 812800"/>
                <a:gd name="T3" fmla="*/ 609600 h 812800"/>
                <a:gd name="T4" fmla="*/ -1 w 812800"/>
                <a:gd name="T5" fmla="*/ 406400 h 812800"/>
                <a:gd name="T6" fmla="*/ 406398 w 812800"/>
                <a:gd name="T7" fmla="*/ 0 h 812800"/>
                <a:gd name="T8" fmla="*/ 406400 w 812800"/>
                <a:gd name="T9" fmla="*/ 406400 h 812800"/>
                <a:gd name="T10" fmla="*/ 0 60000 65536"/>
                <a:gd name="T11" fmla="*/ 0 60000 65536"/>
                <a:gd name="T12" fmla="*/ 0 60000 65536"/>
                <a:gd name="T13" fmla="*/ 0 60000 65536"/>
                <a:gd name="T14" fmla="*/ 0 60000 65536"/>
                <a:gd name="T15" fmla="*/ 0 w 812800"/>
                <a:gd name="T16" fmla="*/ 0 h 812800"/>
                <a:gd name="T17" fmla="*/ 812800 w 812800"/>
                <a:gd name="T18" fmla="*/ 812800 h 812800"/>
              </a:gdLst>
              <a:ahLst/>
              <a:cxnLst>
                <a:cxn ang="T10">
                  <a:pos x="T0" y="T1"/>
                </a:cxn>
                <a:cxn ang="T11">
                  <a:pos x="T2" y="T3"/>
                </a:cxn>
                <a:cxn ang="T12">
                  <a:pos x="T4" y="T5"/>
                </a:cxn>
                <a:cxn ang="T13">
                  <a:pos x="T6" y="T7"/>
                </a:cxn>
                <a:cxn ang="T14">
                  <a:pos x="T8" y="T9"/>
                </a:cxn>
              </a:cxnLst>
              <a:rect l="T15" t="T16" r="T17" b="T18"/>
              <a:pathLst>
                <a:path w="812800" h="812800">
                  <a:moveTo>
                    <a:pt x="54447" y="609600"/>
                  </a:moveTo>
                  <a:lnTo>
                    <a:pt x="54446" y="609600"/>
                  </a:lnTo>
                  <a:cubicBezTo>
                    <a:pt x="18777" y="547819"/>
                    <a:pt x="-1" y="477738"/>
                    <a:pt x="-1" y="406400"/>
                  </a:cubicBezTo>
                  <a:cubicBezTo>
                    <a:pt x="-2" y="181951"/>
                    <a:pt x="181950" y="0"/>
                    <a:pt x="406398" y="0"/>
                  </a:cubicBezTo>
                  <a:lnTo>
                    <a:pt x="406400" y="406400"/>
                  </a:lnTo>
                  <a:close/>
                </a:path>
              </a:pathLst>
            </a:custGeom>
            <a:gradFill rotWithShape="1">
              <a:gsLst>
                <a:gs pos="0">
                  <a:srgbClr val="39B321"/>
                </a:gs>
                <a:gs pos="79999">
                  <a:srgbClr val="4BEC2A"/>
                </a:gs>
                <a:gs pos="100000">
                  <a:srgbClr val="49F127"/>
                </a:gs>
              </a:gsLst>
              <a:lin ang="5400000" scaled="1"/>
            </a:gradFill>
            <a:ln w="9525" cap="flat" cmpd="sng">
              <a:solidFill>
                <a:srgbClr val="5EDE44"/>
              </a:solidFill>
              <a:round/>
              <a:headEnd/>
              <a:tailEnd/>
            </a:ln>
          </p:spPr>
          <p:txBody>
            <a:bodyPr/>
            <a:lstStyle/>
            <a:p>
              <a:endParaRPr lang="zh-CN" altLang="en-US"/>
            </a:p>
          </p:txBody>
        </p:sp>
      </p:grpSp>
      <p:grpSp>
        <p:nvGrpSpPr>
          <p:cNvPr id="12" name="组合 29"/>
          <p:cNvGrpSpPr>
            <a:grpSpLocks/>
          </p:cNvGrpSpPr>
          <p:nvPr/>
        </p:nvGrpSpPr>
        <p:grpSpPr bwMode="auto">
          <a:xfrm>
            <a:off x="785812" y="5419724"/>
            <a:ext cx="1016000" cy="1016000"/>
            <a:chOff x="0" y="0"/>
            <a:chExt cx="1016000" cy="1016000"/>
          </a:xfrm>
        </p:grpSpPr>
        <p:sp>
          <p:nvSpPr>
            <p:cNvPr id="13" name="弦形 24"/>
            <p:cNvSpPr>
              <a:spLocks/>
            </p:cNvSpPr>
            <p:nvPr/>
          </p:nvSpPr>
          <p:spPr bwMode="auto">
            <a:xfrm>
              <a:off x="0" y="0"/>
              <a:ext cx="1016000" cy="1016000"/>
            </a:xfrm>
            <a:custGeom>
              <a:avLst/>
              <a:gdLst>
                <a:gd name="T0" fmla="*/ 596213 w 1016000"/>
                <a:gd name="T1" fmla="*/ 1008282 h 1016000"/>
                <a:gd name="T2" fmla="*/ 596213 w 1016000"/>
                <a:gd name="T3" fmla="*/ 1008282 h 1016000"/>
                <a:gd name="T4" fmla="*/ 508000 w 1016000"/>
                <a:gd name="T5" fmla="*/ 1016000 h 1016000"/>
                <a:gd name="T6" fmla="*/ 0 w 1016000"/>
                <a:gd name="T7" fmla="*/ 508000 h 1016000"/>
                <a:gd name="T8" fmla="*/ 508000 w 1016000"/>
                <a:gd name="T9" fmla="*/ 0 h 1016000"/>
                <a:gd name="T10" fmla="*/ 596213 w 1016000"/>
                <a:gd name="T11" fmla="*/ 7717 h 1016000"/>
                <a:gd name="T12" fmla="*/ 0 60000 65536"/>
                <a:gd name="T13" fmla="*/ 0 60000 65536"/>
                <a:gd name="T14" fmla="*/ 0 60000 65536"/>
                <a:gd name="T15" fmla="*/ 0 60000 65536"/>
                <a:gd name="T16" fmla="*/ 0 60000 65536"/>
                <a:gd name="T17" fmla="*/ 0 60000 65536"/>
                <a:gd name="T18" fmla="*/ 0 w 1016000"/>
                <a:gd name="T19" fmla="*/ 0 h 1016000"/>
                <a:gd name="T20" fmla="*/ 1016000 w 1016000"/>
                <a:gd name="T21" fmla="*/ 1016000 h 1016000"/>
              </a:gdLst>
              <a:ahLst/>
              <a:cxnLst>
                <a:cxn ang="T12">
                  <a:pos x="T0" y="T1"/>
                </a:cxn>
                <a:cxn ang="T13">
                  <a:pos x="T2" y="T3"/>
                </a:cxn>
                <a:cxn ang="T14">
                  <a:pos x="T4" y="T5"/>
                </a:cxn>
                <a:cxn ang="T15">
                  <a:pos x="T6" y="T7"/>
                </a:cxn>
                <a:cxn ang="T16">
                  <a:pos x="T8" y="T9"/>
                </a:cxn>
                <a:cxn ang="T17">
                  <a:pos x="T10" y="T11"/>
                </a:cxn>
              </a:cxnLst>
              <a:rect l="T18" t="T19" r="T20" b="T21"/>
              <a:pathLst>
                <a:path w="1016000" h="1016000">
                  <a:moveTo>
                    <a:pt x="596213" y="1008282"/>
                  </a:moveTo>
                  <a:lnTo>
                    <a:pt x="596213" y="1008282"/>
                  </a:lnTo>
                  <a:cubicBezTo>
                    <a:pt x="567089" y="1013417"/>
                    <a:pt x="537572" y="1015999"/>
                    <a:pt x="508000" y="1016000"/>
                  </a:cubicBezTo>
                  <a:cubicBezTo>
                    <a:pt x="227439" y="1016000"/>
                    <a:pt x="0" y="788560"/>
                    <a:pt x="0" y="508000"/>
                  </a:cubicBezTo>
                  <a:cubicBezTo>
                    <a:pt x="0" y="227439"/>
                    <a:pt x="227439" y="0"/>
                    <a:pt x="508000" y="0"/>
                  </a:cubicBezTo>
                  <a:cubicBezTo>
                    <a:pt x="537572" y="-1"/>
                    <a:pt x="567089" y="2582"/>
                    <a:pt x="596213" y="7717"/>
                  </a:cubicBezTo>
                  <a:close/>
                </a:path>
              </a:pathLst>
            </a:custGeom>
            <a:solidFill>
              <a:srgbClr val="CFE2EA"/>
            </a:solidFill>
            <a:ln w="9525">
              <a:noFill/>
              <a:round/>
              <a:headEnd/>
              <a:tailEnd/>
            </a:ln>
          </p:spPr>
          <p:txBody>
            <a:bodyPr/>
            <a:lstStyle/>
            <a:p>
              <a:endParaRPr lang="zh-CN" altLang="en-US"/>
            </a:p>
          </p:txBody>
        </p:sp>
        <p:sp>
          <p:nvSpPr>
            <p:cNvPr id="14" name="饼形 25"/>
            <p:cNvSpPr>
              <a:spLocks/>
            </p:cNvSpPr>
            <p:nvPr/>
          </p:nvSpPr>
          <p:spPr bwMode="auto">
            <a:xfrm>
              <a:off x="101600" y="101599"/>
              <a:ext cx="812800" cy="812800"/>
            </a:xfrm>
            <a:custGeom>
              <a:avLst/>
              <a:gdLst>
                <a:gd name="T0" fmla="*/ 406400 w 812800"/>
                <a:gd name="T1" fmla="*/ 812800 h 812800"/>
                <a:gd name="T2" fmla="*/ 406400 w 812800"/>
                <a:gd name="T3" fmla="*/ 812800 h 812800"/>
                <a:gd name="T4" fmla="*/ 0 w 812800"/>
                <a:gd name="T5" fmla="*/ 406400 h 812800"/>
                <a:gd name="T6" fmla="*/ 406399 w 812800"/>
                <a:gd name="T7" fmla="*/ 0 h 812800"/>
                <a:gd name="T8" fmla="*/ 406400 w 812800"/>
                <a:gd name="T9" fmla="*/ 406400 h 812800"/>
                <a:gd name="T10" fmla="*/ 0 60000 65536"/>
                <a:gd name="T11" fmla="*/ 0 60000 65536"/>
                <a:gd name="T12" fmla="*/ 0 60000 65536"/>
                <a:gd name="T13" fmla="*/ 0 60000 65536"/>
                <a:gd name="T14" fmla="*/ 0 60000 65536"/>
                <a:gd name="T15" fmla="*/ 0 w 812800"/>
                <a:gd name="T16" fmla="*/ 0 h 812800"/>
                <a:gd name="T17" fmla="*/ 812800 w 812800"/>
                <a:gd name="T18" fmla="*/ 812800 h 812800"/>
              </a:gdLst>
              <a:ahLst/>
              <a:cxnLst>
                <a:cxn ang="T10">
                  <a:pos x="T0" y="T1"/>
                </a:cxn>
                <a:cxn ang="T11">
                  <a:pos x="T2" y="T3"/>
                </a:cxn>
                <a:cxn ang="T12">
                  <a:pos x="T4" y="T5"/>
                </a:cxn>
                <a:cxn ang="T13">
                  <a:pos x="T6" y="T7"/>
                </a:cxn>
                <a:cxn ang="T14">
                  <a:pos x="T8" y="T9"/>
                </a:cxn>
              </a:cxnLst>
              <a:rect l="T15" t="T16" r="T17" b="T18"/>
              <a:pathLst>
                <a:path w="812800" h="812800">
                  <a:moveTo>
                    <a:pt x="406400" y="812800"/>
                  </a:moveTo>
                  <a:lnTo>
                    <a:pt x="406400" y="812800"/>
                  </a:lnTo>
                  <a:cubicBezTo>
                    <a:pt x="181951" y="812800"/>
                    <a:pt x="0" y="630848"/>
                    <a:pt x="0" y="406400"/>
                  </a:cubicBezTo>
                  <a:cubicBezTo>
                    <a:pt x="-1" y="181951"/>
                    <a:pt x="181951" y="0"/>
                    <a:pt x="406399" y="0"/>
                  </a:cubicBezTo>
                  <a:lnTo>
                    <a:pt x="406400" y="406400"/>
                  </a:lnTo>
                  <a:close/>
                </a:path>
              </a:pathLst>
            </a:custGeom>
            <a:gradFill rotWithShape="1">
              <a:gsLst>
                <a:gs pos="0">
                  <a:srgbClr val="C76A1C"/>
                </a:gs>
                <a:gs pos="79999">
                  <a:srgbClr val="FF8C2B"/>
                </a:gs>
                <a:gs pos="100000">
                  <a:srgbClr val="FF8C2D"/>
                </a:gs>
              </a:gsLst>
              <a:lin ang="5400000" scaled="1"/>
            </a:gradFill>
            <a:ln w="9525" cap="flat" cmpd="sng">
              <a:solidFill>
                <a:srgbClr val="F59341"/>
              </a:solidFill>
              <a:round/>
              <a:headEnd/>
              <a:tailEnd/>
            </a:ln>
          </p:spPr>
          <p:txBody>
            <a:bodyPr/>
            <a:lstStyle/>
            <a:p>
              <a:endParaRPr lang="zh-CN" altLang="en-US"/>
            </a:p>
          </p:txBody>
        </p:sp>
      </p:grpSp>
      <p:sp>
        <p:nvSpPr>
          <p:cNvPr id="17" name="Text Box 25"/>
          <p:cNvSpPr txBox="1">
            <a:spLocks noChangeArrowheads="1"/>
          </p:cNvSpPr>
          <p:nvPr/>
        </p:nvSpPr>
        <p:spPr bwMode="auto">
          <a:xfrm>
            <a:off x="1700212" y="5688012"/>
            <a:ext cx="5857875" cy="646112"/>
          </a:xfrm>
          <a:prstGeom prst="rect">
            <a:avLst/>
          </a:prstGeom>
          <a:noFill/>
          <a:ln w="9525">
            <a:noFill/>
            <a:miter lim="800000"/>
            <a:headEnd/>
            <a:tailEnd/>
          </a:ln>
        </p:spPr>
        <p:txBody>
          <a:bodyPr>
            <a:spAutoFit/>
          </a:bodyPr>
          <a:lstStyle/>
          <a:p>
            <a:r>
              <a:rPr lang="zh-CN" altLang="en-US" dirty="0">
                <a:latin typeface="微软雅黑" pitchFamily="34" charset="-122"/>
                <a:ea typeface="微软雅黑" pitchFamily="34" charset="-122"/>
              </a:rPr>
              <a:t>个股股价通常具有介于15%-60%之间的波动率，指数要稍小一些。</a:t>
            </a:r>
          </a:p>
        </p:txBody>
      </p:sp>
      <p:sp>
        <p:nvSpPr>
          <p:cNvPr id="18" name="Text Box 22"/>
          <p:cNvSpPr txBox="1">
            <a:spLocks noChangeArrowheads="1"/>
          </p:cNvSpPr>
          <p:nvPr/>
        </p:nvSpPr>
        <p:spPr bwMode="auto">
          <a:xfrm>
            <a:off x="1557337" y="1993898"/>
            <a:ext cx="6692900" cy="914400"/>
          </a:xfrm>
          <a:prstGeom prst="rect">
            <a:avLst/>
          </a:prstGeom>
          <a:noFill/>
          <a:ln w="9525">
            <a:noFill/>
            <a:miter lim="800000"/>
            <a:headEnd/>
            <a:tailEnd/>
          </a:ln>
        </p:spPr>
        <p:txBody>
          <a:bodyPr>
            <a:spAutoFit/>
          </a:bodyPr>
          <a:lstStyle/>
          <a:p>
            <a:r>
              <a:rPr lang="zh-CN" altLang="en-US" dirty="0">
                <a:latin typeface="微软雅黑" pitchFamily="34" charset="-122"/>
                <a:ea typeface="微软雅黑" pitchFamily="34" charset="-122"/>
              </a:rPr>
              <a:t>产生波动率的主要原因来自以下三个方面：宏观经济因素，特定的事件对某个企业的冲击，以及投资者心理状态或预期的变化。</a:t>
            </a:r>
          </a:p>
          <a:p>
            <a:endParaRPr lang="zh-CN" altLang="en-US" dirty="0"/>
          </a:p>
        </p:txBody>
      </p:sp>
      <p:sp>
        <p:nvSpPr>
          <p:cNvPr id="20" name="Text Box 22"/>
          <p:cNvSpPr txBox="1">
            <a:spLocks noChangeArrowheads="1"/>
          </p:cNvSpPr>
          <p:nvPr/>
        </p:nvSpPr>
        <p:spPr bwMode="auto">
          <a:xfrm>
            <a:off x="1801812" y="3751260"/>
            <a:ext cx="6692900" cy="91440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产生波动率的主要原因来自以下三个方面：宏观经济因素，特定的事件对某个企业的冲击，以及投资者心理状态或预期的变化。</a:t>
            </a: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22" name="Text Box 24"/>
          <p:cNvSpPr txBox="1">
            <a:spLocks noChangeArrowheads="1"/>
          </p:cNvSpPr>
          <p:nvPr/>
        </p:nvSpPr>
        <p:spPr bwMode="auto">
          <a:xfrm>
            <a:off x="1700212" y="1892299"/>
            <a:ext cx="6692901" cy="1754326"/>
          </a:xfrm>
          <a:prstGeom prst="rect">
            <a:avLst/>
          </a:prstGeom>
          <a:noFill/>
          <a:ln w="9525">
            <a:noFill/>
            <a:miter lim="800000"/>
            <a:headEnd/>
            <a:tailEnd/>
          </a:ln>
        </p:spPr>
        <p:txBody>
          <a:bodyPr wrap="square">
            <a:spAutoFit/>
          </a:bodyPr>
          <a:lstStyle/>
          <a:p>
            <a:pPr fontAlgn="auto">
              <a:spcBef>
                <a:spcPts val="0"/>
              </a:spcBef>
              <a:spcAft>
                <a:spcPts val="0"/>
              </a:spcAft>
              <a:defRPr/>
            </a:pPr>
            <a:r>
              <a:rPr kumimoji="0" lang="zh-CN" altLang="en-US" sz="1800" b="0" i="0" u="none" strike="noStrike" kern="0" cap="none" spc="0" normalizeH="0" baseline="0" noProof="0" dirty="0" smtClean="0">
                <a:ln>
                  <a:noFill/>
                </a:ln>
                <a:solidFill>
                  <a:srgbClr val="FF3300"/>
                </a:solidFill>
                <a:effectLst/>
                <a:uLnTx/>
                <a:uFillTx/>
                <a:latin typeface="微软雅黑" pitchFamily="34" charset="-122"/>
                <a:ea typeface="微软雅黑" pitchFamily="34" charset="-122"/>
                <a:sym typeface="微软雅黑" pitchFamily="34" charset="-122"/>
              </a:rPr>
              <a:t>波动率</a:t>
            </a:r>
            <a:r>
              <a:rPr kumimoji="0" lang="zh-CN" altLang="en-US" sz="1800" b="0" i="0" u="none" strike="noStrike" kern="0" cap="none" spc="0" normalizeH="0" baseline="0" noProof="0" dirty="0" smtClean="0">
                <a:ln>
                  <a:noFill/>
                </a:ln>
                <a:solidFill>
                  <a:srgbClr val="FF3300"/>
                </a:solidFill>
                <a:effectLst/>
                <a:uLnTx/>
                <a:uFillTx/>
              </a:rPr>
              <a:t>σ</a:t>
            </a:r>
            <a:r>
              <a:rPr kumimoji="0" lang="zh-CN" altLang="en-US" sz="1800" b="0" i="0" u="none" strike="noStrike" kern="0" cap="none" spc="0" normalizeH="0" baseline="0" noProof="0" dirty="0" smtClean="0">
                <a:ln>
                  <a:noFill/>
                </a:ln>
                <a:solidFill>
                  <a:srgbClr val="FF3300"/>
                </a:solidFill>
                <a:effectLst/>
                <a:uLnTx/>
                <a:uFillTx/>
                <a:latin typeface="微软雅黑" pitchFamily="34" charset="-122"/>
                <a:ea typeface="微软雅黑" pitchFamily="34" charset="-122"/>
                <a:sym typeface="微软雅黑" pitchFamily="34" charset="-122"/>
              </a:rPr>
              <a:t>是一定时间段内股价（股指）收益率的标准差，</a:t>
            </a:r>
            <a:r>
              <a:rPr lang="zh-CN" altLang="en-US" b="0" kern="0" dirty="0" smtClean="0">
                <a:solidFill>
                  <a:schemeClr val="tx1"/>
                </a:solidFill>
                <a:latin typeface="微软雅黑" pitchFamily="34" charset="-122"/>
                <a:ea typeface="微软雅黑" pitchFamily="34" charset="-122"/>
                <a:sym typeface="微软雅黑" pitchFamily="34" charset="-122"/>
              </a:rPr>
              <a:t>是衡量某一时间段内金融产品价格变动程度的数值。</a:t>
            </a:r>
            <a:r>
              <a:rPr lang="zh-CN" altLang="en-US" b="0" dirty="0" smtClean="0">
                <a:solidFill>
                  <a:srgbClr val="000000"/>
                </a:solidFill>
                <a:latin typeface="微软雅黑" pitchFamily="34" charset="-122"/>
                <a:ea typeface="微软雅黑" pitchFamily="34" charset="-122"/>
                <a:sym typeface="微软雅黑" pitchFamily="34" charset="-122"/>
              </a:rPr>
              <a:t>如果一只股票预期拥有30%的波动率，那么该只股票在一年中，其价格有</a:t>
            </a:r>
            <a:r>
              <a:rPr lang="en-US" altLang="zh-CN" b="0" dirty="0" smtClean="0">
                <a:solidFill>
                  <a:srgbClr val="FF0000"/>
                </a:solidFill>
                <a:latin typeface="微软雅黑" pitchFamily="34" charset="-122"/>
                <a:ea typeface="微软雅黑" pitchFamily="34" charset="-122"/>
                <a:sym typeface="微软雅黑" pitchFamily="34" charset="-122"/>
              </a:rPr>
              <a:t>2/3</a:t>
            </a:r>
            <a:r>
              <a:rPr lang="zh-CN" altLang="en-US" b="0" dirty="0" smtClean="0">
                <a:solidFill>
                  <a:srgbClr val="000000"/>
                </a:solidFill>
                <a:latin typeface="微软雅黑" pitchFamily="34" charset="-122"/>
                <a:ea typeface="微软雅黑" pitchFamily="34" charset="-122"/>
                <a:sym typeface="微软雅黑" pitchFamily="34" charset="-122"/>
              </a:rPr>
              <a:t>的时间在当前价格30%的范围内上下浮动。</a:t>
            </a: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sym typeface="微软雅黑"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sp>
        <p:nvSpPr>
          <p:cNvPr id="27" name="Text Box 25"/>
          <p:cNvSpPr txBox="1">
            <a:spLocks noChangeArrowheads="1"/>
          </p:cNvSpPr>
          <p:nvPr/>
        </p:nvSpPr>
        <p:spPr bwMode="auto">
          <a:xfrm>
            <a:off x="1801812" y="5521323"/>
            <a:ext cx="6591300" cy="646112"/>
          </a:xfrm>
          <a:prstGeom prst="rect">
            <a:avLst/>
          </a:prstGeom>
          <a:noFill/>
          <a:ln w="9525">
            <a:noFill/>
            <a:miter lim="800000"/>
            <a:headEnd/>
            <a:tailEnd/>
          </a:ln>
        </p:spPr>
        <p:txBody>
          <a:bodyPr wrap="square">
            <a:spAutoFit/>
          </a:bodyPr>
          <a:lstStyle/>
          <a:p>
            <a:r>
              <a:rPr lang="zh-CN" altLang="en-US" b="0" kern="0" dirty="0" smtClean="0">
                <a:solidFill>
                  <a:sysClr val="windowText" lastClr="000000"/>
                </a:solidFill>
                <a:latin typeface="微软雅黑" pitchFamily="34" charset="-122"/>
                <a:ea typeface="微软雅黑" pitchFamily="34" charset="-122"/>
                <a:sym typeface="微软雅黑" pitchFamily="34" charset="-122"/>
              </a:rPr>
              <a:t>个股股价通常具有介于15%-60%之间的波动率，指数要稍小一些。</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一、波动率的基本概念</a:t>
            </a:r>
            <a:endParaRPr lang="zh-CN" altLang="en-US" dirty="0"/>
          </a:p>
        </p:txBody>
      </p:sp>
      <p:sp>
        <p:nvSpPr>
          <p:cNvPr id="13" name="TextBox 5"/>
          <p:cNvSpPr>
            <a:spLocks noChangeArrowheads="1"/>
          </p:cNvSpPr>
          <p:nvPr/>
        </p:nvSpPr>
        <p:spPr bwMode="auto">
          <a:xfrm>
            <a:off x="223200" y="1079500"/>
            <a:ext cx="6192838" cy="523220"/>
          </a:xfrm>
          <a:prstGeom prst="rect">
            <a:avLst/>
          </a:prstGeom>
          <a:noFill/>
          <a:ln w="9525">
            <a:noFill/>
            <a:miter lim="800000"/>
            <a:headEnd/>
            <a:tailEnd/>
          </a:ln>
        </p:spPr>
        <p:txBody>
          <a:bodyPr>
            <a:spAutoFit/>
          </a:bodyPr>
          <a:lstStyle/>
          <a:p>
            <a:r>
              <a:rPr lang="zh-CN" altLang="en-US" sz="2800" dirty="0">
                <a:solidFill>
                  <a:srgbClr val="C00000"/>
                </a:solidFill>
                <a:latin typeface="微软雅黑" pitchFamily="34" charset="-122"/>
                <a:ea typeface="微软雅黑" pitchFamily="34" charset="-122"/>
                <a:sym typeface="微软雅黑" pitchFamily="34" charset="-122"/>
              </a:rPr>
              <a:t> </a:t>
            </a:r>
            <a:r>
              <a:rPr lang="zh-CN" altLang="en-US" sz="2800" dirty="0" smtClean="0">
                <a:solidFill>
                  <a:srgbClr val="C00000"/>
                </a:solidFill>
                <a:latin typeface="微软雅黑" pitchFamily="34" charset="-122"/>
                <a:ea typeface="微软雅黑" pitchFamily="34" charset="-122"/>
                <a:sym typeface="微软雅黑" pitchFamily="34" charset="-122"/>
              </a:rPr>
              <a:t>波动率的初步应用</a:t>
            </a:r>
            <a:endParaRPr lang="zh-CN" altLang="en-US" sz="2800" dirty="0">
              <a:solidFill>
                <a:srgbClr val="C00000"/>
              </a:solidFill>
              <a:latin typeface="微软雅黑" pitchFamily="34" charset="-122"/>
              <a:ea typeface="微软雅黑" pitchFamily="34" charset="-122"/>
              <a:sym typeface="微软雅黑" pitchFamily="34" charset="-122"/>
            </a:endParaRPr>
          </a:p>
        </p:txBody>
      </p:sp>
      <p:sp>
        <p:nvSpPr>
          <p:cNvPr id="14" name="直接连接符 6"/>
          <p:cNvSpPr>
            <a:spLocks noChangeShapeType="1"/>
          </p:cNvSpPr>
          <p:nvPr/>
        </p:nvSpPr>
        <p:spPr bwMode="auto">
          <a:xfrm>
            <a:off x="277200" y="1065600"/>
            <a:ext cx="4410075" cy="1587"/>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6" name="TextBox 24"/>
          <p:cNvSpPr txBox="1">
            <a:spLocks noChangeArrowheads="1"/>
          </p:cNvSpPr>
          <p:nvPr/>
        </p:nvSpPr>
        <p:spPr bwMode="auto">
          <a:xfrm>
            <a:off x="604579" y="1636382"/>
            <a:ext cx="8664834" cy="2708434"/>
          </a:xfrm>
          <a:prstGeom prst="rect">
            <a:avLst/>
          </a:prstGeom>
          <a:noFill/>
          <a:ln w="9525">
            <a:noFill/>
            <a:miter lim="800000"/>
            <a:headEnd/>
            <a:tailEnd/>
          </a:ln>
        </p:spPr>
        <p:txBody>
          <a:bodyPr wrap="square">
            <a:spAutoFit/>
          </a:bodyPr>
          <a:lstStyle/>
          <a:p>
            <a:pPr marL="0" marR="0" lvl="0" indent="457200" defTabSz="914400" eaLnBrk="1" fontAlgn="auto" latinLnBrk="0" hangingPunct="1">
              <a:lnSpc>
                <a:spcPct val="100000"/>
              </a:lnSpc>
              <a:spcBef>
                <a:spcPts val="0"/>
              </a:spcBef>
              <a:spcAft>
                <a:spcPts val="0"/>
              </a:spcAft>
              <a:buClrTx/>
              <a:buSzTx/>
              <a:buFontTx/>
              <a:buNone/>
              <a:tabLst/>
              <a:defRPr/>
            </a:pPr>
            <a:r>
              <a:rPr lang="zh-CN" altLang="en-US" sz="1700" b="0" kern="0" dirty="0" smtClean="0">
                <a:solidFill>
                  <a:schemeClr val="tx1"/>
                </a:solidFill>
              </a:rPr>
              <a:t>知道股票的</a:t>
            </a:r>
            <a:r>
              <a:rPr kumimoji="0" lang="zh-CN" altLang="en-US" sz="1700" b="1" i="0" u="none" strike="noStrike" kern="0" cap="none" spc="0" normalizeH="0" baseline="0" noProof="0" dirty="0" smtClean="0">
                <a:ln>
                  <a:noFill/>
                </a:ln>
                <a:solidFill>
                  <a:srgbClr val="FF0000"/>
                </a:solidFill>
                <a:effectLst/>
                <a:uLnTx/>
                <a:uFillTx/>
              </a:rPr>
              <a:t>波动率</a:t>
            </a:r>
            <a:r>
              <a:rPr kumimoji="0" lang="el-GR" altLang="zh-CN" sz="1700" b="1" i="0" u="none" strike="noStrike" kern="0" cap="none" spc="0" normalizeH="0" baseline="0" noProof="0" dirty="0" smtClean="0">
                <a:ln>
                  <a:noFill/>
                </a:ln>
                <a:solidFill>
                  <a:srgbClr val="FF0000"/>
                </a:solidFill>
                <a:effectLst/>
                <a:uLnTx/>
                <a:uFillTx/>
              </a:rPr>
              <a:t>σ</a:t>
            </a:r>
            <a:r>
              <a:rPr lang="zh-CN" altLang="en-US" sz="1700" b="0" kern="0" dirty="0" smtClean="0">
                <a:solidFill>
                  <a:schemeClr val="tx1"/>
                </a:solidFill>
              </a:rPr>
              <a:t>后，我们就可以得到一定时期、一定概率下的股价变动区间。我们先要计算       ，它代表    时间后，股价相对于当前时刻变化百分比的标准差，注意哦，这里的     要是以年为单位。</a:t>
            </a:r>
            <a:endParaRPr kumimoji="0" lang="en-US" altLang="zh-CN" sz="1700" b="0" i="0" u="none" strike="noStrike" kern="0" cap="none" spc="0" normalizeH="0" baseline="0" noProof="0" dirty="0" smtClean="0">
              <a:ln>
                <a:noFill/>
              </a:ln>
              <a:solidFill>
                <a:sysClr val="windowText" lastClr="000000"/>
              </a:solidFill>
              <a:effectLst/>
              <a:uLnTx/>
              <a:uFillTx/>
            </a:endParaRPr>
          </a:p>
          <a:p>
            <a:pPr marL="0" marR="0" lvl="0" indent="457200" defTabSz="914400" eaLnBrk="1" fontAlgn="auto" latinLnBrk="0" hangingPunct="1">
              <a:lnSpc>
                <a:spcPct val="100000"/>
              </a:lnSpc>
              <a:spcBef>
                <a:spcPts val="0"/>
              </a:spcBef>
              <a:spcAft>
                <a:spcPts val="0"/>
              </a:spcAft>
              <a:buClrTx/>
              <a:buSzTx/>
              <a:buFontTx/>
              <a:buNone/>
              <a:tabLst/>
              <a:defRPr/>
            </a:pPr>
            <a:r>
              <a:rPr kumimoji="0" lang="zh-CN" altLang="en-US" sz="1700" b="0" i="0" u="none" strike="noStrike" kern="0" cap="none" spc="0" normalizeH="0" baseline="0" noProof="0" dirty="0" smtClean="0">
                <a:ln>
                  <a:noFill/>
                </a:ln>
                <a:solidFill>
                  <a:sysClr val="windowText" lastClr="000000"/>
                </a:solidFill>
                <a:effectLst/>
                <a:uLnTx/>
                <a:uFillTx/>
              </a:rPr>
              <a:t>举个例子吧，海通证券（</a:t>
            </a:r>
            <a:r>
              <a:rPr kumimoji="0" lang="en-US" altLang="zh-CN" sz="1700" b="0" i="0" u="none" strike="noStrike" kern="0" cap="none" spc="0" normalizeH="0" baseline="0" noProof="0" dirty="0" smtClean="0">
                <a:ln>
                  <a:noFill/>
                </a:ln>
                <a:solidFill>
                  <a:sysClr val="windowText" lastClr="000000"/>
                </a:solidFill>
                <a:effectLst/>
                <a:uLnTx/>
                <a:uFillTx/>
              </a:rPr>
              <a:t>600837</a:t>
            </a:r>
            <a:r>
              <a:rPr kumimoji="0" lang="zh-CN" altLang="en-US" sz="1700" b="0" i="0" u="none" strike="noStrike" kern="0" cap="none" spc="0" normalizeH="0" baseline="0" noProof="0" dirty="0" smtClean="0">
                <a:ln>
                  <a:noFill/>
                </a:ln>
                <a:solidFill>
                  <a:sysClr val="windowText" lastClr="000000"/>
                </a:solidFill>
                <a:effectLst/>
                <a:uLnTx/>
                <a:uFillTx/>
              </a:rPr>
              <a:t>）当前交易价格为</a:t>
            </a:r>
            <a:r>
              <a:rPr kumimoji="0" lang="en-US" altLang="zh-CN" sz="1700" b="0" i="0" u="none" strike="noStrike" kern="0" cap="none" spc="0" normalizeH="0" baseline="0" noProof="0" dirty="0" smtClean="0">
                <a:ln>
                  <a:noFill/>
                </a:ln>
                <a:solidFill>
                  <a:sysClr val="windowText" lastClr="000000"/>
                </a:solidFill>
                <a:effectLst/>
                <a:uLnTx/>
                <a:uFillTx/>
              </a:rPr>
              <a:t>10</a:t>
            </a:r>
            <a:r>
              <a:rPr kumimoji="0" lang="zh-CN" altLang="en-US" sz="1700" b="0" i="0" u="none" strike="noStrike" kern="0" cap="none" spc="0" normalizeH="0" baseline="0" noProof="0" dirty="0" smtClean="0">
                <a:ln>
                  <a:noFill/>
                </a:ln>
                <a:solidFill>
                  <a:sysClr val="windowText" lastClr="000000"/>
                </a:solidFill>
                <a:effectLst/>
                <a:uLnTx/>
                <a:uFillTx/>
              </a:rPr>
              <a:t>元，波动率为</a:t>
            </a:r>
            <a:r>
              <a:rPr kumimoji="0" lang="en-US" altLang="zh-CN" sz="1700" b="0" i="0" u="none" strike="noStrike" kern="0" cap="none" spc="0" normalizeH="0" baseline="0" noProof="0" dirty="0" smtClean="0">
                <a:ln>
                  <a:noFill/>
                </a:ln>
                <a:solidFill>
                  <a:sysClr val="windowText" lastClr="000000"/>
                </a:solidFill>
                <a:effectLst/>
                <a:uLnTx/>
                <a:uFillTx/>
              </a:rPr>
              <a:t>25%</a:t>
            </a:r>
            <a:r>
              <a:rPr kumimoji="0" lang="zh-CN" altLang="en-US" sz="1700" b="0" i="0" u="none" strike="noStrike" kern="0" cap="none" spc="0" normalizeH="0" baseline="0" noProof="0" dirty="0" smtClean="0">
                <a:ln>
                  <a:noFill/>
                </a:ln>
                <a:solidFill>
                  <a:sysClr val="windowText" lastClr="000000"/>
                </a:solidFill>
                <a:effectLst/>
                <a:uLnTx/>
                <a:uFillTx/>
              </a:rPr>
              <a:t>，那么，它的</a:t>
            </a:r>
            <a:r>
              <a:rPr kumimoji="0" lang="zh-CN" altLang="en-US" sz="1700" i="0" u="none" strike="noStrike" kern="0" cap="none" spc="0" normalizeH="0" baseline="0" noProof="0" dirty="0" smtClean="0">
                <a:ln>
                  <a:noFill/>
                </a:ln>
                <a:solidFill>
                  <a:sysClr val="windowText" lastClr="000000"/>
                </a:solidFill>
                <a:effectLst/>
                <a:uLnTx/>
                <a:uFillTx/>
              </a:rPr>
              <a:t>月</a:t>
            </a:r>
            <a:r>
              <a:rPr kumimoji="0" lang="zh-CN" altLang="en-US" sz="1700" b="0" i="0" u="none" strike="noStrike" kern="0" cap="none" spc="0" normalizeH="0" baseline="0" noProof="0" dirty="0" smtClean="0">
                <a:ln>
                  <a:noFill/>
                </a:ln>
                <a:solidFill>
                  <a:sysClr val="windowText" lastClr="000000"/>
                </a:solidFill>
                <a:effectLst/>
                <a:uLnTx/>
                <a:uFillTx/>
              </a:rPr>
              <a:t>价格变动标准差就是                    </a:t>
            </a:r>
            <a:r>
              <a:rPr kumimoji="0" lang="zh-CN" altLang="en-US" sz="1700" b="0" i="0" u="none" strike="noStrike" kern="0" cap="none" spc="0" normalizeH="0" noProof="0" dirty="0" smtClean="0">
                <a:ln>
                  <a:noFill/>
                </a:ln>
                <a:solidFill>
                  <a:sysClr val="windowText" lastClr="000000"/>
                </a:solidFill>
                <a:effectLst/>
                <a:uLnTx/>
                <a:uFillTx/>
              </a:rPr>
              <a:t> ，</a:t>
            </a:r>
            <a:r>
              <a:rPr lang="zh-CN" altLang="en-US" sz="1700" b="0" kern="0" dirty="0" smtClean="0">
                <a:solidFill>
                  <a:sysClr val="windowText" lastClr="000000"/>
                </a:solidFill>
              </a:rPr>
              <a:t>（</a:t>
            </a:r>
            <a:r>
              <a:rPr lang="en-US" altLang="zh-CN" sz="1700" b="0" kern="0" dirty="0" smtClean="0">
                <a:solidFill>
                  <a:sysClr val="windowText" lastClr="000000"/>
                </a:solidFill>
              </a:rPr>
              <a:t>7.22%</a:t>
            </a:r>
            <a:r>
              <a:rPr lang="zh-CN" altLang="en-US" sz="1700" b="0" kern="0" dirty="0" smtClean="0">
                <a:solidFill>
                  <a:sysClr val="windowText" lastClr="000000"/>
                </a:solidFill>
              </a:rPr>
              <a:t>乘以股价</a:t>
            </a:r>
            <a:r>
              <a:rPr lang="en-US" altLang="zh-CN" sz="1700" b="0" kern="0" dirty="0" smtClean="0">
                <a:solidFill>
                  <a:sysClr val="windowText" lastClr="000000"/>
                </a:solidFill>
              </a:rPr>
              <a:t>10</a:t>
            </a:r>
            <a:r>
              <a:rPr lang="zh-CN" altLang="en-US" sz="1700" b="0" kern="0" dirty="0" smtClean="0">
                <a:solidFill>
                  <a:sysClr val="windowText" lastClr="000000"/>
                </a:solidFill>
              </a:rPr>
              <a:t>元，</a:t>
            </a:r>
            <a:r>
              <a:rPr lang="en-US" altLang="zh-CN" sz="1700" b="0" kern="0" dirty="0" smtClean="0">
                <a:solidFill>
                  <a:sysClr val="windowText" lastClr="000000"/>
                </a:solidFill>
              </a:rPr>
              <a:t>0.722</a:t>
            </a:r>
            <a:r>
              <a:rPr lang="zh-CN" altLang="en-US" sz="1700" b="0" kern="0" dirty="0" smtClean="0">
                <a:solidFill>
                  <a:sysClr val="windowText" lastClr="000000"/>
                </a:solidFill>
              </a:rPr>
              <a:t>元就是股价的绝对变化值了，</a:t>
            </a:r>
            <a:r>
              <a:rPr kumimoji="0" lang="zh-CN" altLang="en-US" sz="1700" b="0" i="0" u="none" strike="noStrike" kern="0" cap="none" spc="0" normalizeH="0" baseline="0" noProof="0" dirty="0" smtClean="0">
                <a:ln>
                  <a:noFill/>
                </a:ln>
                <a:solidFill>
                  <a:sysClr val="windowText" lastClr="000000"/>
                </a:solidFill>
                <a:effectLst/>
                <a:uLnTx/>
                <a:uFillTx/>
              </a:rPr>
              <a:t>这也意味着，在未来三个一月期间内，海通证券</a:t>
            </a:r>
            <a:r>
              <a:rPr kumimoji="0" lang="en-US" altLang="zh-CN" sz="1700" b="0" i="0" u="none" strike="noStrike" kern="0" cap="none" spc="0" normalizeH="0" baseline="0" noProof="0" dirty="0" smtClean="0">
                <a:ln>
                  <a:noFill/>
                </a:ln>
                <a:solidFill>
                  <a:sysClr val="windowText" lastClr="000000"/>
                </a:solidFill>
                <a:effectLst/>
                <a:uLnTx/>
                <a:uFillTx/>
              </a:rPr>
              <a:t>3</a:t>
            </a:r>
            <a:r>
              <a:rPr kumimoji="0" lang="zh-CN" altLang="en-US" sz="1700" b="0" i="0" u="none" strike="noStrike" kern="0" cap="none" spc="0" normalizeH="0" baseline="0" noProof="0" dirty="0" smtClean="0">
                <a:ln>
                  <a:noFill/>
                </a:ln>
                <a:solidFill>
                  <a:sysClr val="windowText" lastClr="000000"/>
                </a:solidFill>
                <a:effectLst/>
                <a:uLnTx/>
                <a:uFillTx/>
              </a:rPr>
              <a:t>次中有</a:t>
            </a:r>
            <a:r>
              <a:rPr kumimoji="0" lang="en-US" altLang="zh-CN" sz="1700" b="0" i="0" u="none" strike="noStrike" kern="0" cap="none" spc="0" normalizeH="0" baseline="0" noProof="0" dirty="0" smtClean="0">
                <a:ln>
                  <a:noFill/>
                </a:ln>
                <a:solidFill>
                  <a:sysClr val="windowText" lastClr="000000"/>
                </a:solidFill>
                <a:effectLst/>
                <a:uLnTx/>
                <a:uFillTx/>
              </a:rPr>
              <a:t>2</a:t>
            </a:r>
            <a:r>
              <a:rPr kumimoji="0" lang="zh-CN" altLang="en-US" sz="1700" b="0" i="0" u="none" strike="noStrike" kern="0" cap="none" spc="0" normalizeH="0" baseline="0" noProof="0" dirty="0" smtClean="0">
                <a:ln>
                  <a:noFill/>
                </a:ln>
                <a:solidFill>
                  <a:sysClr val="windowText" lastClr="000000"/>
                </a:solidFill>
                <a:effectLst/>
                <a:uLnTx/>
                <a:uFillTx/>
              </a:rPr>
              <a:t>次会在</a:t>
            </a:r>
            <a:r>
              <a:rPr kumimoji="0" lang="en-US" altLang="zh-CN" sz="1700" b="0" i="0" u="none" strike="noStrike" kern="0" cap="none" spc="0" normalizeH="0" baseline="0" noProof="0" dirty="0" smtClean="0">
                <a:ln>
                  <a:noFill/>
                </a:ln>
                <a:solidFill>
                  <a:sysClr val="windowText" lastClr="000000"/>
                </a:solidFill>
                <a:effectLst/>
                <a:uLnTx/>
                <a:uFillTx/>
              </a:rPr>
              <a:t>10±0.722</a:t>
            </a:r>
            <a:r>
              <a:rPr kumimoji="0" lang="zh-CN" altLang="en-US" sz="1700" b="0" i="0" u="none" strike="noStrike" kern="0" cap="none" spc="0" normalizeH="0" baseline="0" noProof="0" dirty="0" smtClean="0">
                <a:ln>
                  <a:noFill/>
                </a:ln>
                <a:solidFill>
                  <a:sysClr val="windowText" lastClr="000000"/>
                </a:solidFill>
                <a:effectLst/>
                <a:uLnTx/>
                <a:uFillTx/>
              </a:rPr>
              <a:t>元，即</a:t>
            </a:r>
            <a:r>
              <a:rPr kumimoji="0" lang="en-US" altLang="zh-CN" sz="1700" b="0" i="0" u="none" strike="noStrike" kern="0" cap="none" spc="0" normalizeH="0" baseline="0" noProof="0" dirty="0" smtClean="0">
                <a:ln>
                  <a:noFill/>
                </a:ln>
                <a:solidFill>
                  <a:sysClr val="windowText" lastClr="000000"/>
                </a:solidFill>
                <a:effectLst/>
                <a:uLnTx/>
                <a:uFillTx/>
              </a:rPr>
              <a:t>9.28</a:t>
            </a:r>
            <a:r>
              <a:rPr kumimoji="0" lang="zh-CN" altLang="en-US" sz="1700" b="0" i="0" u="none" strike="noStrike" kern="0" cap="none" spc="0" normalizeH="0" baseline="0" noProof="0" dirty="0" smtClean="0">
                <a:ln>
                  <a:noFill/>
                </a:ln>
                <a:solidFill>
                  <a:sysClr val="windowText" lastClr="000000"/>
                </a:solidFill>
                <a:effectLst/>
                <a:uLnTx/>
                <a:uFillTx/>
              </a:rPr>
              <a:t>元至</a:t>
            </a:r>
            <a:r>
              <a:rPr kumimoji="0" lang="en-US" altLang="zh-CN" sz="1700" b="0" i="0" u="none" strike="noStrike" kern="0" cap="none" spc="0" normalizeH="0" baseline="0" noProof="0" dirty="0" smtClean="0">
                <a:ln>
                  <a:noFill/>
                </a:ln>
                <a:solidFill>
                  <a:sysClr val="windowText" lastClr="000000"/>
                </a:solidFill>
                <a:effectLst/>
                <a:uLnTx/>
                <a:uFillTx/>
              </a:rPr>
              <a:t>10.72</a:t>
            </a:r>
            <a:r>
              <a:rPr kumimoji="0" lang="zh-CN" altLang="en-US" sz="1700" b="0" i="0" u="none" strike="noStrike" kern="0" cap="none" spc="0" normalizeH="0" baseline="0" noProof="0" dirty="0" smtClean="0">
                <a:ln>
                  <a:noFill/>
                </a:ln>
                <a:solidFill>
                  <a:sysClr val="windowText" lastClr="000000"/>
                </a:solidFill>
                <a:effectLst/>
                <a:uLnTx/>
                <a:uFillTx/>
              </a:rPr>
              <a:t>元间交易，而有</a:t>
            </a:r>
            <a:r>
              <a:rPr kumimoji="0" lang="en-US" altLang="zh-CN" sz="1700" b="0" i="0" u="none" strike="noStrike" kern="0" cap="none" spc="0" normalizeH="0" baseline="0" noProof="0" dirty="0" smtClean="0">
                <a:ln>
                  <a:noFill/>
                </a:ln>
                <a:solidFill>
                  <a:sysClr val="windowText" lastClr="000000"/>
                </a:solidFill>
                <a:effectLst/>
                <a:uLnTx/>
                <a:uFillTx/>
              </a:rPr>
              <a:t>1</a:t>
            </a:r>
            <a:r>
              <a:rPr kumimoji="0" lang="zh-CN" altLang="en-US" sz="1700" b="0" i="0" u="none" strike="noStrike" kern="0" cap="none" spc="0" normalizeH="0" baseline="0" noProof="0" dirty="0" smtClean="0">
                <a:ln>
                  <a:noFill/>
                </a:ln>
                <a:solidFill>
                  <a:sysClr val="windowText" lastClr="000000"/>
                </a:solidFill>
                <a:effectLst/>
                <a:uLnTx/>
                <a:uFillTx/>
              </a:rPr>
              <a:t>次会在这个范围外交易。</a:t>
            </a:r>
            <a:endParaRPr kumimoji="0" lang="en-US" altLang="zh-CN" sz="1700" b="0" i="0" u="none" strike="noStrike" kern="0" cap="none" spc="0" normalizeH="0" baseline="0" noProof="0" dirty="0" smtClean="0">
              <a:ln>
                <a:noFill/>
              </a:ln>
              <a:solidFill>
                <a:sysClr val="windowText" lastClr="000000"/>
              </a:solidFill>
              <a:effectLst/>
              <a:uLnTx/>
              <a:uFillTx/>
            </a:endParaRPr>
          </a:p>
          <a:p>
            <a:pPr marL="0" marR="0" lvl="0" indent="457200" defTabSz="914400" eaLnBrk="1" fontAlgn="auto" latinLnBrk="0" hangingPunct="1">
              <a:lnSpc>
                <a:spcPct val="100000"/>
              </a:lnSpc>
              <a:spcBef>
                <a:spcPts val="0"/>
              </a:spcBef>
              <a:spcAft>
                <a:spcPts val="0"/>
              </a:spcAft>
              <a:buClrTx/>
              <a:buSzTx/>
              <a:buFontTx/>
              <a:buNone/>
              <a:tabLst/>
              <a:defRPr/>
            </a:pPr>
            <a:r>
              <a:rPr kumimoji="0" lang="zh-CN" altLang="en-US" sz="1700" b="0" i="0" u="none" strike="noStrike" kern="0" cap="none" spc="0" normalizeH="0" baseline="0" noProof="0" dirty="0" smtClean="0">
                <a:ln>
                  <a:noFill/>
                </a:ln>
                <a:solidFill>
                  <a:sysClr val="windowText" lastClr="000000"/>
                </a:solidFill>
                <a:effectLst/>
                <a:uLnTx/>
                <a:uFillTx/>
              </a:rPr>
              <a:t>可能有投资者觉得</a:t>
            </a:r>
            <a:r>
              <a:rPr kumimoji="0" lang="en-US" altLang="zh-CN" sz="1700" b="0" i="0" u="none" strike="noStrike" kern="0" cap="none" spc="0" normalizeH="0" baseline="0" noProof="0" dirty="0" smtClean="0">
                <a:ln>
                  <a:noFill/>
                </a:ln>
                <a:solidFill>
                  <a:sysClr val="windowText" lastClr="000000"/>
                </a:solidFill>
                <a:effectLst/>
                <a:uLnTx/>
                <a:uFillTx/>
              </a:rPr>
              <a:t>2/3</a:t>
            </a:r>
            <a:r>
              <a:rPr kumimoji="0" lang="zh-CN" altLang="en-US" sz="1700" b="0" i="0" u="none" strike="noStrike" kern="0" cap="none" spc="0" normalizeH="0" baseline="0" noProof="0" dirty="0" smtClean="0">
                <a:ln>
                  <a:noFill/>
                </a:ln>
                <a:solidFill>
                  <a:sysClr val="windowText" lastClr="000000"/>
                </a:solidFill>
                <a:effectLst/>
                <a:uLnTx/>
                <a:uFillTx/>
              </a:rPr>
              <a:t>概率还是没把握，那是因为我们选取的价格区间较小，是当前股价一个标准差的价格变化，想更有把握，就得把区间扩大到</a:t>
            </a:r>
            <a:r>
              <a:rPr kumimoji="0" lang="en-US" altLang="zh-CN" sz="1700" b="0" i="0" u="none" strike="noStrike" kern="0" cap="none" spc="0" normalizeH="0" baseline="0" noProof="0" dirty="0" smtClean="0">
                <a:ln>
                  <a:noFill/>
                </a:ln>
                <a:solidFill>
                  <a:sysClr val="windowText" lastClr="000000"/>
                </a:solidFill>
                <a:effectLst/>
                <a:uLnTx/>
                <a:uFillTx/>
              </a:rPr>
              <a:t>2</a:t>
            </a:r>
            <a:r>
              <a:rPr kumimoji="0" lang="zh-CN" altLang="en-US" sz="1700" b="0" i="0" u="none" strike="noStrike" kern="0" cap="none" spc="0" normalizeH="0" baseline="0" noProof="0" dirty="0" smtClean="0">
                <a:ln>
                  <a:noFill/>
                </a:ln>
                <a:solidFill>
                  <a:sysClr val="windowText" lastClr="000000"/>
                </a:solidFill>
                <a:effectLst/>
                <a:uLnTx/>
                <a:uFillTx/>
              </a:rPr>
              <a:t>个、</a:t>
            </a:r>
            <a:r>
              <a:rPr kumimoji="0" lang="en-US" altLang="zh-CN" sz="1700" b="0" i="0" u="none" strike="noStrike" kern="0" cap="none" spc="0" normalizeH="0" baseline="0" noProof="0" dirty="0" smtClean="0">
                <a:ln>
                  <a:noFill/>
                </a:ln>
                <a:solidFill>
                  <a:sysClr val="windowText" lastClr="000000"/>
                </a:solidFill>
                <a:effectLst/>
                <a:uLnTx/>
                <a:uFillTx/>
              </a:rPr>
              <a:t>3</a:t>
            </a:r>
            <a:r>
              <a:rPr kumimoji="0" lang="zh-CN" altLang="en-US" sz="1700" b="0" i="0" u="none" strike="noStrike" kern="0" cap="none" spc="0" normalizeH="0" baseline="0" noProof="0" dirty="0" smtClean="0">
                <a:ln>
                  <a:noFill/>
                </a:ln>
                <a:solidFill>
                  <a:sysClr val="windowText" lastClr="000000"/>
                </a:solidFill>
                <a:effectLst/>
                <a:uLnTx/>
                <a:uFillTx/>
              </a:rPr>
              <a:t>个标准差，具体怎么算，看看下面这张对照图吧</a:t>
            </a:r>
            <a:r>
              <a:rPr kumimoji="0" lang="en-US" altLang="zh-CN" sz="1700" b="0" i="0" u="none" strike="noStrike" kern="0" cap="none" spc="0" normalizeH="0" baseline="0" noProof="0" dirty="0" smtClean="0">
                <a:ln>
                  <a:noFill/>
                </a:ln>
                <a:solidFill>
                  <a:sysClr val="windowText" lastClr="000000"/>
                </a:solidFill>
                <a:effectLst/>
                <a:uLnTx/>
                <a:uFillTx/>
              </a:rPr>
              <a:t>~</a:t>
            </a:r>
          </a:p>
        </p:txBody>
      </p:sp>
      <p:sp>
        <p:nvSpPr>
          <p:cNvPr id="18" name="直接连接符 6"/>
          <p:cNvSpPr>
            <a:spLocks noChangeShapeType="1"/>
          </p:cNvSpPr>
          <p:nvPr/>
        </p:nvSpPr>
        <p:spPr bwMode="auto">
          <a:xfrm>
            <a:off x="277200" y="1627200"/>
            <a:ext cx="4410075" cy="1587"/>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aphicFrame>
        <p:nvGraphicFramePr>
          <p:cNvPr id="1027" name="Object 3"/>
          <p:cNvGraphicFramePr>
            <a:graphicFrameLocks noChangeAspect="1"/>
          </p:cNvGraphicFramePr>
          <p:nvPr/>
        </p:nvGraphicFramePr>
        <p:xfrm>
          <a:off x="1903434" y="1929863"/>
          <a:ext cx="577892" cy="315214"/>
        </p:xfrm>
        <a:graphic>
          <a:graphicData uri="http://schemas.openxmlformats.org/presentationml/2006/ole">
            <p:oleObj spid="_x0000_s1027" name="公式" r:id="rId3" imgW="419040" imgH="228600" progId="Equation.3">
              <p:embed/>
            </p:oleObj>
          </a:graphicData>
        </a:graphic>
      </p:graphicFrame>
      <p:graphicFrame>
        <p:nvGraphicFramePr>
          <p:cNvPr id="1029" name="Object 5"/>
          <p:cNvGraphicFramePr>
            <a:graphicFrameLocks noChangeAspect="1"/>
          </p:cNvGraphicFramePr>
          <p:nvPr/>
        </p:nvGraphicFramePr>
        <p:xfrm flipV="1">
          <a:off x="3427377" y="1962058"/>
          <a:ext cx="366713" cy="250825"/>
        </p:xfrm>
        <a:graphic>
          <a:graphicData uri="http://schemas.openxmlformats.org/presentationml/2006/ole">
            <p:oleObj spid="_x0000_s1029" name="公式" r:id="rId4" imgW="190440" imgH="177480" progId="Equation.3">
              <p:embed/>
            </p:oleObj>
          </a:graphicData>
        </a:graphic>
      </p:graphicFrame>
      <p:graphicFrame>
        <p:nvGraphicFramePr>
          <p:cNvPr id="1032" name="Object 8"/>
          <p:cNvGraphicFramePr>
            <a:graphicFrameLocks noChangeAspect="1"/>
          </p:cNvGraphicFramePr>
          <p:nvPr/>
        </p:nvGraphicFramePr>
        <p:xfrm>
          <a:off x="2970437" y="2742138"/>
          <a:ext cx="2041000" cy="298683"/>
        </p:xfrm>
        <a:graphic>
          <a:graphicData uri="http://schemas.openxmlformats.org/presentationml/2006/ole">
            <p:oleObj spid="_x0000_s1032" name="公式" r:id="rId5" imgW="1562040" imgH="228600" progId="Equation.3">
              <p:embed/>
            </p:oleObj>
          </a:graphicData>
        </a:graphic>
      </p:graphicFrame>
      <p:graphicFrame>
        <p:nvGraphicFramePr>
          <p:cNvPr id="1033" name="Object 9"/>
          <p:cNvGraphicFramePr>
            <a:graphicFrameLocks noChangeAspect="1"/>
          </p:cNvGraphicFramePr>
          <p:nvPr/>
        </p:nvGraphicFramePr>
        <p:xfrm>
          <a:off x="2114613" y="2245077"/>
          <a:ext cx="366713" cy="250825"/>
        </p:xfrm>
        <a:graphic>
          <a:graphicData uri="http://schemas.openxmlformats.org/presentationml/2006/ole">
            <p:oleObj spid="_x0000_s1033" name="公式" r:id="rId6" imgW="190440" imgH="177480" progId="Equation.3">
              <p:embed/>
            </p:oleObj>
          </a:graphicData>
        </a:graphic>
      </p:graphicFrame>
      <p:pic>
        <p:nvPicPr>
          <p:cNvPr id="23" name="图片 22" descr="图片7.jpg"/>
          <p:cNvPicPr>
            <a:picLocks noChangeAspect="1"/>
          </p:cNvPicPr>
          <p:nvPr/>
        </p:nvPicPr>
        <p:blipFill>
          <a:blip r:embed="rId7" cstate="print"/>
          <a:stretch>
            <a:fillRect/>
          </a:stretch>
        </p:blipFill>
        <p:spPr>
          <a:xfrm>
            <a:off x="1457325" y="4344816"/>
            <a:ext cx="6992369" cy="2087225"/>
          </a:xfrm>
          <a:prstGeom prst="rect">
            <a:avLst/>
          </a:prstGeom>
        </p:spPr>
      </p:pic>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一、波动率的基本概念</a:t>
            </a:r>
            <a:endParaRPr lang="zh-CN" altLang="en-US" dirty="0"/>
          </a:p>
        </p:txBody>
      </p:sp>
      <p:sp>
        <p:nvSpPr>
          <p:cNvPr id="13" name="TextBox 5"/>
          <p:cNvSpPr>
            <a:spLocks noChangeArrowheads="1"/>
          </p:cNvSpPr>
          <p:nvPr/>
        </p:nvSpPr>
        <p:spPr bwMode="auto">
          <a:xfrm>
            <a:off x="223200" y="1079500"/>
            <a:ext cx="6192838" cy="523220"/>
          </a:xfrm>
          <a:prstGeom prst="rect">
            <a:avLst/>
          </a:prstGeom>
          <a:noFill/>
          <a:ln w="9525">
            <a:noFill/>
            <a:miter lim="800000"/>
            <a:headEnd/>
            <a:tailEnd/>
          </a:ln>
        </p:spPr>
        <p:txBody>
          <a:bodyPr>
            <a:spAutoFit/>
          </a:bodyPr>
          <a:lstStyle/>
          <a:p>
            <a:r>
              <a:rPr lang="zh-CN" altLang="en-US" sz="2800" dirty="0">
                <a:solidFill>
                  <a:srgbClr val="C00000"/>
                </a:solidFill>
                <a:latin typeface="微软雅黑" pitchFamily="34" charset="-122"/>
                <a:ea typeface="微软雅黑" pitchFamily="34" charset="-122"/>
                <a:sym typeface="微软雅黑" pitchFamily="34" charset="-122"/>
              </a:rPr>
              <a:t> </a:t>
            </a:r>
            <a:r>
              <a:rPr lang="zh-CN" altLang="en-US" sz="2800" dirty="0" smtClean="0">
                <a:solidFill>
                  <a:srgbClr val="C00000"/>
                </a:solidFill>
                <a:latin typeface="微软雅黑" pitchFamily="34" charset="-122"/>
                <a:ea typeface="微软雅黑" pitchFamily="34" charset="-122"/>
                <a:sym typeface="微软雅黑" pitchFamily="34" charset="-122"/>
              </a:rPr>
              <a:t>波动率的分类</a:t>
            </a:r>
            <a:endParaRPr lang="zh-CN" altLang="en-US" sz="2800" dirty="0">
              <a:solidFill>
                <a:srgbClr val="C00000"/>
              </a:solidFill>
              <a:latin typeface="微软雅黑" pitchFamily="34" charset="-122"/>
              <a:ea typeface="微软雅黑" pitchFamily="34" charset="-122"/>
              <a:sym typeface="微软雅黑" pitchFamily="34" charset="-122"/>
            </a:endParaRPr>
          </a:p>
        </p:txBody>
      </p:sp>
      <p:sp>
        <p:nvSpPr>
          <p:cNvPr id="14" name="直接连接符 6"/>
          <p:cNvSpPr>
            <a:spLocks noChangeShapeType="1"/>
          </p:cNvSpPr>
          <p:nvPr/>
        </p:nvSpPr>
        <p:spPr bwMode="auto">
          <a:xfrm>
            <a:off x="277200" y="1065600"/>
            <a:ext cx="4410075" cy="1587"/>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 name="TextBox 14"/>
          <p:cNvSpPr txBox="1"/>
          <p:nvPr/>
        </p:nvSpPr>
        <p:spPr>
          <a:xfrm>
            <a:off x="1457325" y="5692775"/>
            <a:ext cx="7686675" cy="1154113"/>
          </a:xfrm>
          <a:prstGeom prst="rect">
            <a:avLst/>
          </a:prstGeom>
          <a:noFill/>
        </p:spPr>
        <p:txBody>
          <a:bodyPr>
            <a:spAutoFit/>
          </a:bodyPr>
          <a:lstStyle/>
          <a:p>
            <a:pPr indent="457200">
              <a:buFont typeface="Arial" pitchFamily="34" charset="0"/>
              <a:buNone/>
              <a:defRPr/>
            </a:pPr>
            <a:r>
              <a:rPr lang="zh-CN" altLang="en-US" sz="1700" dirty="0">
                <a:latin typeface="Arial" pitchFamily="34" charset="0"/>
                <a:ea typeface="宋体" pitchFamily="2" charset="-122"/>
              </a:rPr>
              <a:t>套用上图，则在未来</a:t>
            </a:r>
            <a:r>
              <a:rPr lang="en-US" altLang="zh-CN" sz="1700" dirty="0">
                <a:latin typeface="Arial" pitchFamily="34" charset="0"/>
                <a:ea typeface="宋体" pitchFamily="2" charset="-122"/>
              </a:rPr>
              <a:t>20</a:t>
            </a:r>
            <a:r>
              <a:rPr lang="zh-CN" altLang="en-US" sz="1700" dirty="0">
                <a:latin typeface="Arial" pitchFamily="34" charset="0"/>
                <a:ea typeface="宋体" pitchFamily="2" charset="-122"/>
              </a:rPr>
              <a:t>个月内，海通证券的股价</a:t>
            </a:r>
            <a:r>
              <a:rPr lang="en-US" altLang="zh-CN" sz="1700" dirty="0">
                <a:latin typeface="Arial" pitchFamily="34" charset="0"/>
                <a:ea typeface="宋体" pitchFamily="2" charset="-122"/>
              </a:rPr>
              <a:t>19</a:t>
            </a:r>
            <a:r>
              <a:rPr lang="zh-CN" altLang="en-US" sz="1700" dirty="0">
                <a:latin typeface="Arial" pitchFamily="34" charset="0"/>
                <a:ea typeface="宋体" pitchFamily="2" charset="-122"/>
              </a:rPr>
              <a:t>次会在</a:t>
            </a:r>
            <a:r>
              <a:rPr lang="en-US" altLang="zh-CN" sz="1700" dirty="0">
                <a:latin typeface="Arial" pitchFamily="34" charset="0"/>
                <a:ea typeface="宋体" pitchFamily="2" charset="-122"/>
              </a:rPr>
              <a:t>10±2</a:t>
            </a:r>
            <a:r>
              <a:rPr lang="zh-CN" altLang="en-US" sz="1700" dirty="0">
                <a:latin typeface="Arial" pitchFamily="34" charset="0"/>
                <a:ea typeface="宋体" pitchFamily="2" charset="-122"/>
              </a:rPr>
              <a:t>*</a:t>
            </a:r>
            <a:r>
              <a:rPr lang="en-US" altLang="zh-CN" sz="1700" dirty="0">
                <a:latin typeface="Arial" pitchFamily="34" charset="0"/>
                <a:ea typeface="宋体" pitchFamily="2" charset="-122"/>
              </a:rPr>
              <a:t>0.724</a:t>
            </a:r>
            <a:r>
              <a:rPr lang="zh-CN" altLang="en-US" sz="1700" dirty="0">
                <a:latin typeface="Arial" pitchFamily="34" charset="0"/>
                <a:ea typeface="宋体" pitchFamily="2" charset="-122"/>
              </a:rPr>
              <a:t>元，即</a:t>
            </a:r>
            <a:r>
              <a:rPr lang="en-US" altLang="zh-CN" sz="1700" dirty="0">
                <a:latin typeface="Arial" pitchFamily="34" charset="0"/>
                <a:ea typeface="宋体" pitchFamily="2" charset="-122"/>
              </a:rPr>
              <a:t>8.55</a:t>
            </a:r>
            <a:r>
              <a:rPr lang="zh-CN" altLang="en-US" sz="1700" dirty="0">
                <a:latin typeface="Arial" pitchFamily="34" charset="0"/>
                <a:ea typeface="宋体" pitchFamily="2" charset="-122"/>
              </a:rPr>
              <a:t>元至</a:t>
            </a:r>
            <a:r>
              <a:rPr lang="en-US" altLang="zh-CN" sz="1700" dirty="0">
                <a:latin typeface="Arial" pitchFamily="34" charset="0"/>
                <a:ea typeface="宋体" pitchFamily="2" charset="-122"/>
              </a:rPr>
              <a:t>11.45</a:t>
            </a:r>
            <a:r>
              <a:rPr lang="zh-CN" altLang="en-US" sz="1700" dirty="0">
                <a:latin typeface="Arial" pitchFamily="34" charset="0"/>
                <a:ea typeface="宋体" pitchFamily="2" charset="-122"/>
              </a:rPr>
              <a:t>元间交易；在未来</a:t>
            </a:r>
            <a:r>
              <a:rPr lang="en-US" altLang="zh-CN" sz="1700" dirty="0">
                <a:latin typeface="Arial" pitchFamily="34" charset="0"/>
                <a:ea typeface="宋体" pitchFamily="2" charset="-122"/>
              </a:rPr>
              <a:t>370</a:t>
            </a:r>
            <a:r>
              <a:rPr lang="zh-CN" altLang="en-US" sz="1700" dirty="0">
                <a:latin typeface="Arial" pitchFamily="34" charset="0"/>
                <a:ea typeface="宋体" pitchFamily="2" charset="-122"/>
              </a:rPr>
              <a:t>个月内，有</a:t>
            </a:r>
            <a:r>
              <a:rPr lang="en-US" altLang="zh-CN" sz="1700" dirty="0">
                <a:latin typeface="Arial" pitchFamily="34" charset="0"/>
                <a:ea typeface="宋体" pitchFamily="2" charset="-122"/>
              </a:rPr>
              <a:t>369</a:t>
            </a:r>
            <a:r>
              <a:rPr lang="zh-CN" altLang="en-US" sz="1700" dirty="0">
                <a:latin typeface="Arial" pitchFamily="34" charset="0"/>
                <a:ea typeface="宋体" pitchFamily="2" charset="-122"/>
              </a:rPr>
              <a:t>次会在</a:t>
            </a:r>
            <a:r>
              <a:rPr lang="en-US" altLang="zh-CN" sz="1700" dirty="0">
                <a:latin typeface="Arial" pitchFamily="34" charset="0"/>
                <a:ea typeface="宋体" pitchFamily="2" charset="-122"/>
              </a:rPr>
              <a:t>10±3</a:t>
            </a:r>
            <a:r>
              <a:rPr lang="zh-CN" altLang="en-US" sz="1700" dirty="0">
                <a:latin typeface="Arial" pitchFamily="34" charset="0"/>
                <a:ea typeface="宋体" pitchFamily="2" charset="-122"/>
              </a:rPr>
              <a:t>*</a:t>
            </a:r>
            <a:r>
              <a:rPr lang="en-US" altLang="zh-CN" sz="1700" dirty="0">
                <a:latin typeface="Arial" pitchFamily="34" charset="0"/>
                <a:ea typeface="宋体" pitchFamily="2" charset="-122"/>
              </a:rPr>
              <a:t>0.724</a:t>
            </a:r>
            <a:r>
              <a:rPr lang="zh-CN" altLang="en-US" sz="1700" dirty="0">
                <a:latin typeface="Arial" pitchFamily="34" charset="0"/>
                <a:ea typeface="宋体" pitchFamily="2" charset="-122"/>
              </a:rPr>
              <a:t>元，即</a:t>
            </a:r>
            <a:r>
              <a:rPr lang="en-US" altLang="zh-CN" sz="1700" dirty="0">
                <a:latin typeface="Arial" pitchFamily="34" charset="0"/>
                <a:ea typeface="宋体" pitchFamily="2" charset="-122"/>
              </a:rPr>
              <a:t>7.83</a:t>
            </a:r>
            <a:r>
              <a:rPr lang="zh-CN" altLang="en-US" sz="1700" dirty="0">
                <a:latin typeface="Arial" pitchFamily="34" charset="0"/>
                <a:ea typeface="宋体" pitchFamily="2" charset="-122"/>
              </a:rPr>
              <a:t>元至</a:t>
            </a:r>
            <a:r>
              <a:rPr lang="en-US" altLang="zh-CN" sz="1700" dirty="0">
                <a:latin typeface="Arial" pitchFamily="34" charset="0"/>
                <a:ea typeface="宋体" pitchFamily="2" charset="-122"/>
              </a:rPr>
              <a:t>12.17</a:t>
            </a:r>
            <a:r>
              <a:rPr lang="zh-CN" altLang="en-US" sz="1700" dirty="0">
                <a:latin typeface="Arial" pitchFamily="34" charset="0"/>
                <a:ea typeface="宋体" pitchFamily="2" charset="-122"/>
              </a:rPr>
              <a:t>元间交易。</a:t>
            </a:r>
            <a:endParaRPr lang="en-US" altLang="zh-CN" sz="1700" dirty="0">
              <a:latin typeface="Arial" pitchFamily="34" charset="0"/>
              <a:ea typeface="宋体" pitchFamily="2" charset="-122"/>
            </a:endParaRPr>
          </a:p>
          <a:p>
            <a:pPr>
              <a:buFont typeface="Arial" pitchFamily="34" charset="0"/>
              <a:buNone/>
              <a:defRPr/>
            </a:pPr>
            <a:endParaRPr lang="zh-CN" altLang="en-US" dirty="0">
              <a:latin typeface="Arial" pitchFamily="34" charset="0"/>
              <a:ea typeface="宋体" pitchFamily="2" charset="-122"/>
            </a:endParaRPr>
          </a:p>
        </p:txBody>
      </p:sp>
      <p:sp>
        <p:nvSpPr>
          <p:cNvPr id="18" name="直接连接符 6"/>
          <p:cNvSpPr>
            <a:spLocks noChangeShapeType="1"/>
          </p:cNvSpPr>
          <p:nvPr/>
        </p:nvSpPr>
        <p:spPr bwMode="auto">
          <a:xfrm>
            <a:off x="277200" y="1627200"/>
            <a:ext cx="4410075" cy="1587"/>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2" name="TextBox 21"/>
          <p:cNvSpPr txBox="1"/>
          <p:nvPr/>
        </p:nvSpPr>
        <p:spPr>
          <a:xfrm>
            <a:off x="528050" y="2315687"/>
            <a:ext cx="3968536" cy="141577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000" dirty="0" smtClean="0">
                <a:latin typeface="方正舒体" pitchFamily="2" charset="-122"/>
                <a:ea typeface="方正舒体" pitchFamily="2" charset="-122"/>
              </a:rPr>
              <a:t>隐含波动率</a:t>
            </a:r>
          </a:p>
          <a:p>
            <a:r>
              <a:rPr lang="zh-CN" altLang="en-US" dirty="0" smtClean="0"/>
              <a:t>    </a:t>
            </a:r>
            <a:r>
              <a:rPr lang="zh-CN" altLang="en-US" sz="1600" b="0" dirty="0" smtClean="0"/>
              <a:t>隐含波动率是将市场上的权证交易价格代入权证理论价格模型（如B-S公式），</a:t>
            </a:r>
            <a:r>
              <a:rPr lang="zh-CN" altLang="en-US" sz="1600" dirty="0" smtClean="0">
                <a:solidFill>
                  <a:srgbClr val="C00000"/>
                </a:solidFill>
              </a:rPr>
              <a:t>反推</a:t>
            </a:r>
            <a:r>
              <a:rPr lang="zh-CN" altLang="en-US" sz="1600" b="0" dirty="0" smtClean="0"/>
              <a:t>出来的波动率数值。因此，隐含波动率也可以理解为对市场实际波动率的预期。</a:t>
            </a:r>
            <a:endParaRPr lang="zh-CN" altLang="en-US" sz="1600" b="0" dirty="0"/>
          </a:p>
        </p:txBody>
      </p:sp>
      <p:sp>
        <p:nvSpPr>
          <p:cNvPr id="24" name="TextBox 23"/>
          <p:cNvSpPr txBox="1"/>
          <p:nvPr/>
        </p:nvSpPr>
        <p:spPr>
          <a:xfrm>
            <a:off x="5488931" y="2090452"/>
            <a:ext cx="3357992" cy="892552"/>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0" scaled="1"/>
            <a:tileRect/>
          </a:gra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000" dirty="0" smtClean="0">
                <a:latin typeface="方正舒体" pitchFamily="2" charset="-122"/>
                <a:ea typeface="方正舒体" pitchFamily="2" charset="-122"/>
              </a:rPr>
              <a:t>实际波动率</a:t>
            </a:r>
          </a:p>
          <a:p>
            <a:pPr indent="457200"/>
            <a:r>
              <a:rPr lang="zh-CN" altLang="en-US" sz="1600" b="0" dirty="0" smtClean="0">
                <a:solidFill>
                  <a:srgbClr val="000000"/>
                </a:solidFill>
                <a:latin typeface="微软雅黑" pitchFamily="34" charset="-122"/>
                <a:ea typeface="微软雅黑" pitchFamily="34" charset="-122"/>
                <a:sym typeface="微软雅黑" pitchFamily="34" charset="-122"/>
              </a:rPr>
              <a:t>实际波动率即标的资产未来波动率，实际波动率永远是个未知数。</a:t>
            </a:r>
            <a:endParaRPr lang="zh-CN" altLang="en-US" sz="1600" b="0" dirty="0" smtClean="0">
              <a:solidFill>
                <a:srgbClr val="000000"/>
              </a:solidFill>
              <a:latin typeface="微软雅黑" pitchFamily="34" charset="-122"/>
              <a:ea typeface="微软雅黑" pitchFamily="34" charset="-122"/>
            </a:endParaRPr>
          </a:p>
        </p:txBody>
      </p:sp>
      <p:sp>
        <p:nvSpPr>
          <p:cNvPr id="25" name="TextBox 24"/>
          <p:cNvSpPr txBox="1"/>
          <p:nvPr/>
        </p:nvSpPr>
        <p:spPr>
          <a:xfrm>
            <a:off x="5488931" y="3508237"/>
            <a:ext cx="3357992" cy="923330"/>
          </a:xfrm>
          <a:prstGeom prst="rect">
            <a:avLst/>
          </a:prstGeom>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path path="circle">
              <a:fillToRect l="50000" t="50000" r="50000" b="50000"/>
            </a:path>
            <a:tileRect/>
          </a:gra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r>
              <a:rPr lang="zh-CN" altLang="en-US" sz="2000" dirty="0" smtClean="0">
                <a:solidFill>
                  <a:srgbClr val="000000"/>
                </a:solidFill>
                <a:latin typeface="方正舒体" pitchFamily="2" charset="-122"/>
                <a:ea typeface="方正舒体" pitchFamily="2" charset="-122"/>
              </a:rPr>
              <a:t>历史波动率</a:t>
            </a:r>
          </a:p>
          <a:p>
            <a:pPr lvl="0"/>
            <a:r>
              <a:rPr lang="zh-CN" altLang="en-US" dirty="0" smtClean="0">
                <a:solidFill>
                  <a:srgbClr val="000000"/>
                </a:solidFill>
                <a:latin typeface="微软雅黑" pitchFamily="34" charset="-122"/>
                <a:ea typeface="微软雅黑" pitchFamily="34" charset="-122"/>
              </a:rPr>
              <a:t>     </a:t>
            </a:r>
            <a:r>
              <a:rPr lang="zh-CN" altLang="en-US" sz="1600" b="0" dirty="0" smtClean="0">
                <a:solidFill>
                  <a:srgbClr val="000000"/>
                </a:solidFill>
                <a:latin typeface="微软雅黑" pitchFamily="34" charset="-122"/>
                <a:ea typeface="微软雅黑" pitchFamily="34" charset="-122"/>
              </a:rPr>
              <a:t>历史波动率是指投资回报率在过去一段时间内所表现出的波动率。</a:t>
            </a:r>
            <a:endParaRPr lang="zh-CN" altLang="en-US" sz="1600" b="0" dirty="0">
              <a:solidFill>
                <a:srgbClr val="000000"/>
              </a:solidFill>
              <a:latin typeface="微软雅黑" pitchFamily="34" charset="-122"/>
              <a:ea typeface="微软雅黑" pitchFamily="34" charset="-122"/>
            </a:endParaRPr>
          </a:p>
        </p:txBody>
      </p:sp>
      <p:sp>
        <p:nvSpPr>
          <p:cNvPr id="26" name="TextBox 25"/>
          <p:cNvSpPr txBox="1"/>
          <p:nvPr/>
        </p:nvSpPr>
        <p:spPr>
          <a:xfrm>
            <a:off x="5488931" y="5061833"/>
            <a:ext cx="3357992" cy="1169551"/>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path path="circle">
              <a:fillToRect l="50000" t="50000" r="50000" b="50000"/>
            </a:path>
            <a:tileRect/>
          </a:gra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nSpc>
                <a:spcPct val="90000"/>
              </a:lnSpc>
              <a:spcAft>
                <a:spcPct val="35000"/>
              </a:spcAft>
            </a:pPr>
            <a:r>
              <a:rPr lang="zh-CN" altLang="en-US" sz="2000" dirty="0" smtClean="0">
                <a:latin typeface="方正舒体" pitchFamily="2" charset="-122"/>
                <a:ea typeface="方正舒体" pitchFamily="2" charset="-122"/>
              </a:rPr>
              <a:t>预测波动率</a:t>
            </a:r>
          </a:p>
          <a:p>
            <a:pPr lvl="0">
              <a:lnSpc>
                <a:spcPct val="90000"/>
              </a:lnSpc>
              <a:spcAft>
                <a:spcPct val="35000"/>
              </a:spcAft>
            </a:pPr>
            <a:r>
              <a:rPr lang="zh-CN" altLang="en-US" b="0" dirty="0" smtClean="0">
                <a:solidFill>
                  <a:srgbClr val="000000"/>
                </a:solidFill>
                <a:latin typeface="微软雅黑" pitchFamily="34" charset="-122"/>
                <a:ea typeface="微软雅黑" pitchFamily="34" charset="-122"/>
              </a:rPr>
              <a:t>     </a:t>
            </a:r>
            <a:r>
              <a:rPr lang="zh-CN" altLang="en-US" sz="1600" b="0" dirty="0" smtClean="0">
                <a:latin typeface="微软雅黑" pitchFamily="34" charset="-122"/>
                <a:ea typeface="微软雅黑" pitchFamily="34" charset="-122"/>
              </a:rPr>
              <a:t>预测波动率是指运用统计推断方法对实际波动率进行预测得到的结果。</a:t>
            </a:r>
          </a:p>
        </p:txBody>
      </p:sp>
      <p:sp>
        <p:nvSpPr>
          <p:cNvPr id="27" name="TextBox 26"/>
          <p:cNvSpPr txBox="1"/>
          <p:nvPr/>
        </p:nvSpPr>
        <p:spPr>
          <a:xfrm>
            <a:off x="451943" y="4650088"/>
            <a:ext cx="3968536" cy="369332"/>
          </a:xfrm>
          <a:prstGeom prst="rect">
            <a:avLst/>
          </a:prstGeom>
          <a:noFill/>
        </p:spPr>
        <p:txBody>
          <a:bodyPr wrap="square" rtlCol="0">
            <a:spAutoFit/>
          </a:bodyPr>
          <a:lstStyle/>
          <a:p>
            <a:endParaRPr lang="zh-CN" altLang="en-US" sz="1800" dirty="0" smtClean="0">
              <a:solidFill>
                <a:srgbClr val="003399"/>
              </a:solidFill>
              <a:latin typeface="微软雅黑" pitchFamily="34" charset="-122"/>
              <a:ea typeface="微软雅黑" pitchFamily="34" charset="-122"/>
            </a:endParaRPr>
          </a:p>
        </p:txBody>
      </p:sp>
      <p:sp>
        <p:nvSpPr>
          <p:cNvPr id="29" name="矩形 28"/>
          <p:cNvSpPr/>
          <p:nvPr/>
        </p:nvSpPr>
        <p:spPr>
          <a:xfrm>
            <a:off x="528050" y="4523224"/>
            <a:ext cx="3968536" cy="170816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zh-CN" altLang="en-US" sz="1400" dirty="0" smtClean="0">
                <a:solidFill>
                  <a:srgbClr val="003399"/>
                </a:solidFill>
                <a:latin typeface="Arial"/>
                <a:ea typeface="楷体_GB2312"/>
                <a:sym typeface="微软雅黑" pitchFamily="34" charset="-122"/>
              </a:rPr>
              <a:t>在既定的定价模型下，期权价格与隐含波动率一一对应，而隐含波动率的变化比期权价格变化更加稳定，</a:t>
            </a:r>
            <a:r>
              <a:rPr lang="zh-CN" altLang="en-US" sz="1400" dirty="0" smtClean="0">
                <a:solidFill>
                  <a:srgbClr val="003399"/>
                </a:solidFill>
                <a:latin typeface="+mn-lt"/>
                <a:ea typeface="+mn-ea"/>
                <a:sym typeface="微软雅黑" pitchFamily="34" charset="-122"/>
              </a:rPr>
              <a:t>在现实期权交易过程中，交易员对期权的报价也常常是隐含波动率，所以说交易期权，实际上是在交易隐含波动率</a:t>
            </a:r>
            <a:r>
              <a:rPr lang="en-US" altLang="zh-CN" sz="1400" dirty="0" smtClean="0">
                <a:solidFill>
                  <a:srgbClr val="003399"/>
                </a:solidFill>
                <a:latin typeface="+mn-lt"/>
                <a:ea typeface="+mn-ea"/>
                <a:sym typeface="微软雅黑" pitchFamily="34" charset="-122"/>
              </a:rPr>
              <a:t>~</a:t>
            </a:r>
            <a:endParaRPr lang="zh-CN" altLang="en-US" sz="1400" dirty="0" smtClean="0">
              <a:solidFill>
                <a:srgbClr val="003399"/>
              </a:solidFill>
              <a:latin typeface="+mn-lt"/>
              <a:ea typeface="+mn-ea"/>
              <a:sym typeface="微软雅黑" pitchFamily="34" charset="-122"/>
            </a:endParaRPr>
          </a:p>
        </p:txBody>
      </p:sp>
      <p:sp>
        <p:nvSpPr>
          <p:cNvPr id="30" name="上弧形箭头 29"/>
          <p:cNvSpPr/>
          <p:nvPr/>
        </p:nvSpPr>
        <p:spPr>
          <a:xfrm rot="5400000">
            <a:off x="3485425" y="3753300"/>
            <a:ext cx="2709396" cy="610544"/>
          </a:xfrm>
          <a:prstGeom prst="curvedDownArrow">
            <a:avLst/>
          </a:prstGeom>
          <a:solidFill>
            <a:srgbClr val="FF0000"/>
          </a:solidFill>
          <a:ln>
            <a:solidFill>
              <a:srgbClr val="1F5871"/>
            </a:solidFill>
          </a:ln>
        </p:spPr>
        <p:txBody>
          <a:bodyPr wrap="square" rtlCol="0" anchor="ctr">
            <a:noAutofit/>
          </a:bodyPr>
          <a:lstStyle/>
          <a:p>
            <a:pPr algn="ctr"/>
            <a:endParaRPr lang="zh-CN" altLang="en-US" dirty="0" smtClean="0">
              <a:solidFill>
                <a:schemeClr val="tx1"/>
              </a:solidFill>
              <a:latin typeface="+mn-lt"/>
              <a:ea typeface="+mn-ea"/>
            </a:endParaRPr>
          </a:p>
        </p:txBody>
      </p:sp>
      <p:sp>
        <p:nvSpPr>
          <p:cNvPr id="32" name="TextBox 31"/>
          <p:cNvSpPr txBox="1"/>
          <p:nvPr/>
        </p:nvSpPr>
        <p:spPr>
          <a:xfrm>
            <a:off x="1673031" y="1946355"/>
            <a:ext cx="2594812" cy="369332"/>
          </a:xfrm>
          <a:prstGeom prst="rect">
            <a:avLst/>
          </a:prstGeom>
          <a:noFill/>
        </p:spPr>
        <p:txBody>
          <a:bodyPr wrap="square" rtlCol="0">
            <a:spAutoFit/>
          </a:bodyPr>
          <a:lstStyle/>
          <a:p>
            <a:r>
              <a:rPr lang="zh-CN" altLang="en-US" sz="1800" dirty="0" smtClean="0">
                <a:solidFill>
                  <a:srgbClr val="FF0000"/>
                </a:solidFill>
                <a:latin typeface="方正姚体" pitchFamily="2" charset="-122"/>
                <a:ea typeface="方正姚体" pitchFamily="2" charset="-122"/>
              </a:rPr>
              <a:t>最重要的波动率</a:t>
            </a:r>
          </a:p>
        </p:txBody>
      </p:sp>
      <p:sp>
        <p:nvSpPr>
          <p:cNvPr id="33" name="TextBox 32"/>
          <p:cNvSpPr txBox="1"/>
          <p:nvPr/>
        </p:nvSpPr>
        <p:spPr>
          <a:xfrm>
            <a:off x="5946839" y="1721120"/>
            <a:ext cx="2594812" cy="369332"/>
          </a:xfrm>
          <a:prstGeom prst="rect">
            <a:avLst/>
          </a:prstGeom>
          <a:noFill/>
        </p:spPr>
        <p:txBody>
          <a:bodyPr wrap="square" rtlCol="0">
            <a:spAutoFit/>
          </a:bodyPr>
          <a:lstStyle/>
          <a:p>
            <a:pPr algn="ctr"/>
            <a:r>
              <a:rPr lang="zh-CN" altLang="en-US" dirty="0" smtClean="0">
                <a:solidFill>
                  <a:srgbClr val="003399"/>
                </a:solidFill>
                <a:latin typeface="方正姚体" pitchFamily="2" charset="-122"/>
                <a:ea typeface="方正姚体" pitchFamily="2" charset="-122"/>
              </a:rPr>
              <a:t>其他一些波动率</a:t>
            </a:r>
            <a:endParaRPr lang="zh-CN" altLang="en-US" sz="1800" dirty="0" smtClean="0">
              <a:solidFill>
                <a:srgbClr val="003399"/>
              </a:solidFill>
              <a:latin typeface="方正姚体" pitchFamily="2" charset="-122"/>
              <a:ea typeface="方正姚体" pitchFamily="2" charset="-122"/>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ox(in)">
                                      <p:cBhvr>
                                        <p:cTn id="51" dur="500"/>
                                        <p:tgtEl>
                                          <p:spTgt spid="3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ox(in)">
                                      <p:cBhvr>
                                        <p:cTn id="54" dur="500"/>
                                        <p:tgtEl>
                                          <p:spTgt spid="24"/>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500"/>
                                        <p:tgtEl>
                                          <p:spTgt spid="25"/>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9" grpId="0" animBg="1"/>
      <p:bldP spid="30" grpId="0" animBg="1"/>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9"/>
          <p:cNvPicPr>
            <a:picLocks noChangeAspect="1" noChangeArrowheads="1"/>
          </p:cNvPicPr>
          <p:nvPr/>
        </p:nvPicPr>
        <p:blipFill>
          <a:blip r:embed="rId2" cstate="print"/>
          <a:srcRect/>
          <a:stretch>
            <a:fillRect/>
          </a:stretch>
        </p:blipFill>
        <p:spPr bwMode="auto">
          <a:xfrm>
            <a:off x="2683536" y="1628788"/>
            <a:ext cx="3732502" cy="1741476"/>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dirty="0" smtClean="0"/>
              <a:t>二、估计波动率的实务操作</a:t>
            </a:r>
            <a:endParaRPr lang="zh-CN" altLang="en-US" dirty="0"/>
          </a:p>
        </p:txBody>
      </p:sp>
      <p:sp>
        <p:nvSpPr>
          <p:cNvPr id="13" name="TextBox 5"/>
          <p:cNvSpPr>
            <a:spLocks noChangeArrowheads="1"/>
          </p:cNvSpPr>
          <p:nvPr/>
        </p:nvSpPr>
        <p:spPr bwMode="auto">
          <a:xfrm>
            <a:off x="223200" y="1079500"/>
            <a:ext cx="6192838" cy="523220"/>
          </a:xfrm>
          <a:prstGeom prst="rect">
            <a:avLst/>
          </a:prstGeom>
          <a:noFill/>
          <a:ln w="9525">
            <a:noFill/>
            <a:miter lim="800000"/>
            <a:headEnd/>
            <a:tailEnd/>
          </a:ln>
        </p:spPr>
        <p:txBody>
          <a:bodyPr>
            <a:spAutoFit/>
          </a:bodyPr>
          <a:lstStyle/>
          <a:p>
            <a:r>
              <a:rPr lang="zh-CN" altLang="en-US" sz="2800" dirty="0">
                <a:solidFill>
                  <a:srgbClr val="C00000"/>
                </a:solidFill>
                <a:latin typeface="微软雅黑" pitchFamily="34" charset="-122"/>
                <a:ea typeface="微软雅黑" pitchFamily="34" charset="-122"/>
                <a:sym typeface="微软雅黑" pitchFamily="34" charset="-122"/>
              </a:rPr>
              <a:t> </a:t>
            </a:r>
            <a:r>
              <a:rPr lang="zh-CN" altLang="en-US" sz="2800" dirty="0" smtClean="0">
                <a:solidFill>
                  <a:srgbClr val="C00000"/>
                </a:solidFill>
                <a:latin typeface="微软雅黑" pitchFamily="34" charset="-122"/>
                <a:ea typeface="微软雅黑" pitchFamily="34" charset="-122"/>
                <a:sym typeface="微软雅黑" pitchFamily="34" charset="-122"/>
              </a:rPr>
              <a:t>计算隐含波动率的简易方法</a:t>
            </a:r>
            <a:endParaRPr lang="zh-CN" altLang="en-US" sz="2800" dirty="0">
              <a:solidFill>
                <a:srgbClr val="C00000"/>
              </a:solidFill>
              <a:latin typeface="微软雅黑" pitchFamily="34" charset="-122"/>
              <a:ea typeface="微软雅黑" pitchFamily="34" charset="-122"/>
              <a:sym typeface="微软雅黑" pitchFamily="34" charset="-122"/>
            </a:endParaRPr>
          </a:p>
        </p:txBody>
      </p:sp>
      <p:sp>
        <p:nvSpPr>
          <p:cNvPr id="14" name="直接连接符 6"/>
          <p:cNvSpPr>
            <a:spLocks noChangeShapeType="1"/>
          </p:cNvSpPr>
          <p:nvPr/>
        </p:nvSpPr>
        <p:spPr bwMode="auto">
          <a:xfrm>
            <a:off x="277200" y="1065600"/>
            <a:ext cx="4410075" cy="1587"/>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 name="TextBox 14"/>
          <p:cNvSpPr txBox="1"/>
          <p:nvPr/>
        </p:nvSpPr>
        <p:spPr>
          <a:xfrm>
            <a:off x="1457325" y="5692775"/>
            <a:ext cx="7686675" cy="1154113"/>
          </a:xfrm>
          <a:prstGeom prst="rect">
            <a:avLst/>
          </a:prstGeom>
          <a:noFill/>
        </p:spPr>
        <p:txBody>
          <a:bodyPr>
            <a:spAutoFit/>
          </a:bodyPr>
          <a:lstStyle/>
          <a:p>
            <a:pPr indent="457200">
              <a:buFont typeface="Arial" pitchFamily="34" charset="0"/>
              <a:buNone/>
              <a:defRPr/>
            </a:pPr>
            <a:r>
              <a:rPr lang="zh-CN" altLang="en-US" sz="1700" dirty="0">
                <a:latin typeface="Arial" pitchFamily="34" charset="0"/>
                <a:ea typeface="宋体" pitchFamily="2" charset="-122"/>
              </a:rPr>
              <a:t>套用上图，则在未来</a:t>
            </a:r>
            <a:r>
              <a:rPr lang="en-US" altLang="zh-CN" sz="1700" dirty="0">
                <a:latin typeface="Arial" pitchFamily="34" charset="0"/>
                <a:ea typeface="宋体" pitchFamily="2" charset="-122"/>
              </a:rPr>
              <a:t>20</a:t>
            </a:r>
            <a:r>
              <a:rPr lang="zh-CN" altLang="en-US" sz="1700" dirty="0">
                <a:latin typeface="Arial" pitchFamily="34" charset="0"/>
                <a:ea typeface="宋体" pitchFamily="2" charset="-122"/>
              </a:rPr>
              <a:t>个月内，海通证券的股价</a:t>
            </a:r>
            <a:r>
              <a:rPr lang="en-US" altLang="zh-CN" sz="1700" dirty="0">
                <a:latin typeface="Arial" pitchFamily="34" charset="0"/>
                <a:ea typeface="宋体" pitchFamily="2" charset="-122"/>
              </a:rPr>
              <a:t>19</a:t>
            </a:r>
            <a:r>
              <a:rPr lang="zh-CN" altLang="en-US" sz="1700" dirty="0">
                <a:latin typeface="Arial" pitchFamily="34" charset="0"/>
                <a:ea typeface="宋体" pitchFamily="2" charset="-122"/>
              </a:rPr>
              <a:t>次会在</a:t>
            </a:r>
            <a:r>
              <a:rPr lang="en-US" altLang="zh-CN" sz="1700" dirty="0">
                <a:latin typeface="Arial" pitchFamily="34" charset="0"/>
                <a:ea typeface="宋体" pitchFamily="2" charset="-122"/>
              </a:rPr>
              <a:t>10±2</a:t>
            </a:r>
            <a:r>
              <a:rPr lang="zh-CN" altLang="en-US" sz="1700" dirty="0">
                <a:latin typeface="Arial" pitchFamily="34" charset="0"/>
                <a:ea typeface="宋体" pitchFamily="2" charset="-122"/>
              </a:rPr>
              <a:t>*</a:t>
            </a:r>
            <a:r>
              <a:rPr lang="en-US" altLang="zh-CN" sz="1700" dirty="0">
                <a:latin typeface="Arial" pitchFamily="34" charset="0"/>
                <a:ea typeface="宋体" pitchFamily="2" charset="-122"/>
              </a:rPr>
              <a:t>0.724</a:t>
            </a:r>
            <a:r>
              <a:rPr lang="zh-CN" altLang="en-US" sz="1700" dirty="0">
                <a:latin typeface="Arial" pitchFamily="34" charset="0"/>
                <a:ea typeface="宋体" pitchFamily="2" charset="-122"/>
              </a:rPr>
              <a:t>元，即</a:t>
            </a:r>
            <a:r>
              <a:rPr lang="en-US" altLang="zh-CN" sz="1700" dirty="0">
                <a:latin typeface="Arial" pitchFamily="34" charset="0"/>
                <a:ea typeface="宋体" pitchFamily="2" charset="-122"/>
              </a:rPr>
              <a:t>8.55</a:t>
            </a:r>
            <a:r>
              <a:rPr lang="zh-CN" altLang="en-US" sz="1700" dirty="0">
                <a:latin typeface="Arial" pitchFamily="34" charset="0"/>
                <a:ea typeface="宋体" pitchFamily="2" charset="-122"/>
              </a:rPr>
              <a:t>元至</a:t>
            </a:r>
            <a:r>
              <a:rPr lang="en-US" altLang="zh-CN" sz="1700" dirty="0">
                <a:latin typeface="Arial" pitchFamily="34" charset="0"/>
                <a:ea typeface="宋体" pitchFamily="2" charset="-122"/>
              </a:rPr>
              <a:t>11.45</a:t>
            </a:r>
            <a:r>
              <a:rPr lang="zh-CN" altLang="en-US" sz="1700" dirty="0">
                <a:latin typeface="Arial" pitchFamily="34" charset="0"/>
                <a:ea typeface="宋体" pitchFamily="2" charset="-122"/>
              </a:rPr>
              <a:t>元间交易；在未来</a:t>
            </a:r>
            <a:r>
              <a:rPr lang="en-US" altLang="zh-CN" sz="1700" dirty="0">
                <a:latin typeface="Arial" pitchFamily="34" charset="0"/>
                <a:ea typeface="宋体" pitchFamily="2" charset="-122"/>
              </a:rPr>
              <a:t>370</a:t>
            </a:r>
            <a:r>
              <a:rPr lang="zh-CN" altLang="en-US" sz="1700" dirty="0">
                <a:latin typeface="Arial" pitchFamily="34" charset="0"/>
                <a:ea typeface="宋体" pitchFamily="2" charset="-122"/>
              </a:rPr>
              <a:t>个月内，有</a:t>
            </a:r>
            <a:r>
              <a:rPr lang="en-US" altLang="zh-CN" sz="1700" dirty="0">
                <a:latin typeface="Arial" pitchFamily="34" charset="0"/>
                <a:ea typeface="宋体" pitchFamily="2" charset="-122"/>
              </a:rPr>
              <a:t>369</a:t>
            </a:r>
            <a:r>
              <a:rPr lang="zh-CN" altLang="en-US" sz="1700" dirty="0">
                <a:latin typeface="Arial" pitchFamily="34" charset="0"/>
                <a:ea typeface="宋体" pitchFamily="2" charset="-122"/>
              </a:rPr>
              <a:t>次会在</a:t>
            </a:r>
            <a:r>
              <a:rPr lang="en-US" altLang="zh-CN" sz="1700" dirty="0">
                <a:latin typeface="Arial" pitchFamily="34" charset="0"/>
                <a:ea typeface="宋体" pitchFamily="2" charset="-122"/>
              </a:rPr>
              <a:t>10±3</a:t>
            </a:r>
            <a:r>
              <a:rPr lang="zh-CN" altLang="en-US" sz="1700" dirty="0">
                <a:latin typeface="Arial" pitchFamily="34" charset="0"/>
                <a:ea typeface="宋体" pitchFamily="2" charset="-122"/>
              </a:rPr>
              <a:t>*</a:t>
            </a:r>
            <a:r>
              <a:rPr lang="en-US" altLang="zh-CN" sz="1700" dirty="0">
                <a:latin typeface="Arial" pitchFamily="34" charset="0"/>
                <a:ea typeface="宋体" pitchFamily="2" charset="-122"/>
              </a:rPr>
              <a:t>0.724</a:t>
            </a:r>
            <a:r>
              <a:rPr lang="zh-CN" altLang="en-US" sz="1700" dirty="0">
                <a:latin typeface="Arial" pitchFamily="34" charset="0"/>
                <a:ea typeface="宋体" pitchFamily="2" charset="-122"/>
              </a:rPr>
              <a:t>元，即</a:t>
            </a:r>
            <a:r>
              <a:rPr lang="en-US" altLang="zh-CN" sz="1700" dirty="0">
                <a:latin typeface="Arial" pitchFamily="34" charset="0"/>
                <a:ea typeface="宋体" pitchFamily="2" charset="-122"/>
              </a:rPr>
              <a:t>7.83</a:t>
            </a:r>
            <a:r>
              <a:rPr lang="zh-CN" altLang="en-US" sz="1700" dirty="0">
                <a:latin typeface="Arial" pitchFamily="34" charset="0"/>
                <a:ea typeface="宋体" pitchFamily="2" charset="-122"/>
              </a:rPr>
              <a:t>元至</a:t>
            </a:r>
            <a:r>
              <a:rPr lang="en-US" altLang="zh-CN" sz="1700" dirty="0">
                <a:latin typeface="Arial" pitchFamily="34" charset="0"/>
                <a:ea typeface="宋体" pitchFamily="2" charset="-122"/>
              </a:rPr>
              <a:t>12.17</a:t>
            </a:r>
            <a:r>
              <a:rPr lang="zh-CN" altLang="en-US" sz="1700" dirty="0">
                <a:latin typeface="Arial" pitchFamily="34" charset="0"/>
                <a:ea typeface="宋体" pitchFamily="2" charset="-122"/>
              </a:rPr>
              <a:t>元间交易。</a:t>
            </a:r>
            <a:endParaRPr lang="en-US" altLang="zh-CN" sz="1700" dirty="0">
              <a:latin typeface="Arial" pitchFamily="34" charset="0"/>
              <a:ea typeface="宋体" pitchFamily="2" charset="-122"/>
            </a:endParaRPr>
          </a:p>
          <a:p>
            <a:pPr>
              <a:buFont typeface="Arial" pitchFamily="34" charset="0"/>
              <a:buNone/>
              <a:defRPr/>
            </a:pPr>
            <a:endParaRPr lang="zh-CN" altLang="en-US" dirty="0">
              <a:latin typeface="Arial" pitchFamily="34" charset="0"/>
              <a:ea typeface="宋体" pitchFamily="2" charset="-122"/>
            </a:endParaRPr>
          </a:p>
        </p:txBody>
      </p:sp>
      <p:sp>
        <p:nvSpPr>
          <p:cNvPr id="18" name="直接连接符 6"/>
          <p:cNvSpPr>
            <a:spLocks noChangeShapeType="1"/>
          </p:cNvSpPr>
          <p:nvPr/>
        </p:nvSpPr>
        <p:spPr bwMode="auto">
          <a:xfrm>
            <a:off x="277200" y="1627200"/>
            <a:ext cx="4410075" cy="1587"/>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TextBox 26"/>
          <p:cNvSpPr txBox="1"/>
          <p:nvPr/>
        </p:nvSpPr>
        <p:spPr>
          <a:xfrm>
            <a:off x="451943" y="4650088"/>
            <a:ext cx="3968536" cy="369332"/>
          </a:xfrm>
          <a:prstGeom prst="rect">
            <a:avLst/>
          </a:prstGeom>
          <a:noFill/>
        </p:spPr>
        <p:txBody>
          <a:bodyPr wrap="square" rtlCol="0">
            <a:spAutoFit/>
          </a:bodyPr>
          <a:lstStyle/>
          <a:p>
            <a:endParaRPr lang="zh-CN" altLang="en-US" sz="1800" dirty="0" smtClean="0">
              <a:solidFill>
                <a:srgbClr val="003399"/>
              </a:solidFill>
              <a:latin typeface="微软雅黑" pitchFamily="34" charset="-122"/>
              <a:ea typeface="微软雅黑" pitchFamily="34" charset="-122"/>
            </a:endParaRPr>
          </a:p>
        </p:txBody>
      </p:sp>
      <p:sp>
        <p:nvSpPr>
          <p:cNvPr id="20" name="TextBox 19"/>
          <p:cNvSpPr txBox="1">
            <a:spLocks noChangeArrowheads="1"/>
          </p:cNvSpPr>
          <p:nvPr/>
        </p:nvSpPr>
        <p:spPr bwMode="auto">
          <a:xfrm>
            <a:off x="8374565" y="3028950"/>
            <a:ext cx="975678" cy="3416300"/>
          </a:xfrm>
          <a:prstGeom prst="rect">
            <a:avLst/>
          </a:prstGeom>
          <a:noFill/>
          <a:ln w="9525">
            <a:noFill/>
            <a:miter lim="800000"/>
            <a:headEnd/>
            <a:tailEnd/>
          </a:ln>
        </p:spPr>
        <p:txBody>
          <a:bodyPr>
            <a:spAutoFit/>
          </a:bodyPr>
          <a:lstStyle/>
          <a:p>
            <a:r>
              <a:rPr lang="zh-CN" altLang="en-US" dirty="0">
                <a:latin typeface="华文新魏" pitchFamily="2" charset="-122"/>
                <a:ea typeface="华文新魏" pitchFamily="2" charset="-122"/>
              </a:rPr>
              <a:t>正因为价格波动率</a:t>
            </a:r>
            <a:r>
              <a:rPr lang="el-GR" altLang="zh-CN" dirty="0">
                <a:ea typeface="华文新魏" pitchFamily="2" charset="-122"/>
              </a:rPr>
              <a:t>σ</a:t>
            </a:r>
            <a:r>
              <a:rPr lang="zh-CN" altLang="en-US" dirty="0">
                <a:latin typeface="华文新魏" pitchFamily="2" charset="-122"/>
                <a:ea typeface="华文新魏" pitchFamily="2" charset="-122"/>
              </a:rPr>
              <a:t>多用历史波动率或预测波动率代替，因此造成理论与实际差异。</a:t>
            </a:r>
          </a:p>
        </p:txBody>
      </p:sp>
      <p:sp>
        <p:nvSpPr>
          <p:cNvPr id="21" name="TextBox 20"/>
          <p:cNvSpPr txBox="1">
            <a:spLocks noChangeArrowheads="1"/>
          </p:cNvSpPr>
          <p:nvPr/>
        </p:nvSpPr>
        <p:spPr bwMode="auto">
          <a:xfrm>
            <a:off x="7847768" y="1712914"/>
            <a:ext cx="1909007" cy="307975"/>
          </a:xfrm>
          <a:prstGeom prst="rect">
            <a:avLst/>
          </a:prstGeom>
          <a:noFill/>
          <a:ln w="9525">
            <a:noFill/>
            <a:miter lim="800000"/>
            <a:headEnd/>
            <a:tailEnd/>
          </a:ln>
        </p:spPr>
        <p:txBody>
          <a:bodyPr>
            <a:spAutoFit/>
          </a:bodyPr>
          <a:lstStyle/>
          <a:p>
            <a:r>
              <a:rPr lang="zh-CN" altLang="en-US" sz="1400" b="1"/>
              <a:t>公式中有五个变量</a:t>
            </a:r>
          </a:p>
        </p:txBody>
      </p:sp>
      <p:sp>
        <p:nvSpPr>
          <p:cNvPr id="37" name="Text Box 10"/>
          <p:cNvSpPr txBox="1">
            <a:spLocks noChangeArrowheads="1"/>
          </p:cNvSpPr>
          <p:nvPr/>
        </p:nvSpPr>
        <p:spPr bwMode="auto">
          <a:xfrm>
            <a:off x="277200" y="2183497"/>
            <a:ext cx="2286000" cy="36933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i="0" u="none" strike="noStrike" kern="0" cap="none" spc="0" normalizeH="0" baseline="0" noProof="0" dirty="0" smtClean="0">
                <a:ln>
                  <a:noFill/>
                </a:ln>
                <a:solidFill>
                  <a:sysClr val="windowText" lastClr="000000"/>
                </a:solidFill>
                <a:effectLst/>
                <a:uLnTx/>
                <a:uFillTx/>
              </a:rPr>
              <a:t>B-S</a:t>
            </a:r>
            <a:r>
              <a:rPr kumimoji="0" lang="zh-CN" altLang="en-US" sz="1800" i="0" u="none" strike="noStrike" kern="0" cap="none" spc="0" normalizeH="0" baseline="0" noProof="0" dirty="0" smtClean="0">
                <a:ln>
                  <a:noFill/>
                </a:ln>
                <a:solidFill>
                  <a:sysClr val="windowText" lastClr="000000"/>
                </a:solidFill>
                <a:effectLst/>
                <a:uLnTx/>
                <a:uFillTx/>
              </a:rPr>
              <a:t>期权定价公式</a:t>
            </a:r>
          </a:p>
        </p:txBody>
      </p:sp>
      <p:pic>
        <p:nvPicPr>
          <p:cNvPr id="40" name="图片 39" descr="未标题-19.jpg"/>
          <p:cNvPicPr>
            <a:picLocks noChangeAspect="1"/>
          </p:cNvPicPr>
          <p:nvPr/>
        </p:nvPicPr>
        <p:blipFill>
          <a:blip r:embed="rId3" cstate="print"/>
          <a:srcRect/>
          <a:stretch>
            <a:fillRect/>
          </a:stretch>
        </p:blipFill>
        <p:spPr bwMode="auto">
          <a:xfrm>
            <a:off x="451943" y="3476181"/>
            <a:ext cx="6639666" cy="2969069"/>
          </a:xfrm>
          <a:prstGeom prst="rect">
            <a:avLst/>
          </a:prstGeom>
          <a:noFill/>
          <a:ln w="9525">
            <a:noFill/>
            <a:miter lim="800000"/>
            <a:headEnd/>
            <a:tailEnd/>
          </a:ln>
        </p:spPr>
      </p:pic>
      <p:sp>
        <p:nvSpPr>
          <p:cNvPr id="41" name="TextBox 19"/>
          <p:cNvSpPr txBox="1">
            <a:spLocks noChangeArrowheads="1"/>
          </p:cNvSpPr>
          <p:nvPr/>
        </p:nvSpPr>
        <p:spPr bwMode="auto">
          <a:xfrm>
            <a:off x="7237326" y="3726758"/>
            <a:ext cx="1220884" cy="2585323"/>
          </a:xfrm>
          <a:prstGeom prst="rect">
            <a:avLst/>
          </a:prstGeom>
          <a:noFill/>
          <a:ln w="9525">
            <a:noFill/>
            <a:miter lim="800000"/>
            <a:headEnd/>
            <a:tailEnd/>
          </a:ln>
        </p:spPr>
        <p:txBody>
          <a:bodyPr wrap="square">
            <a:spAutoFit/>
          </a:bodyPr>
          <a:lstStyle/>
          <a:p>
            <a:r>
              <a:rPr lang="zh-CN" altLang="en-US" dirty="0">
                <a:solidFill>
                  <a:schemeClr val="tx1"/>
                </a:solidFill>
                <a:latin typeface="华文新魏" pitchFamily="2" charset="-122"/>
                <a:ea typeface="华文新魏" pitchFamily="2" charset="-122"/>
              </a:rPr>
              <a:t>正因为价格波动率</a:t>
            </a:r>
            <a:r>
              <a:rPr lang="el-GR" altLang="zh-CN" dirty="0">
                <a:solidFill>
                  <a:schemeClr val="tx1"/>
                </a:solidFill>
                <a:ea typeface="华文新魏" pitchFamily="2" charset="-122"/>
              </a:rPr>
              <a:t>σ</a:t>
            </a:r>
            <a:r>
              <a:rPr lang="zh-CN" altLang="en-US" dirty="0">
                <a:solidFill>
                  <a:schemeClr val="tx1"/>
                </a:solidFill>
                <a:latin typeface="华文新魏" pitchFamily="2" charset="-122"/>
                <a:ea typeface="华文新魏" pitchFamily="2" charset="-122"/>
              </a:rPr>
              <a:t>多用历史波动率或预测波动率代替，因此造成理论与实际差异。</a:t>
            </a:r>
          </a:p>
        </p:txBody>
      </p:sp>
      <p:sp>
        <p:nvSpPr>
          <p:cNvPr id="42" name="上下箭头 41"/>
          <p:cNvSpPr/>
          <p:nvPr/>
        </p:nvSpPr>
        <p:spPr>
          <a:xfrm>
            <a:off x="4038889" y="3370263"/>
            <a:ext cx="228954" cy="1279825"/>
          </a:xfrm>
          <a:prstGeom prst="upDownArrow">
            <a:avLst/>
          </a:prstGeom>
          <a:solidFill>
            <a:srgbClr val="FF9900"/>
          </a:solidFill>
          <a:ln>
            <a:solidFill>
              <a:srgbClr val="1F5871"/>
            </a:solidFill>
          </a:ln>
        </p:spPr>
        <p:txBody>
          <a:bodyPr wrap="square" rtlCol="0" anchor="ctr">
            <a:noAutofit/>
          </a:bodyPr>
          <a:lstStyle/>
          <a:p>
            <a:pPr algn="ctr"/>
            <a:endParaRPr lang="zh-CN" altLang="en-US" dirty="0" smtClean="0">
              <a:solidFill>
                <a:schemeClr val="tx1"/>
              </a:solidFill>
              <a:latin typeface="+mn-lt"/>
              <a:ea typeface="+mn-ea"/>
            </a:endParaRPr>
          </a:p>
        </p:txBody>
      </p:sp>
      <p:sp>
        <p:nvSpPr>
          <p:cNvPr id="44" name="TextBox 43"/>
          <p:cNvSpPr txBox="1"/>
          <p:nvPr/>
        </p:nvSpPr>
        <p:spPr>
          <a:xfrm>
            <a:off x="6216240" y="1526760"/>
            <a:ext cx="2042172" cy="338554"/>
          </a:xfrm>
          <a:prstGeom prst="rect">
            <a:avLst/>
          </a:prstGeom>
          <a:noFill/>
        </p:spPr>
        <p:txBody>
          <a:bodyPr wrap="square" rtlCol="0">
            <a:spAutoFit/>
          </a:bodyPr>
          <a:lstStyle/>
          <a:p>
            <a:pPr algn="ctr"/>
            <a:r>
              <a:rPr lang="zh-CN" altLang="en-US" sz="1600" dirty="0" smtClean="0">
                <a:solidFill>
                  <a:schemeClr val="tx1"/>
                </a:solidFill>
                <a:latin typeface="宋体" pitchFamily="2" charset="-122"/>
              </a:rPr>
              <a:t>认购期权价格公式</a:t>
            </a:r>
          </a:p>
        </p:txBody>
      </p:sp>
      <p:sp>
        <p:nvSpPr>
          <p:cNvPr id="45" name="TextBox 44"/>
          <p:cNvSpPr txBox="1"/>
          <p:nvPr/>
        </p:nvSpPr>
        <p:spPr>
          <a:xfrm>
            <a:off x="7101828" y="1865314"/>
            <a:ext cx="2042172" cy="338554"/>
          </a:xfrm>
          <a:prstGeom prst="rect">
            <a:avLst/>
          </a:prstGeom>
          <a:noFill/>
        </p:spPr>
        <p:txBody>
          <a:bodyPr wrap="square" rtlCol="0">
            <a:spAutoFit/>
          </a:bodyPr>
          <a:lstStyle/>
          <a:p>
            <a:pPr algn="ctr"/>
            <a:r>
              <a:rPr lang="zh-CN" altLang="en-US" sz="1600" dirty="0" smtClean="0">
                <a:solidFill>
                  <a:schemeClr val="tx1"/>
                </a:solidFill>
                <a:latin typeface="宋体" pitchFamily="2" charset="-122"/>
              </a:rPr>
              <a:t>认沽期权价格公式</a:t>
            </a:r>
          </a:p>
        </p:txBody>
      </p:sp>
      <p:cxnSp>
        <p:nvCxnSpPr>
          <p:cNvPr id="47" name="直接箭头连接符 46"/>
          <p:cNvCxnSpPr/>
          <p:nvPr/>
        </p:nvCxnSpPr>
        <p:spPr bwMode="auto">
          <a:xfrm>
            <a:off x="5259977" y="1712914"/>
            <a:ext cx="956263" cy="0"/>
          </a:xfrm>
          <a:prstGeom prst="straightConnector1">
            <a:avLst/>
          </a:prstGeom>
          <a:ln w="1905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49" name="直接箭头连接符 48"/>
          <p:cNvCxnSpPr/>
          <p:nvPr/>
        </p:nvCxnSpPr>
        <p:spPr bwMode="auto">
          <a:xfrm>
            <a:off x="6216240" y="2020889"/>
            <a:ext cx="1021086" cy="0"/>
          </a:xfrm>
          <a:prstGeom prst="straightConnector1">
            <a:avLst/>
          </a:prstGeom>
          <a:ln w="19050">
            <a:headEnd type="none" w="med" len="med"/>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from="(-#ppt_w/2)" to="(#ppt_x)" calcmode="lin" valueType="num">
                                      <p:cBhvr>
                                        <p:cTn id="7" dur="600" fill="hold">
                                          <p:stCondLst>
                                            <p:cond delay="0"/>
                                          </p:stCondLst>
                                        </p:cTn>
                                        <p:tgtEl>
                                          <p:spTgt spid="42"/>
                                        </p:tgtEl>
                                        <p:attrNameLst>
                                          <p:attrName>ppt_x</p:attrName>
                                        </p:attrNameLst>
                                      </p:cBhvr>
                                    </p:anim>
                                    <p:anim from="0" to="-1.0" calcmode="lin" valueType="num">
                                      <p:cBhvr>
                                        <p:cTn id="8" dur="200" decel="50000" autoRev="1" fill="hold">
                                          <p:stCondLst>
                                            <p:cond delay="600"/>
                                          </p:stCondLst>
                                        </p:cTn>
                                        <p:tgtEl>
                                          <p:spTgt spid="42"/>
                                        </p:tgtEl>
                                        <p:attrNameLst>
                                          <p:attrName>xshear</p:attrName>
                                        </p:attrNameLst>
                                      </p:cBhvr>
                                    </p:anim>
                                    <p:animScale>
                                      <p:cBhvr>
                                        <p:cTn id="9" dur="200" decel="100000" autoRev="1" fill="hold">
                                          <p:stCondLst>
                                            <p:cond delay="600"/>
                                          </p:stCondLst>
                                        </p:cTn>
                                        <p:tgtEl>
                                          <p:spTgt spid="42"/>
                                        </p:tgtEl>
                                      </p:cBhvr>
                                      <p:from x="100000" y="100000"/>
                                      <p:to x="80000" y="100000"/>
                                    </p:animScale>
                                    <p:anim by="(#ppt_h/3+#ppt_w*0.1)" calcmode="lin" valueType="num">
                                      <p:cBhvr additive="sum">
                                        <p:cTn id="10" dur="200" decel="100000" autoRev="1" fill="hold">
                                          <p:stCondLst>
                                            <p:cond delay="600"/>
                                          </p:stCondLst>
                                        </p:cTn>
                                        <p:tgtEl>
                                          <p:spTgt spid="42"/>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from="(-#ppt_w/2)" to="(#ppt_x)" calcmode="lin" valueType="num">
                                      <p:cBhvr>
                                        <p:cTn id="13" dur="600" fill="hold">
                                          <p:stCondLst>
                                            <p:cond delay="0"/>
                                          </p:stCondLst>
                                        </p:cTn>
                                        <p:tgtEl>
                                          <p:spTgt spid="40"/>
                                        </p:tgtEl>
                                        <p:attrNameLst>
                                          <p:attrName>ppt_x</p:attrName>
                                        </p:attrNameLst>
                                      </p:cBhvr>
                                    </p:anim>
                                    <p:anim from="0" to="-1.0" calcmode="lin" valueType="num">
                                      <p:cBhvr>
                                        <p:cTn id="14" dur="200" decel="50000" autoRev="1" fill="hold">
                                          <p:stCondLst>
                                            <p:cond delay="600"/>
                                          </p:stCondLst>
                                        </p:cTn>
                                        <p:tgtEl>
                                          <p:spTgt spid="40"/>
                                        </p:tgtEl>
                                        <p:attrNameLst>
                                          <p:attrName>xshear</p:attrName>
                                        </p:attrNameLst>
                                      </p:cBhvr>
                                    </p:anim>
                                    <p:animScale>
                                      <p:cBhvr>
                                        <p:cTn id="15" dur="200" decel="100000" autoRev="1" fill="hold">
                                          <p:stCondLst>
                                            <p:cond delay="600"/>
                                          </p:stCondLst>
                                        </p:cTn>
                                        <p:tgtEl>
                                          <p:spTgt spid="40"/>
                                        </p:tgtEl>
                                      </p:cBhvr>
                                      <p:from x="100000" y="100000"/>
                                      <p:to x="80000" y="100000"/>
                                    </p:animScale>
                                    <p:anim by="(#ppt_h/3+#ppt_w*0.1)" calcmode="lin" valueType="num">
                                      <p:cBhvr additive="sum">
                                        <p:cTn id="16" dur="200" decel="100000" autoRev="1" fill="hold">
                                          <p:stCondLst>
                                            <p:cond delay="600"/>
                                          </p:stCondLst>
                                        </p:cTn>
                                        <p:tgtEl>
                                          <p:spTgt spid="40"/>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ox(i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二、估计波动率的实务操作</a:t>
            </a:r>
            <a:endParaRPr lang="zh-CN" altLang="en-US" dirty="0"/>
          </a:p>
        </p:txBody>
      </p:sp>
      <p:sp>
        <p:nvSpPr>
          <p:cNvPr id="13" name="TextBox 5"/>
          <p:cNvSpPr>
            <a:spLocks noChangeArrowheads="1"/>
          </p:cNvSpPr>
          <p:nvPr/>
        </p:nvSpPr>
        <p:spPr bwMode="auto">
          <a:xfrm>
            <a:off x="223200" y="1079500"/>
            <a:ext cx="6192838" cy="523220"/>
          </a:xfrm>
          <a:prstGeom prst="rect">
            <a:avLst/>
          </a:prstGeom>
          <a:noFill/>
          <a:ln w="9525">
            <a:noFill/>
            <a:miter lim="800000"/>
            <a:headEnd/>
            <a:tailEnd/>
          </a:ln>
        </p:spPr>
        <p:txBody>
          <a:bodyPr>
            <a:spAutoFit/>
          </a:bodyPr>
          <a:lstStyle/>
          <a:p>
            <a:r>
              <a:rPr lang="zh-CN" altLang="en-US" sz="2800" dirty="0">
                <a:solidFill>
                  <a:srgbClr val="C00000"/>
                </a:solidFill>
                <a:latin typeface="微软雅黑" pitchFamily="34" charset="-122"/>
                <a:ea typeface="微软雅黑" pitchFamily="34" charset="-122"/>
                <a:sym typeface="微软雅黑" pitchFamily="34" charset="-122"/>
              </a:rPr>
              <a:t> </a:t>
            </a:r>
            <a:r>
              <a:rPr lang="zh-CN" altLang="en-US" sz="2800" dirty="0" smtClean="0">
                <a:solidFill>
                  <a:srgbClr val="C00000"/>
                </a:solidFill>
                <a:latin typeface="微软雅黑" pitchFamily="34" charset="-122"/>
                <a:ea typeface="微软雅黑" pitchFamily="34" charset="-122"/>
                <a:sym typeface="微软雅黑" pitchFamily="34" charset="-122"/>
              </a:rPr>
              <a:t>计算隐含波动率的简易方法</a:t>
            </a:r>
            <a:endParaRPr lang="zh-CN" altLang="en-US" sz="2800" dirty="0">
              <a:solidFill>
                <a:srgbClr val="C00000"/>
              </a:solidFill>
              <a:latin typeface="微软雅黑" pitchFamily="34" charset="-122"/>
              <a:ea typeface="微软雅黑" pitchFamily="34" charset="-122"/>
              <a:sym typeface="微软雅黑" pitchFamily="34" charset="-122"/>
            </a:endParaRPr>
          </a:p>
        </p:txBody>
      </p:sp>
      <p:sp>
        <p:nvSpPr>
          <p:cNvPr id="14" name="直接连接符 6"/>
          <p:cNvSpPr>
            <a:spLocks noChangeShapeType="1"/>
          </p:cNvSpPr>
          <p:nvPr/>
        </p:nvSpPr>
        <p:spPr bwMode="auto">
          <a:xfrm>
            <a:off x="277200" y="1065600"/>
            <a:ext cx="4410075" cy="1587"/>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 name="TextBox 14"/>
          <p:cNvSpPr txBox="1"/>
          <p:nvPr/>
        </p:nvSpPr>
        <p:spPr>
          <a:xfrm>
            <a:off x="1457325" y="5692775"/>
            <a:ext cx="7686675" cy="1154113"/>
          </a:xfrm>
          <a:prstGeom prst="rect">
            <a:avLst/>
          </a:prstGeom>
          <a:noFill/>
        </p:spPr>
        <p:txBody>
          <a:bodyPr>
            <a:spAutoFit/>
          </a:bodyPr>
          <a:lstStyle/>
          <a:p>
            <a:pPr indent="457200">
              <a:buFont typeface="Arial" pitchFamily="34" charset="0"/>
              <a:buNone/>
              <a:defRPr/>
            </a:pPr>
            <a:r>
              <a:rPr lang="zh-CN" altLang="en-US" sz="1700" dirty="0">
                <a:latin typeface="Arial" pitchFamily="34" charset="0"/>
                <a:ea typeface="宋体" pitchFamily="2" charset="-122"/>
              </a:rPr>
              <a:t>套用上图，则在未来</a:t>
            </a:r>
            <a:r>
              <a:rPr lang="en-US" altLang="zh-CN" sz="1700" dirty="0">
                <a:latin typeface="Arial" pitchFamily="34" charset="0"/>
                <a:ea typeface="宋体" pitchFamily="2" charset="-122"/>
              </a:rPr>
              <a:t>20</a:t>
            </a:r>
            <a:r>
              <a:rPr lang="zh-CN" altLang="en-US" sz="1700" dirty="0">
                <a:latin typeface="Arial" pitchFamily="34" charset="0"/>
                <a:ea typeface="宋体" pitchFamily="2" charset="-122"/>
              </a:rPr>
              <a:t>个月内，海通证券的股价</a:t>
            </a:r>
            <a:r>
              <a:rPr lang="en-US" altLang="zh-CN" sz="1700" dirty="0">
                <a:latin typeface="Arial" pitchFamily="34" charset="0"/>
                <a:ea typeface="宋体" pitchFamily="2" charset="-122"/>
              </a:rPr>
              <a:t>19</a:t>
            </a:r>
            <a:r>
              <a:rPr lang="zh-CN" altLang="en-US" sz="1700" dirty="0">
                <a:latin typeface="Arial" pitchFamily="34" charset="0"/>
                <a:ea typeface="宋体" pitchFamily="2" charset="-122"/>
              </a:rPr>
              <a:t>次会在</a:t>
            </a:r>
            <a:r>
              <a:rPr lang="en-US" altLang="zh-CN" sz="1700" dirty="0">
                <a:latin typeface="Arial" pitchFamily="34" charset="0"/>
                <a:ea typeface="宋体" pitchFamily="2" charset="-122"/>
              </a:rPr>
              <a:t>10±2</a:t>
            </a:r>
            <a:r>
              <a:rPr lang="zh-CN" altLang="en-US" sz="1700" dirty="0">
                <a:latin typeface="Arial" pitchFamily="34" charset="0"/>
                <a:ea typeface="宋体" pitchFamily="2" charset="-122"/>
              </a:rPr>
              <a:t>*</a:t>
            </a:r>
            <a:r>
              <a:rPr lang="en-US" altLang="zh-CN" sz="1700" dirty="0">
                <a:latin typeface="Arial" pitchFamily="34" charset="0"/>
                <a:ea typeface="宋体" pitchFamily="2" charset="-122"/>
              </a:rPr>
              <a:t>0.724</a:t>
            </a:r>
            <a:r>
              <a:rPr lang="zh-CN" altLang="en-US" sz="1700" dirty="0">
                <a:latin typeface="Arial" pitchFamily="34" charset="0"/>
                <a:ea typeface="宋体" pitchFamily="2" charset="-122"/>
              </a:rPr>
              <a:t>元，即</a:t>
            </a:r>
            <a:r>
              <a:rPr lang="en-US" altLang="zh-CN" sz="1700" dirty="0">
                <a:latin typeface="Arial" pitchFamily="34" charset="0"/>
                <a:ea typeface="宋体" pitchFamily="2" charset="-122"/>
              </a:rPr>
              <a:t>8.55</a:t>
            </a:r>
            <a:r>
              <a:rPr lang="zh-CN" altLang="en-US" sz="1700" dirty="0">
                <a:latin typeface="Arial" pitchFamily="34" charset="0"/>
                <a:ea typeface="宋体" pitchFamily="2" charset="-122"/>
              </a:rPr>
              <a:t>元至</a:t>
            </a:r>
            <a:r>
              <a:rPr lang="en-US" altLang="zh-CN" sz="1700" dirty="0">
                <a:latin typeface="Arial" pitchFamily="34" charset="0"/>
                <a:ea typeface="宋体" pitchFamily="2" charset="-122"/>
              </a:rPr>
              <a:t>11.45</a:t>
            </a:r>
            <a:r>
              <a:rPr lang="zh-CN" altLang="en-US" sz="1700" dirty="0">
                <a:latin typeface="Arial" pitchFamily="34" charset="0"/>
                <a:ea typeface="宋体" pitchFamily="2" charset="-122"/>
              </a:rPr>
              <a:t>元间交易；在未来</a:t>
            </a:r>
            <a:r>
              <a:rPr lang="en-US" altLang="zh-CN" sz="1700" dirty="0">
                <a:latin typeface="Arial" pitchFamily="34" charset="0"/>
                <a:ea typeface="宋体" pitchFamily="2" charset="-122"/>
              </a:rPr>
              <a:t>370</a:t>
            </a:r>
            <a:r>
              <a:rPr lang="zh-CN" altLang="en-US" sz="1700" dirty="0">
                <a:latin typeface="Arial" pitchFamily="34" charset="0"/>
                <a:ea typeface="宋体" pitchFamily="2" charset="-122"/>
              </a:rPr>
              <a:t>个月内，有</a:t>
            </a:r>
            <a:r>
              <a:rPr lang="en-US" altLang="zh-CN" sz="1700" dirty="0">
                <a:latin typeface="Arial" pitchFamily="34" charset="0"/>
                <a:ea typeface="宋体" pitchFamily="2" charset="-122"/>
              </a:rPr>
              <a:t>369</a:t>
            </a:r>
            <a:r>
              <a:rPr lang="zh-CN" altLang="en-US" sz="1700" dirty="0">
                <a:latin typeface="Arial" pitchFamily="34" charset="0"/>
                <a:ea typeface="宋体" pitchFamily="2" charset="-122"/>
              </a:rPr>
              <a:t>次会在</a:t>
            </a:r>
            <a:r>
              <a:rPr lang="en-US" altLang="zh-CN" sz="1700" dirty="0">
                <a:latin typeface="Arial" pitchFamily="34" charset="0"/>
                <a:ea typeface="宋体" pitchFamily="2" charset="-122"/>
              </a:rPr>
              <a:t>10±3</a:t>
            </a:r>
            <a:r>
              <a:rPr lang="zh-CN" altLang="en-US" sz="1700" dirty="0">
                <a:latin typeface="Arial" pitchFamily="34" charset="0"/>
                <a:ea typeface="宋体" pitchFamily="2" charset="-122"/>
              </a:rPr>
              <a:t>*</a:t>
            </a:r>
            <a:r>
              <a:rPr lang="en-US" altLang="zh-CN" sz="1700" dirty="0">
                <a:latin typeface="Arial" pitchFamily="34" charset="0"/>
                <a:ea typeface="宋体" pitchFamily="2" charset="-122"/>
              </a:rPr>
              <a:t>0.724</a:t>
            </a:r>
            <a:r>
              <a:rPr lang="zh-CN" altLang="en-US" sz="1700" dirty="0">
                <a:latin typeface="Arial" pitchFamily="34" charset="0"/>
                <a:ea typeface="宋体" pitchFamily="2" charset="-122"/>
              </a:rPr>
              <a:t>元，即</a:t>
            </a:r>
            <a:r>
              <a:rPr lang="en-US" altLang="zh-CN" sz="1700" dirty="0">
                <a:latin typeface="Arial" pitchFamily="34" charset="0"/>
                <a:ea typeface="宋体" pitchFamily="2" charset="-122"/>
              </a:rPr>
              <a:t>7.83</a:t>
            </a:r>
            <a:r>
              <a:rPr lang="zh-CN" altLang="en-US" sz="1700" dirty="0">
                <a:latin typeface="Arial" pitchFamily="34" charset="0"/>
                <a:ea typeface="宋体" pitchFamily="2" charset="-122"/>
              </a:rPr>
              <a:t>元至</a:t>
            </a:r>
            <a:r>
              <a:rPr lang="en-US" altLang="zh-CN" sz="1700" dirty="0">
                <a:latin typeface="Arial" pitchFamily="34" charset="0"/>
                <a:ea typeface="宋体" pitchFamily="2" charset="-122"/>
              </a:rPr>
              <a:t>12.17</a:t>
            </a:r>
            <a:r>
              <a:rPr lang="zh-CN" altLang="en-US" sz="1700" dirty="0">
                <a:latin typeface="Arial" pitchFamily="34" charset="0"/>
                <a:ea typeface="宋体" pitchFamily="2" charset="-122"/>
              </a:rPr>
              <a:t>元间交易。</a:t>
            </a:r>
            <a:endParaRPr lang="en-US" altLang="zh-CN" sz="1700" dirty="0">
              <a:latin typeface="Arial" pitchFamily="34" charset="0"/>
              <a:ea typeface="宋体" pitchFamily="2" charset="-122"/>
            </a:endParaRPr>
          </a:p>
          <a:p>
            <a:pPr>
              <a:buFont typeface="Arial" pitchFamily="34" charset="0"/>
              <a:buNone/>
              <a:defRPr/>
            </a:pPr>
            <a:endParaRPr lang="zh-CN" altLang="en-US" dirty="0">
              <a:latin typeface="Arial" pitchFamily="34" charset="0"/>
              <a:ea typeface="宋体" pitchFamily="2" charset="-122"/>
            </a:endParaRPr>
          </a:p>
        </p:txBody>
      </p:sp>
      <p:sp>
        <p:nvSpPr>
          <p:cNvPr id="18" name="直接连接符 6"/>
          <p:cNvSpPr>
            <a:spLocks noChangeShapeType="1"/>
          </p:cNvSpPr>
          <p:nvPr/>
        </p:nvSpPr>
        <p:spPr bwMode="auto">
          <a:xfrm>
            <a:off x="277200" y="1627200"/>
            <a:ext cx="4410075" cy="1587"/>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TextBox 26"/>
          <p:cNvSpPr txBox="1"/>
          <p:nvPr/>
        </p:nvSpPr>
        <p:spPr>
          <a:xfrm>
            <a:off x="451943" y="4650088"/>
            <a:ext cx="3968536" cy="369332"/>
          </a:xfrm>
          <a:prstGeom prst="rect">
            <a:avLst/>
          </a:prstGeom>
          <a:noFill/>
        </p:spPr>
        <p:txBody>
          <a:bodyPr wrap="square" rtlCol="0">
            <a:spAutoFit/>
          </a:bodyPr>
          <a:lstStyle/>
          <a:p>
            <a:endParaRPr lang="zh-CN" altLang="en-US" sz="1800" dirty="0" smtClean="0">
              <a:solidFill>
                <a:srgbClr val="003399"/>
              </a:solidFill>
              <a:latin typeface="微软雅黑" pitchFamily="34" charset="-122"/>
              <a:ea typeface="微软雅黑" pitchFamily="34" charset="-122"/>
            </a:endParaRPr>
          </a:p>
        </p:txBody>
      </p:sp>
      <p:sp>
        <p:nvSpPr>
          <p:cNvPr id="20" name="TextBox 19"/>
          <p:cNvSpPr txBox="1">
            <a:spLocks noChangeArrowheads="1"/>
          </p:cNvSpPr>
          <p:nvPr/>
        </p:nvSpPr>
        <p:spPr bwMode="auto">
          <a:xfrm>
            <a:off x="8374565" y="3028950"/>
            <a:ext cx="975678" cy="3416300"/>
          </a:xfrm>
          <a:prstGeom prst="rect">
            <a:avLst/>
          </a:prstGeom>
          <a:noFill/>
          <a:ln w="9525">
            <a:noFill/>
            <a:miter lim="800000"/>
            <a:headEnd/>
            <a:tailEnd/>
          </a:ln>
        </p:spPr>
        <p:txBody>
          <a:bodyPr>
            <a:spAutoFit/>
          </a:bodyPr>
          <a:lstStyle/>
          <a:p>
            <a:r>
              <a:rPr lang="zh-CN" altLang="en-US" dirty="0">
                <a:latin typeface="华文新魏" pitchFamily="2" charset="-122"/>
                <a:ea typeface="华文新魏" pitchFamily="2" charset="-122"/>
              </a:rPr>
              <a:t>正因为价格波动率</a:t>
            </a:r>
            <a:r>
              <a:rPr lang="el-GR" altLang="zh-CN" dirty="0">
                <a:ea typeface="华文新魏" pitchFamily="2" charset="-122"/>
              </a:rPr>
              <a:t>σ</a:t>
            </a:r>
            <a:r>
              <a:rPr lang="zh-CN" altLang="en-US" dirty="0">
                <a:latin typeface="华文新魏" pitchFamily="2" charset="-122"/>
                <a:ea typeface="华文新魏" pitchFamily="2" charset="-122"/>
              </a:rPr>
              <a:t>多用历史波动率或预测波动率代替，因此造成理论与实际差异。</a:t>
            </a:r>
          </a:p>
        </p:txBody>
      </p:sp>
      <p:sp>
        <p:nvSpPr>
          <p:cNvPr id="21" name="TextBox 20"/>
          <p:cNvSpPr txBox="1">
            <a:spLocks noChangeArrowheads="1"/>
          </p:cNvSpPr>
          <p:nvPr/>
        </p:nvSpPr>
        <p:spPr bwMode="auto">
          <a:xfrm>
            <a:off x="7847768" y="1712914"/>
            <a:ext cx="1909007" cy="307975"/>
          </a:xfrm>
          <a:prstGeom prst="rect">
            <a:avLst/>
          </a:prstGeom>
          <a:noFill/>
          <a:ln w="9525">
            <a:noFill/>
            <a:miter lim="800000"/>
            <a:headEnd/>
            <a:tailEnd/>
          </a:ln>
        </p:spPr>
        <p:txBody>
          <a:bodyPr>
            <a:spAutoFit/>
          </a:bodyPr>
          <a:lstStyle/>
          <a:p>
            <a:r>
              <a:rPr lang="zh-CN" altLang="en-US" sz="1400" b="1"/>
              <a:t>公式中有五个变量</a:t>
            </a:r>
          </a:p>
        </p:txBody>
      </p:sp>
      <p:sp>
        <p:nvSpPr>
          <p:cNvPr id="17" name="TextBox 16"/>
          <p:cNvSpPr txBox="1"/>
          <p:nvPr/>
        </p:nvSpPr>
        <p:spPr>
          <a:xfrm>
            <a:off x="277200" y="1712914"/>
            <a:ext cx="8353142" cy="1661993"/>
          </a:xfrm>
          <a:prstGeom prst="rect">
            <a:avLst/>
          </a:prstGeom>
          <a:noFill/>
        </p:spPr>
        <p:txBody>
          <a:bodyPr wrap="square">
            <a:spAutoFit/>
          </a:bodyPr>
          <a:lstStyle/>
          <a:p>
            <a:pPr indent="457200">
              <a:buFont typeface="Arial" charset="0"/>
              <a:buNone/>
              <a:defRPr/>
            </a:pPr>
            <a:r>
              <a:rPr lang="zh-CN" altLang="en-US" sz="1700" dirty="0">
                <a:solidFill>
                  <a:schemeClr val="tx1"/>
                </a:solidFill>
                <a:latin typeface="Arial" charset="0"/>
              </a:rPr>
              <a:t>市场上究竟是采用什么价格波动率呢？换言之，如果我们假定</a:t>
            </a:r>
            <a:r>
              <a:rPr lang="zh-CN" altLang="en-US" sz="1700" dirty="0" smtClean="0">
                <a:solidFill>
                  <a:schemeClr val="tx1"/>
                </a:solidFill>
                <a:latin typeface="Arial" charset="0"/>
              </a:rPr>
              <a:t>其他四因素都确定，</a:t>
            </a:r>
            <a:r>
              <a:rPr lang="zh-CN" altLang="en-US" sz="1700" dirty="0">
                <a:solidFill>
                  <a:schemeClr val="tx1"/>
                </a:solidFill>
                <a:latin typeface="Arial" charset="0"/>
              </a:rPr>
              <a:t>定价模型所采用的价格波动率应该是多少，才能使期权的理论价格等于市场价格呢</a:t>
            </a:r>
            <a:r>
              <a:rPr lang="zh-CN" altLang="en-US" sz="1700" dirty="0" smtClean="0">
                <a:solidFill>
                  <a:schemeClr val="tx1"/>
                </a:solidFill>
                <a:latin typeface="Arial" charset="0"/>
              </a:rPr>
              <a:t>？</a:t>
            </a:r>
            <a:endParaRPr lang="en-US" altLang="zh-CN" sz="1700" dirty="0" smtClean="0">
              <a:solidFill>
                <a:schemeClr val="tx1"/>
              </a:solidFill>
              <a:latin typeface="Arial" charset="0"/>
            </a:endParaRPr>
          </a:p>
          <a:p>
            <a:pPr indent="457200">
              <a:buFont typeface="Arial" charset="0"/>
              <a:buNone/>
              <a:defRPr/>
            </a:pPr>
            <a:r>
              <a:rPr lang="zh-CN" altLang="en-US" sz="1700" dirty="0" smtClean="0">
                <a:solidFill>
                  <a:schemeClr val="tx1"/>
                </a:solidFill>
                <a:latin typeface="Arial" charset="0"/>
              </a:rPr>
              <a:t>答案</a:t>
            </a:r>
            <a:r>
              <a:rPr lang="zh-CN" altLang="en-US" sz="1700" dirty="0">
                <a:solidFill>
                  <a:schemeClr val="tx1"/>
                </a:solidFill>
                <a:latin typeface="Arial" charset="0"/>
              </a:rPr>
              <a:t>就是隐含波动率，它</a:t>
            </a:r>
            <a:r>
              <a:rPr lang="zh-CN" altLang="en-US" sz="1700" dirty="0" smtClean="0">
                <a:solidFill>
                  <a:schemeClr val="tx1"/>
                </a:solidFill>
                <a:latin typeface="Arial" charset="0"/>
              </a:rPr>
              <a:t>表示</a:t>
            </a:r>
            <a:r>
              <a:rPr lang="zh-CN" altLang="en-US" sz="1700" dirty="0">
                <a:solidFill>
                  <a:schemeClr val="tx1"/>
                </a:solidFill>
                <a:latin typeface="Arial" charset="0"/>
              </a:rPr>
              <a:t>期权价格所体现的对于未来波动率的预期</a:t>
            </a:r>
            <a:r>
              <a:rPr lang="zh-CN" altLang="en-US" sz="1700" dirty="0" smtClean="0">
                <a:solidFill>
                  <a:schemeClr val="tx1"/>
                </a:solidFill>
                <a:latin typeface="Arial" charset="0"/>
              </a:rPr>
              <a:t>。要</a:t>
            </a:r>
            <a:r>
              <a:rPr lang="zh-CN" altLang="en-US" sz="1700" dirty="0">
                <a:solidFill>
                  <a:schemeClr val="tx1"/>
                </a:solidFill>
                <a:latin typeface="Arial" charset="0"/>
              </a:rPr>
              <a:t>确定隐含波动率，需要的是一个实际的期权价格和一个理论上的期权价格模型，只要将期权的其他四因素和期权实际价格输入理论期权价格模型就可计算出隐含波动率。</a:t>
            </a:r>
          </a:p>
          <a:p>
            <a:pPr>
              <a:buFont typeface="Arial" charset="0"/>
              <a:buNone/>
              <a:defRPr/>
            </a:pPr>
            <a:r>
              <a:rPr lang="zh-CN" altLang="en-US" sz="1700" dirty="0">
                <a:solidFill>
                  <a:schemeClr val="tx1"/>
                </a:solidFill>
                <a:latin typeface="Arial" charset="0"/>
              </a:rPr>
              <a:t> </a:t>
            </a:r>
          </a:p>
        </p:txBody>
      </p:sp>
      <p:pic>
        <p:nvPicPr>
          <p:cNvPr id="19" name="图片 14" descr="未标题58.jpg"/>
          <p:cNvPicPr>
            <a:picLocks noChangeAspect="1"/>
          </p:cNvPicPr>
          <p:nvPr/>
        </p:nvPicPr>
        <p:blipFill>
          <a:blip r:embed="rId2" cstate="print"/>
          <a:srcRect/>
          <a:stretch>
            <a:fillRect/>
          </a:stretch>
        </p:blipFill>
        <p:spPr bwMode="auto">
          <a:xfrm>
            <a:off x="451943" y="3443289"/>
            <a:ext cx="5840514" cy="2762250"/>
          </a:xfrm>
          <a:prstGeom prst="rect">
            <a:avLst/>
          </a:prstGeom>
          <a:noFill/>
          <a:ln w="9525">
            <a:noFill/>
            <a:miter lim="800000"/>
            <a:headEnd/>
            <a:tailEnd/>
          </a:ln>
        </p:spPr>
      </p:pic>
      <p:sp>
        <p:nvSpPr>
          <p:cNvPr id="22" name="TextBox 17"/>
          <p:cNvSpPr txBox="1">
            <a:spLocks noChangeArrowheads="1"/>
          </p:cNvSpPr>
          <p:nvPr/>
        </p:nvSpPr>
        <p:spPr bwMode="auto">
          <a:xfrm>
            <a:off x="6557383" y="3481716"/>
            <a:ext cx="1565149" cy="2723823"/>
          </a:xfrm>
          <a:prstGeom prst="rect">
            <a:avLst/>
          </a:prstGeom>
          <a:noFill/>
          <a:ln w="9525">
            <a:noFill/>
            <a:miter lim="800000"/>
            <a:headEnd/>
            <a:tailEnd/>
          </a:ln>
        </p:spPr>
        <p:txBody>
          <a:bodyPr>
            <a:spAutoFit/>
          </a:bodyPr>
          <a:lstStyle/>
          <a:p>
            <a:r>
              <a:rPr lang="zh-CN" altLang="en-US" sz="1700" dirty="0">
                <a:solidFill>
                  <a:schemeClr val="tx1"/>
                </a:solidFill>
                <a:latin typeface="华文新魏" pitchFamily="2" charset="-122"/>
                <a:ea typeface="华文新魏" pitchFamily="2" charset="-122"/>
              </a:rPr>
              <a:t>隐含波动率是由期权市场价格决定的波动率，是市场价格的真实映射，从而在期权交易中有着极为重要的作用。</a:t>
            </a:r>
          </a:p>
          <a:p>
            <a:r>
              <a:rPr lang="zh-CN" altLang="en-US" sz="1700" dirty="0">
                <a:solidFill>
                  <a:schemeClr val="tx1"/>
                </a:solidFill>
                <a:latin typeface="华文新魏" pitchFamily="2" charset="-122"/>
                <a:ea typeface="华文新魏" pitchFamily="2" charset="-122"/>
              </a:rPr>
              <a:t> </a:t>
            </a:r>
          </a:p>
          <a:p>
            <a:endParaRPr lang="zh-CN" altLang="en-US" dirty="0">
              <a:solidFill>
                <a:schemeClr val="tx1"/>
              </a:solidFill>
            </a:endParaRPr>
          </a:p>
        </p:txBody>
      </p:sp>
      <p:sp>
        <p:nvSpPr>
          <p:cNvPr id="25" name="矩形 24"/>
          <p:cNvSpPr/>
          <p:nvPr/>
        </p:nvSpPr>
        <p:spPr>
          <a:xfrm>
            <a:off x="451943" y="4497452"/>
            <a:ext cx="1907950" cy="521968"/>
          </a:xfrm>
          <a:prstGeom prst="rect">
            <a:avLst/>
          </a:prstGeom>
          <a:ln w="19050">
            <a:solidFill>
              <a:srgbClr val="1F5871"/>
            </a:solidFill>
          </a:ln>
          <a:effectLst>
            <a:glow rad="101600">
              <a:schemeClr val="accent2">
                <a:satMod val="175000"/>
                <a:alpha val="40000"/>
              </a:schemeClr>
            </a:glow>
            <a:innerShdw blurRad="63500" dist="50800" dir="13500000">
              <a:prstClr val="black">
                <a:alpha val="50000"/>
              </a:prstClr>
            </a:innerShdw>
          </a:effectLst>
          <a:scene3d>
            <a:camera prst="orthographicFront"/>
            <a:lightRig rig="threePt" dir="t"/>
          </a:scene3d>
          <a:sp3d>
            <a:bevelT prst="slope"/>
          </a:sp3d>
        </p:spPr>
        <p:txBody>
          <a:bodyPr wrap="square" rtlCol="0" anchor="ctr">
            <a:noAutofit/>
          </a:bodyPr>
          <a:lstStyle/>
          <a:p>
            <a:pPr algn="ctr"/>
            <a:endParaRPr lang="zh-CN" altLang="en-US" dirty="0" smtClean="0">
              <a:solidFill>
                <a:schemeClr val="tx1"/>
              </a:solidFill>
              <a:latin typeface="+mn-lt"/>
              <a:ea typeface="+mn-ea"/>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ox(i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三、隐含波动率的性质及策略</a:t>
            </a:r>
            <a:endParaRPr lang="zh-CN" altLang="en-US" dirty="0"/>
          </a:p>
        </p:txBody>
      </p:sp>
      <p:sp>
        <p:nvSpPr>
          <p:cNvPr id="13" name="TextBox 5"/>
          <p:cNvSpPr>
            <a:spLocks noChangeArrowheads="1"/>
          </p:cNvSpPr>
          <p:nvPr/>
        </p:nvSpPr>
        <p:spPr bwMode="auto">
          <a:xfrm>
            <a:off x="223200" y="1079500"/>
            <a:ext cx="6192838" cy="523220"/>
          </a:xfrm>
          <a:prstGeom prst="rect">
            <a:avLst/>
          </a:prstGeom>
          <a:noFill/>
          <a:ln w="9525">
            <a:noFill/>
            <a:miter lim="800000"/>
            <a:headEnd/>
            <a:tailEnd/>
          </a:ln>
        </p:spPr>
        <p:txBody>
          <a:bodyPr>
            <a:spAutoFit/>
          </a:bodyPr>
          <a:lstStyle/>
          <a:p>
            <a:r>
              <a:rPr lang="zh-CN" altLang="en-US" sz="2800" dirty="0">
                <a:solidFill>
                  <a:srgbClr val="C00000"/>
                </a:solidFill>
                <a:latin typeface="微软雅黑" pitchFamily="34" charset="-122"/>
                <a:ea typeface="微软雅黑" pitchFamily="34" charset="-122"/>
                <a:sym typeface="微软雅黑" pitchFamily="34" charset="-122"/>
              </a:rPr>
              <a:t> </a:t>
            </a:r>
            <a:r>
              <a:rPr lang="zh-CN" altLang="en-US" sz="2800" dirty="0" smtClean="0">
                <a:solidFill>
                  <a:srgbClr val="C00000"/>
                </a:solidFill>
                <a:latin typeface="微软雅黑" pitchFamily="34" charset="-122"/>
                <a:ea typeface="微软雅黑" pitchFamily="34" charset="-122"/>
                <a:sym typeface="微软雅黑" pitchFamily="34" charset="-122"/>
              </a:rPr>
              <a:t>隐含波动率的性质</a:t>
            </a:r>
            <a:endParaRPr lang="zh-CN" altLang="en-US" sz="2800" dirty="0">
              <a:solidFill>
                <a:srgbClr val="C00000"/>
              </a:solidFill>
              <a:latin typeface="微软雅黑" pitchFamily="34" charset="-122"/>
              <a:ea typeface="微软雅黑" pitchFamily="34" charset="-122"/>
              <a:sym typeface="微软雅黑" pitchFamily="34" charset="-122"/>
            </a:endParaRPr>
          </a:p>
        </p:txBody>
      </p:sp>
      <p:sp>
        <p:nvSpPr>
          <p:cNvPr id="14" name="直接连接符 6"/>
          <p:cNvSpPr>
            <a:spLocks noChangeShapeType="1"/>
          </p:cNvSpPr>
          <p:nvPr/>
        </p:nvSpPr>
        <p:spPr bwMode="auto">
          <a:xfrm>
            <a:off x="277200" y="1065600"/>
            <a:ext cx="4410075" cy="1587"/>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 name="TextBox 14"/>
          <p:cNvSpPr txBox="1"/>
          <p:nvPr/>
        </p:nvSpPr>
        <p:spPr>
          <a:xfrm>
            <a:off x="1457325" y="5692775"/>
            <a:ext cx="7686675" cy="1154113"/>
          </a:xfrm>
          <a:prstGeom prst="rect">
            <a:avLst/>
          </a:prstGeom>
          <a:noFill/>
        </p:spPr>
        <p:txBody>
          <a:bodyPr>
            <a:spAutoFit/>
          </a:bodyPr>
          <a:lstStyle/>
          <a:p>
            <a:pPr indent="457200">
              <a:buFont typeface="Arial" pitchFamily="34" charset="0"/>
              <a:buNone/>
              <a:defRPr/>
            </a:pPr>
            <a:r>
              <a:rPr lang="zh-CN" altLang="en-US" sz="1700" dirty="0">
                <a:latin typeface="Arial" pitchFamily="34" charset="0"/>
                <a:ea typeface="宋体" pitchFamily="2" charset="-122"/>
              </a:rPr>
              <a:t>套用上图，则在未来</a:t>
            </a:r>
            <a:r>
              <a:rPr lang="en-US" altLang="zh-CN" sz="1700" dirty="0">
                <a:latin typeface="Arial" pitchFamily="34" charset="0"/>
                <a:ea typeface="宋体" pitchFamily="2" charset="-122"/>
              </a:rPr>
              <a:t>20</a:t>
            </a:r>
            <a:r>
              <a:rPr lang="zh-CN" altLang="en-US" sz="1700" dirty="0">
                <a:latin typeface="Arial" pitchFamily="34" charset="0"/>
                <a:ea typeface="宋体" pitchFamily="2" charset="-122"/>
              </a:rPr>
              <a:t>个月内，海通证券的股价</a:t>
            </a:r>
            <a:r>
              <a:rPr lang="en-US" altLang="zh-CN" sz="1700" dirty="0">
                <a:latin typeface="Arial" pitchFamily="34" charset="0"/>
                <a:ea typeface="宋体" pitchFamily="2" charset="-122"/>
              </a:rPr>
              <a:t>19</a:t>
            </a:r>
            <a:r>
              <a:rPr lang="zh-CN" altLang="en-US" sz="1700" dirty="0">
                <a:latin typeface="Arial" pitchFamily="34" charset="0"/>
                <a:ea typeface="宋体" pitchFamily="2" charset="-122"/>
              </a:rPr>
              <a:t>次会在</a:t>
            </a:r>
            <a:r>
              <a:rPr lang="en-US" altLang="zh-CN" sz="1700" dirty="0">
                <a:latin typeface="Arial" pitchFamily="34" charset="0"/>
                <a:ea typeface="宋体" pitchFamily="2" charset="-122"/>
              </a:rPr>
              <a:t>10±2</a:t>
            </a:r>
            <a:r>
              <a:rPr lang="zh-CN" altLang="en-US" sz="1700" dirty="0">
                <a:latin typeface="Arial" pitchFamily="34" charset="0"/>
                <a:ea typeface="宋体" pitchFamily="2" charset="-122"/>
              </a:rPr>
              <a:t>*</a:t>
            </a:r>
            <a:r>
              <a:rPr lang="en-US" altLang="zh-CN" sz="1700" dirty="0">
                <a:latin typeface="Arial" pitchFamily="34" charset="0"/>
                <a:ea typeface="宋体" pitchFamily="2" charset="-122"/>
              </a:rPr>
              <a:t>0.724</a:t>
            </a:r>
            <a:r>
              <a:rPr lang="zh-CN" altLang="en-US" sz="1700" dirty="0">
                <a:latin typeface="Arial" pitchFamily="34" charset="0"/>
                <a:ea typeface="宋体" pitchFamily="2" charset="-122"/>
              </a:rPr>
              <a:t>元，即</a:t>
            </a:r>
            <a:r>
              <a:rPr lang="en-US" altLang="zh-CN" sz="1700" dirty="0">
                <a:latin typeface="Arial" pitchFamily="34" charset="0"/>
                <a:ea typeface="宋体" pitchFamily="2" charset="-122"/>
              </a:rPr>
              <a:t>8.55</a:t>
            </a:r>
            <a:r>
              <a:rPr lang="zh-CN" altLang="en-US" sz="1700" dirty="0">
                <a:latin typeface="Arial" pitchFamily="34" charset="0"/>
                <a:ea typeface="宋体" pitchFamily="2" charset="-122"/>
              </a:rPr>
              <a:t>元至</a:t>
            </a:r>
            <a:r>
              <a:rPr lang="en-US" altLang="zh-CN" sz="1700" dirty="0">
                <a:latin typeface="Arial" pitchFamily="34" charset="0"/>
                <a:ea typeface="宋体" pitchFamily="2" charset="-122"/>
              </a:rPr>
              <a:t>11.45</a:t>
            </a:r>
            <a:r>
              <a:rPr lang="zh-CN" altLang="en-US" sz="1700" dirty="0">
                <a:latin typeface="Arial" pitchFamily="34" charset="0"/>
                <a:ea typeface="宋体" pitchFamily="2" charset="-122"/>
              </a:rPr>
              <a:t>元间交易；在未来</a:t>
            </a:r>
            <a:r>
              <a:rPr lang="en-US" altLang="zh-CN" sz="1700" dirty="0">
                <a:latin typeface="Arial" pitchFamily="34" charset="0"/>
                <a:ea typeface="宋体" pitchFamily="2" charset="-122"/>
              </a:rPr>
              <a:t>370</a:t>
            </a:r>
            <a:r>
              <a:rPr lang="zh-CN" altLang="en-US" sz="1700" dirty="0">
                <a:latin typeface="Arial" pitchFamily="34" charset="0"/>
                <a:ea typeface="宋体" pitchFamily="2" charset="-122"/>
              </a:rPr>
              <a:t>个月内，有</a:t>
            </a:r>
            <a:r>
              <a:rPr lang="en-US" altLang="zh-CN" sz="1700" dirty="0">
                <a:latin typeface="Arial" pitchFamily="34" charset="0"/>
                <a:ea typeface="宋体" pitchFamily="2" charset="-122"/>
              </a:rPr>
              <a:t>369</a:t>
            </a:r>
            <a:r>
              <a:rPr lang="zh-CN" altLang="en-US" sz="1700" dirty="0">
                <a:latin typeface="Arial" pitchFamily="34" charset="0"/>
                <a:ea typeface="宋体" pitchFamily="2" charset="-122"/>
              </a:rPr>
              <a:t>次会在</a:t>
            </a:r>
            <a:r>
              <a:rPr lang="en-US" altLang="zh-CN" sz="1700" dirty="0">
                <a:latin typeface="Arial" pitchFamily="34" charset="0"/>
                <a:ea typeface="宋体" pitchFamily="2" charset="-122"/>
              </a:rPr>
              <a:t>10±3</a:t>
            </a:r>
            <a:r>
              <a:rPr lang="zh-CN" altLang="en-US" sz="1700" dirty="0">
                <a:latin typeface="Arial" pitchFamily="34" charset="0"/>
                <a:ea typeface="宋体" pitchFamily="2" charset="-122"/>
              </a:rPr>
              <a:t>*</a:t>
            </a:r>
            <a:r>
              <a:rPr lang="en-US" altLang="zh-CN" sz="1700" dirty="0">
                <a:latin typeface="Arial" pitchFamily="34" charset="0"/>
                <a:ea typeface="宋体" pitchFamily="2" charset="-122"/>
              </a:rPr>
              <a:t>0.724</a:t>
            </a:r>
            <a:r>
              <a:rPr lang="zh-CN" altLang="en-US" sz="1700" dirty="0">
                <a:latin typeface="Arial" pitchFamily="34" charset="0"/>
                <a:ea typeface="宋体" pitchFamily="2" charset="-122"/>
              </a:rPr>
              <a:t>元，即</a:t>
            </a:r>
            <a:r>
              <a:rPr lang="en-US" altLang="zh-CN" sz="1700" dirty="0">
                <a:latin typeface="Arial" pitchFamily="34" charset="0"/>
                <a:ea typeface="宋体" pitchFamily="2" charset="-122"/>
              </a:rPr>
              <a:t>7.83</a:t>
            </a:r>
            <a:r>
              <a:rPr lang="zh-CN" altLang="en-US" sz="1700" dirty="0">
                <a:latin typeface="Arial" pitchFamily="34" charset="0"/>
                <a:ea typeface="宋体" pitchFamily="2" charset="-122"/>
              </a:rPr>
              <a:t>元至</a:t>
            </a:r>
            <a:r>
              <a:rPr lang="en-US" altLang="zh-CN" sz="1700" dirty="0">
                <a:latin typeface="Arial" pitchFamily="34" charset="0"/>
                <a:ea typeface="宋体" pitchFamily="2" charset="-122"/>
              </a:rPr>
              <a:t>12.17</a:t>
            </a:r>
            <a:r>
              <a:rPr lang="zh-CN" altLang="en-US" sz="1700" dirty="0">
                <a:latin typeface="Arial" pitchFamily="34" charset="0"/>
                <a:ea typeface="宋体" pitchFamily="2" charset="-122"/>
              </a:rPr>
              <a:t>元间交易。</a:t>
            </a:r>
            <a:endParaRPr lang="en-US" altLang="zh-CN" sz="1700" dirty="0">
              <a:latin typeface="Arial" pitchFamily="34" charset="0"/>
              <a:ea typeface="宋体" pitchFamily="2" charset="-122"/>
            </a:endParaRPr>
          </a:p>
          <a:p>
            <a:pPr>
              <a:buFont typeface="Arial" pitchFamily="34" charset="0"/>
              <a:buNone/>
              <a:defRPr/>
            </a:pPr>
            <a:endParaRPr lang="zh-CN" altLang="en-US" dirty="0">
              <a:latin typeface="Arial" pitchFamily="34" charset="0"/>
              <a:ea typeface="宋体" pitchFamily="2" charset="-122"/>
            </a:endParaRPr>
          </a:p>
        </p:txBody>
      </p:sp>
      <p:sp>
        <p:nvSpPr>
          <p:cNvPr id="18" name="直接连接符 6"/>
          <p:cNvSpPr>
            <a:spLocks noChangeShapeType="1"/>
          </p:cNvSpPr>
          <p:nvPr/>
        </p:nvSpPr>
        <p:spPr bwMode="auto">
          <a:xfrm>
            <a:off x="277200" y="1627200"/>
            <a:ext cx="4410075" cy="1587"/>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TextBox 26"/>
          <p:cNvSpPr txBox="1"/>
          <p:nvPr/>
        </p:nvSpPr>
        <p:spPr>
          <a:xfrm>
            <a:off x="451943" y="4650088"/>
            <a:ext cx="3968536" cy="369332"/>
          </a:xfrm>
          <a:prstGeom prst="rect">
            <a:avLst/>
          </a:prstGeom>
          <a:noFill/>
        </p:spPr>
        <p:txBody>
          <a:bodyPr wrap="square" rtlCol="0">
            <a:spAutoFit/>
          </a:bodyPr>
          <a:lstStyle/>
          <a:p>
            <a:endParaRPr lang="zh-CN" altLang="en-US" sz="1800" dirty="0" smtClean="0">
              <a:solidFill>
                <a:srgbClr val="003399"/>
              </a:solidFill>
              <a:latin typeface="微软雅黑" pitchFamily="34" charset="-122"/>
              <a:ea typeface="微软雅黑" pitchFamily="34" charset="-122"/>
            </a:endParaRPr>
          </a:p>
        </p:txBody>
      </p:sp>
      <p:sp>
        <p:nvSpPr>
          <p:cNvPr id="21" name="TextBox 20"/>
          <p:cNvSpPr txBox="1">
            <a:spLocks noChangeArrowheads="1"/>
          </p:cNvSpPr>
          <p:nvPr/>
        </p:nvSpPr>
        <p:spPr bwMode="auto">
          <a:xfrm>
            <a:off x="7847768" y="1712914"/>
            <a:ext cx="1909007" cy="307975"/>
          </a:xfrm>
          <a:prstGeom prst="rect">
            <a:avLst/>
          </a:prstGeom>
          <a:noFill/>
          <a:ln w="9525">
            <a:noFill/>
            <a:miter lim="800000"/>
            <a:headEnd/>
            <a:tailEnd/>
          </a:ln>
        </p:spPr>
        <p:txBody>
          <a:bodyPr>
            <a:spAutoFit/>
          </a:bodyPr>
          <a:lstStyle/>
          <a:p>
            <a:r>
              <a:rPr lang="zh-CN" altLang="en-US" sz="1400" b="1"/>
              <a:t>公式中有五个变量</a:t>
            </a:r>
          </a:p>
        </p:txBody>
      </p:sp>
      <p:grpSp>
        <p:nvGrpSpPr>
          <p:cNvPr id="16" name="组合 27"/>
          <p:cNvGrpSpPr>
            <a:grpSpLocks/>
          </p:cNvGrpSpPr>
          <p:nvPr/>
        </p:nvGrpSpPr>
        <p:grpSpPr bwMode="auto">
          <a:xfrm>
            <a:off x="451942" y="2020889"/>
            <a:ext cx="4808034" cy="1816100"/>
            <a:chOff x="0" y="0"/>
            <a:chExt cx="6096000" cy="1339453"/>
          </a:xfrm>
        </p:grpSpPr>
        <p:sp>
          <p:nvSpPr>
            <p:cNvPr id="23" name="直接连接符 17"/>
            <p:cNvSpPr>
              <a:spLocks noChangeShapeType="1"/>
            </p:cNvSpPr>
            <p:nvPr/>
          </p:nvSpPr>
          <p:spPr bwMode="auto">
            <a:xfrm>
              <a:off x="0" y="445956"/>
              <a:ext cx="6096000" cy="1"/>
            </a:xfrm>
            <a:prstGeom prst="line">
              <a:avLst/>
            </a:prstGeom>
            <a:noFill/>
            <a:ln w="25400">
              <a:solidFill>
                <a:srgbClr val="4AACC6"/>
              </a:solidFill>
              <a:miter lim="800000"/>
              <a:headEnd/>
              <a:tailEnd/>
            </a:ln>
          </p:spPr>
          <p:txBody>
            <a:bodyPr/>
            <a:lstStyle/>
            <a:p>
              <a:endParaRPr lang="zh-CN" altLang="en-US"/>
            </a:p>
          </p:txBody>
        </p:sp>
        <p:sp>
          <p:nvSpPr>
            <p:cNvPr id="24" name="任意多边形 18"/>
            <p:cNvSpPr>
              <a:spLocks noChangeArrowheads="1"/>
            </p:cNvSpPr>
            <p:nvPr/>
          </p:nvSpPr>
          <p:spPr bwMode="auto">
            <a:xfrm>
              <a:off x="1584325" y="0"/>
              <a:ext cx="4511675" cy="445956"/>
            </a:xfrm>
            <a:custGeom>
              <a:avLst/>
              <a:gdLst>
                <a:gd name="T0" fmla="*/ 0 w 4511040"/>
                <a:gd name="T1" fmla="*/ 0 h 446439"/>
                <a:gd name="T2" fmla="*/ 4513571 w 4511040"/>
                <a:gd name="T3" fmla="*/ 0 h 446439"/>
                <a:gd name="T4" fmla="*/ 4513571 w 4511040"/>
                <a:gd name="T5" fmla="*/ 444511 h 446439"/>
                <a:gd name="T6" fmla="*/ 0 w 4511040"/>
                <a:gd name="T7" fmla="*/ 444511 h 446439"/>
                <a:gd name="T8" fmla="*/ 0 w 4511040"/>
                <a:gd name="T9" fmla="*/ 0 h 446439"/>
                <a:gd name="T10" fmla="*/ 0 60000 65536"/>
                <a:gd name="T11" fmla="*/ 0 60000 65536"/>
                <a:gd name="T12" fmla="*/ 0 60000 65536"/>
                <a:gd name="T13" fmla="*/ 0 60000 65536"/>
                <a:gd name="T14" fmla="*/ 0 60000 65536"/>
                <a:gd name="T15" fmla="*/ 0 w 4511040"/>
                <a:gd name="T16" fmla="*/ 0 h 446439"/>
                <a:gd name="T17" fmla="*/ 4511040 w 4511040"/>
                <a:gd name="T18" fmla="*/ 446439 h 446439"/>
              </a:gdLst>
              <a:ahLst/>
              <a:cxnLst>
                <a:cxn ang="T10">
                  <a:pos x="T0" y="T1"/>
                </a:cxn>
                <a:cxn ang="T11">
                  <a:pos x="T2" y="T3"/>
                </a:cxn>
                <a:cxn ang="T12">
                  <a:pos x="T4" y="T5"/>
                </a:cxn>
                <a:cxn ang="T13">
                  <a:pos x="T6" y="T7"/>
                </a:cxn>
                <a:cxn ang="T14">
                  <a:pos x="T8" y="T9"/>
                </a:cxn>
              </a:cxnLst>
              <a:rect l="T15" t="T16" r="T17" b="T18"/>
              <a:pathLst>
                <a:path w="4511040" h="446439">
                  <a:moveTo>
                    <a:pt x="0" y="0"/>
                  </a:moveTo>
                  <a:lnTo>
                    <a:pt x="4511040" y="0"/>
                  </a:lnTo>
                  <a:lnTo>
                    <a:pt x="4511040" y="446439"/>
                  </a:lnTo>
                  <a:lnTo>
                    <a:pt x="0" y="446439"/>
                  </a:lnTo>
                  <a:lnTo>
                    <a:pt x="0" y="0"/>
                  </a:lnTo>
                  <a:close/>
                </a:path>
              </a:pathLst>
            </a:custGeom>
            <a:noFill/>
            <a:ln w="9525">
              <a:noFill/>
              <a:miter lim="800000"/>
              <a:headEnd/>
              <a:tailEnd/>
            </a:ln>
          </p:spPr>
          <p:txBody>
            <a:bodyPr lIns="43815" tIns="43815" rIns="43815" bIns="43815" anchor="b"/>
            <a:lstStyle/>
            <a:p>
              <a:endParaRPr lang="zh-CN" altLang="en-US"/>
            </a:p>
          </p:txBody>
        </p:sp>
        <p:sp>
          <p:nvSpPr>
            <p:cNvPr id="26" name="任意多边形 19"/>
            <p:cNvSpPr>
              <a:spLocks noChangeArrowheads="1"/>
            </p:cNvSpPr>
            <p:nvPr/>
          </p:nvSpPr>
          <p:spPr bwMode="auto">
            <a:xfrm>
              <a:off x="0" y="0"/>
              <a:ext cx="1584325" cy="445956"/>
            </a:xfrm>
            <a:custGeom>
              <a:avLst/>
              <a:gdLst>
                <a:gd name="T0" fmla="*/ 74301 w 1584960"/>
                <a:gd name="T1" fmla="*/ 0 h 446439"/>
                <a:gd name="T2" fmla="*/ 1508120 w 1584960"/>
                <a:gd name="T3" fmla="*/ 0 h 446439"/>
                <a:gd name="T4" fmla="*/ 1582422 w 1584960"/>
                <a:gd name="T5" fmla="*/ 74100 h 446439"/>
                <a:gd name="T6" fmla="*/ 1582422 w 1584960"/>
                <a:gd name="T7" fmla="*/ 444511 h 446439"/>
                <a:gd name="T8" fmla="*/ 1582422 w 1584960"/>
                <a:gd name="T9" fmla="*/ 444511 h 446439"/>
                <a:gd name="T10" fmla="*/ 0 w 1584960"/>
                <a:gd name="T11" fmla="*/ 444511 h 446439"/>
                <a:gd name="T12" fmla="*/ 0 w 1584960"/>
                <a:gd name="T13" fmla="*/ 444511 h 446439"/>
                <a:gd name="T14" fmla="*/ 0 w 1584960"/>
                <a:gd name="T15" fmla="*/ 74100 h 446439"/>
                <a:gd name="T16" fmla="*/ 74301 w 1584960"/>
                <a:gd name="T17" fmla="*/ 0 h 446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4960"/>
                <a:gd name="T28" fmla="*/ 0 h 446439"/>
                <a:gd name="T29" fmla="*/ 1584960 w 1584960"/>
                <a:gd name="T30" fmla="*/ 446439 h 446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4960" h="446439">
                  <a:moveTo>
                    <a:pt x="74421" y="0"/>
                  </a:moveTo>
                  <a:lnTo>
                    <a:pt x="1510539" y="0"/>
                  </a:lnTo>
                  <a:cubicBezTo>
                    <a:pt x="1551641" y="0"/>
                    <a:pt x="1584960" y="33319"/>
                    <a:pt x="1584960" y="74421"/>
                  </a:cubicBezTo>
                  <a:lnTo>
                    <a:pt x="1584960" y="446439"/>
                  </a:lnTo>
                  <a:lnTo>
                    <a:pt x="0" y="446439"/>
                  </a:lnTo>
                  <a:lnTo>
                    <a:pt x="0" y="74421"/>
                  </a:lnTo>
                  <a:cubicBezTo>
                    <a:pt x="0" y="33319"/>
                    <a:pt x="33319" y="0"/>
                    <a:pt x="74421" y="0"/>
                  </a:cubicBezTo>
                  <a:close/>
                </a:path>
              </a:pathLst>
            </a:custGeom>
            <a:solidFill>
              <a:srgbClr val="4AACC6"/>
            </a:solidFill>
            <a:ln w="25400">
              <a:solidFill>
                <a:srgbClr val="4AACC6"/>
              </a:solidFill>
              <a:miter lim="800000"/>
              <a:headEnd/>
              <a:tailEnd/>
            </a:ln>
          </p:spPr>
          <p:txBody>
            <a:bodyPr lIns="75137" tIns="75137" rIns="75137" bIns="53340" anchor="ctr"/>
            <a:lstStyle/>
            <a:p>
              <a:pPr algn="ctr">
                <a:lnSpc>
                  <a:spcPct val="90000"/>
                </a:lnSpc>
                <a:spcAft>
                  <a:spcPct val="35000"/>
                </a:spcAft>
              </a:pPr>
              <a:r>
                <a:rPr lang="en-US" altLang="zh-CN" sz="2800">
                  <a:solidFill>
                    <a:schemeClr val="bg1"/>
                  </a:solidFill>
                  <a:latin typeface="微软雅黑" pitchFamily="34" charset="-122"/>
                  <a:ea typeface="微软雅黑" pitchFamily="34" charset="-122"/>
                  <a:sym typeface="微软雅黑" pitchFamily="34" charset="-122"/>
                </a:rPr>
                <a:t>1</a:t>
              </a:r>
              <a:endParaRPr lang="zh-CN" altLang="en-US" sz="2800">
                <a:solidFill>
                  <a:schemeClr val="bg1"/>
                </a:solidFill>
                <a:latin typeface="宋体" pitchFamily="2" charset="-122"/>
                <a:sym typeface="宋体" pitchFamily="2" charset="-122"/>
              </a:endParaRPr>
            </a:p>
          </p:txBody>
        </p:sp>
        <p:sp>
          <p:nvSpPr>
            <p:cNvPr id="28" name="任意多边形 20"/>
            <p:cNvSpPr>
              <a:spLocks noChangeArrowheads="1"/>
            </p:cNvSpPr>
            <p:nvPr/>
          </p:nvSpPr>
          <p:spPr bwMode="auto">
            <a:xfrm>
              <a:off x="0" y="445956"/>
              <a:ext cx="6096000" cy="893497"/>
            </a:xfrm>
            <a:custGeom>
              <a:avLst/>
              <a:gdLst>
                <a:gd name="T0" fmla="*/ 0 w 6096000"/>
                <a:gd name="T1" fmla="*/ 0 h 893013"/>
                <a:gd name="T2" fmla="*/ 6096000 w 6096000"/>
                <a:gd name="T3" fmla="*/ 0 h 893013"/>
                <a:gd name="T4" fmla="*/ 6096000 w 6096000"/>
                <a:gd name="T5" fmla="*/ 894951 h 893013"/>
                <a:gd name="T6" fmla="*/ 0 w 6096000"/>
                <a:gd name="T7" fmla="*/ 894951 h 893013"/>
                <a:gd name="T8" fmla="*/ 0 w 6096000"/>
                <a:gd name="T9" fmla="*/ 0 h 893013"/>
                <a:gd name="T10" fmla="*/ 0 60000 65536"/>
                <a:gd name="T11" fmla="*/ 0 60000 65536"/>
                <a:gd name="T12" fmla="*/ 0 60000 65536"/>
                <a:gd name="T13" fmla="*/ 0 60000 65536"/>
                <a:gd name="T14" fmla="*/ 0 60000 65536"/>
                <a:gd name="T15" fmla="*/ 0 w 6096000"/>
                <a:gd name="T16" fmla="*/ 0 h 893013"/>
                <a:gd name="T17" fmla="*/ 6096000 w 6096000"/>
                <a:gd name="T18" fmla="*/ 893013 h 893013"/>
              </a:gdLst>
              <a:ahLst/>
              <a:cxnLst>
                <a:cxn ang="T10">
                  <a:pos x="T0" y="T1"/>
                </a:cxn>
                <a:cxn ang="T11">
                  <a:pos x="T2" y="T3"/>
                </a:cxn>
                <a:cxn ang="T12">
                  <a:pos x="T4" y="T5"/>
                </a:cxn>
                <a:cxn ang="T13">
                  <a:pos x="T6" y="T7"/>
                </a:cxn>
                <a:cxn ang="T14">
                  <a:pos x="T8" y="T9"/>
                </a:cxn>
              </a:cxnLst>
              <a:rect l="T15" t="T16" r="T17" b="T18"/>
              <a:pathLst>
                <a:path w="6096000" h="893013">
                  <a:moveTo>
                    <a:pt x="0" y="0"/>
                  </a:moveTo>
                  <a:lnTo>
                    <a:pt x="6096000" y="0"/>
                  </a:lnTo>
                  <a:lnTo>
                    <a:pt x="6096000" y="893013"/>
                  </a:lnTo>
                  <a:lnTo>
                    <a:pt x="0" y="893013"/>
                  </a:lnTo>
                  <a:lnTo>
                    <a:pt x="0" y="0"/>
                  </a:lnTo>
                  <a:close/>
                </a:path>
              </a:pathLst>
            </a:custGeom>
            <a:noFill/>
            <a:ln w="9525">
              <a:noFill/>
              <a:miter lim="800000"/>
              <a:headEnd/>
              <a:tailEnd/>
            </a:ln>
          </p:spPr>
          <p:txBody>
            <a:bodyPr lIns="85725" tIns="85725" rIns="85725" bIns="85725"/>
            <a:lstStyle/>
            <a:p>
              <a:r>
                <a:rPr lang="zh-CN" altLang="en-US" sz="2000" dirty="0">
                  <a:solidFill>
                    <a:schemeClr val="tx1"/>
                  </a:solidFill>
                  <a:latin typeface="宋体" pitchFamily="2" charset="-122"/>
                  <a:sym typeface="微软雅黑" pitchFamily="34" charset="-122"/>
                </a:rPr>
                <a:t>波动率比价格更加规律</a:t>
              </a:r>
            </a:p>
            <a:p>
              <a:r>
                <a:rPr lang="zh-CN" altLang="en-US" sz="2000" b="0" dirty="0">
                  <a:solidFill>
                    <a:schemeClr val="tx1"/>
                  </a:solidFill>
                  <a:latin typeface="宋体" pitchFamily="2" charset="-122"/>
                  <a:sym typeface="微软雅黑" pitchFamily="34" charset="-122"/>
                </a:rPr>
                <a:t>长期均值较稳定</a:t>
              </a:r>
            </a:p>
            <a:p>
              <a:r>
                <a:rPr lang="zh-CN" altLang="en-US" sz="2000" b="0" dirty="0">
                  <a:solidFill>
                    <a:schemeClr val="tx1"/>
                  </a:solidFill>
                  <a:latin typeface="宋体" pitchFamily="2" charset="-122"/>
                  <a:sym typeface="微软雅黑" pitchFamily="34" charset="-122"/>
                </a:rPr>
                <a:t>在一定小区间内波动，容易判断波动率高低</a:t>
              </a:r>
            </a:p>
            <a:p>
              <a:endParaRPr lang="zh-CN" altLang="en-US" sz="2000" dirty="0">
                <a:solidFill>
                  <a:schemeClr val="tx1"/>
                </a:solidFill>
                <a:latin typeface="微软雅黑" pitchFamily="34" charset="-122"/>
                <a:ea typeface="微软雅黑" pitchFamily="34" charset="-122"/>
                <a:sym typeface="微软雅黑" pitchFamily="34" charset="-122"/>
              </a:endParaRPr>
            </a:p>
            <a:p>
              <a:endParaRPr lang="zh-CN" altLang="en-US" sz="2000" dirty="0">
                <a:latin typeface="微软雅黑" pitchFamily="34" charset="-122"/>
                <a:ea typeface="微软雅黑" pitchFamily="34" charset="-122"/>
                <a:sym typeface="微软雅黑" pitchFamily="34" charset="-122"/>
              </a:endParaRPr>
            </a:p>
            <a:p>
              <a:endParaRPr lang="zh-CN" altLang="en-US" sz="2000" dirty="0">
                <a:latin typeface="微软雅黑" pitchFamily="34" charset="-122"/>
                <a:ea typeface="微软雅黑" pitchFamily="34" charset="-122"/>
                <a:sym typeface="微软雅黑" pitchFamily="34" charset="-122"/>
              </a:endParaRPr>
            </a:p>
          </p:txBody>
        </p:sp>
      </p:grpSp>
      <p:grpSp>
        <p:nvGrpSpPr>
          <p:cNvPr id="29" name="组合 28"/>
          <p:cNvGrpSpPr>
            <a:grpSpLocks/>
          </p:cNvGrpSpPr>
          <p:nvPr/>
        </p:nvGrpSpPr>
        <p:grpSpPr bwMode="auto">
          <a:xfrm>
            <a:off x="451942" y="3980163"/>
            <a:ext cx="5113307" cy="1339850"/>
            <a:chOff x="0" y="0"/>
            <a:chExt cx="6096000" cy="1339453"/>
          </a:xfrm>
        </p:grpSpPr>
        <p:sp>
          <p:nvSpPr>
            <p:cNvPr id="30" name="直接连接符 16"/>
            <p:cNvSpPr>
              <a:spLocks noChangeShapeType="1"/>
            </p:cNvSpPr>
            <p:nvPr/>
          </p:nvSpPr>
          <p:spPr bwMode="auto">
            <a:xfrm>
              <a:off x="0" y="445956"/>
              <a:ext cx="6096000" cy="1"/>
            </a:xfrm>
            <a:prstGeom prst="line">
              <a:avLst/>
            </a:prstGeom>
            <a:noFill/>
            <a:ln w="25400">
              <a:solidFill>
                <a:srgbClr val="4AACC6"/>
              </a:solidFill>
              <a:miter lim="800000"/>
              <a:headEnd/>
              <a:tailEnd/>
            </a:ln>
          </p:spPr>
          <p:txBody>
            <a:bodyPr/>
            <a:lstStyle/>
            <a:p>
              <a:endParaRPr lang="zh-CN" altLang="en-US"/>
            </a:p>
          </p:txBody>
        </p:sp>
        <p:sp>
          <p:nvSpPr>
            <p:cNvPr id="31" name="任意多边形 21"/>
            <p:cNvSpPr>
              <a:spLocks noChangeArrowheads="1"/>
            </p:cNvSpPr>
            <p:nvPr/>
          </p:nvSpPr>
          <p:spPr bwMode="auto">
            <a:xfrm>
              <a:off x="1584325" y="0"/>
              <a:ext cx="4511675" cy="445956"/>
            </a:xfrm>
            <a:custGeom>
              <a:avLst/>
              <a:gdLst>
                <a:gd name="T0" fmla="*/ 0 w 4511040"/>
                <a:gd name="T1" fmla="*/ 0 h 446439"/>
                <a:gd name="T2" fmla="*/ 4513571 w 4511040"/>
                <a:gd name="T3" fmla="*/ 0 h 446439"/>
                <a:gd name="T4" fmla="*/ 4513571 w 4511040"/>
                <a:gd name="T5" fmla="*/ 444511 h 446439"/>
                <a:gd name="T6" fmla="*/ 0 w 4511040"/>
                <a:gd name="T7" fmla="*/ 444511 h 446439"/>
                <a:gd name="T8" fmla="*/ 0 w 4511040"/>
                <a:gd name="T9" fmla="*/ 0 h 446439"/>
                <a:gd name="T10" fmla="*/ 0 60000 65536"/>
                <a:gd name="T11" fmla="*/ 0 60000 65536"/>
                <a:gd name="T12" fmla="*/ 0 60000 65536"/>
                <a:gd name="T13" fmla="*/ 0 60000 65536"/>
                <a:gd name="T14" fmla="*/ 0 60000 65536"/>
                <a:gd name="T15" fmla="*/ 0 w 4511040"/>
                <a:gd name="T16" fmla="*/ 0 h 446439"/>
                <a:gd name="T17" fmla="*/ 4511040 w 4511040"/>
                <a:gd name="T18" fmla="*/ 446439 h 446439"/>
              </a:gdLst>
              <a:ahLst/>
              <a:cxnLst>
                <a:cxn ang="T10">
                  <a:pos x="T0" y="T1"/>
                </a:cxn>
                <a:cxn ang="T11">
                  <a:pos x="T2" y="T3"/>
                </a:cxn>
                <a:cxn ang="T12">
                  <a:pos x="T4" y="T5"/>
                </a:cxn>
                <a:cxn ang="T13">
                  <a:pos x="T6" y="T7"/>
                </a:cxn>
                <a:cxn ang="T14">
                  <a:pos x="T8" y="T9"/>
                </a:cxn>
              </a:cxnLst>
              <a:rect l="T15" t="T16" r="T17" b="T18"/>
              <a:pathLst>
                <a:path w="4511040" h="446439">
                  <a:moveTo>
                    <a:pt x="0" y="0"/>
                  </a:moveTo>
                  <a:lnTo>
                    <a:pt x="4511040" y="0"/>
                  </a:lnTo>
                  <a:lnTo>
                    <a:pt x="4511040" y="446439"/>
                  </a:lnTo>
                  <a:lnTo>
                    <a:pt x="0" y="446439"/>
                  </a:lnTo>
                  <a:lnTo>
                    <a:pt x="0" y="0"/>
                  </a:lnTo>
                  <a:close/>
                </a:path>
              </a:pathLst>
            </a:custGeom>
            <a:noFill/>
            <a:ln w="9525">
              <a:noFill/>
              <a:miter lim="800000"/>
              <a:headEnd/>
              <a:tailEnd/>
            </a:ln>
          </p:spPr>
          <p:txBody>
            <a:bodyPr lIns="43815" tIns="43815" rIns="43815" bIns="43815" anchor="b"/>
            <a:lstStyle/>
            <a:p>
              <a:endParaRPr lang="zh-CN" altLang="en-US"/>
            </a:p>
          </p:txBody>
        </p:sp>
        <p:sp>
          <p:nvSpPr>
            <p:cNvPr id="32" name="任意多边形 22"/>
            <p:cNvSpPr>
              <a:spLocks noChangeArrowheads="1"/>
            </p:cNvSpPr>
            <p:nvPr/>
          </p:nvSpPr>
          <p:spPr bwMode="auto">
            <a:xfrm>
              <a:off x="0" y="0"/>
              <a:ext cx="1584325" cy="445956"/>
            </a:xfrm>
            <a:custGeom>
              <a:avLst/>
              <a:gdLst>
                <a:gd name="T0" fmla="*/ 74301 w 1584960"/>
                <a:gd name="T1" fmla="*/ 0 h 446439"/>
                <a:gd name="T2" fmla="*/ 1508120 w 1584960"/>
                <a:gd name="T3" fmla="*/ 0 h 446439"/>
                <a:gd name="T4" fmla="*/ 1582422 w 1584960"/>
                <a:gd name="T5" fmla="*/ 74100 h 446439"/>
                <a:gd name="T6" fmla="*/ 1582422 w 1584960"/>
                <a:gd name="T7" fmla="*/ 444511 h 446439"/>
                <a:gd name="T8" fmla="*/ 1582422 w 1584960"/>
                <a:gd name="T9" fmla="*/ 444511 h 446439"/>
                <a:gd name="T10" fmla="*/ 0 w 1584960"/>
                <a:gd name="T11" fmla="*/ 444511 h 446439"/>
                <a:gd name="T12" fmla="*/ 0 w 1584960"/>
                <a:gd name="T13" fmla="*/ 444511 h 446439"/>
                <a:gd name="T14" fmla="*/ 0 w 1584960"/>
                <a:gd name="T15" fmla="*/ 74100 h 446439"/>
                <a:gd name="T16" fmla="*/ 74301 w 1584960"/>
                <a:gd name="T17" fmla="*/ 0 h 446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4960"/>
                <a:gd name="T28" fmla="*/ 0 h 446439"/>
                <a:gd name="T29" fmla="*/ 1584960 w 1584960"/>
                <a:gd name="T30" fmla="*/ 446439 h 446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4960" h="446439">
                  <a:moveTo>
                    <a:pt x="74421" y="0"/>
                  </a:moveTo>
                  <a:lnTo>
                    <a:pt x="1510539" y="0"/>
                  </a:lnTo>
                  <a:cubicBezTo>
                    <a:pt x="1551641" y="0"/>
                    <a:pt x="1584960" y="33319"/>
                    <a:pt x="1584960" y="74421"/>
                  </a:cubicBezTo>
                  <a:lnTo>
                    <a:pt x="1584960" y="446439"/>
                  </a:lnTo>
                  <a:lnTo>
                    <a:pt x="0" y="446439"/>
                  </a:lnTo>
                  <a:lnTo>
                    <a:pt x="0" y="74421"/>
                  </a:lnTo>
                  <a:cubicBezTo>
                    <a:pt x="0" y="33319"/>
                    <a:pt x="33319" y="0"/>
                    <a:pt x="74421" y="0"/>
                  </a:cubicBezTo>
                  <a:close/>
                </a:path>
              </a:pathLst>
            </a:custGeom>
            <a:solidFill>
              <a:srgbClr val="5EDE44"/>
            </a:solidFill>
            <a:ln w="25400">
              <a:solidFill>
                <a:srgbClr val="5EDE44"/>
              </a:solidFill>
              <a:miter lim="800000"/>
              <a:headEnd/>
              <a:tailEnd/>
            </a:ln>
          </p:spPr>
          <p:txBody>
            <a:bodyPr lIns="75137" tIns="75137" rIns="75137" bIns="53340" anchor="ctr"/>
            <a:lstStyle/>
            <a:p>
              <a:pPr algn="ctr">
                <a:lnSpc>
                  <a:spcPct val="90000"/>
                </a:lnSpc>
                <a:spcAft>
                  <a:spcPct val="35000"/>
                </a:spcAft>
              </a:pPr>
              <a:r>
                <a:rPr lang="en-US" altLang="zh-CN" sz="2800">
                  <a:solidFill>
                    <a:schemeClr val="bg1"/>
                  </a:solidFill>
                  <a:latin typeface="微软雅黑" pitchFamily="34" charset="-122"/>
                  <a:ea typeface="微软雅黑" pitchFamily="34" charset="-122"/>
                  <a:sym typeface="微软雅黑" pitchFamily="34" charset="-122"/>
                </a:rPr>
                <a:t>2</a:t>
              </a:r>
              <a:endParaRPr lang="zh-CN" altLang="en-US" sz="2800">
                <a:solidFill>
                  <a:schemeClr val="bg1"/>
                </a:solidFill>
                <a:latin typeface="宋体" pitchFamily="2" charset="-122"/>
                <a:sym typeface="宋体" pitchFamily="2" charset="-122"/>
              </a:endParaRPr>
            </a:p>
          </p:txBody>
        </p:sp>
        <p:sp>
          <p:nvSpPr>
            <p:cNvPr id="33" name="任意多边形 23"/>
            <p:cNvSpPr>
              <a:spLocks noChangeArrowheads="1"/>
            </p:cNvSpPr>
            <p:nvPr/>
          </p:nvSpPr>
          <p:spPr bwMode="auto">
            <a:xfrm>
              <a:off x="0" y="445956"/>
              <a:ext cx="6096000" cy="893497"/>
            </a:xfrm>
            <a:custGeom>
              <a:avLst/>
              <a:gdLst>
                <a:gd name="T0" fmla="*/ 0 w 6096000"/>
                <a:gd name="T1" fmla="*/ 0 h 893013"/>
                <a:gd name="T2" fmla="*/ 6096000 w 6096000"/>
                <a:gd name="T3" fmla="*/ 0 h 893013"/>
                <a:gd name="T4" fmla="*/ 6096000 w 6096000"/>
                <a:gd name="T5" fmla="*/ 894951 h 893013"/>
                <a:gd name="T6" fmla="*/ 0 w 6096000"/>
                <a:gd name="T7" fmla="*/ 894951 h 893013"/>
                <a:gd name="T8" fmla="*/ 0 w 6096000"/>
                <a:gd name="T9" fmla="*/ 0 h 893013"/>
                <a:gd name="T10" fmla="*/ 0 60000 65536"/>
                <a:gd name="T11" fmla="*/ 0 60000 65536"/>
                <a:gd name="T12" fmla="*/ 0 60000 65536"/>
                <a:gd name="T13" fmla="*/ 0 60000 65536"/>
                <a:gd name="T14" fmla="*/ 0 60000 65536"/>
                <a:gd name="T15" fmla="*/ 0 w 6096000"/>
                <a:gd name="T16" fmla="*/ 0 h 893013"/>
                <a:gd name="T17" fmla="*/ 6096000 w 6096000"/>
                <a:gd name="T18" fmla="*/ 893013 h 893013"/>
              </a:gdLst>
              <a:ahLst/>
              <a:cxnLst>
                <a:cxn ang="T10">
                  <a:pos x="T0" y="T1"/>
                </a:cxn>
                <a:cxn ang="T11">
                  <a:pos x="T2" y="T3"/>
                </a:cxn>
                <a:cxn ang="T12">
                  <a:pos x="T4" y="T5"/>
                </a:cxn>
                <a:cxn ang="T13">
                  <a:pos x="T6" y="T7"/>
                </a:cxn>
                <a:cxn ang="T14">
                  <a:pos x="T8" y="T9"/>
                </a:cxn>
              </a:cxnLst>
              <a:rect l="T15" t="T16" r="T17" b="T18"/>
              <a:pathLst>
                <a:path w="6096000" h="893013">
                  <a:moveTo>
                    <a:pt x="0" y="0"/>
                  </a:moveTo>
                  <a:lnTo>
                    <a:pt x="6096000" y="0"/>
                  </a:lnTo>
                  <a:lnTo>
                    <a:pt x="6096000" y="893013"/>
                  </a:lnTo>
                  <a:lnTo>
                    <a:pt x="0" y="893013"/>
                  </a:lnTo>
                  <a:lnTo>
                    <a:pt x="0" y="0"/>
                  </a:lnTo>
                  <a:close/>
                </a:path>
              </a:pathLst>
            </a:custGeom>
            <a:noFill/>
            <a:ln w="9525">
              <a:noFill/>
              <a:miter lim="800000"/>
              <a:headEnd/>
              <a:tailEnd/>
            </a:ln>
          </p:spPr>
          <p:txBody>
            <a:bodyPr lIns="85725" tIns="85725" rIns="85725" bIns="85725"/>
            <a:lstStyle/>
            <a:p>
              <a:r>
                <a:rPr lang="zh-CN" altLang="en-US" sz="2000" dirty="0">
                  <a:solidFill>
                    <a:srgbClr val="000000"/>
                  </a:solidFill>
                  <a:latin typeface="宋体" pitchFamily="2" charset="-122"/>
                  <a:sym typeface="微软雅黑" pitchFamily="34" charset="-122"/>
                </a:rPr>
                <a:t>波动率与股指具有较强的负相关性</a:t>
              </a:r>
            </a:p>
            <a:p>
              <a:r>
                <a:rPr lang="zh-CN" altLang="en-US" sz="2000" b="0" dirty="0">
                  <a:solidFill>
                    <a:srgbClr val="000000"/>
                  </a:solidFill>
                  <a:latin typeface="宋体" pitchFamily="2" charset="-122"/>
                  <a:sym typeface="微软雅黑" pitchFamily="34" charset="-122"/>
                </a:rPr>
                <a:t>指数下跌时（上涨），</a:t>
              </a:r>
              <a:r>
                <a:rPr lang="zh-CN" altLang="en-US" sz="2000" b="0" dirty="0" smtClean="0">
                  <a:solidFill>
                    <a:srgbClr val="000000"/>
                  </a:solidFill>
                  <a:latin typeface="宋体" pitchFamily="2" charset="-122"/>
                  <a:sym typeface="微软雅黑" pitchFamily="34" charset="-122"/>
                </a:rPr>
                <a:t>买进认沽期权</a:t>
              </a:r>
              <a:r>
                <a:rPr lang="zh-CN" altLang="en-US" sz="2000" b="0" dirty="0">
                  <a:solidFill>
                    <a:srgbClr val="000000"/>
                  </a:solidFill>
                  <a:latin typeface="宋体" pitchFamily="2" charset="-122"/>
                  <a:sym typeface="微软雅黑" pitchFamily="34" charset="-122"/>
                </a:rPr>
                <a:t>避需求会增加（减少），导致隐含波动率上升（下降）</a:t>
              </a:r>
            </a:p>
          </p:txBody>
        </p:sp>
      </p:grpSp>
      <p:pic>
        <p:nvPicPr>
          <p:cNvPr id="36" name="图片 35" descr="图片16.jpg"/>
          <p:cNvPicPr>
            <a:picLocks noChangeAspect="1"/>
          </p:cNvPicPr>
          <p:nvPr/>
        </p:nvPicPr>
        <p:blipFill>
          <a:blip r:embed="rId2" cstate="print"/>
          <a:stretch>
            <a:fillRect/>
          </a:stretch>
        </p:blipFill>
        <p:spPr>
          <a:xfrm>
            <a:off x="5717885" y="3657953"/>
            <a:ext cx="4038890" cy="2864803"/>
          </a:xfrm>
          <a:prstGeom prst="rect">
            <a:avLst/>
          </a:prstGeom>
        </p:spPr>
      </p:pic>
      <p:sp>
        <p:nvSpPr>
          <p:cNvPr id="37" name="虚尾箭头 36"/>
          <p:cNvSpPr/>
          <p:nvPr/>
        </p:nvSpPr>
        <p:spPr>
          <a:xfrm>
            <a:off x="4573115" y="4650088"/>
            <a:ext cx="1297406" cy="152636"/>
          </a:xfrm>
          <a:prstGeom prst="stripedRightArrow">
            <a:avLst/>
          </a:prstGeom>
          <a:solidFill>
            <a:srgbClr val="FFFF99"/>
          </a:solidFill>
          <a:ln>
            <a:solidFill>
              <a:srgbClr val="1F5871"/>
            </a:solidFill>
          </a:ln>
        </p:spPr>
        <p:txBody>
          <a:bodyPr wrap="square" rtlCol="0" anchor="ctr">
            <a:noAutofit/>
          </a:bodyPr>
          <a:lstStyle/>
          <a:p>
            <a:pPr algn="ctr"/>
            <a:endParaRPr lang="zh-CN" altLang="en-US" dirty="0" smtClean="0">
              <a:solidFill>
                <a:schemeClr val="tx1"/>
              </a:solidFill>
              <a:latin typeface="+mn-lt"/>
              <a:ea typeface="+mn-ea"/>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250"/>
                                        <p:tgtEl>
                                          <p:spTgt spid="16"/>
                                        </p:tgtEl>
                                      </p:cBhvr>
                                    </p:animEffect>
                                    <p:anim calcmode="lin" valueType="num">
                                      <p:cBhvr>
                                        <p:cTn id="8" dur="250" fill="hold"/>
                                        <p:tgtEl>
                                          <p:spTgt spid="16"/>
                                        </p:tgtEl>
                                        <p:attrNameLst>
                                          <p:attrName>ppt_x</p:attrName>
                                        </p:attrNameLst>
                                      </p:cBhvr>
                                      <p:tavLst>
                                        <p:tav tm="0">
                                          <p:val>
                                            <p:strVal val="#ppt_x"/>
                                          </p:val>
                                        </p:tav>
                                        <p:tav tm="100000">
                                          <p:val>
                                            <p:strVal val="#ppt_x"/>
                                          </p:val>
                                        </p:tav>
                                      </p:tavLst>
                                    </p:anim>
                                    <p:anim calcmode="lin" valueType="num">
                                      <p:cBhvr>
                                        <p:cTn id="9" dur="2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7"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p:cBhvr>
                                        <p:cTn id="13" dur="250"/>
                                        <p:tgtEl>
                                          <p:spTgt spid="29"/>
                                        </p:tgtEl>
                                      </p:cBhvr>
                                    </p:animEffect>
                                    <p:anim calcmode="lin" valueType="num">
                                      <p:cBhvr>
                                        <p:cTn id="14" dur="250" fill="hold"/>
                                        <p:tgtEl>
                                          <p:spTgt spid="29"/>
                                        </p:tgtEl>
                                        <p:attrNameLst>
                                          <p:attrName>ppt_x</p:attrName>
                                        </p:attrNameLst>
                                      </p:cBhvr>
                                      <p:tavLst>
                                        <p:tav tm="0">
                                          <p:val>
                                            <p:strVal val="#ppt_x"/>
                                          </p:val>
                                        </p:tav>
                                        <p:tav tm="100000">
                                          <p:val>
                                            <p:strVal val="#ppt_x"/>
                                          </p:val>
                                        </p:tav>
                                      </p:tavLst>
                                    </p:anim>
                                    <p:anim calcmode="lin" valueType="num">
                                      <p:cBhvr>
                                        <p:cTn id="15" dur="2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r>
              <a:rPr lang="zh-CN" altLang="en-US" dirty="0" smtClean="0"/>
              <a:t>三、隐含波动率的性质及策略</a:t>
            </a:r>
            <a:endParaRPr lang="zh-CN" altLang="en-US" dirty="0"/>
          </a:p>
        </p:txBody>
      </p:sp>
      <p:sp>
        <p:nvSpPr>
          <p:cNvPr id="13" name="TextBox 5"/>
          <p:cNvSpPr>
            <a:spLocks noChangeArrowheads="1"/>
          </p:cNvSpPr>
          <p:nvPr/>
        </p:nvSpPr>
        <p:spPr bwMode="auto">
          <a:xfrm>
            <a:off x="223199" y="1079500"/>
            <a:ext cx="6944727" cy="523220"/>
          </a:xfrm>
          <a:prstGeom prst="rect">
            <a:avLst/>
          </a:prstGeom>
          <a:noFill/>
          <a:ln w="9525">
            <a:noFill/>
            <a:miter lim="800000"/>
            <a:headEnd/>
            <a:tailEnd/>
          </a:ln>
        </p:spPr>
        <p:txBody>
          <a:bodyPr wrap="square">
            <a:spAutoFit/>
          </a:bodyPr>
          <a:lstStyle/>
          <a:p>
            <a:r>
              <a:rPr lang="zh-CN" altLang="en-US" sz="2800" dirty="0">
                <a:solidFill>
                  <a:srgbClr val="C00000"/>
                </a:solidFill>
                <a:latin typeface="微软雅黑" pitchFamily="34" charset="-122"/>
                <a:ea typeface="微软雅黑" pitchFamily="34" charset="-122"/>
                <a:sym typeface="微软雅黑" pitchFamily="34" charset="-122"/>
              </a:rPr>
              <a:t> </a:t>
            </a:r>
            <a:r>
              <a:rPr lang="zh-CN" altLang="en-US" sz="2800" dirty="0" smtClean="0">
                <a:solidFill>
                  <a:srgbClr val="C00000"/>
                </a:solidFill>
                <a:latin typeface="微软雅黑" pitchFamily="34" charset="-122"/>
                <a:ea typeface="微软雅黑" pitchFamily="34" charset="-122"/>
                <a:sym typeface="微软雅黑" pitchFamily="34" charset="-122"/>
              </a:rPr>
              <a:t>隐含波动率如何作为多空指标：</a:t>
            </a:r>
            <a:r>
              <a:rPr lang="zh-CN" altLang="en-US" sz="2800" i="1" dirty="0" smtClean="0">
                <a:solidFill>
                  <a:srgbClr val="00B0F0"/>
                </a:solidFill>
                <a:latin typeface="微软雅黑" pitchFamily="34" charset="-122"/>
                <a:ea typeface="微软雅黑" pitchFamily="34" charset="-122"/>
                <a:sym typeface="微软雅黑" pitchFamily="34" charset="-122"/>
              </a:rPr>
              <a:t>选方向</a:t>
            </a:r>
            <a:endParaRPr lang="zh-CN" altLang="en-US" sz="2800" i="1" dirty="0">
              <a:solidFill>
                <a:srgbClr val="00B0F0"/>
              </a:solidFill>
              <a:latin typeface="微软雅黑" pitchFamily="34" charset="-122"/>
              <a:ea typeface="微软雅黑" pitchFamily="34" charset="-122"/>
              <a:sym typeface="微软雅黑" pitchFamily="34" charset="-122"/>
            </a:endParaRPr>
          </a:p>
        </p:txBody>
      </p:sp>
      <p:sp>
        <p:nvSpPr>
          <p:cNvPr id="14" name="直接连接符 6"/>
          <p:cNvSpPr>
            <a:spLocks noChangeShapeType="1"/>
          </p:cNvSpPr>
          <p:nvPr/>
        </p:nvSpPr>
        <p:spPr bwMode="auto">
          <a:xfrm>
            <a:off x="277200" y="1065601"/>
            <a:ext cx="6356501" cy="0"/>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 name="TextBox 14"/>
          <p:cNvSpPr txBox="1"/>
          <p:nvPr/>
        </p:nvSpPr>
        <p:spPr>
          <a:xfrm>
            <a:off x="1457325" y="5692775"/>
            <a:ext cx="7686675" cy="1154113"/>
          </a:xfrm>
          <a:prstGeom prst="rect">
            <a:avLst/>
          </a:prstGeom>
          <a:noFill/>
        </p:spPr>
        <p:txBody>
          <a:bodyPr>
            <a:spAutoFit/>
          </a:bodyPr>
          <a:lstStyle/>
          <a:p>
            <a:pPr indent="457200">
              <a:buFont typeface="Arial" pitchFamily="34" charset="0"/>
              <a:buNone/>
              <a:defRPr/>
            </a:pPr>
            <a:r>
              <a:rPr lang="zh-CN" altLang="en-US" sz="1700" dirty="0">
                <a:latin typeface="Arial" pitchFamily="34" charset="0"/>
                <a:ea typeface="宋体" pitchFamily="2" charset="-122"/>
              </a:rPr>
              <a:t>套用上图，则在未来</a:t>
            </a:r>
            <a:r>
              <a:rPr lang="en-US" altLang="zh-CN" sz="1700" dirty="0">
                <a:latin typeface="Arial" pitchFamily="34" charset="0"/>
                <a:ea typeface="宋体" pitchFamily="2" charset="-122"/>
              </a:rPr>
              <a:t>20</a:t>
            </a:r>
            <a:r>
              <a:rPr lang="zh-CN" altLang="en-US" sz="1700" dirty="0">
                <a:latin typeface="Arial" pitchFamily="34" charset="0"/>
                <a:ea typeface="宋体" pitchFamily="2" charset="-122"/>
              </a:rPr>
              <a:t>个月内，海通证券的股价</a:t>
            </a:r>
            <a:r>
              <a:rPr lang="en-US" altLang="zh-CN" sz="1700" dirty="0">
                <a:latin typeface="Arial" pitchFamily="34" charset="0"/>
                <a:ea typeface="宋体" pitchFamily="2" charset="-122"/>
              </a:rPr>
              <a:t>19</a:t>
            </a:r>
            <a:r>
              <a:rPr lang="zh-CN" altLang="en-US" sz="1700" dirty="0">
                <a:latin typeface="Arial" pitchFamily="34" charset="0"/>
                <a:ea typeface="宋体" pitchFamily="2" charset="-122"/>
              </a:rPr>
              <a:t>次会在</a:t>
            </a:r>
            <a:r>
              <a:rPr lang="en-US" altLang="zh-CN" sz="1700" dirty="0">
                <a:latin typeface="Arial" pitchFamily="34" charset="0"/>
                <a:ea typeface="宋体" pitchFamily="2" charset="-122"/>
              </a:rPr>
              <a:t>10±2</a:t>
            </a:r>
            <a:r>
              <a:rPr lang="zh-CN" altLang="en-US" sz="1700" dirty="0">
                <a:latin typeface="Arial" pitchFamily="34" charset="0"/>
                <a:ea typeface="宋体" pitchFamily="2" charset="-122"/>
              </a:rPr>
              <a:t>*</a:t>
            </a:r>
            <a:r>
              <a:rPr lang="en-US" altLang="zh-CN" sz="1700" dirty="0">
                <a:latin typeface="Arial" pitchFamily="34" charset="0"/>
                <a:ea typeface="宋体" pitchFamily="2" charset="-122"/>
              </a:rPr>
              <a:t>0.724</a:t>
            </a:r>
            <a:r>
              <a:rPr lang="zh-CN" altLang="en-US" sz="1700" dirty="0">
                <a:latin typeface="Arial" pitchFamily="34" charset="0"/>
                <a:ea typeface="宋体" pitchFamily="2" charset="-122"/>
              </a:rPr>
              <a:t>元，即</a:t>
            </a:r>
            <a:r>
              <a:rPr lang="en-US" altLang="zh-CN" sz="1700" dirty="0">
                <a:latin typeface="Arial" pitchFamily="34" charset="0"/>
                <a:ea typeface="宋体" pitchFamily="2" charset="-122"/>
              </a:rPr>
              <a:t>8.55</a:t>
            </a:r>
            <a:r>
              <a:rPr lang="zh-CN" altLang="en-US" sz="1700" dirty="0">
                <a:latin typeface="Arial" pitchFamily="34" charset="0"/>
                <a:ea typeface="宋体" pitchFamily="2" charset="-122"/>
              </a:rPr>
              <a:t>元至</a:t>
            </a:r>
            <a:r>
              <a:rPr lang="en-US" altLang="zh-CN" sz="1700" dirty="0">
                <a:latin typeface="Arial" pitchFamily="34" charset="0"/>
                <a:ea typeface="宋体" pitchFamily="2" charset="-122"/>
              </a:rPr>
              <a:t>11.45</a:t>
            </a:r>
            <a:r>
              <a:rPr lang="zh-CN" altLang="en-US" sz="1700" dirty="0">
                <a:latin typeface="Arial" pitchFamily="34" charset="0"/>
                <a:ea typeface="宋体" pitchFamily="2" charset="-122"/>
              </a:rPr>
              <a:t>元间交易；在未来</a:t>
            </a:r>
            <a:r>
              <a:rPr lang="en-US" altLang="zh-CN" sz="1700" dirty="0">
                <a:latin typeface="Arial" pitchFamily="34" charset="0"/>
                <a:ea typeface="宋体" pitchFamily="2" charset="-122"/>
              </a:rPr>
              <a:t>370</a:t>
            </a:r>
            <a:r>
              <a:rPr lang="zh-CN" altLang="en-US" sz="1700" dirty="0">
                <a:latin typeface="Arial" pitchFamily="34" charset="0"/>
                <a:ea typeface="宋体" pitchFamily="2" charset="-122"/>
              </a:rPr>
              <a:t>个月内，有</a:t>
            </a:r>
            <a:r>
              <a:rPr lang="en-US" altLang="zh-CN" sz="1700" dirty="0">
                <a:latin typeface="Arial" pitchFamily="34" charset="0"/>
                <a:ea typeface="宋体" pitchFamily="2" charset="-122"/>
              </a:rPr>
              <a:t>369</a:t>
            </a:r>
            <a:r>
              <a:rPr lang="zh-CN" altLang="en-US" sz="1700" dirty="0">
                <a:latin typeface="Arial" pitchFamily="34" charset="0"/>
                <a:ea typeface="宋体" pitchFamily="2" charset="-122"/>
              </a:rPr>
              <a:t>次会在</a:t>
            </a:r>
            <a:r>
              <a:rPr lang="en-US" altLang="zh-CN" sz="1700" dirty="0">
                <a:latin typeface="Arial" pitchFamily="34" charset="0"/>
                <a:ea typeface="宋体" pitchFamily="2" charset="-122"/>
              </a:rPr>
              <a:t>10±3</a:t>
            </a:r>
            <a:r>
              <a:rPr lang="zh-CN" altLang="en-US" sz="1700" dirty="0">
                <a:latin typeface="Arial" pitchFamily="34" charset="0"/>
                <a:ea typeface="宋体" pitchFamily="2" charset="-122"/>
              </a:rPr>
              <a:t>*</a:t>
            </a:r>
            <a:r>
              <a:rPr lang="en-US" altLang="zh-CN" sz="1700" dirty="0">
                <a:latin typeface="Arial" pitchFamily="34" charset="0"/>
                <a:ea typeface="宋体" pitchFamily="2" charset="-122"/>
              </a:rPr>
              <a:t>0.724</a:t>
            </a:r>
            <a:r>
              <a:rPr lang="zh-CN" altLang="en-US" sz="1700" dirty="0">
                <a:latin typeface="Arial" pitchFamily="34" charset="0"/>
                <a:ea typeface="宋体" pitchFamily="2" charset="-122"/>
              </a:rPr>
              <a:t>元，即</a:t>
            </a:r>
            <a:r>
              <a:rPr lang="en-US" altLang="zh-CN" sz="1700" dirty="0">
                <a:latin typeface="Arial" pitchFamily="34" charset="0"/>
                <a:ea typeface="宋体" pitchFamily="2" charset="-122"/>
              </a:rPr>
              <a:t>7.83</a:t>
            </a:r>
            <a:r>
              <a:rPr lang="zh-CN" altLang="en-US" sz="1700" dirty="0">
                <a:latin typeface="Arial" pitchFamily="34" charset="0"/>
                <a:ea typeface="宋体" pitchFamily="2" charset="-122"/>
              </a:rPr>
              <a:t>元至</a:t>
            </a:r>
            <a:r>
              <a:rPr lang="en-US" altLang="zh-CN" sz="1700" dirty="0">
                <a:latin typeface="Arial" pitchFamily="34" charset="0"/>
                <a:ea typeface="宋体" pitchFamily="2" charset="-122"/>
              </a:rPr>
              <a:t>12.17</a:t>
            </a:r>
            <a:r>
              <a:rPr lang="zh-CN" altLang="en-US" sz="1700" dirty="0">
                <a:latin typeface="Arial" pitchFamily="34" charset="0"/>
                <a:ea typeface="宋体" pitchFamily="2" charset="-122"/>
              </a:rPr>
              <a:t>元间交易。</a:t>
            </a:r>
            <a:endParaRPr lang="en-US" altLang="zh-CN" sz="1700" dirty="0">
              <a:latin typeface="Arial" pitchFamily="34" charset="0"/>
              <a:ea typeface="宋体" pitchFamily="2" charset="-122"/>
            </a:endParaRPr>
          </a:p>
          <a:p>
            <a:pPr>
              <a:buFont typeface="Arial" pitchFamily="34" charset="0"/>
              <a:buNone/>
              <a:defRPr/>
            </a:pPr>
            <a:endParaRPr lang="zh-CN" altLang="en-US" dirty="0">
              <a:latin typeface="Arial" pitchFamily="34" charset="0"/>
              <a:ea typeface="宋体" pitchFamily="2" charset="-122"/>
            </a:endParaRPr>
          </a:p>
        </p:txBody>
      </p:sp>
      <p:sp>
        <p:nvSpPr>
          <p:cNvPr id="18" name="直接连接符 6"/>
          <p:cNvSpPr>
            <a:spLocks noChangeShapeType="1"/>
          </p:cNvSpPr>
          <p:nvPr/>
        </p:nvSpPr>
        <p:spPr bwMode="auto">
          <a:xfrm flipV="1">
            <a:off x="277200" y="1627201"/>
            <a:ext cx="6356501" cy="0"/>
          </a:xfrm>
          <a:prstGeom prst="line">
            <a:avLst/>
          </a:prstGeom>
          <a:noFill/>
          <a:ln w="28575">
            <a:solidFill>
              <a:srgbClr val="C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TextBox 26"/>
          <p:cNvSpPr txBox="1"/>
          <p:nvPr/>
        </p:nvSpPr>
        <p:spPr>
          <a:xfrm>
            <a:off x="451943" y="4650088"/>
            <a:ext cx="3968536" cy="369332"/>
          </a:xfrm>
          <a:prstGeom prst="rect">
            <a:avLst/>
          </a:prstGeom>
          <a:noFill/>
        </p:spPr>
        <p:txBody>
          <a:bodyPr wrap="square" rtlCol="0">
            <a:spAutoFit/>
          </a:bodyPr>
          <a:lstStyle/>
          <a:p>
            <a:endParaRPr lang="zh-CN" altLang="en-US" sz="1800" dirty="0" smtClean="0">
              <a:solidFill>
                <a:srgbClr val="003399"/>
              </a:solidFill>
              <a:latin typeface="微软雅黑" pitchFamily="34" charset="-122"/>
              <a:ea typeface="微软雅黑" pitchFamily="34" charset="-122"/>
            </a:endParaRPr>
          </a:p>
        </p:txBody>
      </p:sp>
      <p:sp>
        <p:nvSpPr>
          <p:cNvPr id="21" name="TextBox 20"/>
          <p:cNvSpPr txBox="1">
            <a:spLocks noChangeArrowheads="1"/>
          </p:cNvSpPr>
          <p:nvPr/>
        </p:nvSpPr>
        <p:spPr bwMode="auto">
          <a:xfrm>
            <a:off x="7847768" y="1712914"/>
            <a:ext cx="1909007" cy="307975"/>
          </a:xfrm>
          <a:prstGeom prst="rect">
            <a:avLst/>
          </a:prstGeom>
          <a:noFill/>
          <a:ln w="9525">
            <a:noFill/>
            <a:miter lim="800000"/>
            <a:headEnd/>
            <a:tailEnd/>
          </a:ln>
        </p:spPr>
        <p:txBody>
          <a:bodyPr>
            <a:spAutoFit/>
          </a:bodyPr>
          <a:lstStyle/>
          <a:p>
            <a:r>
              <a:rPr lang="zh-CN" altLang="en-US" sz="1400" b="1"/>
              <a:t>公式中有五个变量</a:t>
            </a:r>
          </a:p>
        </p:txBody>
      </p:sp>
      <p:grpSp>
        <p:nvGrpSpPr>
          <p:cNvPr id="3" name="组合 27"/>
          <p:cNvGrpSpPr>
            <a:grpSpLocks/>
          </p:cNvGrpSpPr>
          <p:nvPr/>
        </p:nvGrpSpPr>
        <p:grpSpPr bwMode="auto">
          <a:xfrm>
            <a:off x="570840" y="1819276"/>
            <a:ext cx="7414133" cy="403225"/>
            <a:chOff x="0" y="0"/>
            <a:chExt cx="6947734" cy="403464"/>
          </a:xfrm>
        </p:grpSpPr>
        <p:grpSp>
          <p:nvGrpSpPr>
            <p:cNvPr id="4" name="组合 13"/>
            <p:cNvGrpSpPr>
              <a:grpSpLocks/>
            </p:cNvGrpSpPr>
            <p:nvPr/>
          </p:nvGrpSpPr>
          <p:grpSpPr bwMode="auto">
            <a:xfrm>
              <a:off x="0" y="0"/>
              <a:ext cx="6947734" cy="403464"/>
              <a:chOff x="0" y="0"/>
              <a:chExt cx="6947734" cy="403464"/>
            </a:xfrm>
          </p:grpSpPr>
          <p:sp>
            <p:nvSpPr>
              <p:cNvPr id="29" name="圆角矩形 14"/>
              <p:cNvSpPr>
                <a:spLocks noChangeArrowheads="1"/>
              </p:cNvSpPr>
              <p:nvPr/>
            </p:nvSpPr>
            <p:spPr bwMode="auto">
              <a:xfrm>
                <a:off x="0" y="0"/>
                <a:ext cx="6947734" cy="403464"/>
              </a:xfrm>
              <a:prstGeom prst="roundRect">
                <a:avLst>
                  <a:gd name="adj" fmla="val 16667"/>
                </a:avLst>
              </a:prstGeom>
              <a:solidFill>
                <a:srgbClr val="DE2A00">
                  <a:alpha val="61176"/>
                </a:srgbClr>
              </a:solidFill>
              <a:ln w="9525">
                <a:noFill/>
                <a:round/>
                <a:headEnd/>
                <a:tailEnd/>
              </a:ln>
            </p:spPr>
            <p:txBody>
              <a:bodyPr anchor="ctr"/>
              <a:lstStyle/>
              <a:p>
                <a:r>
                  <a:rPr lang="en-US" altLang="zh-CN" b="1">
                    <a:solidFill>
                      <a:srgbClr val="FFFFFF"/>
                    </a:solidFill>
                    <a:latin typeface="微软雅黑" pitchFamily="34" charset="-122"/>
                    <a:ea typeface="微软雅黑" pitchFamily="34" charset="-122"/>
                    <a:sym typeface="微软雅黑" pitchFamily="34" charset="-122"/>
                  </a:rPr>
                  <a:t>        </a:t>
                </a:r>
                <a:endParaRPr lang="zh-CN" altLang="en-US" b="1">
                  <a:solidFill>
                    <a:srgbClr val="FFFFFF"/>
                  </a:solidFill>
                  <a:latin typeface="微软雅黑" pitchFamily="34" charset="-122"/>
                  <a:ea typeface="微软雅黑" pitchFamily="34" charset="-122"/>
                  <a:sym typeface="微软雅黑" pitchFamily="34" charset="-122"/>
                </a:endParaRPr>
              </a:p>
            </p:txBody>
          </p:sp>
          <p:sp>
            <p:nvSpPr>
              <p:cNvPr id="34" name="椭圆 15"/>
              <p:cNvSpPr>
                <a:spLocks noChangeArrowheads="1"/>
              </p:cNvSpPr>
              <p:nvPr/>
            </p:nvSpPr>
            <p:spPr bwMode="auto">
              <a:xfrm>
                <a:off x="128574" y="22238"/>
                <a:ext cx="376196" cy="374872"/>
              </a:xfrm>
              <a:prstGeom prst="ellipse">
                <a:avLst/>
              </a:prstGeom>
              <a:solidFill>
                <a:srgbClr val="F2F2F2"/>
              </a:solidFill>
              <a:ln w="9525">
                <a:noFill/>
                <a:round/>
                <a:headEnd/>
                <a:tailEnd/>
              </a:ln>
            </p:spPr>
            <p:txBody>
              <a:bodyPr anchor="ctr"/>
              <a:lstStyle/>
              <a:p>
                <a:pPr algn="ctr">
                  <a:lnSpc>
                    <a:spcPct val="120000"/>
                  </a:lnSpc>
                </a:pPr>
                <a:r>
                  <a:rPr lang="en-US" altLang="zh-CN" sz="2400" b="1">
                    <a:solidFill>
                      <a:srgbClr val="7F7F7F"/>
                    </a:solidFill>
                    <a:latin typeface="微软雅黑" pitchFamily="34" charset="-122"/>
                    <a:ea typeface="微软雅黑" pitchFamily="34" charset="-122"/>
                    <a:sym typeface="微软雅黑" pitchFamily="34" charset="-122"/>
                  </a:rPr>
                  <a:t>1</a:t>
                </a:r>
                <a:endParaRPr lang="zh-CN" altLang="en-US" sz="2400" b="1">
                  <a:solidFill>
                    <a:srgbClr val="7F7F7F"/>
                  </a:solidFill>
                  <a:latin typeface="微软雅黑" pitchFamily="34" charset="-122"/>
                  <a:ea typeface="微软雅黑" pitchFamily="34" charset="-122"/>
                  <a:sym typeface="微软雅黑" pitchFamily="34" charset="-122"/>
                </a:endParaRPr>
              </a:p>
            </p:txBody>
          </p:sp>
        </p:grpSp>
        <p:sp>
          <p:nvSpPr>
            <p:cNvPr id="25" name="矩形 16"/>
            <p:cNvSpPr>
              <a:spLocks noChangeArrowheads="1"/>
            </p:cNvSpPr>
            <p:nvPr/>
          </p:nvSpPr>
          <p:spPr bwMode="auto">
            <a:xfrm>
              <a:off x="612358" y="17065"/>
              <a:ext cx="4459189" cy="369551"/>
            </a:xfrm>
            <a:prstGeom prst="rect">
              <a:avLst/>
            </a:prstGeom>
            <a:noFill/>
            <a:ln w="9525">
              <a:noFill/>
              <a:miter lim="800000"/>
              <a:headEnd/>
              <a:tailEnd/>
            </a:ln>
          </p:spPr>
          <p:txBody>
            <a:bodyPr>
              <a:spAutoFit/>
            </a:bodyPr>
            <a:lstStyle/>
            <a:p>
              <a:r>
                <a:rPr lang="zh-CN" altLang="en-US" b="1" dirty="0">
                  <a:solidFill>
                    <a:srgbClr val="FFFFFF"/>
                  </a:solidFill>
                  <a:latin typeface="微软雅黑" pitchFamily="34" charset="-122"/>
                  <a:ea typeface="微软雅黑" pitchFamily="34" charset="-122"/>
                  <a:sym typeface="微软雅黑" pitchFamily="34" charset="-122"/>
                </a:rPr>
                <a:t>隐含波动率作为看空指标常常失效</a:t>
              </a:r>
            </a:p>
          </p:txBody>
        </p:sp>
      </p:grpSp>
      <p:grpSp>
        <p:nvGrpSpPr>
          <p:cNvPr id="5" name="组合 28"/>
          <p:cNvGrpSpPr>
            <a:grpSpLocks/>
          </p:cNvGrpSpPr>
          <p:nvPr/>
        </p:nvGrpSpPr>
        <p:grpSpPr bwMode="auto">
          <a:xfrm>
            <a:off x="570840" y="2961688"/>
            <a:ext cx="7285398" cy="395287"/>
            <a:chOff x="0" y="0"/>
            <a:chExt cx="6947734" cy="403464"/>
          </a:xfrm>
        </p:grpSpPr>
        <p:grpSp>
          <p:nvGrpSpPr>
            <p:cNvPr id="6" name="组合 18"/>
            <p:cNvGrpSpPr>
              <a:grpSpLocks/>
            </p:cNvGrpSpPr>
            <p:nvPr/>
          </p:nvGrpSpPr>
          <p:grpSpPr bwMode="auto">
            <a:xfrm>
              <a:off x="0" y="0"/>
              <a:ext cx="6947734" cy="403464"/>
              <a:chOff x="0" y="0"/>
              <a:chExt cx="6947734" cy="403464"/>
            </a:xfrm>
          </p:grpSpPr>
          <p:sp>
            <p:nvSpPr>
              <p:cNvPr id="39" name="圆角矩形 19"/>
              <p:cNvSpPr>
                <a:spLocks noChangeArrowheads="1"/>
              </p:cNvSpPr>
              <p:nvPr/>
            </p:nvSpPr>
            <p:spPr bwMode="auto">
              <a:xfrm>
                <a:off x="0" y="0"/>
                <a:ext cx="6947734" cy="403464"/>
              </a:xfrm>
              <a:prstGeom prst="roundRect">
                <a:avLst>
                  <a:gd name="adj" fmla="val 16667"/>
                </a:avLst>
              </a:prstGeom>
              <a:solidFill>
                <a:srgbClr val="DE2A00">
                  <a:alpha val="61176"/>
                </a:srgbClr>
              </a:solidFill>
              <a:ln w="9525">
                <a:noFill/>
                <a:round/>
                <a:headEnd/>
                <a:tailEnd/>
              </a:ln>
            </p:spPr>
            <p:txBody>
              <a:bodyPr anchor="ctr"/>
              <a:lstStyle/>
              <a:p>
                <a:r>
                  <a:rPr lang="en-US" altLang="zh-CN" b="1" dirty="0">
                    <a:solidFill>
                      <a:srgbClr val="FFFFFF"/>
                    </a:solidFill>
                    <a:latin typeface="微软雅黑" pitchFamily="34" charset="-122"/>
                    <a:ea typeface="微软雅黑" pitchFamily="34" charset="-122"/>
                    <a:sym typeface="微软雅黑" pitchFamily="34" charset="-122"/>
                  </a:rPr>
                  <a:t>        </a:t>
                </a:r>
                <a:r>
                  <a:rPr lang="en-US" altLang="zh-CN" b="1" dirty="0" smtClean="0">
                    <a:solidFill>
                      <a:srgbClr val="FFFFFF"/>
                    </a:solidFill>
                    <a:latin typeface="微软雅黑" pitchFamily="34" charset="-122"/>
                    <a:ea typeface="微软雅黑" pitchFamily="34" charset="-122"/>
                    <a:sym typeface="微软雅黑" pitchFamily="34" charset="-122"/>
                  </a:rPr>
                  <a:t> </a:t>
                </a:r>
                <a:r>
                  <a:rPr lang="zh-CN" altLang="en-US" dirty="0" smtClean="0">
                    <a:solidFill>
                      <a:srgbClr val="FFFFFF"/>
                    </a:solidFill>
                    <a:latin typeface="微软雅黑" pitchFamily="34" charset="-122"/>
                    <a:ea typeface="微软雅黑" pitchFamily="34" charset="-122"/>
                    <a:sym typeface="微软雅黑" pitchFamily="34" charset="-122"/>
                  </a:rPr>
                  <a:t>隐含波动率是有效的超卖指标</a:t>
                </a:r>
                <a:endParaRPr lang="zh-CN" altLang="en-US" b="1" dirty="0">
                  <a:solidFill>
                    <a:srgbClr val="FFFFFF"/>
                  </a:solidFill>
                  <a:latin typeface="微软雅黑" pitchFamily="34" charset="-122"/>
                  <a:ea typeface="微软雅黑" pitchFamily="34" charset="-122"/>
                  <a:sym typeface="微软雅黑" pitchFamily="34" charset="-122"/>
                </a:endParaRPr>
              </a:p>
            </p:txBody>
          </p:sp>
          <p:sp>
            <p:nvSpPr>
              <p:cNvPr id="40" name="椭圆 20"/>
              <p:cNvSpPr>
                <a:spLocks noChangeArrowheads="1"/>
              </p:cNvSpPr>
              <p:nvPr/>
            </p:nvSpPr>
            <p:spPr bwMode="auto">
              <a:xfrm>
                <a:off x="128574" y="22237"/>
                <a:ext cx="376196" cy="374872"/>
              </a:xfrm>
              <a:prstGeom prst="ellipse">
                <a:avLst/>
              </a:prstGeom>
              <a:solidFill>
                <a:srgbClr val="F2F2F2"/>
              </a:solidFill>
              <a:ln w="9525">
                <a:noFill/>
                <a:round/>
                <a:headEnd/>
                <a:tailEnd/>
              </a:ln>
            </p:spPr>
            <p:txBody>
              <a:bodyPr anchor="ctr"/>
              <a:lstStyle/>
              <a:p>
                <a:pPr algn="ctr">
                  <a:lnSpc>
                    <a:spcPct val="120000"/>
                  </a:lnSpc>
                </a:pPr>
                <a:r>
                  <a:rPr lang="en-US" altLang="zh-CN" sz="2400" b="1">
                    <a:solidFill>
                      <a:srgbClr val="7F7F7F"/>
                    </a:solidFill>
                    <a:latin typeface="微软雅黑" pitchFamily="34" charset="-122"/>
                    <a:ea typeface="微软雅黑" pitchFamily="34" charset="-122"/>
                    <a:sym typeface="微软雅黑" pitchFamily="34" charset="-122"/>
                  </a:rPr>
                  <a:t>2</a:t>
                </a:r>
                <a:endParaRPr lang="zh-CN" altLang="en-US" sz="2400" b="1">
                  <a:solidFill>
                    <a:srgbClr val="7F7F7F"/>
                  </a:solidFill>
                  <a:latin typeface="微软雅黑" pitchFamily="34" charset="-122"/>
                  <a:ea typeface="微软雅黑" pitchFamily="34" charset="-122"/>
                  <a:sym typeface="微软雅黑" pitchFamily="34" charset="-122"/>
                </a:endParaRPr>
              </a:p>
            </p:txBody>
          </p:sp>
        </p:grpSp>
        <p:sp>
          <p:nvSpPr>
            <p:cNvPr id="38" name="矩形 21"/>
            <p:cNvSpPr>
              <a:spLocks noChangeArrowheads="1"/>
            </p:cNvSpPr>
            <p:nvPr/>
          </p:nvSpPr>
          <p:spPr bwMode="auto">
            <a:xfrm>
              <a:off x="612359" y="17066"/>
              <a:ext cx="2513091" cy="376972"/>
            </a:xfrm>
            <a:prstGeom prst="rect">
              <a:avLst/>
            </a:prstGeom>
            <a:noFill/>
            <a:ln w="9525">
              <a:noFill/>
              <a:miter lim="800000"/>
              <a:headEnd/>
              <a:tailEnd/>
            </a:ln>
          </p:spPr>
          <p:txBody>
            <a:bodyPr>
              <a:spAutoFit/>
            </a:bodyPr>
            <a:lstStyle/>
            <a:p>
              <a:endParaRPr lang="zh-CN" altLang="en-US" b="1">
                <a:solidFill>
                  <a:srgbClr val="FFFFFF"/>
                </a:solidFill>
                <a:latin typeface="微软雅黑" pitchFamily="34" charset="-122"/>
                <a:ea typeface="微软雅黑" pitchFamily="34" charset="-122"/>
                <a:sym typeface="微软雅黑" pitchFamily="34" charset="-122"/>
              </a:endParaRPr>
            </a:p>
          </p:txBody>
        </p:sp>
      </p:grpSp>
      <p:sp>
        <p:nvSpPr>
          <p:cNvPr id="41" name="TextBox 20"/>
          <p:cNvSpPr txBox="1">
            <a:spLocks noChangeArrowheads="1"/>
          </p:cNvSpPr>
          <p:nvPr/>
        </p:nvSpPr>
        <p:spPr bwMode="auto">
          <a:xfrm>
            <a:off x="609798" y="2205663"/>
            <a:ext cx="7375175" cy="646113"/>
          </a:xfrm>
          <a:prstGeom prst="rect">
            <a:avLst/>
          </a:prstGeom>
          <a:noFill/>
          <a:ln w="9525">
            <a:noFill/>
            <a:miter lim="800000"/>
            <a:headEnd/>
            <a:tailEnd/>
          </a:ln>
        </p:spPr>
        <p:txBody>
          <a:bodyPr wrap="square">
            <a:spAutoFit/>
          </a:bodyPr>
          <a:lstStyle/>
          <a:p>
            <a:pPr indent="457200"/>
            <a:r>
              <a:rPr lang="zh-CN" altLang="en-US" b="0" dirty="0">
                <a:solidFill>
                  <a:schemeClr val="tx1"/>
                </a:solidFill>
              </a:rPr>
              <a:t>隐含波动率对指数上涨的反应相对不敏感，即使股指大幅上涨，隐含波动率也不一定降到很低的水平。</a:t>
            </a:r>
          </a:p>
        </p:txBody>
      </p:sp>
      <p:sp>
        <p:nvSpPr>
          <p:cNvPr id="42" name="TextBox 21"/>
          <p:cNvSpPr txBox="1">
            <a:spLocks noChangeArrowheads="1"/>
          </p:cNvSpPr>
          <p:nvPr/>
        </p:nvSpPr>
        <p:spPr bwMode="auto">
          <a:xfrm>
            <a:off x="609799" y="3297123"/>
            <a:ext cx="7375174" cy="1200329"/>
          </a:xfrm>
          <a:prstGeom prst="rect">
            <a:avLst/>
          </a:prstGeom>
          <a:noFill/>
          <a:ln w="9525">
            <a:noFill/>
            <a:miter lim="800000"/>
            <a:headEnd/>
            <a:tailEnd/>
          </a:ln>
        </p:spPr>
        <p:txBody>
          <a:bodyPr wrap="square">
            <a:spAutoFit/>
          </a:bodyPr>
          <a:lstStyle/>
          <a:p>
            <a:pPr indent="457200"/>
            <a:r>
              <a:rPr lang="zh-CN" altLang="en-US" b="0" dirty="0">
                <a:solidFill>
                  <a:schemeClr val="tx1"/>
                </a:solidFill>
              </a:rPr>
              <a:t>当市场下跌到一定程度时，市场出现恐慌情绪，投资者会出于套保目的大量</a:t>
            </a:r>
            <a:r>
              <a:rPr lang="zh-CN" altLang="en-US" b="0" dirty="0" smtClean="0">
                <a:solidFill>
                  <a:schemeClr val="tx1"/>
                </a:solidFill>
              </a:rPr>
              <a:t>买入认沽期权</a:t>
            </a:r>
            <a:r>
              <a:rPr lang="zh-CN" altLang="en-US" b="0" dirty="0">
                <a:solidFill>
                  <a:schemeClr val="tx1"/>
                </a:solidFill>
              </a:rPr>
              <a:t>，导致隐含波动率短期内快速上升。</a:t>
            </a:r>
            <a:endParaRPr lang="en-US" altLang="zh-CN" b="0" dirty="0">
              <a:solidFill>
                <a:schemeClr val="tx1"/>
              </a:solidFill>
            </a:endParaRPr>
          </a:p>
          <a:p>
            <a:pPr indent="457200"/>
            <a:r>
              <a:rPr lang="zh-CN" altLang="en-US" b="0" dirty="0">
                <a:solidFill>
                  <a:schemeClr val="tx1"/>
                </a:solidFill>
              </a:rPr>
              <a:t>检验发现，当隐含波动率高于前期最大值时，平均而言，股指在随后一段时间内总能获得正的收益。</a:t>
            </a:r>
          </a:p>
        </p:txBody>
      </p:sp>
      <p:pic>
        <p:nvPicPr>
          <p:cNvPr id="43" name="图片 42" descr="115096116.jpg"/>
          <p:cNvPicPr>
            <a:picLocks noChangeAspect="1"/>
          </p:cNvPicPr>
          <p:nvPr/>
        </p:nvPicPr>
        <p:blipFill>
          <a:blip r:embed="rId2" cstate="print"/>
          <a:srcRect/>
          <a:stretch>
            <a:fillRect/>
          </a:stretch>
        </p:blipFill>
        <p:spPr bwMode="auto">
          <a:xfrm>
            <a:off x="1334221" y="4497452"/>
            <a:ext cx="3086258" cy="1966912"/>
          </a:xfrm>
          <a:prstGeom prst="rect">
            <a:avLst/>
          </a:prstGeom>
          <a:noFill/>
          <a:ln w="9525">
            <a:noFill/>
            <a:miter lim="800000"/>
            <a:headEnd/>
            <a:tailEnd/>
          </a:ln>
        </p:spPr>
      </p:pic>
      <p:sp>
        <p:nvSpPr>
          <p:cNvPr id="44" name="TextBox 43"/>
          <p:cNvSpPr txBox="1">
            <a:spLocks noChangeArrowheads="1"/>
          </p:cNvSpPr>
          <p:nvPr/>
        </p:nvSpPr>
        <p:spPr bwMode="auto">
          <a:xfrm>
            <a:off x="4546848" y="4984889"/>
            <a:ext cx="4597152" cy="769441"/>
          </a:xfrm>
          <a:prstGeom prst="rect">
            <a:avLst/>
          </a:prstGeom>
          <a:noFill/>
          <a:ln w="9525">
            <a:noFill/>
            <a:miter lim="800000"/>
            <a:headEnd/>
            <a:tailEnd/>
          </a:ln>
        </p:spPr>
        <p:txBody>
          <a:bodyPr wrap="square">
            <a:spAutoFit/>
          </a:bodyPr>
          <a:lstStyle/>
          <a:p>
            <a:r>
              <a:rPr lang="zh-CN" altLang="en-US" sz="2200" dirty="0">
                <a:solidFill>
                  <a:srgbClr val="00B0F0"/>
                </a:solidFill>
                <a:latin typeface="方正舒体" pitchFamily="2" charset="-122"/>
                <a:ea typeface="方正舒体" pitchFamily="2" charset="-122"/>
              </a:rPr>
              <a:t>这也印证了巴菲特的投资哲学：</a:t>
            </a:r>
            <a:endParaRPr lang="en-US" altLang="zh-CN" sz="2200" dirty="0">
              <a:solidFill>
                <a:srgbClr val="00B0F0"/>
              </a:solidFill>
              <a:latin typeface="方正舒体" pitchFamily="2" charset="-122"/>
              <a:ea typeface="方正舒体" pitchFamily="2" charset="-122"/>
            </a:endParaRPr>
          </a:p>
          <a:p>
            <a:pPr algn="ctr"/>
            <a:r>
              <a:rPr lang="zh-CN" altLang="en-US" sz="2200" dirty="0" smtClean="0">
                <a:solidFill>
                  <a:srgbClr val="00B0F0"/>
                </a:solidFill>
                <a:latin typeface="方正舒体" pitchFamily="2" charset="-122"/>
                <a:ea typeface="方正舒体" pitchFamily="2" charset="-122"/>
              </a:rPr>
              <a:t>要在</a:t>
            </a:r>
            <a:r>
              <a:rPr lang="zh-CN" altLang="en-US" sz="2200" dirty="0">
                <a:solidFill>
                  <a:srgbClr val="00B0F0"/>
                </a:solidFill>
                <a:latin typeface="方正舒体" pitchFamily="2" charset="-122"/>
                <a:ea typeface="方正舒体" pitchFamily="2" charset="-122"/>
              </a:rPr>
              <a:t>别人恐惧时贪婪</a:t>
            </a:r>
            <a:r>
              <a:rPr lang="en-US" altLang="zh-CN" sz="2200" dirty="0">
                <a:solidFill>
                  <a:srgbClr val="00B0F0"/>
                </a:solidFill>
                <a:latin typeface="方正舒体" pitchFamily="2" charset="-122"/>
                <a:ea typeface="方正舒体" pitchFamily="2" charset="-122"/>
              </a:rPr>
              <a:t>~</a:t>
            </a:r>
            <a:endParaRPr lang="zh-CN" altLang="en-US" sz="2200" dirty="0">
              <a:solidFill>
                <a:srgbClr val="00B0F0"/>
              </a:solidFill>
              <a:latin typeface="方正舒体" pitchFamily="2" charset="-122"/>
              <a:ea typeface="方正舒体" pitchFamily="2" charset="-122"/>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5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9&quot;&gt;&lt;elem m_fUsage=&quot;5.88059985531251690000E+000&quot;&gt;&lt;m_ppcolschidx val=&quot;0&quot;/&gt;&lt;m_rgb r=&quot;72&quot; g=&quot;9e&quot; b=&quot;e6&quot;/&gt;&lt;/elem&gt;&lt;elem m_fUsage=&quot;4.01479058664292590000E+000&quot;&gt;&lt;m_ppcolschidx val=&quot;0&quot;/&gt;&lt;m_rgb r=&quot;ff&quot; g=&quot;99&quot; b=&quot;33&quot;/&gt;&lt;/elem&gt;&lt;elem m_fUsage=&quot;4.27946338944459950000E-002&quot;&gt;&lt;m_ppcolschidx val=&quot;0&quot;/&gt;&lt;m_rgb r=&quot;34&quot; g=&quot;c7&quot; b=&quot;c4&quot;/&gt;&lt;/elem&gt;&lt;elem m_fUsage=&quot;3.89255964578400430000E-002&quot;&gt;&lt;m_ppcolschidx val=&quot;0&quot;/&gt;&lt;m_rgb r=&quot;63&quot; g=&quot;cf&quot; b=&quot;ef&quot;/&gt;&lt;/elem&gt;&lt;elem m_fUsage=&quot;1.90215576415461750000E-002&quot;&gt;&lt;m_ppcolschidx val=&quot;0&quot;/&gt;&lt;m_rgb r=&quot;f&quot; g=&quot;b1&quot; b=&quot;ce&quot;/&gt;&lt;/elem&gt;&lt;elem m_fUsage=&quot;7.73554010145429500000E-004&quot;&gt;&lt;m_ppcolschidx val=&quot;0&quot;/&gt;&lt;m_rgb r=&quot;5a&quot; g=&quot;b6&quot; b=&quot;e2&quot;/&gt;&lt;/elem&gt;&lt;elem m_fUsage=&quot;7.73554010145429500000E-004&quot;&gt;&lt;m_ppcolschidx val=&quot;0&quot;/&gt;&lt;m_rgb r=&quot;1e&quot; g=&quot;ba&quot; b=&quot;e8&quot;/&gt;&lt;/elem&gt;&lt;elem m_fUsage=&quot;7.73554010145429500000E-004&quot;&gt;&lt;m_ppcolschidx val=&quot;0&quot;/&gt;&lt;m_rgb r=&quot;14&quot; g=&quot;9b&quot; b=&quot;c2&quot;/&gt;&lt;/elem&gt;&lt;elem m_fUsage=&quot;7.73554010145429500000E-004&quot;&gt;&lt;m_ppcolschidx val=&quot;0&quot;/&gt;&lt;m_rgb r=&quot;f&quot; g=&quot;7c&quot; b=&quot;bd&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key val=&quot;0&quot;/&gt;&lt;elem&gt;&lt;m_nPartnerID val=&quot;530&quot;/&gt;&lt;m_nIndex val=&quot;1&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528"/>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1F5871"/>
          </a:solidFill>
        </a:ln>
      </a:spPr>
      <a:bodyPr wrap="square" rtlCol="0" anchor="ctr">
        <a:noAutofit/>
      </a:bodyPr>
      <a:lstStyle>
        <a:defPPr algn="ctr">
          <a:defRPr dirty="0" smtClean="0">
            <a:solidFill>
              <a:schemeClr val="tx1"/>
            </a:solidFill>
            <a:latin typeface="+mn-lt"/>
            <a:ea typeface="+mn-ea"/>
          </a:defRPr>
        </a:defPPr>
      </a:lstStyle>
    </a:spDef>
    <a:lnDef>
      <a:spPr bwMode="auto">
        <a:noFill/>
        <a:ln w="9525" cap="flat" cmpd="sng" algn="ctr">
          <a:solidFill>
            <a:schemeClr val="tx1"/>
          </a:solidFill>
          <a:prstDash val="solid"/>
          <a:round/>
          <a:headEnd type="none" w="med" len="med"/>
          <a:tailEnd type="none"/>
        </a:ln>
        <a:effectLst/>
      </a:spPr>
      <a:bodyPr/>
      <a:lstStyle/>
    </a:lnDef>
    <a:txDef>
      <a:spPr>
        <a:noFill/>
      </a:spPr>
      <a:bodyPr wrap="square" rtlCol="0">
        <a:spAutoFit/>
      </a:bodyPr>
      <a:lstStyle>
        <a:defPPr>
          <a:defRPr sz="1800" dirty="0" smtClean="0">
            <a:solidFill>
              <a:srgbClr val="003399"/>
            </a:solidFill>
            <a:latin typeface="微软雅黑" pitchFamily="34" charset="-122"/>
            <a:ea typeface="微软雅黑" pitchFamily="34" charset="-122"/>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47008</TotalTime>
  <Pages>0</Pages>
  <Words>2035</Words>
  <Characters>0</Characters>
  <Application>Microsoft Office PowerPoint</Application>
  <DocSecurity>0</DocSecurity>
  <PresentationFormat>自定义</PresentationFormat>
  <Lines>0</Lines>
  <Paragraphs>110</Paragraphs>
  <Slides>13</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13</vt:i4>
      </vt:variant>
    </vt:vector>
  </HeadingPairs>
  <TitlesOfParts>
    <vt:vector size="15" baseType="lpstr">
      <vt:lpstr>默认设计模板</vt:lpstr>
      <vt:lpstr>公式</vt:lpstr>
      <vt:lpstr>幻灯片 0</vt:lpstr>
      <vt:lpstr>目录</vt:lpstr>
      <vt:lpstr>一、波动率的基本概念</vt:lpstr>
      <vt:lpstr>一、波动率的基本概念</vt:lpstr>
      <vt:lpstr>一、波动率的基本概念</vt:lpstr>
      <vt:lpstr>二、估计波动率的实务操作</vt:lpstr>
      <vt:lpstr>二、估计波动率的实务操作</vt:lpstr>
      <vt:lpstr>三、隐含波动率的性质及策略</vt:lpstr>
      <vt:lpstr> 三、隐含波动率的性质及策略</vt:lpstr>
      <vt:lpstr> 三、隐含波动率的性质及策略</vt:lpstr>
      <vt:lpstr> 三、隐含波动率的性质及策略</vt:lpstr>
      <vt:lpstr> 三、隐含波动率的性质及策略</vt:lpstr>
      <vt:lpstr>幻灯片 12</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XuFeng</dc:creator>
  <cp:lastModifiedBy>user</cp:lastModifiedBy>
  <cp:revision>6684</cp:revision>
  <cp:lastPrinted>2014-05-06T06:19:33Z</cp:lastPrinted>
  <dcterms:created xsi:type="dcterms:W3CDTF">1601-01-01T00:00:00Z</dcterms:created>
  <dcterms:modified xsi:type="dcterms:W3CDTF">2014-07-29T01:34:57Z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2052-6.4.0.1930</vt:lpwstr>
  </property>
</Properties>
</file>