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8" r:id="rId1"/>
  </p:sldMasterIdLst>
  <p:notesMasterIdLst>
    <p:notesMasterId r:id="rId17"/>
  </p:notesMasterIdLst>
  <p:handoutMasterIdLst>
    <p:handoutMasterId r:id="rId18"/>
  </p:handoutMasterIdLst>
  <p:sldIdLst>
    <p:sldId id="836" r:id="rId2"/>
    <p:sldId id="851" r:id="rId3"/>
    <p:sldId id="833" r:id="rId4"/>
    <p:sldId id="777" r:id="rId5"/>
    <p:sldId id="822" r:id="rId6"/>
    <p:sldId id="838" r:id="rId7"/>
    <p:sldId id="839" r:id="rId8"/>
    <p:sldId id="840" r:id="rId9"/>
    <p:sldId id="841" r:id="rId10"/>
    <p:sldId id="843" r:id="rId11"/>
    <p:sldId id="842" r:id="rId12"/>
    <p:sldId id="844" r:id="rId13"/>
    <p:sldId id="848" r:id="rId14"/>
    <p:sldId id="849" r:id="rId15"/>
    <p:sldId id="853" r:id="rId16"/>
  </p:sldIdLst>
  <p:sldSz cx="10080625" cy="6858000"/>
  <p:notesSz cx="6797675" cy="9928225"/>
  <p:custShowLst>
    <p:custShow name="自定义放映 1" id="0">
      <p:sldLst/>
    </p:custShow>
  </p:custShow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FF"/>
    <a:srgbClr val="F1DA99"/>
    <a:srgbClr val="04B421"/>
    <a:srgbClr val="477BB9"/>
    <a:srgbClr val="99CCFF"/>
    <a:srgbClr val="000066"/>
    <a:srgbClr val="5E8BC2"/>
    <a:srgbClr val="0066F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6226" autoAdjust="0"/>
  </p:normalViewPr>
  <p:slideViewPr>
    <p:cSldViewPr>
      <p:cViewPr>
        <p:scale>
          <a:sx n="80" d="100"/>
          <a:sy n="80" d="100"/>
        </p:scale>
        <p:origin x="-612" y="-558"/>
      </p:cViewPr>
      <p:guideLst>
        <p:guide orient="horz" pos="2160"/>
        <p:guide pos="3176"/>
      </p:guideLst>
    </p:cSldViewPr>
  </p:slideViewPr>
  <p:outlineViewPr>
    <p:cViewPr>
      <p:scale>
        <a:sx n="33" d="100"/>
        <a:sy n="33" d="100"/>
      </p:scale>
      <p:origin x="0" y="1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7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1">
                <a:solidFill>
                  <a:schemeClr val="bg1"/>
                </a:solidFill>
                <a:latin typeface="楷体"/>
                <a:ea typeface="楷体"/>
                <a:cs typeface="楷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1">
                <a:solidFill>
                  <a:schemeClr val="bg1"/>
                </a:solidFill>
                <a:latin typeface="楷体"/>
                <a:ea typeface="楷体"/>
                <a:cs typeface="楷体"/>
              </a:defRPr>
            </a:lvl1pPr>
          </a:lstStyle>
          <a:p>
            <a:pPr>
              <a:defRPr/>
            </a:pPr>
            <a:fld id="{A1B43726-0E89-4CF9-89EC-E3D3E20ADC20}" type="datetimeFigureOut">
              <a:rPr lang="zh-CN" altLang="en-US"/>
              <a:pPr>
                <a:defRPr/>
              </a:pPr>
              <a:t>2014/11/27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1">
                <a:solidFill>
                  <a:schemeClr val="bg1"/>
                </a:solidFill>
                <a:latin typeface="楷体"/>
                <a:ea typeface="楷体"/>
                <a:cs typeface="楷体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b="1">
                <a:solidFill>
                  <a:schemeClr val="bg1"/>
                </a:solidFill>
                <a:latin typeface="楷体"/>
                <a:ea typeface="楷体"/>
                <a:cs typeface="楷体"/>
              </a:defRPr>
            </a:lvl1pPr>
          </a:lstStyle>
          <a:p>
            <a:pPr>
              <a:defRPr/>
            </a:pPr>
            <a:fld id="{66EB59D2-A513-4BDC-B576-8F5B4316378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l" defTabSz="914378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defTabSz="914378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1988" y="742950"/>
            <a:ext cx="5473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l" defTabSz="914378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defTabSz="914378" eaLnBrk="1" hangingPunct="1">
              <a:lnSpc>
                <a:spcPct val="100000"/>
              </a:lnSpc>
              <a:defRPr sz="1200" b="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DA871852-1E70-4B0E-8371-5A6DA017D73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746125"/>
            <a:ext cx="5468938" cy="3721100"/>
          </a:xfrm>
        </p:spPr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81063"/>
            <a:endParaRPr lang="zh-CN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871852-1E70-4B0E-8371-5A6DA017D735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3CC30-87E2-409C-A19F-54453CBD08B2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12259" y="3886200"/>
            <a:ext cx="7056109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  <p:transition spd="med">
    <p:random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6945" y="6580189"/>
            <a:ext cx="47729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defRPr b="0">
                <a:solidFill>
                  <a:srgbClr val="3366CC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962131EA-4A9A-4CB5-AA49-81D850F55ECC}" type="slidenum">
              <a:rPr lang="zh-CN" altLang="en-US" sz="1600" smtClean="0"/>
              <a:pPr>
                <a:defRPr/>
              </a:pPr>
              <a:t>‹#›</a:t>
            </a:fld>
            <a:endParaRPr lang="en-US" sz="16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036945" y="6580189"/>
            <a:ext cx="47729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defRPr b="0">
                <a:solidFill>
                  <a:srgbClr val="3366CC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7CD94585-989F-4EA4-8D80-1BD70220EE1C}" type="slidenum">
              <a:rPr lang="zh-CN" altLang="en-US" sz="1600" smtClean="0"/>
              <a:pPr>
                <a:defRPr/>
              </a:pPr>
              <a:t>‹#›</a:t>
            </a:fld>
            <a:endParaRPr lang="en-US" sz="16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3543" y="1063625"/>
            <a:ext cx="4458044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19043" y="1063625"/>
            <a:ext cx="4458044" cy="5062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036945" y="6580189"/>
            <a:ext cx="47729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defRPr b="0">
                <a:solidFill>
                  <a:srgbClr val="3366CC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2B85D0EE-1F27-4634-B9F9-7B17200CF20F}" type="slidenum">
              <a:rPr lang="zh-CN" altLang="en-US" sz="1600" smtClean="0"/>
              <a:pPr>
                <a:defRPr/>
              </a:pPr>
              <a:t>‹#›</a:t>
            </a:fld>
            <a:endParaRPr lang="en-US" sz="16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036945" y="6580189"/>
            <a:ext cx="47729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defRPr b="0">
                <a:solidFill>
                  <a:srgbClr val="3366CC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B7BE654C-1B9A-4FD2-A978-09954D82DD95}" type="slidenum">
              <a:rPr lang="zh-CN" altLang="en-US" sz="1600" smtClean="0"/>
              <a:pPr>
                <a:defRPr/>
              </a:pPr>
              <a:t>‹#›</a:t>
            </a:fld>
            <a:endParaRPr lang="en-US" sz="1600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2169" y="76200"/>
            <a:ext cx="9504918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</p:spTree>
  </p:cSld>
  <p:clrMapOvr>
    <a:masterClrMapping/>
  </p:clrMapOvr>
  <p:transition spd="med">
    <p:random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6945" y="6580189"/>
            <a:ext cx="47729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defRPr b="0">
                <a:solidFill>
                  <a:srgbClr val="3366CC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69D30C75-E920-4485-BA42-B12342CA203E}" type="slidenum">
              <a:rPr lang="zh-CN" altLang="en-US" sz="1600" smtClean="0"/>
              <a:pPr>
                <a:defRPr/>
              </a:pPr>
              <a:t>‹#›</a:t>
            </a:fld>
            <a:endParaRPr lang="en-US" sz="16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169" y="76200"/>
            <a:ext cx="9504918" cy="685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503544" y="1063625"/>
            <a:ext cx="9073547" cy="5062538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</p:spTree>
  </p:cSld>
  <p:clrMapOvr>
    <a:masterClrMapping/>
  </p:clrMapOvr>
  <p:transition spd="med">
    <p:random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44406" y="6245225"/>
            <a:ext cx="3191815" cy="47625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楷体_GB2312" pitchFamily="49" charset="-122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31766" y="6381750"/>
            <a:ext cx="2352036" cy="476250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楷体_GB2312" pitchFamily="49" charset="-122"/>
                <a:ea typeface="宋体" pitchFamily="2" charset="-122"/>
              </a:defRPr>
            </a:lvl1pPr>
          </a:lstStyle>
          <a:p>
            <a:pPr>
              <a:defRPr/>
            </a:pPr>
            <a:fld id="{6F43DD99-E1D7-4E7C-91A8-637AADE6BBAC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130" y="2130426"/>
            <a:ext cx="8568367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259" y="3886200"/>
            <a:ext cx="705610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4A051-6B6D-43C1-8827-F509EA8AD838}" type="datetimeFigureOut">
              <a:rPr lang="zh-CN" altLang="en-US"/>
              <a:pPr>
                <a:defRPr/>
              </a:pPr>
              <a:t>2014/11/27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444406" y="6356351"/>
            <a:ext cx="319181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225051" y="6356351"/>
            <a:ext cx="235203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C1B90-25F0-48FE-8E73-A790B7E6BA8E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8543765" y="6572251"/>
            <a:ext cx="0" cy="252413"/>
          </a:xfrm>
          <a:prstGeom prst="line">
            <a:avLst/>
          </a:prstGeom>
          <a:noFill/>
          <a:ln w="44450">
            <a:solidFill>
              <a:srgbClr val="F397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1600">
              <a:ea typeface="楷体_GB2312" pitchFamily="49" charset="-122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540" y="1063625"/>
            <a:ext cx="9073547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3540" y="6245225"/>
            <a:ext cx="235203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2169" y="76200"/>
            <a:ext cx="950491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762000"/>
            <a:ext cx="10077345" cy="0"/>
          </a:xfrm>
          <a:prstGeom prst="line">
            <a:avLst/>
          </a:prstGeom>
          <a:noFill/>
          <a:ln w="57150" cmpd="thickThin">
            <a:solidFill>
              <a:srgbClr val="F397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zh-CN" altLang="en-US" sz="1600">
              <a:ea typeface="楷体_GB2312" pitchFamily="49" charset="-122"/>
            </a:endParaRPr>
          </a:p>
        </p:txBody>
      </p:sp>
      <p:pic>
        <p:nvPicPr>
          <p:cNvPr id="4" name="Picture 8" descr="海通logo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86462" y="6553201"/>
            <a:ext cx="1243266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 descr="海通波纹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64139" y="6511926"/>
            <a:ext cx="357398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海通波纹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511926"/>
            <a:ext cx="3573981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1" descr="海通波纹"/>
          <p:cNvPicPr preferRelativeResize="0">
            <a:picLocks noChangeAspect="1" noChangeArrowheads="1"/>
          </p:cNvPicPr>
          <p:nvPr/>
        </p:nvPicPr>
        <p:blipFill>
          <a:blip r:embed="rId11" cstate="print"/>
          <a:srcRect r="75125"/>
          <a:stretch>
            <a:fillRect/>
          </a:stretch>
        </p:blipFill>
        <p:spPr bwMode="auto">
          <a:xfrm>
            <a:off x="7087274" y="6511926"/>
            <a:ext cx="88898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036945" y="6580189"/>
            <a:ext cx="47729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algn="ctr">
              <a:defRPr b="0">
                <a:solidFill>
                  <a:srgbClr val="3366CC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B9834967-0C18-4846-A89C-529A92E30DCB}" type="slidenum">
              <a:rPr lang="zh-CN" altLang="en-US" sz="1600" smtClean="0"/>
              <a:pPr>
                <a:defRPr/>
              </a:pPr>
              <a:t>‹#›</a:t>
            </a:fld>
            <a:endParaRPr 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ransition spd="med">
    <p:random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99"/>
          </a:solidFill>
          <a:latin typeface="Arial" charset="0"/>
          <a:ea typeface="黑体" pitchFamily="2" charset="-122"/>
        </a:defRPr>
      </a:lvl9pPr>
    </p:titleStyle>
    <p:bodyStyle>
      <a:lvl1pPr marL="355600" indent="-355600" algn="l" rtl="0" eaLnBrk="1" fontAlgn="base" hangingPunct="1">
        <a:spcBef>
          <a:spcPct val="20000"/>
        </a:spcBef>
        <a:spcAft>
          <a:spcPct val="0"/>
        </a:spcAft>
        <a:buSzPct val="120000"/>
        <a:buBlip>
          <a:blip r:embed="rId12"/>
        </a:buBlip>
        <a:defRPr sz="3200">
          <a:solidFill>
            <a:schemeClr val="tx1"/>
          </a:solidFill>
          <a:latin typeface="+mn-lt"/>
          <a:ea typeface="+mn-ea"/>
          <a:cs typeface="楷体_GB2312"/>
        </a:defRPr>
      </a:lvl1pPr>
      <a:lvl2pPr marL="812800" indent="-277813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ü"/>
        <a:defRPr sz="2800">
          <a:solidFill>
            <a:schemeClr val="tx1"/>
          </a:solidFill>
          <a:latin typeface="+mn-lt"/>
          <a:ea typeface="+mn-ea"/>
          <a:cs typeface="楷体_GB2312"/>
        </a:defRPr>
      </a:lvl2pPr>
      <a:lvl3pPr marL="1576388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  <a:cs typeface="楷体_GB2312"/>
        </a:defRPr>
      </a:lvl3pPr>
      <a:lvl4pPr marL="198437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  <a:cs typeface="楷体_GB2312"/>
        </a:defRPr>
      </a:lvl4pPr>
      <a:lvl5pPr marL="2392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  <a:cs typeface="楷体_GB2312"/>
        </a:defRPr>
      </a:lvl5pPr>
      <a:lvl6pPr marL="2849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306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763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4221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&#31532;&#20116;&#38598;&#65306;&#25237;&#36164;&#32773;&#36866;&#24403;&#24615;&#31649;&#29702;.pptx" TargetMode="External"/><Relationship Id="rId3" Type="http://schemas.openxmlformats.org/officeDocument/2006/relationships/image" Target="../media/image29.jpeg"/><Relationship Id="rId7" Type="http://schemas.openxmlformats.org/officeDocument/2006/relationships/hyperlink" Target="&#31532;&#22235;&#38598;&#65306;&#31070;&#22855;&#30340;&#24076;&#33098;&#23383;&#27597;(Greeks)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&#31532;&#19977;&#38598;&#65306;&#27874;&#21160;&#29575;&#30340;&#22885;&#31192;.pptx" TargetMode="External"/><Relationship Id="rId5" Type="http://schemas.openxmlformats.org/officeDocument/2006/relationships/hyperlink" Target="&#31532;&#20108;&#38598;&#65306;&#26399;&#26435;&#22522;&#26412;&#31574;&#30053;&#27468;.pptx" TargetMode="External"/><Relationship Id="rId4" Type="http://schemas.openxmlformats.org/officeDocument/2006/relationships/hyperlink" Target="&#31532;&#19968;&#38598;&#65306;ETF&#26399;&#26435;&#22522;&#30784;.pptx" TargetMode="External"/><Relationship Id="rId9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gi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陆家嘴背景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5094"/>
            <a:ext cx="7707267" cy="4182907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707267" y="1"/>
            <a:ext cx="2373358" cy="2124075"/>
          </a:xfrm>
          <a:prstGeom prst="rect">
            <a:avLst/>
          </a:prstGeom>
          <a:solidFill>
            <a:srgbClr val="A1C6E9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600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707267" y="4589464"/>
            <a:ext cx="2373358" cy="2268537"/>
          </a:xfrm>
          <a:prstGeom prst="rect">
            <a:avLst/>
          </a:prstGeom>
          <a:solidFill>
            <a:srgbClr val="4794D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600"/>
          </a:p>
        </p:txBody>
      </p:sp>
      <p:pic>
        <p:nvPicPr>
          <p:cNvPr id="9220" name="Picture 7" descr="海通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7267" y="2232025"/>
            <a:ext cx="237335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47824" y="2420888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7030A0"/>
                </a:solidFill>
                <a:latin typeface="方正舒体" pitchFamily="2" charset="-122"/>
                <a:ea typeface="方正舒体" pitchFamily="2" charset="-122"/>
                <a:cs typeface="Verdana" pitchFamily="34" charset="0"/>
              </a:rPr>
              <a:t>神奇的希腊字母</a:t>
            </a:r>
            <a:endParaRPr lang="en-US" altLang="zh-CN" sz="4400" b="1" dirty="0" smtClean="0">
              <a:solidFill>
                <a:srgbClr val="7030A0"/>
              </a:solidFill>
              <a:latin typeface="方正舒体" pitchFamily="2" charset="-122"/>
              <a:ea typeface="方正舒体" pitchFamily="2" charset="-122"/>
              <a:cs typeface="Verdana" pitchFamily="34" charset="0"/>
            </a:endParaRPr>
          </a:p>
          <a:p>
            <a:pPr algn="ctr"/>
            <a:r>
              <a:rPr lang="en-US" altLang="zh-CN" sz="4400" b="1" dirty="0" smtClean="0">
                <a:solidFill>
                  <a:srgbClr val="7030A0"/>
                </a:solidFill>
                <a:latin typeface="方正舒体" pitchFamily="2" charset="-122"/>
                <a:ea typeface="方正舒体" pitchFamily="2" charset="-122"/>
                <a:cs typeface="Verdana" pitchFamily="34" charset="0"/>
              </a:rPr>
              <a:t>(Greeks)</a:t>
            </a:r>
            <a:endParaRPr lang="zh-CN" altLang="en-US" sz="4400" b="1" dirty="0" smtClean="0">
              <a:solidFill>
                <a:srgbClr val="7030A0"/>
              </a:solidFill>
              <a:latin typeface="方正舒体" pitchFamily="2" charset="-122"/>
              <a:ea typeface="方正舒体" pitchFamily="2" charset="-122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539" y="147326"/>
            <a:ext cx="283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3399"/>
                </a:solidFill>
                <a:latin typeface="方正舒体" pitchFamily="2" charset="-122"/>
                <a:ea typeface="方正舒体" pitchFamily="2" charset="-122"/>
              </a:rPr>
              <a:t>ETF</a:t>
            </a:r>
            <a:r>
              <a:rPr lang="zh-CN" altLang="en-US" sz="2000" b="1" dirty="0" smtClean="0">
                <a:solidFill>
                  <a:srgbClr val="003399"/>
                </a:solidFill>
                <a:latin typeface="方正舒体" pitchFamily="2" charset="-122"/>
                <a:ea typeface="方正舒体" pitchFamily="2" charset="-122"/>
              </a:rPr>
              <a:t>期权一点通系列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0072" y="1988840"/>
            <a:ext cx="252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第四集</a:t>
            </a:r>
          </a:p>
        </p:txBody>
      </p:sp>
      <p:pic>
        <p:nvPicPr>
          <p:cNvPr id="12" name="图片 11" descr="267857-1303010IZ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80472" y="1700808"/>
            <a:ext cx="1080120" cy="985069"/>
          </a:xfrm>
          <a:prstGeom prst="rect">
            <a:avLst/>
          </a:prstGeom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</p:nvPr>
        </p:nvSpPr>
        <p:spPr>
          <a:xfrm>
            <a:off x="0" y="116632"/>
            <a:ext cx="9504918" cy="685800"/>
          </a:xfrm>
        </p:spPr>
        <p:txBody>
          <a:bodyPr/>
          <a:lstStyle/>
          <a:p>
            <a:r>
              <a:rPr lang="zh-CN" altLang="en-US" dirty="0" smtClean="0"/>
              <a:t>二、细览期权中的希腊字母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8024" y="10527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4.Theta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（西塔，  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824" y="1772816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Theta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衡量的是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到期时间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对权利金的影响，即到期时间变化一个单位，权利金应该产生的变化。</a:t>
            </a:r>
            <a:endParaRPr lang="zh-CN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457200"/>
            <a:r>
              <a:rPr lang="zh-CN" altLang="zh-CN" b="1" dirty="0" smtClean="0"/>
              <a:t>新权利金</a:t>
            </a:r>
            <a:r>
              <a:rPr lang="en-US" altLang="zh-CN" b="1" dirty="0" smtClean="0"/>
              <a:t>=</a:t>
            </a:r>
            <a:r>
              <a:rPr lang="zh-CN" altLang="zh-CN" b="1" dirty="0" smtClean="0"/>
              <a:t>原权利金</a:t>
            </a:r>
            <a:r>
              <a:rPr lang="en-US" altLang="zh-CN" b="1" dirty="0" smtClean="0"/>
              <a:t>+Theta×</a:t>
            </a:r>
            <a:r>
              <a:rPr lang="zh-CN" altLang="en-US" b="1" dirty="0" smtClean="0"/>
              <a:t>流逝的时间</a:t>
            </a:r>
            <a:endParaRPr lang="zh-CN" altLang="zh-CN" dirty="0" smtClean="0"/>
          </a:p>
          <a:p>
            <a:endParaRPr lang="zh-CN" altLang="en-US" sz="18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808" y="3429000"/>
            <a:ext cx="5688632" cy="230832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案例：</a:t>
            </a:r>
            <a:r>
              <a:rPr lang="zh-CN" altLang="zh-CN" dirty="0" smtClean="0"/>
              <a:t>上证</a:t>
            </a:r>
            <a:r>
              <a:rPr lang="en-US" altLang="zh-CN" dirty="0" smtClean="0"/>
              <a:t>50ETF</a:t>
            </a:r>
            <a:r>
              <a:rPr lang="zh-CN" altLang="en-US" dirty="0" smtClean="0"/>
              <a:t>认购</a:t>
            </a:r>
            <a:r>
              <a:rPr lang="zh-CN" altLang="zh-CN" dirty="0" smtClean="0"/>
              <a:t>期权，行权价为</a:t>
            </a:r>
            <a:r>
              <a:rPr lang="en-US" altLang="zh-CN" dirty="0" smtClean="0"/>
              <a:t>1.900</a:t>
            </a:r>
            <a:r>
              <a:rPr lang="zh-CN" altLang="zh-CN" dirty="0" smtClean="0"/>
              <a:t>元，期权价格为</a:t>
            </a:r>
            <a:r>
              <a:rPr lang="en-US" altLang="zh-CN" dirty="0" smtClean="0"/>
              <a:t>0.073</a:t>
            </a:r>
            <a:r>
              <a:rPr lang="zh-CN" altLang="zh-CN" dirty="0" smtClean="0"/>
              <a:t>元，还有</a:t>
            </a:r>
            <a:r>
              <a:rPr lang="en-US" altLang="zh-CN" dirty="0" smtClean="0"/>
              <a:t>6</a:t>
            </a:r>
            <a:r>
              <a:rPr lang="zh-CN" altLang="zh-CN" dirty="0" smtClean="0"/>
              <a:t>个月到期。此时上证</a:t>
            </a:r>
            <a:r>
              <a:rPr lang="en-US" altLang="zh-CN" dirty="0" smtClean="0"/>
              <a:t>50ETF</a:t>
            </a:r>
            <a:r>
              <a:rPr lang="zh-CN" altLang="zh-CN" dirty="0" smtClean="0"/>
              <a:t>价格为</a:t>
            </a:r>
            <a:r>
              <a:rPr lang="en-US" altLang="zh-CN" dirty="0" smtClean="0"/>
              <a:t>1.800</a:t>
            </a:r>
            <a:r>
              <a:rPr lang="zh-CN" altLang="zh-CN" dirty="0" smtClean="0"/>
              <a:t>元，无风险利率为</a:t>
            </a:r>
            <a:r>
              <a:rPr lang="en-US" altLang="zh-CN" dirty="0" smtClean="0"/>
              <a:t>3.5%</a:t>
            </a:r>
            <a:r>
              <a:rPr lang="zh-CN" altLang="zh-CN" dirty="0" smtClean="0"/>
              <a:t>，上证</a:t>
            </a:r>
            <a:r>
              <a:rPr lang="en-US" altLang="zh-CN" dirty="0" smtClean="0"/>
              <a:t>50ETF</a:t>
            </a:r>
            <a:r>
              <a:rPr lang="zh-CN" altLang="zh-CN" dirty="0" smtClean="0"/>
              <a:t>波动率为</a:t>
            </a:r>
            <a:r>
              <a:rPr lang="en-US" altLang="zh-CN" dirty="0" smtClean="0"/>
              <a:t>20%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Theta</a:t>
            </a:r>
            <a:r>
              <a:rPr lang="zh-CN" altLang="zh-CN" dirty="0" smtClean="0"/>
              <a:t>为</a:t>
            </a:r>
            <a:r>
              <a:rPr lang="en-US" altLang="zh-CN" dirty="0" smtClean="0"/>
              <a:t>-0.1240</a:t>
            </a:r>
            <a:r>
              <a:rPr lang="zh-CN" altLang="zh-CN" dirty="0" smtClean="0"/>
              <a:t>。其他条件不变的情况下，离行权日只有</a:t>
            </a:r>
            <a:r>
              <a:rPr lang="en-US" altLang="zh-CN" dirty="0" smtClean="0"/>
              <a:t>5</a:t>
            </a:r>
            <a:r>
              <a:rPr lang="zh-CN" altLang="zh-CN" dirty="0" smtClean="0"/>
              <a:t>个半月了，即流逝了半个月的时间（</a:t>
            </a:r>
            <a:r>
              <a:rPr lang="en-US" altLang="zh-CN" dirty="0" smtClean="0"/>
              <a:t>0.0833</a:t>
            </a:r>
            <a:r>
              <a:rPr lang="zh-CN" altLang="en-US" dirty="0" smtClean="0"/>
              <a:t>的到期时间</a:t>
            </a:r>
            <a:r>
              <a:rPr lang="zh-CN" altLang="zh-CN" dirty="0" smtClean="0"/>
              <a:t>），则期权价格将</a:t>
            </a:r>
            <a:r>
              <a:rPr lang="zh-CN" altLang="en-US" dirty="0" smtClean="0"/>
              <a:t>如何变化？</a:t>
            </a:r>
            <a:endParaRPr lang="en-US" altLang="zh-CN" dirty="0" smtClean="0"/>
          </a:p>
          <a:p>
            <a:endParaRPr lang="en-US" altLang="zh-CN" dirty="0" smtClean="0"/>
          </a:p>
          <a:p>
            <a:pPr algn="ctr"/>
            <a:r>
              <a:rPr lang="zh-CN" altLang="en-US" b="1" dirty="0" smtClean="0"/>
              <a:t>新</a:t>
            </a:r>
            <a:r>
              <a:rPr lang="zh-CN" altLang="zh-CN" b="1" dirty="0" smtClean="0"/>
              <a:t>期权价格</a:t>
            </a:r>
            <a:r>
              <a:rPr lang="en-US" altLang="zh-CN" dirty="0" smtClean="0"/>
              <a:t>=0.073-0.1240×0.0833=0.063</a:t>
            </a:r>
            <a:r>
              <a:rPr lang="zh-CN" altLang="en-US" dirty="0" smtClean="0"/>
              <a:t>元</a:t>
            </a:r>
            <a:endParaRPr lang="en-US" altLang="zh-CN" dirty="0" smtClean="0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616376" y="1052736"/>
          <a:ext cx="288032" cy="404488"/>
        </p:xfrm>
        <a:graphic>
          <a:graphicData uri="http://schemas.openxmlformats.org/presentationml/2006/ole">
            <p:oleObj spid="_x0000_s34820" r:id="rId3" imgW="164814" imgH="177492" progId="">
              <p:embed/>
            </p:oleObj>
          </a:graphicData>
        </a:graphic>
      </p:graphicFrame>
      <p:pic>
        <p:nvPicPr>
          <p:cNvPr id="10" name="图片 9" descr="U6040P112T3D487406F48DT201306181214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8504" y="2132856"/>
            <a:ext cx="3081536" cy="23111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84281" y="458112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时间宝贵</a:t>
            </a:r>
            <a:endParaRPr lang="en-US" altLang="zh-CN" sz="2400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对期权尤珍贵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</p:nvPr>
        </p:nvSpPr>
        <p:spPr>
          <a:xfrm>
            <a:off x="0" y="116632"/>
            <a:ext cx="9504918" cy="685800"/>
          </a:xfrm>
        </p:spPr>
        <p:txBody>
          <a:bodyPr/>
          <a:lstStyle/>
          <a:p>
            <a:r>
              <a:rPr lang="zh-CN" altLang="en-US" dirty="0" smtClean="0"/>
              <a:t>二、细览期权中的希腊字母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8624" y="1556792"/>
            <a:ext cx="2088232" cy="126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认购</a:t>
            </a:r>
            <a:r>
              <a:rPr lang="en-US" altLang="zh-CN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Theta</a:t>
            </a:r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必为负</a:t>
            </a:r>
            <a:endParaRPr lang="en-US" altLang="zh-CN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认沽</a:t>
            </a:r>
            <a:r>
              <a:rPr lang="en-US" altLang="zh-CN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Theta</a:t>
            </a:r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多为负</a:t>
            </a:r>
            <a:endParaRPr lang="en-US" altLang="zh-CN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价外严重可为正</a:t>
            </a:r>
            <a:endParaRPr lang="en-US" altLang="zh-CN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dirty="0" smtClean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临近到期值越小</a:t>
            </a:r>
            <a:endParaRPr lang="en-US" altLang="zh-CN" dirty="0" smtClean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8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848" y="4826675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无论是认购还是认沽期权</a:t>
            </a:r>
            <a:endParaRPr lang="en-US" altLang="zh-CN" dirty="0" smtClean="0">
              <a:solidFill>
                <a:srgbClr val="7030A0"/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buFont typeface="Wingdings" pitchFamily="2" charset="2"/>
              <a:buChar char="u"/>
            </a:pPr>
            <a:r>
              <a:rPr lang="zh-CN" altLang="en-US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平值期权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（图中黑色框切面）</a:t>
            </a:r>
            <a:r>
              <a:rPr lang="en-US" altLang="zh-CN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Theta</a:t>
            </a:r>
            <a:r>
              <a:rPr lang="zh-CN" altLang="en-US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随到期日临近，单调递减至负无穷大</a:t>
            </a:r>
            <a:endParaRPr lang="en-US" altLang="zh-CN" dirty="0" smtClean="0">
              <a:solidFill>
                <a:srgbClr val="7030A0"/>
              </a:solidFill>
              <a:latin typeface="方正姚体" pitchFamily="2" charset="-122"/>
              <a:ea typeface="方正姚体" pitchFamily="2" charset="-122"/>
            </a:endParaRPr>
          </a:p>
          <a:p>
            <a:pPr lvl="0">
              <a:buFont typeface="Wingdings" pitchFamily="2" charset="2"/>
              <a:buChar char="u"/>
            </a:pPr>
            <a:r>
              <a:rPr lang="en-US" altLang="zh-CN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zh-CN" altLang="en-US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非平值期权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（除黑色框切面的其他区域）</a:t>
            </a:r>
            <a:r>
              <a:rPr lang="en-US" altLang="zh-CN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Theta</a:t>
            </a:r>
            <a:r>
              <a:rPr lang="zh-CN" altLang="en-US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随到期日临近先变小，后变大，接近到期日，收敛至</a:t>
            </a:r>
            <a:r>
              <a:rPr lang="en-US" altLang="zh-CN" dirty="0" smtClean="0">
                <a:solidFill>
                  <a:srgbClr val="7030A0"/>
                </a:solidFill>
                <a:latin typeface="方正姚体" pitchFamily="2" charset="-122"/>
                <a:ea typeface="方正姚体" pitchFamily="2" charset="-122"/>
              </a:rPr>
              <a:t>0</a:t>
            </a:r>
            <a:endParaRPr lang="zh-CN" altLang="en-US" dirty="0" smtClean="0">
              <a:solidFill>
                <a:srgbClr val="7030A0"/>
              </a:solidFill>
              <a:latin typeface="方正姚体" pitchFamily="2" charset="-122"/>
              <a:ea typeface="方正姚体" pitchFamily="2" charset="-122"/>
            </a:endParaRPr>
          </a:p>
          <a:p>
            <a:pPr>
              <a:buFont typeface="Wingdings" pitchFamily="2" charset="2"/>
              <a:buChar char="u"/>
            </a:pPr>
            <a:endParaRPr lang="zh-CN" altLang="en-US" sz="18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6456" y="472514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50"/>
                </a:solidFill>
                <a:latin typeface="方正姚体" pitchFamily="2" charset="-122"/>
                <a:ea typeface="方正姚体" pitchFamily="2" charset="-122"/>
              </a:rPr>
              <a:t>无论是认购还是认沽期权</a:t>
            </a:r>
            <a:endParaRPr lang="en-US" altLang="zh-CN" dirty="0" smtClean="0">
              <a:solidFill>
                <a:srgbClr val="00B050"/>
              </a:solidFill>
              <a:latin typeface="方正姚体" pitchFamily="2" charset="-122"/>
              <a:ea typeface="方正姚体" pitchFamily="2" charset="-122"/>
            </a:endParaRPr>
          </a:p>
          <a:p>
            <a:pPr lvl="0">
              <a:buFont typeface="Wingdings" pitchFamily="2" charset="2"/>
              <a:buChar char="u"/>
            </a:pPr>
            <a:r>
              <a:rPr lang="en-US" altLang="zh-CN" dirty="0" smtClean="0">
                <a:solidFill>
                  <a:srgbClr val="00B050"/>
                </a:solidFill>
                <a:latin typeface="方正姚体" pitchFamily="2" charset="-122"/>
                <a:ea typeface="方正姚体" pitchFamily="2" charset="-122"/>
              </a:rPr>
              <a:t> </a:t>
            </a:r>
            <a:r>
              <a:rPr lang="zh-CN" altLang="en-US" dirty="0" smtClean="0">
                <a:solidFill>
                  <a:srgbClr val="00B050"/>
                </a:solidFill>
                <a:latin typeface="方正姚体" pitchFamily="2" charset="-122"/>
                <a:ea typeface="方正姚体" pitchFamily="2" charset="-122"/>
              </a:rPr>
              <a:t>在行权价附近，</a:t>
            </a:r>
            <a:r>
              <a:rPr lang="en-US" altLang="zh-CN" dirty="0" smtClean="0">
                <a:solidFill>
                  <a:srgbClr val="00B050"/>
                </a:solidFill>
                <a:latin typeface="方正姚体" pitchFamily="2" charset="-122"/>
                <a:ea typeface="方正姚体" pitchFamily="2" charset="-122"/>
              </a:rPr>
              <a:t>Theta</a:t>
            </a:r>
            <a:r>
              <a:rPr lang="zh-CN" altLang="en-US" dirty="0" smtClean="0">
                <a:solidFill>
                  <a:srgbClr val="00B050"/>
                </a:solidFill>
                <a:latin typeface="方正姚体" pitchFamily="2" charset="-122"/>
                <a:ea typeface="方正姚体" pitchFamily="2" charset="-122"/>
              </a:rPr>
              <a:t>绝对值最大，即到期时间</a:t>
            </a:r>
            <a:r>
              <a:rPr lang="en-US" altLang="zh-CN" dirty="0" smtClean="0">
                <a:solidFill>
                  <a:srgbClr val="00B050"/>
                </a:solidFill>
                <a:latin typeface="方正姚体" pitchFamily="2" charset="-122"/>
                <a:ea typeface="方正姚体" pitchFamily="2" charset="-122"/>
              </a:rPr>
              <a:t>T</a:t>
            </a:r>
            <a:r>
              <a:rPr lang="zh-CN" altLang="en-US" dirty="0" smtClean="0">
                <a:solidFill>
                  <a:srgbClr val="00B050"/>
                </a:solidFill>
                <a:latin typeface="方正姚体" pitchFamily="2" charset="-122"/>
                <a:ea typeface="方正姚体" pitchFamily="2" charset="-122"/>
              </a:rPr>
              <a:t>对期权价值影响最大</a:t>
            </a:r>
          </a:p>
          <a:p>
            <a:pPr>
              <a:buFont typeface="Wingdings" pitchFamily="2" charset="2"/>
              <a:buChar char="u"/>
            </a:pPr>
            <a:endParaRPr lang="zh-CN" altLang="en-US" sz="18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" name="图片 12" descr="图片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800" y="908720"/>
            <a:ext cx="7107936" cy="3438144"/>
          </a:xfrm>
          <a:prstGeom prst="rect">
            <a:avLst/>
          </a:prstGeom>
        </p:spPr>
      </p:pic>
      <p:sp>
        <p:nvSpPr>
          <p:cNvPr id="9" name="椭圆形标注 8"/>
          <p:cNvSpPr/>
          <p:nvPr/>
        </p:nvSpPr>
        <p:spPr>
          <a:xfrm>
            <a:off x="143768" y="4581128"/>
            <a:ext cx="5400600" cy="2160240"/>
          </a:xfrm>
          <a:prstGeom prst="wedgeEllipseCallout">
            <a:avLst>
              <a:gd name="adj1" fmla="val -25137"/>
              <a:gd name="adj2" fmla="val -74027"/>
            </a:avLst>
          </a:prstGeom>
          <a:ln w="19050">
            <a:solidFill>
              <a:srgbClr val="1F587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5904408" y="4365104"/>
            <a:ext cx="3672408" cy="2016224"/>
          </a:xfrm>
          <a:prstGeom prst="wedgeEllipseCallout">
            <a:avLst>
              <a:gd name="adj1" fmla="val -42956"/>
              <a:gd name="adj2" fmla="val -66489"/>
            </a:avLst>
          </a:prstGeom>
          <a:ln>
            <a:solidFill>
              <a:srgbClr val="1F587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</p:nvPr>
        </p:nvSpPr>
        <p:spPr>
          <a:xfrm>
            <a:off x="0" y="116632"/>
            <a:ext cx="9504918" cy="685800"/>
          </a:xfrm>
        </p:spPr>
        <p:txBody>
          <a:bodyPr/>
          <a:lstStyle/>
          <a:p>
            <a:r>
              <a:rPr lang="zh-CN" altLang="en-US" dirty="0" smtClean="0"/>
              <a:t>二、细览期权中的希腊字母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8064" y="98072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5.Rho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（柔，</a:t>
            </a:r>
            <a:r>
              <a:rPr lang="el-GR" altLang="zh-CN" sz="2400" b="1" dirty="0" smtClean="0">
                <a:latin typeface="微软雅黑" pitchFamily="34" charset="-122"/>
                <a:ea typeface="微软雅黑" pitchFamily="34" charset="-122"/>
              </a:rPr>
              <a:t> ρ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 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824" y="1772816"/>
            <a:ext cx="89289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Rho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衡量的是利率变化对权利金的影响，即利率变化一个单位，权利金应该产生的变化。</a:t>
            </a:r>
            <a:endParaRPr lang="zh-CN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457200"/>
            <a:r>
              <a:rPr lang="zh-CN" altLang="zh-CN" sz="2000" b="1" dirty="0" smtClean="0"/>
              <a:t>新权利金</a:t>
            </a:r>
            <a:r>
              <a:rPr lang="en-US" altLang="zh-CN" sz="2000" b="1" dirty="0" smtClean="0"/>
              <a:t>=</a:t>
            </a:r>
            <a:r>
              <a:rPr lang="zh-CN" altLang="zh-CN" sz="2000" b="1" dirty="0" smtClean="0"/>
              <a:t>原权利金</a:t>
            </a:r>
            <a:r>
              <a:rPr lang="en-US" altLang="zh-CN" sz="2000" b="1" dirty="0" smtClean="0"/>
              <a:t>+Rho×</a:t>
            </a:r>
            <a:r>
              <a:rPr lang="zh-CN" altLang="en-US" sz="2000" b="1" dirty="0" smtClean="0"/>
              <a:t>利率变化</a:t>
            </a:r>
            <a:endParaRPr lang="zh-CN" altLang="zh-CN" sz="2000" dirty="0" smtClean="0"/>
          </a:p>
          <a:p>
            <a:endParaRPr lang="zh-CN" altLang="en-US" sz="18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824" y="3573016"/>
            <a:ext cx="8856984" cy="17543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案例：</a:t>
            </a:r>
            <a:r>
              <a:rPr lang="zh-CN" altLang="zh-CN" dirty="0" smtClean="0"/>
              <a:t>上证</a:t>
            </a:r>
            <a:r>
              <a:rPr lang="en-US" altLang="zh-CN" dirty="0" smtClean="0"/>
              <a:t>50ETF</a:t>
            </a:r>
            <a:r>
              <a:rPr lang="zh-CN" altLang="en-US" dirty="0" smtClean="0"/>
              <a:t>认购</a:t>
            </a:r>
            <a:r>
              <a:rPr lang="zh-CN" altLang="zh-CN" dirty="0" smtClean="0"/>
              <a:t>期权，行权价为</a:t>
            </a:r>
            <a:r>
              <a:rPr lang="en-US" altLang="zh-CN" dirty="0" smtClean="0"/>
              <a:t>1.900</a:t>
            </a:r>
            <a:r>
              <a:rPr lang="zh-CN" altLang="zh-CN" dirty="0" smtClean="0"/>
              <a:t>元，期权价格为</a:t>
            </a:r>
            <a:r>
              <a:rPr lang="en-US" altLang="zh-CN" dirty="0" smtClean="0"/>
              <a:t>0.073</a:t>
            </a:r>
            <a:r>
              <a:rPr lang="zh-CN" altLang="zh-CN" dirty="0" smtClean="0"/>
              <a:t>元，还有</a:t>
            </a:r>
            <a:r>
              <a:rPr lang="en-US" altLang="zh-CN" dirty="0" smtClean="0"/>
              <a:t>6</a:t>
            </a:r>
            <a:r>
              <a:rPr lang="zh-CN" altLang="zh-CN" dirty="0" smtClean="0"/>
              <a:t>个月到期。此时上证</a:t>
            </a:r>
            <a:r>
              <a:rPr lang="en-US" altLang="zh-CN" dirty="0" smtClean="0"/>
              <a:t>50ETF</a:t>
            </a:r>
            <a:r>
              <a:rPr lang="zh-CN" altLang="zh-CN" dirty="0" smtClean="0"/>
              <a:t>价格为</a:t>
            </a:r>
            <a:r>
              <a:rPr lang="en-US" altLang="zh-CN" dirty="0" smtClean="0"/>
              <a:t>1.800</a:t>
            </a:r>
            <a:r>
              <a:rPr lang="zh-CN" altLang="zh-CN" dirty="0" smtClean="0"/>
              <a:t>元，无风险利率为</a:t>
            </a:r>
            <a:r>
              <a:rPr lang="en-US" altLang="zh-CN" dirty="0" smtClean="0"/>
              <a:t>3.5%</a:t>
            </a:r>
            <a:r>
              <a:rPr lang="zh-CN" altLang="zh-CN" dirty="0" smtClean="0"/>
              <a:t>，上证</a:t>
            </a:r>
            <a:r>
              <a:rPr lang="en-US" altLang="zh-CN" dirty="0" smtClean="0"/>
              <a:t>50ETF</a:t>
            </a:r>
            <a:r>
              <a:rPr lang="zh-CN" altLang="zh-CN" dirty="0" smtClean="0"/>
              <a:t>波动率为</a:t>
            </a:r>
            <a:r>
              <a:rPr lang="en-US" altLang="zh-CN" dirty="0" smtClean="0"/>
              <a:t>20%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Rho</a:t>
            </a:r>
            <a:r>
              <a:rPr lang="zh-CN" altLang="zh-CN" dirty="0" smtClean="0"/>
              <a:t>为</a:t>
            </a:r>
            <a:r>
              <a:rPr lang="en-US" altLang="zh-CN" dirty="0" smtClean="0"/>
              <a:t>0.3463</a:t>
            </a:r>
            <a:r>
              <a:rPr lang="zh-CN" altLang="zh-CN" dirty="0" smtClean="0"/>
              <a:t>。</a:t>
            </a:r>
            <a:r>
              <a:rPr lang="zh-CN" altLang="en-US" dirty="0" smtClean="0"/>
              <a:t>其他</a:t>
            </a:r>
            <a:r>
              <a:rPr lang="zh-CN" altLang="zh-CN" dirty="0" smtClean="0"/>
              <a:t>条件不变，如果利率变为</a:t>
            </a:r>
            <a:r>
              <a:rPr lang="en-US" altLang="zh-CN" dirty="0" smtClean="0"/>
              <a:t>4.00%</a:t>
            </a:r>
            <a:r>
              <a:rPr lang="zh-CN" altLang="zh-CN" dirty="0" smtClean="0"/>
              <a:t>，即利率增加了</a:t>
            </a:r>
            <a:r>
              <a:rPr lang="en-US" altLang="zh-CN" dirty="0" smtClean="0"/>
              <a:t>0.50%</a:t>
            </a:r>
            <a:r>
              <a:rPr lang="zh-CN" altLang="zh-CN" dirty="0" smtClean="0"/>
              <a:t>，则期权价格将</a:t>
            </a:r>
            <a:r>
              <a:rPr lang="zh-CN" altLang="en-US" dirty="0" smtClean="0"/>
              <a:t>如何</a:t>
            </a:r>
            <a:r>
              <a:rPr lang="zh-CN" altLang="zh-CN" dirty="0" smtClean="0"/>
              <a:t>变化</a:t>
            </a:r>
            <a:r>
              <a:rPr lang="zh-CN" altLang="en-US" dirty="0" smtClean="0"/>
              <a:t>？</a:t>
            </a:r>
            <a:endParaRPr lang="zh-CN" altLang="zh-CN" dirty="0" smtClean="0"/>
          </a:p>
          <a:p>
            <a:endParaRPr lang="en-US" altLang="zh-CN" dirty="0" smtClean="0"/>
          </a:p>
          <a:p>
            <a:pPr algn="ctr"/>
            <a:r>
              <a:rPr lang="zh-CN" altLang="en-US" b="1" dirty="0" smtClean="0"/>
              <a:t>新</a:t>
            </a:r>
            <a:r>
              <a:rPr lang="zh-CN" altLang="zh-CN" b="1" dirty="0" smtClean="0"/>
              <a:t>期权价格</a:t>
            </a:r>
            <a:r>
              <a:rPr lang="en-US" altLang="zh-CN" dirty="0" smtClean="0"/>
              <a:t>=0.073+0.3463×0.005=0.075</a:t>
            </a:r>
            <a:r>
              <a:rPr lang="zh-CN" altLang="en-US" dirty="0" smtClean="0"/>
              <a:t>元</a:t>
            </a:r>
            <a:endParaRPr lang="en-US" altLang="zh-CN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531100" y="6381750"/>
            <a:ext cx="2352675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0564CF-CA07-4126-ADA5-7C6438ED50A8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 bwMode="auto">
          <a:xfrm>
            <a:off x="182528" y="2571744"/>
            <a:ext cx="1857388" cy="164307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资产：</a:t>
            </a:r>
            <a:r>
              <a:rPr lang="zh-CN" altLang="en-US" dirty="0" smtClean="0"/>
              <a:t>买入</a:t>
            </a:r>
            <a:r>
              <a:rPr lang="en-US" altLang="zh-CN" dirty="0" smtClean="0"/>
              <a:t>x </a:t>
            </a:r>
            <a:r>
              <a:rPr lang="zh-CN" altLang="en-US" dirty="0" smtClean="0"/>
              <a:t>股标的股票</a:t>
            </a:r>
            <a:endParaRPr lang="en-US" altLang="zh-CN" dirty="0" smtClean="0"/>
          </a:p>
          <a:p>
            <a:r>
              <a:rPr lang="zh-CN" altLang="en-US" dirty="0" smtClean="0"/>
              <a:t>  卖出期权在最初的</a:t>
            </a:r>
            <a:r>
              <a:rPr lang="en-US" altLang="zh-CN" dirty="0" smtClean="0"/>
              <a:t>Delta </a:t>
            </a:r>
            <a:r>
              <a:rPr lang="zh-CN" altLang="en-US" dirty="0" smtClean="0"/>
              <a:t>为</a:t>
            </a:r>
            <a:r>
              <a:rPr lang="en-US" altLang="zh-CN" dirty="0" smtClean="0"/>
              <a:t>y1</a:t>
            </a:r>
            <a:r>
              <a:rPr lang="zh-CN" altLang="en-US" dirty="0" smtClean="0"/>
              <a:t>总</a:t>
            </a:r>
            <a:r>
              <a:rPr lang="en-US" altLang="zh-CN" dirty="0" smtClean="0"/>
              <a:t>Delta =(-x*y1)</a:t>
            </a:r>
            <a:endParaRPr lang="zh-CN" altLang="en-US" dirty="0" smtClean="0">
              <a:solidFill>
                <a:schemeClr val="accent2"/>
              </a:solidFill>
              <a:latin typeface="Arial" charset="0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           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右箭头 6"/>
          <p:cNvSpPr/>
          <p:nvPr/>
        </p:nvSpPr>
        <p:spPr bwMode="auto">
          <a:xfrm>
            <a:off x="2111354" y="3071810"/>
            <a:ext cx="1643074" cy="214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3897304" y="2857496"/>
            <a:ext cx="2071702" cy="64294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</a:t>
            </a:r>
            <a:r>
              <a:rPr lang="zh-CN" altLang="en-US" dirty="0" smtClean="0"/>
              <a:t>总</a:t>
            </a:r>
            <a:r>
              <a:rPr lang="en-US" altLang="zh-CN" dirty="0" smtClean="0"/>
              <a:t>Delta =0</a:t>
            </a:r>
            <a:r>
              <a:rPr lang="zh-CN" altLang="en-US" dirty="0" smtClean="0"/>
              <a:t>（风险中性</a:t>
            </a:r>
            <a:r>
              <a:rPr lang="en-US" altLang="zh-CN" dirty="0" smtClean="0"/>
              <a:t>)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11354" y="2643182"/>
            <a:ext cx="1787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购买</a:t>
            </a:r>
            <a:r>
              <a:rPr lang="en-US" altLang="zh-CN" dirty="0" smtClean="0"/>
              <a:t>x*y1</a:t>
            </a:r>
            <a:r>
              <a:rPr lang="zh-CN" altLang="en-US" dirty="0" smtClean="0"/>
              <a:t>股股票</a:t>
            </a:r>
            <a:endParaRPr lang="zh-CN" altLang="en-US" dirty="0" smtClean="0"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5668" y="342900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股票的  </a:t>
            </a:r>
            <a:r>
              <a:rPr lang="en-US" altLang="zh-CN" dirty="0" smtClean="0"/>
              <a:t>Delta=1.0</a:t>
            </a:r>
            <a:endParaRPr lang="zh-CN" altLang="en-US" dirty="0"/>
          </a:p>
        </p:txBody>
      </p:sp>
      <p:sp>
        <p:nvSpPr>
          <p:cNvPr id="12" name="右箭头 11"/>
          <p:cNvSpPr/>
          <p:nvPr/>
        </p:nvSpPr>
        <p:spPr bwMode="auto">
          <a:xfrm>
            <a:off x="6040444" y="3143248"/>
            <a:ext cx="1643074" cy="1428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11882" y="2643182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Delta</a:t>
            </a:r>
            <a:r>
              <a:rPr lang="zh-CN" altLang="en-US" dirty="0" smtClean="0"/>
              <a:t>变为</a:t>
            </a:r>
            <a:r>
              <a:rPr lang="en-US" altLang="zh-CN" dirty="0" smtClean="0"/>
              <a:t>y2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 bwMode="auto">
          <a:xfrm>
            <a:off x="7826394" y="2714620"/>
            <a:ext cx="2111355" cy="100013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altLang="zh-CN" dirty="0" smtClean="0"/>
          </a:p>
          <a:p>
            <a:r>
              <a:rPr lang="zh-CN" altLang="en-US" dirty="0" smtClean="0"/>
              <a:t>总</a:t>
            </a:r>
            <a:r>
              <a:rPr lang="en-US" altLang="zh-CN" dirty="0" smtClean="0"/>
              <a:t>Delta =0</a:t>
            </a:r>
            <a:r>
              <a:rPr lang="zh-CN" altLang="en-US" dirty="0" smtClean="0"/>
              <a:t>（风险中性</a:t>
            </a:r>
            <a:r>
              <a:rPr lang="en-US" altLang="zh-CN" dirty="0" smtClean="0"/>
              <a:t>)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11816" y="3571876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再次买入</a:t>
            </a:r>
            <a:r>
              <a:rPr lang="en-US" altLang="zh-CN" dirty="0" smtClean="0"/>
              <a:t>x*(y2-y1)</a:t>
            </a:r>
            <a:r>
              <a:rPr lang="zh-CN" altLang="en-US" dirty="0" smtClean="0"/>
              <a:t>股股票。</a:t>
            </a:r>
          </a:p>
          <a:p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325404" y="21429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chemeClr val="accent2"/>
                </a:solidFill>
                <a:latin typeface="黑体" pitchFamily="2" charset="-122"/>
                <a:ea typeface="黑体" pitchFamily="2" charset="-122"/>
              </a:rPr>
              <a:t>三、对冲期权中的希腊字母</a:t>
            </a:r>
            <a:endParaRPr lang="zh-CN" altLang="en-US" sz="2800" dirty="0">
              <a:solidFill>
                <a:schemeClr val="accent2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9784" y="928670"/>
            <a:ext cx="756084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对冲基本思路：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想办法构造投资组合使得整体资产的希腊字母值为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（或者接近于</a:t>
            </a:r>
            <a:r>
              <a:rPr lang="en-US" altLang="zh-CN" sz="2400" dirty="0" smtClean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en-US" sz="2400" dirty="0" smtClean="0">
                <a:latin typeface="楷体" pitchFamily="49" charset="-122"/>
                <a:ea typeface="楷体" pitchFamily="49" charset="-122"/>
              </a:rPr>
              <a:t>），从而使风险达到最小。</a:t>
            </a:r>
            <a:endParaRPr lang="zh-CN" altLang="en-US" sz="2400" dirty="0" smtClean="0">
              <a:solidFill>
                <a:srgbClr val="003399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8280" y="1928802"/>
            <a:ext cx="907139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Blip>
                <a:blip r:embed="rId2"/>
              </a:buBlip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对冲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Delta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：一般投资者首先对冲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Delta,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而且在国内金融市场目前也有许多对冲的工具</a:t>
            </a:r>
            <a:endParaRPr lang="en-US" altLang="zh-CN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6908" y="4643446"/>
            <a:ext cx="763284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案例：考虑股票加认购期权的投资组合，设认沽期权有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20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张，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Delta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为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-0.4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，为保持投资组合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Delta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中性，则需要配置多少股股票来对冲</a:t>
            </a:r>
            <a:r>
              <a:rPr lang="zh-CN" altLang="en-US" sz="1900" dirty="0" smtClean="0"/>
              <a:t>？</a:t>
            </a:r>
            <a:endParaRPr lang="en-US" altLang="zh-CN" sz="1900" dirty="0" smtClean="0"/>
          </a:p>
          <a:p>
            <a:pPr algn="ctr"/>
            <a:endParaRPr lang="en-US" altLang="zh-CN" sz="1900" dirty="0" smtClean="0">
              <a:latin typeface="楷体" pitchFamily="49" charset="-122"/>
              <a:ea typeface="楷体" pitchFamily="49" charset="-122"/>
              <a:cs typeface="楷体_GB2312"/>
            </a:endParaRPr>
          </a:p>
          <a:p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          因为股票的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Delta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为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1.0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，所以需要配置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20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*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0.4=8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股股票</a:t>
            </a:r>
            <a:endParaRPr lang="zh-CN" altLang="en-US" sz="1900" dirty="0">
              <a:latin typeface="楷体" pitchFamily="49" charset="-122"/>
              <a:ea typeface="楷体" pitchFamily="49" charset="-122"/>
              <a:cs typeface="楷体_GB231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7531100" y="6381750"/>
            <a:ext cx="2352675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C0564CF-CA07-4126-ADA5-7C6438ED50A8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5" name="矩形 4"/>
          <p:cNvSpPr/>
          <p:nvPr/>
        </p:nvSpPr>
        <p:spPr bwMode="auto">
          <a:xfrm>
            <a:off x="468280" y="2000240"/>
            <a:ext cx="2286016" cy="107157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资产组合</a:t>
            </a:r>
            <a:r>
              <a:rPr lang="en-US" altLang="zh-CN" dirty="0" smtClean="0"/>
              <a:t>(Delta=0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最初的</a:t>
            </a:r>
            <a:r>
              <a:rPr lang="en-US" altLang="zh-CN" dirty="0" smtClean="0"/>
              <a:t>Gamma </a:t>
            </a:r>
            <a:r>
              <a:rPr lang="zh-CN" altLang="en-US" dirty="0" smtClean="0"/>
              <a:t>为</a:t>
            </a:r>
            <a:r>
              <a:rPr lang="en-US" altLang="zh-CN" dirty="0" smtClean="0"/>
              <a:t>x1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右箭头 5"/>
          <p:cNvSpPr/>
          <p:nvPr/>
        </p:nvSpPr>
        <p:spPr bwMode="auto">
          <a:xfrm>
            <a:off x="2968610" y="2500306"/>
            <a:ext cx="1214446" cy="214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25734" y="1785926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将数量为</a:t>
            </a:r>
            <a:r>
              <a:rPr lang="en-US" altLang="zh-CN" dirty="0" smtClean="0"/>
              <a:t>y</a:t>
            </a:r>
            <a:r>
              <a:rPr lang="zh-CN" altLang="en-US" dirty="0" smtClean="0"/>
              <a:t>的期权加入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682858" y="2786058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  此期权的</a:t>
            </a:r>
            <a:r>
              <a:rPr lang="en-US" altLang="zh-CN" dirty="0" smtClean="0"/>
              <a:t>Gamma </a:t>
            </a:r>
            <a:r>
              <a:rPr lang="zh-CN" altLang="en-US" dirty="0" smtClean="0"/>
              <a:t>为</a:t>
            </a:r>
            <a:r>
              <a:rPr lang="en-US" altLang="zh-CN" dirty="0" smtClean="0"/>
              <a:t>x2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4254494" y="2000240"/>
            <a:ext cx="2000264" cy="135732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11684" y="2000240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Gamma =0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325932" y="2357430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     期权的头寸</a:t>
            </a:r>
            <a:endParaRPr lang="en-US" altLang="zh-CN" sz="1600" dirty="0" smtClean="0"/>
          </a:p>
          <a:p>
            <a:r>
              <a:rPr lang="en-US" altLang="zh-CN" sz="1600" dirty="0" smtClean="0"/>
              <a:t>     y=(-x1/x2)</a:t>
            </a:r>
            <a:endParaRPr lang="zh-CN" altLang="en-US" sz="1600" dirty="0"/>
          </a:p>
        </p:txBody>
      </p:sp>
      <p:sp>
        <p:nvSpPr>
          <p:cNvPr id="13" name="右箭头 12"/>
          <p:cNvSpPr/>
          <p:nvPr/>
        </p:nvSpPr>
        <p:spPr bwMode="auto">
          <a:xfrm>
            <a:off x="6540510" y="2571744"/>
            <a:ext cx="1357322" cy="214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26196" y="1857364"/>
            <a:ext cx="1857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此举改变了交易组合的</a:t>
            </a:r>
            <a:r>
              <a:rPr lang="en-US" altLang="zh-CN" dirty="0" smtClean="0"/>
              <a:t>Delta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 bwMode="auto">
          <a:xfrm>
            <a:off x="8255022" y="2071678"/>
            <a:ext cx="1571636" cy="12858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bg2"/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     </a:t>
            </a:r>
          </a:p>
          <a:p>
            <a:r>
              <a:rPr lang="en-US" altLang="zh-CN" dirty="0" smtClean="0"/>
              <a:t>     Delta=0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97634" y="300037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调整股票数量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468808" y="2928934"/>
            <a:ext cx="1829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Delta</a:t>
            </a:r>
            <a:r>
              <a:rPr lang="zh-CN" altLang="en-US" dirty="0" smtClean="0"/>
              <a:t>不等于</a:t>
            </a:r>
            <a:r>
              <a:rPr lang="en-US" altLang="zh-CN" dirty="0" smtClean="0"/>
              <a:t>0</a:t>
            </a:r>
            <a:endParaRPr lang="zh-CN" altLang="en-US" dirty="0" smtClean="0">
              <a:latin typeface="Arial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397898" y="2643182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Gamma =0</a:t>
            </a:r>
            <a:endParaRPr lang="zh-CN" altLang="en-US" dirty="0"/>
          </a:p>
        </p:txBody>
      </p:sp>
      <p:sp>
        <p:nvSpPr>
          <p:cNvPr id="19" name="标题 4"/>
          <p:cNvSpPr>
            <a:spLocks noGrp="1"/>
          </p:cNvSpPr>
          <p:nvPr>
            <p:ph type="title"/>
          </p:nvPr>
        </p:nvSpPr>
        <p:spPr>
          <a:xfrm>
            <a:off x="0" y="116632"/>
            <a:ext cx="9504918" cy="685800"/>
          </a:xfrm>
        </p:spPr>
        <p:txBody>
          <a:bodyPr/>
          <a:lstStyle/>
          <a:p>
            <a:r>
              <a:rPr lang="zh-CN" altLang="en-US" dirty="0" smtClean="0"/>
              <a:t>三、对冲期权中的希腊字母</a:t>
            </a:r>
          </a:p>
        </p:txBody>
      </p:sp>
      <p:sp>
        <p:nvSpPr>
          <p:cNvPr id="20" name="矩形 19"/>
          <p:cNvSpPr/>
          <p:nvPr/>
        </p:nvSpPr>
        <p:spPr>
          <a:xfrm>
            <a:off x="539718" y="1071546"/>
            <a:ext cx="8286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对冲</a:t>
            </a:r>
            <a:r>
              <a:rPr lang="en-US" altLang="zh-CN" b="1" dirty="0" smtClean="0">
                <a:latin typeface="楷体" pitchFamily="49" charset="-122"/>
                <a:ea typeface="楷体" pitchFamily="49" charset="-122"/>
              </a:rPr>
              <a:t>Gamma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：当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期权头寸处于中性状态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(Delta=0) 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，我们再观察其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Gamma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3808" y="4149080"/>
            <a:ext cx="8568952" cy="18620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案例：假设某个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Delta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中性的资产组合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Gamma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值为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-5000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，该组合中资产的某个认购期权多头的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Delta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和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Gamma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分别为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0.8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和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2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。为保持组合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Gamma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和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Delta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中性，该组合应购买多少股该认购期权，同时卖空多少股标的资产？</a:t>
            </a:r>
          </a:p>
          <a:p>
            <a:r>
              <a:rPr lang="zh-CN" altLang="en-US" sz="2000" dirty="0" smtClean="0"/>
              <a:t>　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　解答：购入的认购期权数量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=2500(5000/2)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股，购入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2500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份认购期权后，新组合的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Delta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值由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0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增加到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2500*0.8=2000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。因此，同时应卖空</a:t>
            </a:r>
            <a:r>
              <a:rPr lang="en-US" altLang="zh-CN" sz="1900" dirty="0" smtClean="0">
                <a:latin typeface="楷体" pitchFamily="49" charset="-122"/>
                <a:ea typeface="楷体" pitchFamily="49" charset="-122"/>
                <a:cs typeface="楷体_GB2312"/>
              </a:rPr>
              <a:t>2000</a:t>
            </a:r>
            <a:r>
              <a:rPr lang="zh-CN" altLang="en-US" sz="1900" dirty="0" smtClean="0">
                <a:latin typeface="楷体" pitchFamily="49" charset="-122"/>
                <a:ea typeface="楷体" pitchFamily="49" charset="-122"/>
                <a:cs typeface="楷体_GB2312"/>
              </a:rPr>
              <a:t>股标的资产。</a:t>
            </a:r>
            <a:endParaRPr lang="en-US" altLang="zh-CN" sz="1900" dirty="0" smtClean="0">
              <a:latin typeface="楷体" pitchFamily="49" charset="-122"/>
              <a:ea typeface="楷体" pitchFamily="49" charset="-122"/>
              <a:cs typeface="楷体_GB2312"/>
            </a:endParaRPr>
          </a:p>
          <a:p>
            <a:pPr algn="ctr"/>
            <a:endParaRPr lang="en-US" altLang="zh-CN" sz="1900" dirty="0" smtClean="0">
              <a:latin typeface="楷体" pitchFamily="49" charset="-122"/>
              <a:ea typeface="楷体" pitchFamily="49" charset="-122"/>
              <a:cs typeface="楷体_GB231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93b1OOOPIC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26" y="1673685"/>
            <a:ext cx="10080625" cy="5040746"/>
          </a:xfrm>
          <a:prstGeom prst="rect">
            <a:avLst/>
          </a:prstGeom>
        </p:spPr>
      </p:pic>
      <p:sp>
        <p:nvSpPr>
          <p:cNvPr id="6" name="TextBox 5">
            <a:hlinkClick r:id="rId4" action="ppaction://hlinkpres?slideindex=1&amp;slidetitle="/>
          </p:cNvPr>
          <p:cNvSpPr txBox="1"/>
          <p:nvPr/>
        </p:nvSpPr>
        <p:spPr>
          <a:xfrm>
            <a:off x="3403848" y="3810590"/>
            <a:ext cx="584775" cy="2442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600" dirty="0" smtClean="0">
                <a:solidFill>
                  <a:srgbClr val="003399"/>
                </a:solidFill>
                <a:latin typeface="华文隶书" pitchFamily="2" charset="-122"/>
                <a:ea typeface="华文隶书" pitchFamily="2" charset="-122"/>
              </a:rPr>
              <a:t>ETF</a:t>
            </a:r>
            <a:r>
              <a:rPr lang="zh-CN" altLang="en-US" sz="2600" dirty="0" smtClean="0">
                <a:solidFill>
                  <a:srgbClr val="003399"/>
                </a:solidFill>
                <a:latin typeface="华文隶书" pitchFamily="2" charset="-122"/>
                <a:ea typeface="华文隶书" pitchFamily="2" charset="-122"/>
              </a:rPr>
              <a:t>期权基础</a:t>
            </a:r>
          </a:p>
        </p:txBody>
      </p:sp>
      <p:sp>
        <p:nvSpPr>
          <p:cNvPr id="7" name="TextBox 6">
            <a:hlinkClick r:id="rId5" action="ppaction://hlinkpres?slideindex=1&amp;slidetitle="/>
          </p:cNvPr>
          <p:cNvSpPr txBox="1"/>
          <p:nvPr/>
        </p:nvSpPr>
        <p:spPr>
          <a:xfrm>
            <a:off x="4507764" y="3581636"/>
            <a:ext cx="584775" cy="28237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600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期权基本策略歌</a:t>
            </a:r>
          </a:p>
        </p:txBody>
      </p:sp>
      <p:sp>
        <p:nvSpPr>
          <p:cNvPr id="8" name="TextBox 7">
            <a:hlinkClick r:id="rId6" action="ppaction://hlinkpres?slideindex=1&amp;slidetitle="/>
          </p:cNvPr>
          <p:cNvSpPr txBox="1"/>
          <p:nvPr/>
        </p:nvSpPr>
        <p:spPr>
          <a:xfrm>
            <a:off x="5690532" y="3810590"/>
            <a:ext cx="584775" cy="24421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600" dirty="0" smtClean="0">
                <a:solidFill>
                  <a:srgbClr val="7030A0"/>
                </a:solidFill>
                <a:latin typeface="华文隶书" pitchFamily="2" charset="-122"/>
                <a:ea typeface="华文隶书" pitchFamily="2" charset="-122"/>
              </a:rPr>
              <a:t>波动率的奥秘</a:t>
            </a:r>
          </a:p>
        </p:txBody>
      </p:sp>
      <p:sp>
        <p:nvSpPr>
          <p:cNvPr id="9" name="TextBox 8">
            <a:hlinkClick r:id="rId7" action="ppaction://hlinkpres?slideindex=1&amp;slidetitle="/>
          </p:cNvPr>
          <p:cNvSpPr txBox="1"/>
          <p:nvPr/>
        </p:nvSpPr>
        <p:spPr>
          <a:xfrm>
            <a:off x="6763108" y="3581636"/>
            <a:ext cx="584775" cy="37668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600" dirty="0" smtClean="0">
                <a:solidFill>
                  <a:srgbClr val="6699FF"/>
                </a:solidFill>
                <a:latin typeface="华文隶书" pitchFamily="2" charset="-122"/>
                <a:ea typeface="华文隶书" pitchFamily="2" charset="-122"/>
              </a:rPr>
              <a:t>神奇的希腊字母</a:t>
            </a:r>
          </a:p>
        </p:txBody>
      </p:sp>
      <p:sp>
        <p:nvSpPr>
          <p:cNvPr id="11" name="TextBox 10">
            <a:hlinkClick r:id="rId8" action="ppaction://hlinkpres?slideindex=1&amp;slidetitle="/>
          </p:cNvPr>
          <p:cNvSpPr txBox="1"/>
          <p:nvPr/>
        </p:nvSpPr>
        <p:spPr>
          <a:xfrm>
            <a:off x="7867539" y="3429001"/>
            <a:ext cx="584775" cy="30691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600" dirty="0" smtClean="0">
                <a:solidFill>
                  <a:srgbClr val="00B050"/>
                </a:solidFill>
                <a:latin typeface="华文隶书" pitchFamily="2" charset="-122"/>
                <a:ea typeface="华文隶书" pitchFamily="2" charset="-122"/>
              </a:rPr>
              <a:t>投资者适当性管理</a:t>
            </a:r>
          </a:p>
        </p:txBody>
      </p:sp>
      <p:pic>
        <p:nvPicPr>
          <p:cNvPr id="12" name="图片 11" descr="sy_201012291509006580-1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4438" y="1"/>
            <a:ext cx="3661354" cy="2241085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045791" y="6252767"/>
            <a:ext cx="3087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C0066"/>
                </a:solidFill>
                <a:latin typeface="方正舒体" pitchFamily="2" charset="-122"/>
                <a:ea typeface="方正舒体" pitchFamily="2" charset="-122"/>
              </a:rPr>
              <a:t>点标题 有惊喜</a:t>
            </a:r>
            <a:r>
              <a:rPr lang="en-US" altLang="zh-CN" sz="2400" dirty="0" smtClean="0">
                <a:solidFill>
                  <a:srgbClr val="CC0066"/>
                </a:solidFill>
                <a:latin typeface="方正舒体" pitchFamily="2" charset="-122"/>
                <a:ea typeface="方正舒体" pitchFamily="2" charset="-122"/>
              </a:rPr>
              <a:t>~~</a:t>
            </a:r>
            <a:endParaRPr lang="zh-CN" altLang="en-US" sz="2400" dirty="0" smtClean="0">
              <a:solidFill>
                <a:srgbClr val="CC0066"/>
              </a:solidFill>
              <a:latin typeface="方正舒体" pitchFamily="2" charset="-122"/>
              <a:ea typeface="方正舒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>
            <a:spLocks/>
          </p:cNvSpPr>
          <p:nvPr/>
        </p:nvSpPr>
        <p:spPr>
          <a:xfrm>
            <a:off x="0" y="188640"/>
            <a:ext cx="91995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一、初识期权中的希腊字母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981575" y="3321050"/>
          <a:ext cx="114300" cy="215900"/>
        </p:xfrm>
        <a:graphic>
          <a:graphicData uri="http://schemas.openxmlformats.org/presentationml/2006/ole">
            <p:oleObj spid="_x0000_s39938" name="公式" r:id="rId3" imgW="114120" imgH="215640" progId="Equation.3">
              <p:embed/>
            </p:oleObj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5856" y="1124744"/>
            <a:ext cx="4485133" cy="209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176216" y="3933056"/>
            <a:ext cx="5544616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zh-CN" altLang="en-US" sz="1800" b="1" dirty="0" smtClean="0">
                <a:solidFill>
                  <a:srgbClr val="003399"/>
                </a:solidFill>
                <a:latin typeface="华文楷体" pitchFamily="2" charset="-122"/>
                <a:ea typeface="华文楷体" pitchFamily="2" charset="-122"/>
              </a:rPr>
              <a:t>还记得上集那可怕的</a:t>
            </a:r>
            <a:r>
              <a:rPr lang="en-US" altLang="zh-CN" sz="1800" b="1" dirty="0" smtClean="0">
                <a:solidFill>
                  <a:srgbClr val="003399"/>
                </a:solidFill>
                <a:latin typeface="华文楷体" pitchFamily="2" charset="-122"/>
                <a:ea typeface="华文楷体" pitchFamily="2" charset="-122"/>
              </a:rPr>
              <a:t>BS</a:t>
            </a:r>
            <a:r>
              <a:rPr lang="zh-CN" altLang="en-US" sz="1800" b="1" dirty="0" smtClean="0">
                <a:solidFill>
                  <a:srgbClr val="003399"/>
                </a:solidFill>
                <a:latin typeface="华文楷体" pitchFamily="2" charset="-122"/>
                <a:ea typeface="华文楷体" pitchFamily="2" charset="-122"/>
              </a:rPr>
              <a:t>期权定价公式吗，除了行权价</a:t>
            </a:r>
            <a:r>
              <a:rPr lang="en-US" altLang="zh-CN" sz="1800" b="1" dirty="0" smtClean="0">
                <a:solidFill>
                  <a:srgbClr val="003399"/>
                </a:solidFill>
                <a:latin typeface="华文楷体" pitchFamily="2" charset="-122"/>
                <a:ea typeface="华文楷体" pitchFamily="2" charset="-122"/>
              </a:rPr>
              <a:t>X</a:t>
            </a:r>
            <a:r>
              <a:rPr lang="zh-CN" altLang="en-US" sz="1800" b="1" dirty="0" smtClean="0">
                <a:solidFill>
                  <a:srgbClr val="003399"/>
                </a:solidFill>
                <a:latin typeface="华文楷体" pitchFamily="2" charset="-122"/>
                <a:ea typeface="华文楷体" pitchFamily="2" charset="-122"/>
              </a:rPr>
              <a:t>，其他四个参数都是变来变去的，从而给我们的投资带来了风险，今天要讲的希腊字母，能帮助我们衡量、把握、防范这四个参数变动引发的风险的，五个希腊字母可是我们进行期权投资的五大“神器”啊</a:t>
            </a:r>
            <a:r>
              <a:rPr lang="en-US" altLang="zh-CN" sz="1800" b="1" dirty="0" smtClean="0">
                <a:solidFill>
                  <a:srgbClr val="003399"/>
                </a:solidFill>
                <a:latin typeface="华文楷体" pitchFamily="2" charset="-122"/>
                <a:ea typeface="华文楷体" pitchFamily="2" charset="-122"/>
              </a:rPr>
              <a:t>~~</a:t>
            </a:r>
            <a:endParaRPr lang="zh-CN" altLang="en-US" sz="1800" b="1" dirty="0" smtClean="0">
              <a:solidFill>
                <a:srgbClr val="003399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4" name="图片 13" descr="u=2480463814,3879901082&amp;fm=21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3928" y="4221088"/>
            <a:ext cx="1512168" cy="1512168"/>
          </a:xfrm>
          <a:prstGeom prst="rect">
            <a:avLst/>
          </a:prstGeom>
        </p:spPr>
      </p:pic>
      <p:pic>
        <p:nvPicPr>
          <p:cNvPr id="15" name="图片 14" descr="20131130102210969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44568" y="1772816"/>
            <a:ext cx="1472952" cy="1472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标题 1"/>
          <p:cNvSpPr txBox="1">
            <a:spLocks/>
          </p:cNvSpPr>
          <p:nvPr/>
        </p:nvSpPr>
        <p:spPr>
          <a:xfrm>
            <a:off x="0" y="188640"/>
            <a:ext cx="9199563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一、初识期权中的希腊字母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4981575" y="3321050"/>
          <a:ext cx="114300" cy="215900"/>
        </p:xfrm>
        <a:graphic>
          <a:graphicData uri="http://schemas.openxmlformats.org/presentationml/2006/ole">
            <p:oleObj spid="_x0000_s1026" name="公式" r:id="rId3" imgW="114120" imgH="2156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976416" y="4221088"/>
          <a:ext cx="287461" cy="292224"/>
        </p:xfrm>
        <a:graphic>
          <a:graphicData uri="http://schemas.openxmlformats.org/presentationml/2006/ole">
            <p:oleObj spid="_x0000_s1029" name="公式" r:id="rId4" imgW="139680" imgH="152280" progId="Equation.3">
              <p:embed/>
            </p:oleObj>
          </a:graphicData>
        </a:graphic>
      </p:graphicFrame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7128544" y="4293096"/>
          <a:ext cx="538645" cy="267419"/>
        </p:xfrm>
        <a:graphic>
          <a:graphicData uri="http://schemas.openxmlformats.org/presentationml/2006/ole">
            <p:oleObj spid="_x0000_s1030" r:id="rId5" imgW="126835" imgH="139518" progId="">
              <p:embed/>
            </p:oleObj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008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8136656" y="4221088"/>
          <a:ext cx="371475" cy="304800"/>
        </p:xfrm>
        <a:graphic>
          <a:graphicData uri="http://schemas.openxmlformats.org/presentationml/2006/ole">
            <p:oleObj spid="_x0000_s1032" r:id="rId6" imgW="164814" imgH="177492" progId="">
              <p:embed/>
            </p:oleObj>
          </a:graphicData>
        </a:graphic>
      </p:graphicFrame>
      <p:pic>
        <p:nvPicPr>
          <p:cNvPr id="34" name="图片 33" descr="12aw020315050-h5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836712"/>
            <a:ext cx="1800200" cy="21841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43968" y="908721"/>
            <a:ext cx="792088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altLang="zh-CN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0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什么是希腊值（</a:t>
            </a:r>
            <a:r>
              <a:rPr lang="en-US" altLang="zh-CN" sz="20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Greeks)?</a:t>
            </a:r>
          </a:p>
          <a:p>
            <a:pPr indent="457200"/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期权价格的大小对于期权买卖双方都很重要，它的大小受四个变动参数（标的券价格、到期时间、波动率和无风险利率）影响，期权价格受四参数的影响程度就是期权敏感度，即希腊值（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Greeks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）。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457200"/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>
              <a:buBlip>
                <a:blip r:embed="rId8"/>
              </a:buBlip>
            </a:pPr>
            <a:r>
              <a:rPr lang="en-US" altLang="zh-CN" sz="1800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Greeks</a:t>
            </a:r>
            <a:r>
              <a:rPr lang="zh-CN" altLang="en-US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有什么用？</a:t>
            </a:r>
            <a:endParaRPr lang="en-US" altLang="zh-CN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/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Greeks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用来衡量交易中某个特定的风险，帮助投资者更准确地把握期权价格的变化方向和程度，进行对冲交易的投资者还可以利用希腊值动态管理对冲组合风险。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Blip>
                <a:blip r:embed="rId8"/>
              </a:buBlip>
            </a:pPr>
            <a:r>
              <a:rPr lang="en-US" altLang="zh-CN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 Greeks</a:t>
            </a:r>
            <a:r>
              <a:rPr lang="zh-CN" altLang="en-US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有哪些？</a:t>
            </a:r>
            <a:endParaRPr lang="en-US" altLang="zh-CN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/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常用的希腊字母包括</a:t>
            </a:r>
            <a:r>
              <a:rPr lang="el-GR" altLang="zh-CN" sz="2000" dirty="0" smtClean="0">
                <a:latin typeface="楷体" pitchFamily="49" charset="-122"/>
                <a:ea typeface="楷体" pitchFamily="49" charset="-122"/>
              </a:rPr>
              <a:t>Δ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(Delta)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(Gamma)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(Vega)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(Theta)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el-GR" altLang="zh-CN" sz="2000" dirty="0" smtClean="0">
                <a:latin typeface="楷体" pitchFamily="49" charset="-122"/>
                <a:ea typeface="楷体" pitchFamily="49" charset="-122"/>
              </a:rPr>
              <a:t>ρ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(Rho)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五个。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457200"/>
            <a:endParaRPr lang="en-US" altLang="zh-CN" sz="20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Blip>
                <a:blip r:embed="rId8"/>
              </a:buBlip>
            </a:pPr>
            <a:r>
              <a:rPr lang="en-US" altLang="zh-CN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 Greeks</a:t>
            </a:r>
            <a:r>
              <a:rPr lang="zh-CN" altLang="en-US" dirty="0" smtClean="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</a:rPr>
              <a:t>数值有好坏之分吗？</a:t>
            </a:r>
            <a:endParaRPr lang="en-US" altLang="zh-CN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/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Greeks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可理解为期权在某一市场因素下的风险，绝对值越小，投资者承担的相应风险越小，但可能收益也越小，无绝对好坏之分。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457200"/>
            <a:endParaRPr lang="zh-CN" altLang="en-US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457200"/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457200"/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6"/>
          <p:cNvSpPr>
            <a:spLocks noGrp="1" noChangeArrowheads="1"/>
          </p:cNvSpPr>
          <p:nvPr>
            <p:ph idx="1"/>
          </p:nvPr>
        </p:nvSpPr>
        <p:spPr bwMode="auto">
          <a:xfrm>
            <a:off x="359792" y="1628800"/>
            <a:ext cx="5180016" cy="25202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609600">
              <a:buNone/>
            </a:pPr>
            <a:r>
              <a:rPr lang="en-US" altLang="zh-CN" sz="2000" kern="1200" dirty="0" smtClean="0">
                <a:latin typeface="楷体" pitchFamily="49" charset="-122"/>
                <a:ea typeface="楷体" pitchFamily="49" charset="-122"/>
                <a:cs typeface="+mn-cs"/>
              </a:rPr>
              <a:t>Delta</a:t>
            </a:r>
            <a:r>
              <a:rPr lang="zh-CN" altLang="zh-CN" sz="2000" kern="1200" dirty="0" smtClean="0">
                <a:latin typeface="楷体" pitchFamily="49" charset="-122"/>
                <a:ea typeface="楷体" pitchFamily="49" charset="-122"/>
                <a:cs typeface="+mn-cs"/>
              </a:rPr>
              <a:t>是</a:t>
            </a:r>
            <a:r>
              <a:rPr lang="zh-CN" altLang="en-US" sz="2000" kern="1200" dirty="0" smtClean="0">
                <a:latin typeface="楷体" pitchFamily="49" charset="-122"/>
                <a:ea typeface="楷体" pitchFamily="49" charset="-122"/>
                <a:cs typeface="+mn-cs"/>
              </a:rPr>
              <a:t>衡量标的券价格变化对权利金的影响，即标的券价格变动一个单位，权利金相应产生的变化。理论上看，</a:t>
            </a:r>
            <a:r>
              <a:rPr lang="en-US" altLang="zh-CN" sz="2000" kern="1200" dirty="0" smtClean="0">
                <a:latin typeface="楷体" pitchFamily="49" charset="-122"/>
                <a:ea typeface="楷体" pitchFamily="49" charset="-122"/>
                <a:cs typeface="+mn-cs"/>
              </a:rPr>
              <a:t>Delta</a:t>
            </a:r>
            <a:r>
              <a:rPr lang="zh-CN" altLang="en-US" sz="2000" kern="1200" dirty="0" smtClean="0">
                <a:latin typeface="楷体" pitchFamily="49" charset="-122"/>
                <a:ea typeface="楷体" pitchFamily="49" charset="-122"/>
                <a:cs typeface="+mn-cs"/>
              </a:rPr>
              <a:t>为期权价值对标的券价格的一阶偏导。</a:t>
            </a:r>
            <a:endParaRPr lang="en-US" altLang="zh-CN" sz="2000" kern="1200" dirty="0" smtClean="0">
              <a:latin typeface="楷体" pitchFamily="49" charset="-122"/>
              <a:ea typeface="楷体" pitchFamily="49" charset="-122"/>
              <a:cs typeface="+mn-cs"/>
            </a:endParaRPr>
          </a:p>
          <a:p>
            <a:pPr marL="0" indent="609600">
              <a:buNone/>
            </a:pPr>
            <a:r>
              <a:rPr lang="zh-CN" altLang="en-US" sz="2000" b="1" kern="1200" dirty="0" smtClean="0">
                <a:latin typeface="楷体" pitchFamily="49" charset="-122"/>
                <a:ea typeface="楷体" pitchFamily="49" charset="-122"/>
                <a:cs typeface="+mn-cs"/>
              </a:rPr>
              <a:t>新权利金</a:t>
            </a:r>
            <a:r>
              <a:rPr lang="en-US" altLang="zh-CN" sz="2000" b="1" kern="1200" dirty="0" smtClean="0">
                <a:latin typeface="楷体" pitchFamily="49" charset="-122"/>
                <a:ea typeface="楷体" pitchFamily="49" charset="-122"/>
                <a:cs typeface="+mn-cs"/>
              </a:rPr>
              <a:t>=</a:t>
            </a:r>
            <a:r>
              <a:rPr lang="zh-CN" altLang="en-US" sz="2000" b="1" kern="1200" dirty="0" smtClean="0">
                <a:latin typeface="楷体" pitchFamily="49" charset="-122"/>
                <a:ea typeface="楷体" pitchFamily="49" charset="-122"/>
                <a:cs typeface="+mn-cs"/>
              </a:rPr>
              <a:t>原权利金</a:t>
            </a:r>
            <a:r>
              <a:rPr lang="en-US" altLang="zh-CN" sz="2000" b="1" kern="1200" dirty="0" smtClean="0">
                <a:latin typeface="楷体" pitchFamily="49" charset="-122"/>
                <a:ea typeface="楷体" pitchFamily="49" charset="-122"/>
                <a:cs typeface="+mn-cs"/>
              </a:rPr>
              <a:t>+Delta</a:t>
            </a:r>
            <a:r>
              <a:rPr lang="en-US" altLang="zh-CN" sz="2000" b="1" dirty="0" smtClean="0"/>
              <a:t> ×</a:t>
            </a:r>
            <a:r>
              <a:rPr lang="zh-CN" altLang="en-US" sz="2000" b="1" kern="1200" dirty="0" smtClean="0">
                <a:latin typeface="楷体" pitchFamily="49" charset="-122"/>
                <a:ea typeface="楷体" pitchFamily="49" charset="-122"/>
                <a:cs typeface="+mn-cs"/>
              </a:rPr>
              <a:t>标的券价格变化</a:t>
            </a:r>
          </a:p>
        </p:txBody>
      </p:sp>
      <p:pic>
        <p:nvPicPr>
          <p:cNvPr id="14" name="图片 13" descr="1939531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8940" y="2071678"/>
            <a:ext cx="4325933" cy="3517562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0" y="116632"/>
            <a:ext cx="9504918" cy="685800"/>
          </a:xfrm>
        </p:spPr>
        <p:txBody>
          <a:bodyPr/>
          <a:lstStyle/>
          <a:p>
            <a:r>
              <a:rPr lang="zh-CN" altLang="en-US" dirty="0" smtClean="0"/>
              <a:t>二、细览期权中的希腊字母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8024" y="10527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1.Delta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（德尔塔，</a:t>
            </a:r>
            <a:r>
              <a:rPr lang="el-GR" altLang="zh-CN" sz="2400" b="1" dirty="0" smtClean="0"/>
              <a:t> Δ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359792" y="4149080"/>
            <a:ext cx="5184576" cy="2062103"/>
          </a:xfrm>
          <a:prstGeom prst="rect">
            <a:avLst/>
          </a:prstGeom>
          <a:ln>
            <a:solidFill>
              <a:srgbClr val="04B42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0"/>
              </a:spcBef>
              <a:buBlip>
                <a:blip r:embed="rId4"/>
              </a:buBlip>
            </a:pPr>
            <a:r>
              <a:rPr lang="zh-CN" altLang="en-US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案例：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上证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50ETF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认购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期权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行权价为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1.900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元，期权价格为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0.073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元，还有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个月到期，此时上证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50ETF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价格为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1.800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元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Delta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为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0.4255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。其他条件不变，如果上证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50ETF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的价格变为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1.810 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元，即增加了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0.010</a:t>
            </a:r>
            <a:r>
              <a:rPr lang="zh-CN" altLang="zh-CN" dirty="0" smtClean="0">
                <a:latin typeface="楷体" pitchFamily="49" charset="-122"/>
                <a:ea typeface="楷体" pitchFamily="49" charset="-122"/>
              </a:rPr>
              <a:t>元，则期权价格将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如何变化？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>
              <a:spcBef>
                <a:spcPts val="0"/>
              </a:spcBef>
            </a:pP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期权价格将变为：</a:t>
            </a:r>
            <a:endParaRPr lang="en-US" altLang="zh-CN" dirty="0" smtClean="0">
              <a:latin typeface="楷体" pitchFamily="49" charset="-122"/>
              <a:ea typeface="楷体" pitchFamily="49" charset="-122"/>
            </a:endParaRPr>
          </a:p>
          <a:p>
            <a:pPr algn="ctr">
              <a:spcBef>
                <a:spcPts val="0"/>
              </a:spcBef>
            </a:pP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0.073+0.4255</a:t>
            </a:r>
            <a:r>
              <a:rPr lang="en-US" altLang="zh-CN" sz="2000" b="1" kern="0" dirty="0" smtClean="0">
                <a:solidFill>
                  <a:srgbClr val="000000"/>
                </a:solidFill>
                <a:latin typeface="Arial"/>
                <a:ea typeface="楷体_GB2312"/>
              </a:rPr>
              <a:t> 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×(1.810-1.800)=0.077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元</a:t>
            </a:r>
            <a:endParaRPr lang="zh-CN" altLang="zh-CN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792" y="836712"/>
            <a:ext cx="6693694" cy="3614738"/>
          </a:xfrm>
          <a:prstGeom prst="rect">
            <a:avLst/>
          </a:prstGeom>
        </p:spPr>
      </p:pic>
      <p:sp>
        <p:nvSpPr>
          <p:cNvPr id="21" name="椭圆形标注 20"/>
          <p:cNvSpPr/>
          <p:nvPr/>
        </p:nvSpPr>
        <p:spPr>
          <a:xfrm rot="10800000">
            <a:off x="3168104" y="4581128"/>
            <a:ext cx="2880320" cy="2088232"/>
          </a:xfrm>
          <a:prstGeom prst="wedgeEllipseCallout">
            <a:avLst>
              <a:gd name="adj1" fmla="val -69022"/>
              <a:gd name="adj2" fmla="val 77471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标题 4"/>
          <p:cNvSpPr>
            <a:spLocks noGrp="1"/>
          </p:cNvSpPr>
          <p:nvPr>
            <p:ph type="title"/>
          </p:nvPr>
        </p:nvSpPr>
        <p:spPr>
          <a:xfrm>
            <a:off x="0" y="116632"/>
            <a:ext cx="9504918" cy="685800"/>
          </a:xfrm>
        </p:spPr>
        <p:txBody>
          <a:bodyPr/>
          <a:lstStyle/>
          <a:p>
            <a:r>
              <a:rPr lang="zh-CN" altLang="en-US" dirty="0" smtClean="0"/>
              <a:t>二、细览期权中的希腊字母</a:t>
            </a:r>
          </a:p>
        </p:txBody>
      </p:sp>
      <p:pic>
        <p:nvPicPr>
          <p:cNvPr id="13" name="图片 12" descr="77bOOOPIC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6656" y="836712"/>
            <a:ext cx="1584176" cy="2467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88584" y="3356992"/>
            <a:ext cx="2592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唯一的差别是：认购期权</a:t>
            </a:r>
            <a:r>
              <a:rPr lang="en-US" altLang="zh-CN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Delta</a:t>
            </a:r>
            <a:r>
              <a:rPr lang="zh-CN" altLang="en-US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为</a:t>
            </a:r>
            <a:r>
              <a:rPr lang="zh-CN" altLang="en-US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（</a:t>
            </a:r>
            <a:r>
              <a:rPr lang="en-US" altLang="zh-CN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0,1</a:t>
            </a:r>
            <a:r>
              <a:rPr lang="zh-CN" altLang="en-US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）</a:t>
            </a:r>
            <a:r>
              <a:rPr lang="zh-CN" altLang="en-US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，</a:t>
            </a:r>
            <a:r>
              <a:rPr lang="zh-CN" altLang="en-US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而认沽期权</a:t>
            </a:r>
            <a:r>
              <a:rPr lang="zh-CN" altLang="en-US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为</a:t>
            </a:r>
            <a:r>
              <a:rPr lang="zh-CN" altLang="en-US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（</a:t>
            </a:r>
            <a:r>
              <a:rPr lang="en-US" altLang="zh-CN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-1,0</a:t>
            </a:r>
            <a:r>
              <a:rPr lang="zh-CN" altLang="en-US" sz="16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）</a:t>
            </a:r>
            <a:endParaRPr lang="en-US" altLang="zh-CN" sz="1600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en-US" altLang="zh-CN" sz="1600" dirty="0" smtClean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  <a:p>
            <a:endParaRPr lang="zh-CN" altLang="en-US" sz="1600" dirty="0" smtClean="0">
              <a:solidFill>
                <a:srgbClr val="00206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9" name="椭圆形标注 8"/>
          <p:cNvSpPr/>
          <p:nvPr/>
        </p:nvSpPr>
        <p:spPr>
          <a:xfrm rot="10800000">
            <a:off x="287784" y="4869160"/>
            <a:ext cx="2520280" cy="1584176"/>
          </a:xfrm>
          <a:prstGeom prst="wedgeEllipseCallout">
            <a:avLst>
              <a:gd name="adj1" fmla="val -4401"/>
              <a:gd name="adj2" fmla="val 9548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816" y="5085184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接近到期日（</a:t>
            </a:r>
            <a:r>
              <a:rPr lang="en-US" altLang="zh-CN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T=0</a:t>
            </a:r>
            <a:r>
              <a:rPr lang="zh-CN" altLang="en-US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），实值认购期权价内收敛于</a:t>
            </a:r>
            <a:r>
              <a:rPr lang="en-US" altLang="zh-CN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，平值收敛于</a:t>
            </a:r>
            <a:r>
              <a:rPr lang="en-US" altLang="zh-CN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0.5</a:t>
            </a:r>
            <a:r>
              <a:rPr lang="zh-CN" altLang="en-US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，虚值收敛于</a:t>
            </a:r>
            <a:r>
              <a:rPr lang="en-US" altLang="zh-CN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0</a:t>
            </a:r>
            <a:endParaRPr lang="zh-CN" altLang="en-US" sz="1400" dirty="0" smtClean="0">
              <a:solidFill>
                <a:srgbClr val="003399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9" name="椭圆形标注 18"/>
          <p:cNvSpPr/>
          <p:nvPr/>
        </p:nvSpPr>
        <p:spPr>
          <a:xfrm rot="10800000">
            <a:off x="3152037" y="4590794"/>
            <a:ext cx="2880320" cy="2078565"/>
          </a:xfrm>
          <a:prstGeom prst="wedgeEllipseCallout">
            <a:avLst>
              <a:gd name="adj1" fmla="val 65748"/>
              <a:gd name="adj2" fmla="val 7013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0152" y="501317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实</a:t>
            </a:r>
            <a:r>
              <a:rPr lang="zh-CN" altLang="en-US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值程度</a:t>
            </a:r>
            <a:r>
              <a:rPr lang="zh-CN" altLang="en-US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越深，</a:t>
            </a:r>
            <a:r>
              <a:rPr lang="en-US" altLang="zh-CN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Delta</a:t>
            </a:r>
            <a:r>
              <a:rPr lang="zh-CN" altLang="en-US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绝对值越</a:t>
            </a:r>
            <a:r>
              <a:rPr lang="zh-CN" altLang="en-US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大</a:t>
            </a:r>
          </a:p>
        </p:txBody>
      </p:sp>
      <p:sp>
        <p:nvSpPr>
          <p:cNvPr id="22" name="椭圆形标注 21"/>
          <p:cNvSpPr/>
          <p:nvPr/>
        </p:nvSpPr>
        <p:spPr>
          <a:xfrm rot="10800000">
            <a:off x="6336456" y="4869160"/>
            <a:ext cx="2736304" cy="1584176"/>
          </a:xfrm>
          <a:prstGeom prst="wedgeEllipseCallout">
            <a:avLst>
              <a:gd name="adj1" fmla="val 94140"/>
              <a:gd name="adj2" fmla="val 93234"/>
            </a:avLst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4488" y="515719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接近到期日（</a:t>
            </a:r>
            <a:r>
              <a:rPr lang="en-US" altLang="zh-CN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T=0</a:t>
            </a:r>
            <a:r>
              <a:rPr lang="zh-CN" altLang="en-US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），实值认沽期权收敛于</a:t>
            </a:r>
            <a:r>
              <a:rPr lang="en-US" altLang="zh-CN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-1</a:t>
            </a:r>
            <a:r>
              <a:rPr lang="zh-CN" altLang="en-US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，平值收敛于</a:t>
            </a:r>
            <a:r>
              <a:rPr lang="en-US" altLang="zh-CN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-0.5</a:t>
            </a:r>
            <a:r>
              <a:rPr lang="zh-CN" altLang="en-US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，虚值收敛于</a:t>
            </a:r>
            <a:r>
              <a:rPr lang="en-US" altLang="zh-CN" sz="14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0</a:t>
            </a:r>
            <a:endParaRPr lang="zh-CN" altLang="en-US" sz="1400" dirty="0" smtClean="0">
              <a:solidFill>
                <a:srgbClr val="003399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9" grpId="0" animBg="1"/>
      <p:bldP spid="17" grpId="0"/>
      <p:bldP spid="19" grpId="0" animBg="1"/>
      <p:bldP spid="20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</p:nvPr>
        </p:nvSpPr>
        <p:spPr>
          <a:xfrm>
            <a:off x="0" y="116632"/>
            <a:ext cx="9504918" cy="685800"/>
          </a:xfrm>
        </p:spPr>
        <p:txBody>
          <a:bodyPr/>
          <a:lstStyle/>
          <a:p>
            <a:r>
              <a:rPr lang="zh-CN" altLang="en-US" dirty="0" smtClean="0"/>
              <a:t>二、细览期权中的希腊字母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8024" y="10527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2.Gamma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（伽马，  ）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760392" y="1124744"/>
          <a:ext cx="287337" cy="292100"/>
        </p:xfrm>
        <a:graphic>
          <a:graphicData uri="http://schemas.openxmlformats.org/presentationml/2006/ole">
            <p:oleObj spid="_x0000_s30722" name="公式" r:id="rId3" imgW="139680" imgH="1522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47824" y="1772816"/>
            <a:ext cx="8496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当标的券价格变化不大时，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Delta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是有效的度量指标，而当而标的券价格变化较大时，需要引入另一个希腊字母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Gamma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457200"/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Gamma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衡量的是</a:t>
            </a:r>
            <a:r>
              <a:rPr lang="zh-CN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标的证券价格变化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对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Delta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的影响，即标的证券价格变化一个单位，期权</a:t>
            </a:r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Delta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相应产生的变化</a:t>
            </a:r>
            <a:r>
              <a:rPr lang="zh-CN" altLang="en-US" dirty="0" smtClean="0"/>
              <a:t>，它</a:t>
            </a:r>
            <a:r>
              <a:rPr lang="zh-CN" altLang="zh-CN" sz="2000" dirty="0" smtClean="0">
                <a:latin typeface="楷体" pitchFamily="49" charset="-122"/>
                <a:ea typeface="楷体" pitchFamily="49" charset="-122"/>
              </a:rPr>
              <a:t>同时也间接度量了标的证券价格变化对权利金的二阶影响。</a:t>
            </a:r>
            <a:endParaRPr lang="en-US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457200"/>
            <a:r>
              <a:rPr lang="zh-CN" altLang="zh-CN" sz="2000" b="1" dirty="0" smtClean="0"/>
              <a:t>新</a:t>
            </a:r>
            <a:r>
              <a:rPr lang="en-US" altLang="zh-CN" sz="2000" b="1" dirty="0" smtClean="0"/>
              <a:t>Delta=</a:t>
            </a:r>
            <a:r>
              <a:rPr lang="zh-CN" altLang="zh-CN" sz="2000" b="1" dirty="0" smtClean="0"/>
              <a:t>原</a:t>
            </a:r>
            <a:r>
              <a:rPr lang="en-US" altLang="zh-CN" sz="2000" b="1" dirty="0" err="1" smtClean="0"/>
              <a:t>Delta+Gamma</a:t>
            </a:r>
            <a:r>
              <a:rPr lang="en-US" altLang="zh-CN" sz="2000" b="1" dirty="0" smtClean="0"/>
              <a:t>×</a:t>
            </a:r>
            <a:r>
              <a:rPr lang="zh-CN" altLang="zh-CN" sz="2000" b="1" dirty="0" smtClean="0"/>
              <a:t>标的证券价格变化</a:t>
            </a:r>
            <a:endParaRPr lang="zh-CN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457200"/>
            <a:r>
              <a:rPr lang="zh-CN" altLang="zh-CN" b="1" dirty="0" smtClean="0"/>
              <a:t>新权利金</a:t>
            </a:r>
            <a:r>
              <a:rPr lang="en-US" altLang="zh-CN" b="1" dirty="0" smtClean="0"/>
              <a:t>=</a:t>
            </a:r>
            <a:r>
              <a:rPr lang="zh-CN" altLang="zh-CN" b="1" dirty="0" smtClean="0"/>
              <a:t>原权利金</a:t>
            </a:r>
            <a:r>
              <a:rPr lang="en-US" altLang="zh-CN" b="1" dirty="0" smtClean="0"/>
              <a:t>+Delta×</a:t>
            </a:r>
            <a:r>
              <a:rPr lang="zh-CN" altLang="zh-CN" b="1" dirty="0" smtClean="0"/>
              <a:t>标的价格变化</a:t>
            </a:r>
            <a:r>
              <a:rPr lang="en-US" altLang="zh-CN" b="1" dirty="0" smtClean="0"/>
              <a:t>+1/2×Gamma×</a:t>
            </a:r>
            <a:r>
              <a:rPr lang="zh-CN" altLang="zh-CN" b="1" dirty="0" smtClean="0"/>
              <a:t>标的价格变化</a:t>
            </a:r>
            <a:endParaRPr lang="zh-CN" altLang="zh-CN" dirty="0" smtClean="0"/>
          </a:p>
          <a:p>
            <a:endParaRPr lang="zh-CN" altLang="en-US" sz="18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832" y="4221088"/>
            <a:ext cx="8784976" cy="175432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zh-CN" altLang="en-US" dirty="0" smtClean="0"/>
              <a:t>案例：</a:t>
            </a:r>
            <a:r>
              <a:rPr lang="zh-CN" altLang="zh-CN" dirty="0" smtClean="0"/>
              <a:t>上证</a:t>
            </a:r>
            <a:r>
              <a:rPr lang="en-US" altLang="zh-CN" dirty="0" smtClean="0"/>
              <a:t>50ETF</a:t>
            </a:r>
            <a:r>
              <a:rPr lang="zh-CN" altLang="en-US" dirty="0" smtClean="0"/>
              <a:t>认购</a:t>
            </a:r>
            <a:r>
              <a:rPr lang="zh-CN" altLang="zh-CN" dirty="0" smtClean="0"/>
              <a:t>期权，行权价为</a:t>
            </a:r>
            <a:r>
              <a:rPr lang="en-US" altLang="zh-CN" dirty="0" smtClean="0"/>
              <a:t>1.900</a:t>
            </a:r>
            <a:r>
              <a:rPr lang="zh-CN" altLang="zh-CN" dirty="0" smtClean="0"/>
              <a:t>元，期权价格为</a:t>
            </a:r>
            <a:r>
              <a:rPr lang="en-US" altLang="zh-CN" dirty="0" smtClean="0"/>
              <a:t>0.073</a:t>
            </a:r>
            <a:r>
              <a:rPr lang="zh-CN" altLang="zh-CN" dirty="0" smtClean="0"/>
              <a:t>元，还有</a:t>
            </a:r>
            <a:r>
              <a:rPr lang="en-US" altLang="zh-CN" dirty="0" smtClean="0"/>
              <a:t>6</a:t>
            </a:r>
            <a:r>
              <a:rPr lang="zh-CN" altLang="zh-CN" dirty="0" smtClean="0"/>
              <a:t>个月到期，此时上证</a:t>
            </a:r>
            <a:r>
              <a:rPr lang="en-US" altLang="zh-CN" dirty="0" smtClean="0"/>
              <a:t>50ETF</a:t>
            </a:r>
            <a:r>
              <a:rPr lang="zh-CN" altLang="zh-CN" dirty="0" smtClean="0"/>
              <a:t>价格为</a:t>
            </a:r>
            <a:r>
              <a:rPr lang="en-US" altLang="zh-CN" dirty="0" smtClean="0"/>
              <a:t>1.800</a:t>
            </a:r>
            <a:r>
              <a:rPr lang="zh-CN" altLang="zh-CN" dirty="0" smtClean="0"/>
              <a:t>元，</a:t>
            </a:r>
            <a:r>
              <a:rPr lang="en-US" altLang="zh-CN" dirty="0" smtClean="0"/>
              <a:t>Delta</a:t>
            </a:r>
            <a:r>
              <a:rPr lang="zh-CN" altLang="zh-CN" dirty="0" smtClean="0"/>
              <a:t>为</a:t>
            </a:r>
            <a:r>
              <a:rPr lang="en-US" altLang="zh-CN" dirty="0" smtClean="0"/>
              <a:t>0.4255</a:t>
            </a:r>
            <a:r>
              <a:rPr lang="zh-CN" altLang="zh-CN" dirty="0" smtClean="0"/>
              <a:t>，</a:t>
            </a:r>
            <a:r>
              <a:rPr lang="en-US" altLang="zh-CN" dirty="0" smtClean="0"/>
              <a:t>Gamma</a:t>
            </a:r>
            <a:r>
              <a:rPr lang="zh-CN" altLang="zh-CN" dirty="0" smtClean="0"/>
              <a:t>为</a:t>
            </a:r>
            <a:r>
              <a:rPr lang="en-US" altLang="zh-CN" dirty="0" smtClean="0"/>
              <a:t>1.540</a:t>
            </a:r>
            <a:r>
              <a:rPr lang="zh-CN" altLang="zh-CN" dirty="0" smtClean="0"/>
              <a:t>。其他条件不变，</a:t>
            </a:r>
            <a:r>
              <a:rPr lang="zh-CN" altLang="en-US" dirty="0" smtClean="0"/>
              <a:t>若</a:t>
            </a:r>
            <a:r>
              <a:rPr lang="zh-CN" altLang="zh-CN" dirty="0" smtClean="0"/>
              <a:t>上证</a:t>
            </a:r>
            <a:r>
              <a:rPr lang="en-US" altLang="zh-CN" dirty="0" smtClean="0"/>
              <a:t>50ETF</a:t>
            </a:r>
            <a:r>
              <a:rPr lang="zh-CN" altLang="zh-CN" dirty="0" smtClean="0"/>
              <a:t>的价格变为</a:t>
            </a:r>
            <a:r>
              <a:rPr lang="en-US" altLang="zh-CN" dirty="0" smtClean="0"/>
              <a:t>1.850 </a:t>
            </a:r>
            <a:r>
              <a:rPr lang="zh-CN" altLang="zh-CN" dirty="0" smtClean="0"/>
              <a:t>元，即增加了</a:t>
            </a:r>
            <a:r>
              <a:rPr lang="en-US" altLang="zh-CN" dirty="0" smtClean="0"/>
              <a:t>0.050</a:t>
            </a:r>
            <a:r>
              <a:rPr lang="zh-CN" altLang="zh-CN" dirty="0" smtClean="0"/>
              <a:t>元，则</a:t>
            </a:r>
            <a:r>
              <a:rPr lang="en-US" altLang="zh-CN" dirty="0" smtClean="0"/>
              <a:t>Delta</a:t>
            </a:r>
            <a:r>
              <a:rPr lang="zh-CN" altLang="en-US" dirty="0" smtClean="0"/>
              <a:t>如何变化？期权价格如何变化？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Delta</a:t>
            </a:r>
            <a:r>
              <a:rPr lang="zh-CN" altLang="zh-CN" dirty="0" smtClean="0"/>
              <a:t>将变化为</a:t>
            </a:r>
            <a:r>
              <a:rPr lang="en-US" altLang="zh-CN" dirty="0" smtClean="0"/>
              <a:t>0.4255+1.540 ×(1.850-1.800)=0.5025</a:t>
            </a:r>
            <a:endParaRPr lang="zh-CN" altLang="zh-CN" dirty="0" smtClean="0"/>
          </a:p>
          <a:p>
            <a:pPr algn="ctr"/>
            <a:r>
              <a:rPr lang="zh-CN" altLang="zh-CN" dirty="0" smtClean="0"/>
              <a:t>期权价格将变化为</a:t>
            </a:r>
            <a:r>
              <a:rPr lang="en-US" altLang="zh-CN" dirty="0" smtClean="0"/>
              <a:t>0.073+0.4255 ×0.05+1/2 ×1.540 ×0.05</a:t>
            </a:r>
            <a:r>
              <a:rPr lang="en-US" altLang="zh-CN" baseline="30000" dirty="0" smtClean="0"/>
              <a:t>2</a:t>
            </a:r>
            <a:r>
              <a:rPr lang="en-US" altLang="zh-CN" dirty="0" smtClean="0"/>
              <a:t>=0.096</a:t>
            </a:r>
            <a:r>
              <a:rPr lang="zh-CN" altLang="en-US" dirty="0" smtClean="0"/>
              <a:t>元</a:t>
            </a:r>
            <a:endParaRPr lang="en-US" altLang="zh-CN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824" y="836712"/>
            <a:ext cx="6264696" cy="3497321"/>
          </a:xfrm>
          <a:prstGeom prst="rect">
            <a:avLst/>
          </a:prstGeom>
        </p:spPr>
      </p:pic>
      <p:sp>
        <p:nvSpPr>
          <p:cNvPr id="7" name="标题 4"/>
          <p:cNvSpPr>
            <a:spLocks noGrp="1"/>
          </p:cNvSpPr>
          <p:nvPr>
            <p:ph type="title"/>
          </p:nvPr>
        </p:nvSpPr>
        <p:spPr>
          <a:xfrm>
            <a:off x="0" y="116632"/>
            <a:ext cx="9504918" cy="685800"/>
          </a:xfrm>
        </p:spPr>
        <p:txBody>
          <a:bodyPr/>
          <a:lstStyle/>
          <a:p>
            <a:r>
              <a:rPr lang="zh-CN" altLang="en-US" dirty="0" smtClean="0"/>
              <a:t>二、细览期权中的希腊字母</a:t>
            </a:r>
          </a:p>
        </p:txBody>
      </p:sp>
      <p:pic>
        <p:nvPicPr>
          <p:cNvPr id="12" name="图片 11" descr="42b1OOOPICf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68704" y="4653136"/>
            <a:ext cx="1284314" cy="1780237"/>
          </a:xfrm>
          <a:prstGeom prst="rect">
            <a:avLst/>
          </a:prstGeom>
        </p:spPr>
      </p:pic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6840512" y="4653136"/>
          <a:ext cx="1207422" cy="360040"/>
        </p:xfrm>
        <a:graphic>
          <a:graphicData uri="http://schemas.openxmlformats.org/presentationml/2006/ole">
            <p:oleObj spid="_x0000_s31749" name="公式" r:id="rId5" imgW="749160" imgH="2286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056536" y="1484784"/>
            <a:ext cx="2736057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Gamma</a:t>
            </a:r>
            <a:r>
              <a:rPr lang="zh-CN" altLang="en-US" sz="2000" dirty="0" smtClean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充满正能量</a:t>
            </a:r>
            <a:endParaRPr lang="en-US" altLang="zh-CN" sz="2000" dirty="0" smtClean="0">
              <a:solidFill>
                <a:srgbClr val="0070C0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000" dirty="0" smtClean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数值永远都为正</a:t>
            </a:r>
            <a:endParaRPr lang="en-US" altLang="zh-CN" sz="2000" dirty="0" smtClean="0">
              <a:solidFill>
                <a:srgbClr val="0070C0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000" dirty="0" smtClean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标的证券价格涨</a:t>
            </a:r>
            <a:endParaRPr lang="en-US" altLang="zh-CN" sz="2000" dirty="0" smtClean="0">
              <a:solidFill>
                <a:srgbClr val="0070C0"/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000" dirty="0" smtClean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期权</a:t>
            </a:r>
            <a:r>
              <a:rPr lang="en-US" altLang="zh-CN" sz="2000" dirty="0" smtClean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Delta</a:t>
            </a:r>
            <a:r>
              <a:rPr lang="zh-CN" altLang="en-US" sz="2000" dirty="0" smtClean="0">
                <a:solidFill>
                  <a:srgbClr val="0070C0"/>
                </a:solidFill>
                <a:latin typeface="方正姚体" pitchFamily="2" charset="-122"/>
                <a:ea typeface="方正姚体" pitchFamily="2" charset="-122"/>
              </a:rPr>
              <a:t>往大变</a:t>
            </a:r>
            <a:endParaRPr lang="en-US" altLang="zh-CN" sz="2000" dirty="0" smtClean="0">
              <a:solidFill>
                <a:srgbClr val="0070C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608264" y="4293096"/>
            <a:ext cx="3744416" cy="1728192"/>
          </a:xfrm>
          <a:prstGeom prst="wedgeEllipseCallout">
            <a:avLst>
              <a:gd name="adj1" fmla="val -22244"/>
              <a:gd name="adj2" fmla="val -88487"/>
            </a:avLst>
          </a:prstGeom>
          <a:ln w="19050">
            <a:solidFill>
              <a:srgbClr val="1F587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40312" y="4653136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标的券价格等于           （</a:t>
            </a:r>
            <a:r>
              <a:rPr lang="en-US" altLang="zh-CN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K</a:t>
            </a:r>
            <a:r>
              <a:rPr lang="zh-CN" altLang="en-US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为行权价），</a:t>
            </a:r>
            <a:r>
              <a:rPr lang="en-US" altLang="zh-CN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Gamma</a:t>
            </a:r>
            <a:r>
              <a:rPr lang="zh-CN" altLang="en-US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最大，并向两侧递减</a:t>
            </a:r>
          </a:p>
        </p:txBody>
      </p:sp>
      <p:sp>
        <p:nvSpPr>
          <p:cNvPr id="14" name="椭圆形标注 13"/>
          <p:cNvSpPr/>
          <p:nvPr/>
        </p:nvSpPr>
        <p:spPr>
          <a:xfrm>
            <a:off x="143768" y="4365104"/>
            <a:ext cx="4392488" cy="2016224"/>
          </a:xfrm>
          <a:prstGeom prst="wedgeEllipseCallout">
            <a:avLst>
              <a:gd name="adj1" fmla="val 7109"/>
              <a:gd name="adj2" fmla="val -74243"/>
            </a:avLst>
          </a:prstGeom>
          <a:ln w="19050">
            <a:solidFill>
              <a:srgbClr val="3366FF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832" y="472514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Blip>
                <a:blip r:embed="rId6"/>
              </a:buBlip>
            </a:pP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平值期权</a:t>
            </a:r>
            <a:r>
              <a:rPr lang="zh-CN" altLang="en-US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（图中黑色框切面）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的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>Gamma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单调递增至无穷大</a:t>
            </a:r>
          </a:p>
          <a:p>
            <a:pPr lvl="0">
              <a:buBlip>
                <a:blip r:embed="rId6"/>
              </a:buBlip>
            </a:pP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非平值期权</a:t>
            </a:r>
            <a:r>
              <a:rPr lang="zh-CN" altLang="en-US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（图中除黑色框切面的区域）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>Gamma</a:t>
            </a:r>
            <a:r>
              <a:rPr lang="zh-CN" altLang="en-US" dirty="0" smtClean="0">
                <a:latin typeface="方正姚体" pitchFamily="2" charset="-122"/>
                <a:ea typeface="方正姚体" pitchFamily="2" charset="-122"/>
              </a:rPr>
              <a:t>先变大后变小，到期收敛至</a:t>
            </a:r>
            <a:r>
              <a:rPr lang="en-US" altLang="zh-CN" dirty="0" smtClean="0">
                <a:latin typeface="方正姚体" pitchFamily="2" charset="-122"/>
                <a:ea typeface="方正姚体" pitchFamily="2" charset="-122"/>
              </a:rPr>
              <a:t>0.</a:t>
            </a:r>
            <a:endParaRPr lang="zh-CN" altLang="en-US" dirty="0" smtClean="0">
              <a:latin typeface="方正姚体" pitchFamily="2" charset="-122"/>
              <a:ea typeface="方正姚体" pitchFamily="2" charset="-122"/>
            </a:endParaRPr>
          </a:p>
          <a:p>
            <a:endParaRPr lang="zh-CN" altLang="en-US" sz="18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  <p:bldP spid="11" grpId="0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</p:nvPr>
        </p:nvSpPr>
        <p:spPr>
          <a:xfrm>
            <a:off x="0" y="116632"/>
            <a:ext cx="9504918" cy="685800"/>
          </a:xfrm>
        </p:spPr>
        <p:txBody>
          <a:bodyPr/>
          <a:lstStyle/>
          <a:p>
            <a:r>
              <a:rPr lang="zh-CN" altLang="en-US" dirty="0" smtClean="0"/>
              <a:t>二、细览期权中的希腊字母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8024" y="10527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</a:rPr>
              <a:t>3.Vega</a:t>
            </a: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（维嘉，  ）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824" y="1772816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en-US" altLang="zh-CN" sz="2000" dirty="0" smtClean="0">
                <a:latin typeface="楷体" pitchFamily="49" charset="-122"/>
                <a:ea typeface="楷体" pitchFamily="49" charset="-122"/>
              </a:rPr>
              <a:t>Vega</a:t>
            </a:r>
            <a:r>
              <a:rPr lang="zh-CN" altLang="en-US" sz="2000" dirty="0" smtClean="0">
                <a:latin typeface="楷体" pitchFamily="49" charset="-122"/>
                <a:ea typeface="楷体" pitchFamily="49" charset="-122"/>
              </a:rPr>
              <a:t>衡量的是标的证券波动率变化对权利金的影响，即波动率变化一个单位，权利金应该产生的变化。</a:t>
            </a:r>
            <a:endParaRPr lang="zh-CN" altLang="zh-CN" sz="2000" dirty="0" smtClean="0">
              <a:latin typeface="楷体" pitchFamily="49" charset="-122"/>
              <a:ea typeface="楷体" pitchFamily="49" charset="-122"/>
            </a:endParaRPr>
          </a:p>
          <a:p>
            <a:pPr indent="457200"/>
            <a:r>
              <a:rPr lang="zh-CN" altLang="zh-CN" b="1" dirty="0" smtClean="0"/>
              <a:t>新权利金</a:t>
            </a:r>
            <a:r>
              <a:rPr lang="en-US" altLang="zh-CN" b="1" dirty="0" smtClean="0"/>
              <a:t>=</a:t>
            </a:r>
            <a:r>
              <a:rPr lang="zh-CN" altLang="zh-CN" b="1" dirty="0" smtClean="0"/>
              <a:t>原权利金</a:t>
            </a:r>
            <a:r>
              <a:rPr lang="en-US" altLang="zh-CN" b="1" dirty="0" smtClean="0"/>
              <a:t>+Vega×</a:t>
            </a:r>
            <a:r>
              <a:rPr lang="zh-CN" altLang="en-US" b="1" dirty="0" smtClean="0"/>
              <a:t>波动率变化</a:t>
            </a:r>
            <a:endParaRPr lang="zh-CN" altLang="zh-CN" dirty="0" smtClean="0"/>
          </a:p>
          <a:p>
            <a:endParaRPr lang="zh-CN" altLang="en-US" sz="18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824" y="3573016"/>
            <a:ext cx="5688632" cy="23083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zh-CN" altLang="en-US" b="1" dirty="0" smtClean="0">
                <a:solidFill>
                  <a:srgbClr val="FF0000"/>
                </a:solidFill>
              </a:rPr>
              <a:t>案例：</a:t>
            </a:r>
            <a:r>
              <a:rPr lang="zh-CN" altLang="zh-CN" dirty="0" smtClean="0"/>
              <a:t>上证</a:t>
            </a:r>
            <a:r>
              <a:rPr lang="en-US" altLang="zh-CN" dirty="0" smtClean="0"/>
              <a:t>50ETF</a:t>
            </a:r>
            <a:r>
              <a:rPr lang="zh-CN" altLang="en-US" dirty="0" smtClean="0"/>
              <a:t>认购</a:t>
            </a:r>
            <a:r>
              <a:rPr lang="zh-CN" altLang="zh-CN" dirty="0" smtClean="0"/>
              <a:t>期权</a:t>
            </a:r>
            <a:r>
              <a:rPr lang="zh-CN" altLang="en-US" dirty="0" smtClean="0"/>
              <a:t>的</a:t>
            </a:r>
            <a:r>
              <a:rPr lang="zh-CN" altLang="zh-CN" dirty="0" smtClean="0"/>
              <a:t>行权价为</a:t>
            </a:r>
            <a:r>
              <a:rPr lang="en-US" altLang="zh-CN" dirty="0" smtClean="0"/>
              <a:t>1.900</a:t>
            </a:r>
            <a:r>
              <a:rPr lang="zh-CN" altLang="zh-CN" dirty="0" smtClean="0"/>
              <a:t>元，期权价格为</a:t>
            </a:r>
            <a:r>
              <a:rPr lang="en-US" altLang="zh-CN" dirty="0" smtClean="0"/>
              <a:t>0.073</a:t>
            </a:r>
            <a:r>
              <a:rPr lang="zh-CN" altLang="zh-CN" dirty="0" smtClean="0"/>
              <a:t>元，还有</a:t>
            </a:r>
            <a:r>
              <a:rPr lang="en-US" altLang="zh-CN" dirty="0" smtClean="0"/>
              <a:t>6</a:t>
            </a:r>
            <a:r>
              <a:rPr lang="zh-CN" altLang="zh-CN" dirty="0" smtClean="0"/>
              <a:t>个月到期。此时上证</a:t>
            </a:r>
            <a:r>
              <a:rPr lang="en-US" altLang="zh-CN" dirty="0" smtClean="0"/>
              <a:t>50ETF</a:t>
            </a:r>
            <a:r>
              <a:rPr lang="zh-CN" altLang="zh-CN" dirty="0" smtClean="0"/>
              <a:t>价格为</a:t>
            </a:r>
            <a:r>
              <a:rPr lang="en-US" altLang="zh-CN" dirty="0" smtClean="0"/>
              <a:t>1.800</a:t>
            </a:r>
            <a:r>
              <a:rPr lang="zh-CN" altLang="zh-CN" dirty="0" smtClean="0"/>
              <a:t>元，无风险利率为</a:t>
            </a:r>
            <a:r>
              <a:rPr lang="en-US" altLang="zh-CN" dirty="0" smtClean="0"/>
              <a:t>3.5%</a:t>
            </a:r>
            <a:r>
              <a:rPr lang="zh-CN" altLang="zh-CN" dirty="0" smtClean="0"/>
              <a:t>，上证</a:t>
            </a:r>
            <a:r>
              <a:rPr lang="en-US" altLang="zh-CN" dirty="0" smtClean="0"/>
              <a:t>50ETF</a:t>
            </a:r>
            <a:r>
              <a:rPr lang="zh-CN" altLang="zh-CN" dirty="0" smtClean="0"/>
              <a:t>波动率为</a:t>
            </a:r>
            <a:r>
              <a:rPr lang="en-US" altLang="zh-CN" dirty="0" smtClean="0"/>
              <a:t>20%</a:t>
            </a:r>
            <a:r>
              <a:rPr lang="zh-CN" altLang="en-US" dirty="0" smtClean="0"/>
              <a:t>，</a:t>
            </a:r>
            <a:r>
              <a:rPr lang="en-US" altLang="zh-CN" dirty="0" smtClean="0"/>
              <a:t>Vega</a:t>
            </a:r>
            <a:r>
              <a:rPr lang="zh-CN" altLang="zh-CN" dirty="0" smtClean="0"/>
              <a:t>为</a:t>
            </a:r>
            <a:r>
              <a:rPr lang="en-US" altLang="zh-CN" dirty="0" smtClean="0"/>
              <a:t>0.4989</a:t>
            </a:r>
            <a:r>
              <a:rPr lang="zh-CN" altLang="zh-CN" dirty="0" smtClean="0"/>
              <a:t>。</a:t>
            </a:r>
          </a:p>
          <a:p>
            <a:r>
              <a:rPr lang="zh-CN" altLang="zh-CN" dirty="0" smtClean="0"/>
              <a:t>其他条件不变的情况下，</a:t>
            </a:r>
            <a:r>
              <a:rPr lang="zh-CN" altLang="en-US" dirty="0" smtClean="0"/>
              <a:t>若</a:t>
            </a:r>
            <a:r>
              <a:rPr lang="zh-CN" altLang="zh-CN" dirty="0" smtClean="0"/>
              <a:t>上证</a:t>
            </a:r>
            <a:r>
              <a:rPr lang="en-US" altLang="zh-CN" dirty="0" smtClean="0"/>
              <a:t>50ETF</a:t>
            </a:r>
            <a:r>
              <a:rPr lang="zh-CN" altLang="zh-CN" dirty="0" smtClean="0"/>
              <a:t>的波动率变为</a:t>
            </a:r>
            <a:r>
              <a:rPr lang="en-US" altLang="zh-CN" dirty="0" smtClean="0"/>
              <a:t>21%</a:t>
            </a:r>
            <a:r>
              <a:rPr lang="zh-CN" altLang="zh-CN" dirty="0" smtClean="0"/>
              <a:t>，即增加了</a:t>
            </a:r>
            <a:r>
              <a:rPr lang="en-US" altLang="zh-CN" dirty="0" smtClean="0"/>
              <a:t>1%</a:t>
            </a:r>
            <a:r>
              <a:rPr lang="zh-CN" altLang="zh-CN" dirty="0" smtClean="0"/>
              <a:t>，则期权价格将</a:t>
            </a:r>
            <a:r>
              <a:rPr lang="zh-CN" altLang="en-US" dirty="0" smtClean="0"/>
              <a:t>如何变化？</a:t>
            </a:r>
            <a:endParaRPr lang="en-US" altLang="zh-CN" dirty="0" smtClean="0"/>
          </a:p>
          <a:p>
            <a:endParaRPr lang="en-US" altLang="zh-CN" dirty="0" smtClean="0"/>
          </a:p>
          <a:p>
            <a:pPr algn="ctr"/>
            <a:r>
              <a:rPr lang="zh-CN" altLang="en-US" b="1" dirty="0" smtClean="0"/>
              <a:t>新</a:t>
            </a:r>
            <a:r>
              <a:rPr lang="zh-CN" altLang="zh-CN" b="1" dirty="0" smtClean="0"/>
              <a:t>期权价格</a:t>
            </a:r>
            <a:r>
              <a:rPr lang="en-US" altLang="zh-CN" dirty="0" smtClean="0"/>
              <a:t>=0.073+0.4989×(0.21-0.20)=0.078</a:t>
            </a:r>
            <a:r>
              <a:rPr lang="zh-CN" altLang="en-US" dirty="0" smtClean="0"/>
              <a:t>元</a:t>
            </a:r>
            <a:endParaRPr lang="en-US" altLang="zh-CN" dirty="0" smtClean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544368" y="1124744"/>
          <a:ext cx="360040" cy="411113"/>
        </p:xfrm>
        <a:graphic>
          <a:graphicData uri="http://schemas.openxmlformats.org/presentationml/2006/ole">
            <p:oleObj spid="_x0000_s32771" r:id="rId4" imgW="126835" imgH="139518" progId="">
              <p:embed/>
            </p:oleObj>
          </a:graphicData>
        </a:graphic>
      </p:graphicFrame>
      <p:pic>
        <p:nvPicPr>
          <p:cNvPr id="9" name="图片 8" descr="u=2611840489,519391091&amp;fm=21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84528" y="2276872"/>
            <a:ext cx="2520280" cy="2603106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4"/>
          <p:cNvSpPr>
            <a:spLocks noGrp="1"/>
          </p:cNvSpPr>
          <p:nvPr>
            <p:ph type="title"/>
          </p:nvPr>
        </p:nvSpPr>
        <p:spPr>
          <a:xfrm>
            <a:off x="0" y="116632"/>
            <a:ext cx="9504918" cy="685800"/>
          </a:xfrm>
        </p:spPr>
        <p:txBody>
          <a:bodyPr/>
          <a:lstStyle/>
          <a:p>
            <a:r>
              <a:rPr lang="zh-CN" altLang="en-US" dirty="0" smtClean="0"/>
              <a:t>二、细览期权中的希腊字母</a:t>
            </a:r>
          </a:p>
        </p:txBody>
      </p:sp>
      <p:pic>
        <p:nvPicPr>
          <p:cNvPr id="10" name="图片 9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7977" y="908720"/>
            <a:ext cx="5832648" cy="33843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9832" y="2204864"/>
            <a:ext cx="2736057" cy="13234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方正姚体" pitchFamily="2" charset="-122"/>
                <a:ea typeface="方正姚体" pitchFamily="2" charset="-122"/>
              </a:rPr>
              <a:t>Vega</a:t>
            </a:r>
            <a:r>
              <a:rPr lang="zh-CN" alt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方正姚体" pitchFamily="2" charset="-122"/>
                <a:ea typeface="方正姚体" pitchFamily="2" charset="-122"/>
              </a:rPr>
              <a:t>也是正能量</a:t>
            </a:r>
            <a:endParaRPr lang="en-US" altLang="zh-CN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方正姚体" pitchFamily="2" charset="-122"/>
                <a:ea typeface="方正姚体" pitchFamily="2" charset="-122"/>
              </a:rPr>
              <a:t>数值永远也为正</a:t>
            </a:r>
            <a:endParaRPr lang="en-US" altLang="zh-CN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方正姚体" pitchFamily="2" charset="-122"/>
                <a:ea typeface="方正姚体" pitchFamily="2" charset="-122"/>
              </a:rPr>
              <a:t>证券波动一变大</a:t>
            </a:r>
            <a:endParaRPr lang="en-US" altLang="zh-CN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方正姚体" pitchFamily="2" charset="-122"/>
              <a:ea typeface="方正姚体" pitchFamily="2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方正姚体" pitchFamily="2" charset="-122"/>
                <a:ea typeface="方正姚体" pitchFamily="2" charset="-122"/>
              </a:rPr>
              <a:t>期权价值就提高</a:t>
            </a:r>
            <a:endParaRPr lang="en-US" altLang="zh-CN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4" name="图片 13" descr="ribb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824" y="4797152"/>
            <a:ext cx="1688976" cy="1688976"/>
          </a:xfrm>
          <a:prstGeom prst="rect">
            <a:avLst/>
          </a:prstGeom>
        </p:spPr>
      </p:pic>
      <p:sp>
        <p:nvSpPr>
          <p:cNvPr id="8" name="椭圆形标注 7"/>
          <p:cNvSpPr/>
          <p:nvPr/>
        </p:nvSpPr>
        <p:spPr>
          <a:xfrm>
            <a:off x="6840512" y="4581128"/>
            <a:ext cx="3024336" cy="1728192"/>
          </a:xfrm>
          <a:prstGeom prst="wedgeEllipseCallout">
            <a:avLst>
              <a:gd name="adj1" fmla="val -10362"/>
              <a:gd name="adj2" fmla="val -92110"/>
            </a:avLst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56536" y="494116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在行权价附近，波动率对期权价值影响大，即</a:t>
            </a:r>
            <a:r>
              <a:rPr lang="en-US" altLang="zh-CN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Vega</a:t>
            </a:r>
            <a:r>
              <a:rPr lang="zh-CN" altLang="en-US" sz="2000" dirty="0" smtClean="0">
                <a:solidFill>
                  <a:srgbClr val="003399"/>
                </a:solidFill>
                <a:latin typeface="方正姚体" pitchFamily="2" charset="-122"/>
                <a:ea typeface="方正姚体" pitchFamily="2" charset="-122"/>
              </a:rPr>
              <a:t>较大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2232000" y="4149080"/>
            <a:ext cx="3096344" cy="2016224"/>
          </a:xfrm>
          <a:prstGeom prst="wedgeEllipseCallout">
            <a:avLst>
              <a:gd name="adj1" fmla="val 50887"/>
              <a:gd name="adj2" fmla="val -74145"/>
            </a:avLst>
          </a:prstGeom>
          <a:ln w="19050">
            <a:solidFill>
              <a:srgbClr val="7030A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endParaRPr lang="zh-CN" altLang="en-US" dirty="0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20032" y="4509120"/>
            <a:ext cx="2880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随期权到期逐渐变小，即期权越接近到期，波动率对期权价值的影响越小</a:t>
            </a:r>
          </a:p>
          <a:p>
            <a:endParaRPr lang="zh-CN" altLang="en-US" sz="1800" dirty="0" smtClean="0">
              <a:solidFill>
                <a:srgbClr val="00339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rgbClr val="1F5871"/>
          </a:solidFill>
        </a:ln>
      </a:spPr>
      <a:bodyPr wrap="square" rtlCol="0" anchor="ctr">
        <a:noAutofit/>
      </a:bodyPr>
      <a:lstStyle>
        <a:defPPr algn="ctr">
          <a:defRPr dirty="0" smtClean="0">
            <a:solidFill>
              <a:schemeClr val="tx1"/>
            </a:solidFill>
            <a:latin typeface="+mn-lt"/>
            <a:ea typeface="+mn-ea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800" dirty="0" smtClean="0">
            <a:solidFill>
              <a:srgbClr val="003399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24591</TotalTime>
  <Words>1842</Words>
  <Application>Microsoft Office PowerPoint</Application>
  <PresentationFormat>自定义</PresentationFormat>
  <Paragraphs>139</Paragraphs>
  <Slides>15</Slides>
  <Notes>3</Notes>
  <HiddenSlides>0</HiddenSlides>
  <MMClips>0</MMClips>
  <ScaleCrop>false</ScaleCrop>
  <HeadingPairs>
    <vt:vector size="8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  <vt:variant>
        <vt:lpstr>自定义放映</vt:lpstr>
      </vt:variant>
      <vt:variant>
        <vt:i4>1</vt:i4>
      </vt:variant>
    </vt:vector>
  </HeadingPairs>
  <TitlesOfParts>
    <vt:vector size="18" baseType="lpstr">
      <vt:lpstr>模板</vt:lpstr>
      <vt:lpstr>公式</vt:lpstr>
      <vt:lpstr>幻灯片 0</vt:lpstr>
      <vt:lpstr>幻灯片 1</vt:lpstr>
      <vt:lpstr>幻灯片 2</vt:lpstr>
      <vt:lpstr>二、细览期权中的希腊字母</vt:lpstr>
      <vt:lpstr>二、细览期权中的希腊字母</vt:lpstr>
      <vt:lpstr>二、细览期权中的希腊字母</vt:lpstr>
      <vt:lpstr>二、细览期权中的希腊字母</vt:lpstr>
      <vt:lpstr>二、细览期权中的希腊字母</vt:lpstr>
      <vt:lpstr>二、细览期权中的希腊字母</vt:lpstr>
      <vt:lpstr>二、细览期权中的希腊字母</vt:lpstr>
      <vt:lpstr>二、细览期权中的希腊字母</vt:lpstr>
      <vt:lpstr>二、细览期权中的希腊字母</vt:lpstr>
      <vt:lpstr>幻灯片 12</vt:lpstr>
      <vt:lpstr>三、对冲期权中的希腊字母</vt:lpstr>
      <vt:lpstr>幻灯片 14</vt:lpstr>
      <vt:lpstr>自定义放映 1</vt:lpstr>
    </vt:vector>
  </TitlesOfParts>
  <Company>MC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think</dc:creator>
  <cp:lastModifiedBy>user</cp:lastModifiedBy>
  <cp:revision>2026</cp:revision>
  <dcterms:created xsi:type="dcterms:W3CDTF">2011-07-11T13:35:25Z</dcterms:created>
  <dcterms:modified xsi:type="dcterms:W3CDTF">2014-11-27T05:23:57Z</dcterms:modified>
</cp:coreProperties>
</file>