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8"/>
  </p:notesMasterIdLst>
  <p:handoutMasterIdLst>
    <p:handoutMasterId r:id="rId9"/>
  </p:handoutMasterIdLst>
  <p:sldIdLst>
    <p:sldId id="2195" r:id="rId2"/>
    <p:sldId id="2437" r:id="rId3"/>
    <p:sldId id="2456" r:id="rId4"/>
    <p:sldId id="2453" r:id="rId5"/>
    <p:sldId id="2454" r:id="rId6"/>
    <p:sldId id="2457" r:id="rId7"/>
  </p:sldIdLst>
  <p:sldSz cx="9756775" cy="6858000"/>
  <p:notesSz cx="6797675" cy="9928225"/>
  <p:custDataLst>
    <p:tags r:id="rId10"/>
  </p:custDataLst>
  <p:defaultTextStyle>
    <a:defPPr>
      <a:defRPr lang="zh-CN"/>
    </a:defPPr>
    <a:lvl1pPr algn="l" rtl="0" fontAlgn="base">
      <a:spcBef>
        <a:spcPct val="0"/>
      </a:spcBef>
      <a:spcAft>
        <a:spcPct val="0"/>
      </a:spcAft>
      <a:defRPr b="1" kern="1200">
        <a:solidFill>
          <a:schemeClr val="bg1"/>
        </a:solidFill>
        <a:latin typeface="楷体_GB2312" pitchFamily="49" charset="-122"/>
        <a:ea typeface="宋体" pitchFamily="2" charset="-122"/>
        <a:cs typeface="+mn-cs"/>
      </a:defRPr>
    </a:lvl1pPr>
    <a:lvl2pPr marL="457200" algn="l" rtl="0" fontAlgn="base">
      <a:spcBef>
        <a:spcPct val="0"/>
      </a:spcBef>
      <a:spcAft>
        <a:spcPct val="0"/>
      </a:spcAft>
      <a:defRPr b="1" kern="1200">
        <a:solidFill>
          <a:schemeClr val="bg1"/>
        </a:solidFill>
        <a:latin typeface="楷体_GB2312" pitchFamily="49" charset="-122"/>
        <a:ea typeface="宋体" pitchFamily="2" charset="-122"/>
        <a:cs typeface="+mn-cs"/>
      </a:defRPr>
    </a:lvl2pPr>
    <a:lvl3pPr marL="914400" algn="l" rtl="0" fontAlgn="base">
      <a:spcBef>
        <a:spcPct val="0"/>
      </a:spcBef>
      <a:spcAft>
        <a:spcPct val="0"/>
      </a:spcAft>
      <a:defRPr b="1" kern="1200">
        <a:solidFill>
          <a:schemeClr val="bg1"/>
        </a:solidFill>
        <a:latin typeface="楷体_GB2312" pitchFamily="49" charset="-122"/>
        <a:ea typeface="宋体" pitchFamily="2" charset="-122"/>
        <a:cs typeface="+mn-cs"/>
      </a:defRPr>
    </a:lvl3pPr>
    <a:lvl4pPr marL="1371600" algn="l" rtl="0" fontAlgn="base">
      <a:spcBef>
        <a:spcPct val="0"/>
      </a:spcBef>
      <a:spcAft>
        <a:spcPct val="0"/>
      </a:spcAft>
      <a:defRPr b="1" kern="1200">
        <a:solidFill>
          <a:schemeClr val="bg1"/>
        </a:solidFill>
        <a:latin typeface="楷体_GB2312" pitchFamily="49" charset="-122"/>
        <a:ea typeface="宋体" pitchFamily="2" charset="-122"/>
        <a:cs typeface="+mn-cs"/>
      </a:defRPr>
    </a:lvl4pPr>
    <a:lvl5pPr marL="1828800" algn="l" rtl="0" fontAlgn="base">
      <a:spcBef>
        <a:spcPct val="0"/>
      </a:spcBef>
      <a:spcAft>
        <a:spcPct val="0"/>
      </a:spcAft>
      <a:defRPr b="1" kern="1200">
        <a:solidFill>
          <a:schemeClr val="bg1"/>
        </a:solidFill>
        <a:latin typeface="楷体_GB2312" pitchFamily="49" charset="-122"/>
        <a:ea typeface="宋体" pitchFamily="2" charset="-122"/>
        <a:cs typeface="+mn-cs"/>
      </a:defRPr>
    </a:lvl5pPr>
    <a:lvl6pPr marL="2286000" algn="l" defTabSz="914400" rtl="0" eaLnBrk="1" latinLnBrk="0" hangingPunct="1">
      <a:defRPr b="1" kern="1200">
        <a:solidFill>
          <a:schemeClr val="bg1"/>
        </a:solidFill>
        <a:latin typeface="楷体_GB2312" pitchFamily="49" charset="-122"/>
        <a:ea typeface="宋体" pitchFamily="2" charset="-122"/>
        <a:cs typeface="+mn-cs"/>
      </a:defRPr>
    </a:lvl6pPr>
    <a:lvl7pPr marL="2743200" algn="l" defTabSz="914400" rtl="0" eaLnBrk="1" latinLnBrk="0" hangingPunct="1">
      <a:defRPr b="1" kern="1200">
        <a:solidFill>
          <a:schemeClr val="bg1"/>
        </a:solidFill>
        <a:latin typeface="楷体_GB2312" pitchFamily="49" charset="-122"/>
        <a:ea typeface="宋体" pitchFamily="2" charset="-122"/>
        <a:cs typeface="+mn-cs"/>
      </a:defRPr>
    </a:lvl7pPr>
    <a:lvl8pPr marL="3200400" algn="l" defTabSz="914400" rtl="0" eaLnBrk="1" latinLnBrk="0" hangingPunct="1">
      <a:defRPr b="1" kern="1200">
        <a:solidFill>
          <a:schemeClr val="bg1"/>
        </a:solidFill>
        <a:latin typeface="楷体_GB2312" pitchFamily="49" charset="-122"/>
        <a:ea typeface="宋体" pitchFamily="2" charset="-122"/>
        <a:cs typeface="+mn-cs"/>
      </a:defRPr>
    </a:lvl8pPr>
    <a:lvl9pPr marL="3657600" algn="l" defTabSz="914400" rtl="0" eaLnBrk="1" latinLnBrk="0" hangingPunct="1">
      <a:defRPr b="1" kern="1200">
        <a:solidFill>
          <a:schemeClr val="bg1"/>
        </a:solidFill>
        <a:latin typeface="楷体_GB2312" pitchFamily="49"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FF"/>
    <a:srgbClr val="FFFF00"/>
    <a:srgbClr val="66FF66"/>
    <a:srgbClr val="0033CC"/>
    <a:srgbClr val="FFFF99"/>
    <a:srgbClr val="FF9900"/>
    <a:srgbClr val="003399"/>
    <a:srgbClr val="6699FF"/>
    <a:srgbClr val="CCEC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91447" autoAdjust="0"/>
  </p:normalViewPr>
  <p:slideViewPr>
    <p:cSldViewPr snapToObjects="1">
      <p:cViewPr>
        <p:scale>
          <a:sx n="90" d="100"/>
          <a:sy n="90" d="100"/>
        </p:scale>
        <p:origin x="-336" y="-246"/>
      </p:cViewPr>
      <p:guideLst>
        <p:guide orient="horz" pos="2185"/>
        <p:guide pos="3073"/>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1" d="100"/>
          <a:sy n="71" d="100"/>
        </p:scale>
        <p:origin x="-2322" y="-102"/>
      </p:cViewPr>
      <p:guideLst>
        <p:guide orient="horz" pos="3126"/>
        <p:guide pos="2140"/>
      </p:guideLst>
    </p:cSldViewPr>
  </p:notesViewPr>
  <p:gridSpacing cx="78149450" cy="7814945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7158E-34DD-4731-BA90-A6D2C27A3C54}"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zh-CN" altLang="en-US"/>
        </a:p>
      </dgm:t>
    </dgm:pt>
    <dgm:pt modelId="{81A182F6-6E58-43F6-BFE6-11252972A0DB}">
      <dgm:prSet phldrT="[文本]"/>
      <dgm:spPr>
        <a:gradFill rotWithShape="0">
          <a:gsLst>
            <a:gs pos="0">
              <a:srgbClr val="5E9EFF"/>
            </a:gs>
            <a:gs pos="39999">
              <a:srgbClr val="85C2FF"/>
            </a:gs>
            <a:gs pos="70000">
              <a:srgbClr val="C4D6EB"/>
            </a:gs>
            <a:gs pos="100000">
              <a:srgbClr val="FFEBFA"/>
            </a:gs>
          </a:gsLst>
          <a:lin ang="16200000" scaled="0"/>
        </a:gradFill>
      </dgm:spPr>
      <dgm:t>
        <a:bodyPr/>
        <a:lstStyle/>
        <a:p>
          <a:r>
            <a:rPr lang="zh-CN" altLang="en-US" b="1" dirty="0" smtClean="0">
              <a:solidFill>
                <a:schemeClr val="tx1"/>
              </a:solidFill>
            </a:rPr>
            <a:t>基本情况</a:t>
          </a:r>
          <a:endParaRPr lang="zh-CN" altLang="en-US" b="1" dirty="0">
            <a:solidFill>
              <a:schemeClr val="tx1"/>
            </a:solidFill>
          </a:endParaRPr>
        </a:p>
      </dgm:t>
    </dgm:pt>
    <dgm:pt modelId="{6DB7388C-B1F0-40D0-99D9-C1F8218A8137}" type="parTrans" cxnId="{928EBB1F-D15F-404A-9B52-14E6E149CA4C}">
      <dgm:prSet/>
      <dgm:spPr/>
      <dgm:t>
        <a:bodyPr/>
        <a:lstStyle/>
        <a:p>
          <a:endParaRPr lang="zh-CN" altLang="en-US"/>
        </a:p>
      </dgm:t>
    </dgm:pt>
    <dgm:pt modelId="{68A2FD8F-F4C8-4A00-9744-77CE9F12D463}" type="sibTrans" cxnId="{928EBB1F-D15F-404A-9B52-14E6E149CA4C}">
      <dgm:prSet/>
      <dgm:spPr/>
      <dgm:t>
        <a:bodyPr/>
        <a:lstStyle/>
        <a:p>
          <a:endParaRPr lang="zh-CN" altLang="en-US"/>
        </a:p>
      </dgm:t>
    </dgm:pt>
    <dgm:pt modelId="{25F4845C-6991-4055-9FD2-57E441AA396C}">
      <dgm:prSet phldrT="[文本]" custT="1"/>
      <dgm:spPr/>
      <dgm:t>
        <a:bodyPr/>
        <a:lstStyle/>
        <a:p>
          <a:r>
            <a:rPr lang="zh-CN" altLang="en-US" sz="1600" dirty="0" smtClean="0">
              <a:latin typeface="方正姚体" pitchFamily="2" charset="-122"/>
              <a:ea typeface="方正姚体" pitchFamily="2" charset="-122"/>
            </a:rPr>
            <a:t>包括年龄和学历两个方面</a:t>
          </a:r>
          <a:endParaRPr lang="zh-CN" altLang="en-US" sz="1600" dirty="0">
            <a:latin typeface="方正姚体" pitchFamily="2" charset="-122"/>
            <a:ea typeface="方正姚体" pitchFamily="2" charset="-122"/>
          </a:endParaRPr>
        </a:p>
      </dgm:t>
    </dgm:pt>
    <dgm:pt modelId="{1C5308FB-FFA7-4071-8D29-908DA4E54E42}" type="parTrans" cxnId="{FC8560F7-44A2-4917-B3C7-EE4FECFAAEA6}">
      <dgm:prSet/>
      <dgm:spPr/>
      <dgm:t>
        <a:bodyPr/>
        <a:lstStyle/>
        <a:p>
          <a:endParaRPr lang="zh-CN" altLang="en-US"/>
        </a:p>
      </dgm:t>
    </dgm:pt>
    <dgm:pt modelId="{A47A1675-F3E2-490F-A104-6A633AEA84DA}" type="sibTrans" cxnId="{FC8560F7-44A2-4917-B3C7-EE4FECFAAEA6}">
      <dgm:prSet/>
      <dgm:spPr/>
      <dgm:t>
        <a:bodyPr/>
        <a:lstStyle/>
        <a:p>
          <a:endParaRPr lang="zh-CN" altLang="en-US"/>
        </a:p>
      </dgm:t>
    </dgm:pt>
    <dgm:pt modelId="{13B1AC65-2485-4B4E-A7DE-3EB6DE7A9A1D}">
      <dgm:prSet phldrT="[文本]"/>
      <dgm:spPr>
        <a:gradFill rotWithShape="0">
          <a:gsLst>
            <a:gs pos="0">
              <a:srgbClr val="FFFF00"/>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gradFill>
      </dgm:spPr>
      <dgm:t>
        <a:bodyPr/>
        <a:lstStyle/>
        <a:p>
          <a:r>
            <a:rPr lang="zh-CN" altLang="en-US" b="1" dirty="0" smtClean="0">
              <a:solidFill>
                <a:schemeClr val="tx1"/>
              </a:solidFill>
            </a:rPr>
            <a:t>财务状况</a:t>
          </a:r>
          <a:endParaRPr lang="zh-CN" altLang="en-US" b="1" dirty="0">
            <a:solidFill>
              <a:schemeClr val="tx1"/>
            </a:solidFill>
          </a:endParaRPr>
        </a:p>
      </dgm:t>
    </dgm:pt>
    <dgm:pt modelId="{06CC1D94-5148-4B8F-9E16-06655AA291D6}" type="parTrans" cxnId="{CCC0FC7E-69F6-498C-A792-60CA3F14C7E1}">
      <dgm:prSet/>
      <dgm:spPr/>
      <dgm:t>
        <a:bodyPr/>
        <a:lstStyle/>
        <a:p>
          <a:endParaRPr lang="zh-CN" altLang="en-US"/>
        </a:p>
      </dgm:t>
    </dgm:pt>
    <dgm:pt modelId="{270D72FF-3372-414F-AE51-FE2BEC2E39C8}" type="sibTrans" cxnId="{CCC0FC7E-69F6-498C-A792-60CA3F14C7E1}">
      <dgm:prSet/>
      <dgm:spPr/>
      <dgm:t>
        <a:bodyPr/>
        <a:lstStyle/>
        <a:p>
          <a:endParaRPr lang="zh-CN" altLang="en-US"/>
        </a:p>
      </dgm:t>
    </dgm:pt>
    <dgm:pt modelId="{2D5EA042-11F3-4C03-83E2-178F2C457BEE}">
      <dgm:prSet phldrT="[文本]" custT="1"/>
      <dgm:spPr/>
      <dgm:t>
        <a:bodyPr/>
        <a:lstStyle/>
        <a:p>
          <a:r>
            <a:rPr lang="en-US" altLang="zh-CN" sz="1800" dirty="0" smtClean="0">
              <a:latin typeface="方正姚体" pitchFamily="2" charset="-122"/>
              <a:ea typeface="方正姚体" pitchFamily="2" charset="-122"/>
            </a:rPr>
            <a:t> </a:t>
          </a:r>
          <a:r>
            <a:rPr lang="zh-CN" altLang="en-US" sz="1600" dirty="0" smtClean="0">
              <a:latin typeface="方正姚体" pitchFamily="2" charset="-122"/>
              <a:ea typeface="方正姚体" pitchFamily="2" charset="-122"/>
            </a:rPr>
            <a:t>投资者金融类资产或年收入证明</a:t>
          </a:r>
        </a:p>
      </dgm:t>
    </dgm:pt>
    <dgm:pt modelId="{99F61F72-3DE4-4F0C-A53D-0D7E4D0F16D1}" type="parTrans" cxnId="{C121C2C6-D716-4136-8E21-6DFD611658B5}">
      <dgm:prSet/>
      <dgm:spPr/>
      <dgm:t>
        <a:bodyPr/>
        <a:lstStyle/>
        <a:p>
          <a:endParaRPr lang="zh-CN" altLang="en-US"/>
        </a:p>
      </dgm:t>
    </dgm:pt>
    <dgm:pt modelId="{66D1ECE1-0CC4-46E9-9EA3-250331DE54E7}" type="sibTrans" cxnId="{C121C2C6-D716-4136-8E21-6DFD611658B5}">
      <dgm:prSet/>
      <dgm:spPr/>
      <dgm:t>
        <a:bodyPr/>
        <a:lstStyle/>
        <a:p>
          <a:endParaRPr lang="zh-CN" altLang="en-US"/>
        </a:p>
      </dgm:t>
    </dgm:pt>
    <dgm:pt modelId="{1FD2FCCB-D2AF-4676-BD86-A3176FC175DC}">
      <dgm:prSet phldrT="[文本]"/>
      <dgm:spPr>
        <a:gradFill rotWithShape="0">
          <a:gsLst>
            <a:gs pos="0">
              <a:srgbClr val="00FFFF"/>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gradFill>
      </dgm:spPr>
      <dgm:t>
        <a:bodyPr/>
        <a:lstStyle/>
        <a:p>
          <a:r>
            <a:rPr lang="zh-CN" altLang="en-US" b="1" dirty="0" smtClean="0">
              <a:solidFill>
                <a:schemeClr val="tx1"/>
              </a:solidFill>
            </a:rPr>
            <a:t>诚信状况</a:t>
          </a:r>
          <a:endParaRPr lang="zh-CN" altLang="en-US" b="1" dirty="0">
            <a:solidFill>
              <a:schemeClr val="tx1"/>
            </a:solidFill>
          </a:endParaRPr>
        </a:p>
      </dgm:t>
    </dgm:pt>
    <dgm:pt modelId="{ED15B0E1-32D8-49E0-B0E7-D5D15C85F87C}" type="parTrans" cxnId="{42891350-FC2A-4D30-94FB-D138C56EE160}">
      <dgm:prSet/>
      <dgm:spPr/>
      <dgm:t>
        <a:bodyPr/>
        <a:lstStyle/>
        <a:p>
          <a:endParaRPr lang="zh-CN" altLang="en-US"/>
        </a:p>
      </dgm:t>
    </dgm:pt>
    <dgm:pt modelId="{A1F623FA-55A0-44AF-A60F-436679C25F4D}" type="sibTrans" cxnId="{42891350-FC2A-4D30-94FB-D138C56EE160}">
      <dgm:prSet/>
      <dgm:spPr/>
      <dgm:t>
        <a:bodyPr/>
        <a:lstStyle/>
        <a:p>
          <a:endParaRPr lang="zh-CN" altLang="en-US"/>
        </a:p>
      </dgm:t>
    </dgm:pt>
    <dgm:pt modelId="{B23A42C5-D3FF-496C-AF18-D2FC0E7C6BDA}">
      <dgm:prSet phldrT="[文本]" custT="1"/>
      <dgm:spPr/>
      <dgm:t>
        <a:bodyPr/>
        <a:lstStyle/>
        <a:p>
          <a:r>
            <a:rPr lang="zh-CN" altLang="en-US" sz="1600" dirty="0" smtClean="0">
              <a:latin typeface="方正姚体" pitchFamily="2" charset="-122"/>
              <a:ea typeface="方正姚体" pitchFamily="2" charset="-122"/>
            </a:rPr>
            <a:t>个人信用报告或其他信用证明文件</a:t>
          </a:r>
        </a:p>
      </dgm:t>
    </dgm:pt>
    <dgm:pt modelId="{C29B1BFD-4EDE-4BF9-90E8-D54FBB2AEDFB}" type="parTrans" cxnId="{3560E84C-378B-4A36-87F7-0DAFE3A2625D}">
      <dgm:prSet/>
      <dgm:spPr/>
      <dgm:t>
        <a:bodyPr/>
        <a:lstStyle/>
        <a:p>
          <a:endParaRPr lang="zh-CN" altLang="en-US"/>
        </a:p>
      </dgm:t>
    </dgm:pt>
    <dgm:pt modelId="{F143C1AA-2D53-42EE-8EBA-28E767743350}" type="sibTrans" cxnId="{3560E84C-378B-4A36-87F7-0DAFE3A2625D}">
      <dgm:prSet/>
      <dgm:spPr/>
      <dgm:t>
        <a:bodyPr/>
        <a:lstStyle/>
        <a:p>
          <a:endParaRPr lang="zh-CN" altLang="en-US"/>
        </a:p>
      </dgm:t>
    </dgm:pt>
    <dgm:pt modelId="{73B12CD5-252F-43FE-A035-52A9CF247CF9}">
      <dgm:prSet phldrT="[文本]"/>
      <dgm:spPr/>
      <dgm:t>
        <a:bodyPr/>
        <a:lstStyle/>
        <a:p>
          <a:r>
            <a:rPr lang="zh-CN" altLang="en-US" b="1" dirty="0" smtClean="0">
              <a:solidFill>
                <a:schemeClr val="tx1"/>
              </a:solidFill>
            </a:rPr>
            <a:t>投资经历</a:t>
          </a:r>
          <a:endParaRPr lang="zh-CN" altLang="en-US" b="1" dirty="0">
            <a:solidFill>
              <a:schemeClr val="tx1"/>
            </a:solidFill>
          </a:endParaRPr>
        </a:p>
      </dgm:t>
    </dgm:pt>
    <dgm:pt modelId="{03F60B76-2F0C-4F86-A271-C01E3B9C11A8}" type="parTrans" cxnId="{04B51728-BCA1-4486-A4C6-F4DBB03EA64A}">
      <dgm:prSet/>
      <dgm:spPr/>
      <dgm:t>
        <a:bodyPr/>
        <a:lstStyle/>
        <a:p>
          <a:endParaRPr lang="zh-CN" altLang="en-US"/>
        </a:p>
      </dgm:t>
    </dgm:pt>
    <dgm:pt modelId="{348460B4-19FC-40AE-BB87-C6520BDD607A}" type="sibTrans" cxnId="{04B51728-BCA1-4486-A4C6-F4DBB03EA64A}">
      <dgm:prSet/>
      <dgm:spPr/>
      <dgm:t>
        <a:bodyPr/>
        <a:lstStyle/>
        <a:p>
          <a:endParaRPr lang="zh-CN" altLang="en-US"/>
        </a:p>
      </dgm:t>
    </dgm:pt>
    <dgm:pt modelId="{E4C5309C-CB4C-4DD2-8224-C4FF019A1D46}">
      <dgm:prSet custT="1"/>
      <dgm:spPr/>
      <dgm:t>
        <a:bodyPr/>
        <a:lstStyle/>
        <a:p>
          <a:r>
            <a:rPr lang="zh-CN" altLang="en-US" sz="1600" dirty="0" smtClean="0">
              <a:latin typeface="方正姚体" pitchFamily="2" charset="-122"/>
              <a:ea typeface="方正姚体" pitchFamily="2" charset="-122"/>
            </a:rPr>
            <a:t>期权模拟交易经历、融资融券或股指期货交易经历</a:t>
          </a:r>
          <a:r>
            <a:rPr lang="en-US" altLang="zh-CN" sz="1600" dirty="0" smtClean="0">
              <a:latin typeface="方正姚体" pitchFamily="2" charset="-122"/>
              <a:ea typeface="方正姚体" pitchFamily="2" charset="-122"/>
            </a:rPr>
            <a:t> </a:t>
          </a:r>
          <a:endParaRPr lang="zh-CN" altLang="en-US" sz="1600" dirty="0" smtClean="0">
            <a:latin typeface="方正姚体" pitchFamily="2" charset="-122"/>
            <a:ea typeface="方正姚体" pitchFamily="2" charset="-122"/>
          </a:endParaRPr>
        </a:p>
      </dgm:t>
    </dgm:pt>
    <dgm:pt modelId="{4A742BE6-603E-4F3C-BBD5-4F04CAD15827}" type="parTrans" cxnId="{A4A8F8C0-C0E8-42C6-9651-47A943CC91CE}">
      <dgm:prSet/>
      <dgm:spPr/>
      <dgm:t>
        <a:bodyPr/>
        <a:lstStyle/>
        <a:p>
          <a:endParaRPr lang="zh-CN" altLang="en-US"/>
        </a:p>
      </dgm:t>
    </dgm:pt>
    <dgm:pt modelId="{EEFCCA4D-66CB-4CBD-A095-D0B2A150C6DB}" type="sibTrans" cxnId="{A4A8F8C0-C0E8-42C6-9651-47A943CC91CE}">
      <dgm:prSet/>
      <dgm:spPr/>
      <dgm:t>
        <a:bodyPr/>
        <a:lstStyle/>
        <a:p>
          <a:endParaRPr lang="zh-CN" altLang="en-US"/>
        </a:p>
      </dgm:t>
    </dgm:pt>
    <dgm:pt modelId="{95103E51-1717-4EC1-A1E3-4D95D39E72E5}" type="pres">
      <dgm:prSet presAssocID="{9377158E-34DD-4731-BA90-A6D2C27A3C54}" presName="linearFlow" presStyleCnt="0">
        <dgm:presLayoutVars>
          <dgm:dir/>
          <dgm:animLvl val="lvl"/>
          <dgm:resizeHandles val="exact"/>
        </dgm:presLayoutVars>
      </dgm:prSet>
      <dgm:spPr/>
      <dgm:t>
        <a:bodyPr/>
        <a:lstStyle/>
        <a:p>
          <a:endParaRPr lang="zh-CN" altLang="en-US"/>
        </a:p>
      </dgm:t>
    </dgm:pt>
    <dgm:pt modelId="{1E1D00D1-1228-418B-8732-AA56EBBDC4AF}" type="pres">
      <dgm:prSet presAssocID="{81A182F6-6E58-43F6-BFE6-11252972A0DB}" presName="composite" presStyleCnt="0"/>
      <dgm:spPr/>
    </dgm:pt>
    <dgm:pt modelId="{A585ADA3-3771-4F7F-B6F7-424D0AD718CD}" type="pres">
      <dgm:prSet presAssocID="{81A182F6-6E58-43F6-BFE6-11252972A0DB}" presName="parentText" presStyleLbl="alignNode1" presStyleIdx="0" presStyleCnt="4">
        <dgm:presLayoutVars>
          <dgm:chMax val="1"/>
          <dgm:bulletEnabled val="1"/>
        </dgm:presLayoutVars>
      </dgm:prSet>
      <dgm:spPr/>
      <dgm:t>
        <a:bodyPr/>
        <a:lstStyle/>
        <a:p>
          <a:endParaRPr lang="zh-CN" altLang="en-US"/>
        </a:p>
      </dgm:t>
    </dgm:pt>
    <dgm:pt modelId="{4727501B-A394-4CFA-86AE-4397F7BAB64E}" type="pres">
      <dgm:prSet presAssocID="{81A182F6-6E58-43F6-BFE6-11252972A0DB}" presName="descendantText" presStyleLbl="alignAcc1" presStyleIdx="0" presStyleCnt="4">
        <dgm:presLayoutVars>
          <dgm:bulletEnabled val="1"/>
        </dgm:presLayoutVars>
      </dgm:prSet>
      <dgm:spPr/>
      <dgm:t>
        <a:bodyPr/>
        <a:lstStyle/>
        <a:p>
          <a:endParaRPr lang="zh-CN" altLang="en-US"/>
        </a:p>
      </dgm:t>
    </dgm:pt>
    <dgm:pt modelId="{C6661BD8-F992-402D-8CF7-3DF2CCDC8119}" type="pres">
      <dgm:prSet presAssocID="{68A2FD8F-F4C8-4A00-9744-77CE9F12D463}" presName="sp" presStyleCnt="0"/>
      <dgm:spPr/>
    </dgm:pt>
    <dgm:pt modelId="{84FF32D7-EB38-4288-90CA-2A64DD7AC9C9}" type="pres">
      <dgm:prSet presAssocID="{73B12CD5-252F-43FE-A035-52A9CF247CF9}" presName="composite" presStyleCnt="0"/>
      <dgm:spPr/>
    </dgm:pt>
    <dgm:pt modelId="{729F9D9E-10AF-4BEB-8B5E-5B655C93061D}" type="pres">
      <dgm:prSet presAssocID="{73B12CD5-252F-43FE-A035-52A9CF247CF9}" presName="parentText" presStyleLbl="alignNode1" presStyleIdx="1" presStyleCnt="4">
        <dgm:presLayoutVars>
          <dgm:chMax val="1"/>
          <dgm:bulletEnabled val="1"/>
        </dgm:presLayoutVars>
      </dgm:prSet>
      <dgm:spPr/>
      <dgm:t>
        <a:bodyPr/>
        <a:lstStyle/>
        <a:p>
          <a:endParaRPr lang="zh-CN" altLang="en-US"/>
        </a:p>
      </dgm:t>
    </dgm:pt>
    <dgm:pt modelId="{65175C6C-304A-4294-817B-9B6A29EA83D4}" type="pres">
      <dgm:prSet presAssocID="{73B12CD5-252F-43FE-A035-52A9CF247CF9}" presName="descendantText" presStyleLbl="alignAcc1" presStyleIdx="1" presStyleCnt="4">
        <dgm:presLayoutVars>
          <dgm:bulletEnabled val="1"/>
        </dgm:presLayoutVars>
      </dgm:prSet>
      <dgm:spPr/>
      <dgm:t>
        <a:bodyPr/>
        <a:lstStyle/>
        <a:p>
          <a:endParaRPr lang="zh-CN" altLang="en-US"/>
        </a:p>
      </dgm:t>
    </dgm:pt>
    <dgm:pt modelId="{91D75964-C53D-4606-BE72-E436E4388CA1}" type="pres">
      <dgm:prSet presAssocID="{348460B4-19FC-40AE-BB87-C6520BDD607A}" presName="sp" presStyleCnt="0"/>
      <dgm:spPr/>
    </dgm:pt>
    <dgm:pt modelId="{C251B2FA-ED18-4239-A5F0-C77218FFD9B4}" type="pres">
      <dgm:prSet presAssocID="{13B1AC65-2485-4B4E-A7DE-3EB6DE7A9A1D}" presName="composite" presStyleCnt="0"/>
      <dgm:spPr/>
    </dgm:pt>
    <dgm:pt modelId="{4873A770-5B2E-4FE3-9CCC-2B10893B9E6F}" type="pres">
      <dgm:prSet presAssocID="{13B1AC65-2485-4B4E-A7DE-3EB6DE7A9A1D}" presName="parentText" presStyleLbl="alignNode1" presStyleIdx="2" presStyleCnt="4">
        <dgm:presLayoutVars>
          <dgm:chMax val="1"/>
          <dgm:bulletEnabled val="1"/>
        </dgm:presLayoutVars>
      </dgm:prSet>
      <dgm:spPr/>
      <dgm:t>
        <a:bodyPr/>
        <a:lstStyle/>
        <a:p>
          <a:endParaRPr lang="zh-CN" altLang="en-US"/>
        </a:p>
      </dgm:t>
    </dgm:pt>
    <dgm:pt modelId="{72922120-98BE-41B1-AB6B-92B51B37A623}" type="pres">
      <dgm:prSet presAssocID="{13B1AC65-2485-4B4E-A7DE-3EB6DE7A9A1D}" presName="descendantText" presStyleLbl="alignAcc1" presStyleIdx="2" presStyleCnt="4" custLinFactNeighborX="0" custLinFactNeighborY="4603">
        <dgm:presLayoutVars>
          <dgm:bulletEnabled val="1"/>
        </dgm:presLayoutVars>
      </dgm:prSet>
      <dgm:spPr/>
      <dgm:t>
        <a:bodyPr/>
        <a:lstStyle/>
        <a:p>
          <a:endParaRPr lang="zh-CN" altLang="en-US"/>
        </a:p>
      </dgm:t>
    </dgm:pt>
    <dgm:pt modelId="{9044C6B3-99D1-4700-BBE6-CF7DF36ACBDB}" type="pres">
      <dgm:prSet presAssocID="{270D72FF-3372-414F-AE51-FE2BEC2E39C8}" presName="sp" presStyleCnt="0"/>
      <dgm:spPr/>
    </dgm:pt>
    <dgm:pt modelId="{635F9B2F-6D08-43BC-BB5E-9469CB446E95}" type="pres">
      <dgm:prSet presAssocID="{1FD2FCCB-D2AF-4676-BD86-A3176FC175DC}" presName="composite" presStyleCnt="0"/>
      <dgm:spPr/>
    </dgm:pt>
    <dgm:pt modelId="{7E8440E0-F568-4980-AF7F-D7DF77EB9E18}" type="pres">
      <dgm:prSet presAssocID="{1FD2FCCB-D2AF-4676-BD86-A3176FC175DC}" presName="parentText" presStyleLbl="alignNode1" presStyleIdx="3" presStyleCnt="4">
        <dgm:presLayoutVars>
          <dgm:chMax val="1"/>
          <dgm:bulletEnabled val="1"/>
        </dgm:presLayoutVars>
      </dgm:prSet>
      <dgm:spPr/>
      <dgm:t>
        <a:bodyPr/>
        <a:lstStyle/>
        <a:p>
          <a:endParaRPr lang="zh-CN" altLang="en-US"/>
        </a:p>
      </dgm:t>
    </dgm:pt>
    <dgm:pt modelId="{3409BF6C-DF8E-4A14-97EA-95B74D41B5EB}" type="pres">
      <dgm:prSet presAssocID="{1FD2FCCB-D2AF-4676-BD86-A3176FC175DC}" presName="descendantText" presStyleLbl="alignAcc1" presStyleIdx="3" presStyleCnt="4">
        <dgm:presLayoutVars>
          <dgm:bulletEnabled val="1"/>
        </dgm:presLayoutVars>
      </dgm:prSet>
      <dgm:spPr/>
      <dgm:t>
        <a:bodyPr/>
        <a:lstStyle/>
        <a:p>
          <a:endParaRPr lang="zh-CN" altLang="en-US"/>
        </a:p>
      </dgm:t>
    </dgm:pt>
  </dgm:ptLst>
  <dgm:cxnLst>
    <dgm:cxn modelId="{FC8560F7-44A2-4917-B3C7-EE4FECFAAEA6}" srcId="{81A182F6-6E58-43F6-BFE6-11252972A0DB}" destId="{25F4845C-6991-4055-9FD2-57E441AA396C}" srcOrd="0" destOrd="0" parTransId="{1C5308FB-FFA7-4071-8D29-908DA4E54E42}" sibTransId="{A47A1675-F3E2-490F-A104-6A633AEA84DA}"/>
    <dgm:cxn modelId="{3560E84C-378B-4A36-87F7-0DAFE3A2625D}" srcId="{1FD2FCCB-D2AF-4676-BD86-A3176FC175DC}" destId="{B23A42C5-D3FF-496C-AF18-D2FC0E7C6BDA}" srcOrd="0" destOrd="0" parTransId="{C29B1BFD-4EDE-4BF9-90E8-D54FBB2AEDFB}" sibTransId="{F143C1AA-2D53-42EE-8EBA-28E767743350}"/>
    <dgm:cxn modelId="{3B0AA384-BF3C-4648-B54D-0ABEB18A7698}" type="presOf" srcId="{2D5EA042-11F3-4C03-83E2-178F2C457BEE}" destId="{72922120-98BE-41B1-AB6B-92B51B37A623}" srcOrd="0" destOrd="0" presId="urn:microsoft.com/office/officeart/2005/8/layout/chevron2"/>
    <dgm:cxn modelId="{CCC0FC7E-69F6-498C-A792-60CA3F14C7E1}" srcId="{9377158E-34DD-4731-BA90-A6D2C27A3C54}" destId="{13B1AC65-2485-4B4E-A7DE-3EB6DE7A9A1D}" srcOrd="2" destOrd="0" parTransId="{06CC1D94-5148-4B8F-9E16-06655AA291D6}" sibTransId="{270D72FF-3372-414F-AE51-FE2BEC2E39C8}"/>
    <dgm:cxn modelId="{42891350-FC2A-4D30-94FB-D138C56EE160}" srcId="{9377158E-34DD-4731-BA90-A6D2C27A3C54}" destId="{1FD2FCCB-D2AF-4676-BD86-A3176FC175DC}" srcOrd="3" destOrd="0" parTransId="{ED15B0E1-32D8-49E0-B0E7-D5D15C85F87C}" sibTransId="{A1F623FA-55A0-44AF-A60F-436679C25F4D}"/>
    <dgm:cxn modelId="{04B51728-BCA1-4486-A4C6-F4DBB03EA64A}" srcId="{9377158E-34DD-4731-BA90-A6D2C27A3C54}" destId="{73B12CD5-252F-43FE-A035-52A9CF247CF9}" srcOrd="1" destOrd="0" parTransId="{03F60B76-2F0C-4F86-A271-C01E3B9C11A8}" sibTransId="{348460B4-19FC-40AE-BB87-C6520BDD607A}"/>
    <dgm:cxn modelId="{6F3B7481-2117-4CA7-AE25-E23C2DA6E3D9}" type="presOf" srcId="{B23A42C5-D3FF-496C-AF18-D2FC0E7C6BDA}" destId="{3409BF6C-DF8E-4A14-97EA-95B74D41B5EB}" srcOrd="0" destOrd="0" presId="urn:microsoft.com/office/officeart/2005/8/layout/chevron2"/>
    <dgm:cxn modelId="{726CEF8E-6CDF-4F57-A156-DDCE6936CC16}" type="presOf" srcId="{1FD2FCCB-D2AF-4676-BD86-A3176FC175DC}" destId="{7E8440E0-F568-4980-AF7F-D7DF77EB9E18}" srcOrd="0" destOrd="0" presId="urn:microsoft.com/office/officeart/2005/8/layout/chevron2"/>
    <dgm:cxn modelId="{F67DB544-A9F9-4A7A-B10B-EE0508F6271C}" type="presOf" srcId="{25F4845C-6991-4055-9FD2-57E441AA396C}" destId="{4727501B-A394-4CFA-86AE-4397F7BAB64E}" srcOrd="0" destOrd="0" presId="urn:microsoft.com/office/officeart/2005/8/layout/chevron2"/>
    <dgm:cxn modelId="{928EBB1F-D15F-404A-9B52-14E6E149CA4C}" srcId="{9377158E-34DD-4731-BA90-A6D2C27A3C54}" destId="{81A182F6-6E58-43F6-BFE6-11252972A0DB}" srcOrd="0" destOrd="0" parTransId="{6DB7388C-B1F0-40D0-99D9-C1F8218A8137}" sibTransId="{68A2FD8F-F4C8-4A00-9744-77CE9F12D463}"/>
    <dgm:cxn modelId="{42838DAC-2CDF-4A0A-B71D-1BE22EC92BF7}" type="presOf" srcId="{73B12CD5-252F-43FE-A035-52A9CF247CF9}" destId="{729F9D9E-10AF-4BEB-8B5E-5B655C93061D}" srcOrd="0" destOrd="0" presId="urn:microsoft.com/office/officeart/2005/8/layout/chevron2"/>
    <dgm:cxn modelId="{F06818C3-23F0-4382-B570-0C3D8FDDC287}" type="presOf" srcId="{13B1AC65-2485-4B4E-A7DE-3EB6DE7A9A1D}" destId="{4873A770-5B2E-4FE3-9CCC-2B10893B9E6F}" srcOrd="0" destOrd="0" presId="urn:microsoft.com/office/officeart/2005/8/layout/chevron2"/>
    <dgm:cxn modelId="{A4A8F8C0-C0E8-42C6-9651-47A943CC91CE}" srcId="{73B12CD5-252F-43FE-A035-52A9CF247CF9}" destId="{E4C5309C-CB4C-4DD2-8224-C4FF019A1D46}" srcOrd="0" destOrd="0" parTransId="{4A742BE6-603E-4F3C-BBD5-4F04CAD15827}" sibTransId="{EEFCCA4D-66CB-4CBD-A095-D0B2A150C6DB}"/>
    <dgm:cxn modelId="{C068D74E-BBD2-4234-946A-A353C0ABB023}" type="presOf" srcId="{81A182F6-6E58-43F6-BFE6-11252972A0DB}" destId="{A585ADA3-3771-4F7F-B6F7-424D0AD718CD}" srcOrd="0" destOrd="0" presId="urn:microsoft.com/office/officeart/2005/8/layout/chevron2"/>
    <dgm:cxn modelId="{2BC6E910-7E88-4078-BEBC-DD90984D4528}" type="presOf" srcId="{E4C5309C-CB4C-4DD2-8224-C4FF019A1D46}" destId="{65175C6C-304A-4294-817B-9B6A29EA83D4}" srcOrd="0" destOrd="0" presId="urn:microsoft.com/office/officeart/2005/8/layout/chevron2"/>
    <dgm:cxn modelId="{C121C2C6-D716-4136-8E21-6DFD611658B5}" srcId="{13B1AC65-2485-4B4E-A7DE-3EB6DE7A9A1D}" destId="{2D5EA042-11F3-4C03-83E2-178F2C457BEE}" srcOrd="0" destOrd="0" parTransId="{99F61F72-3DE4-4F0C-A53D-0D7E4D0F16D1}" sibTransId="{66D1ECE1-0CC4-46E9-9EA3-250331DE54E7}"/>
    <dgm:cxn modelId="{7D6EC389-200C-40B7-A22B-5D5EF5C2218F}" type="presOf" srcId="{9377158E-34DD-4731-BA90-A6D2C27A3C54}" destId="{95103E51-1717-4EC1-A1E3-4D95D39E72E5}" srcOrd="0" destOrd="0" presId="urn:microsoft.com/office/officeart/2005/8/layout/chevron2"/>
    <dgm:cxn modelId="{E360CFC6-7284-4172-BCB5-75841AC29F65}" type="presParOf" srcId="{95103E51-1717-4EC1-A1E3-4D95D39E72E5}" destId="{1E1D00D1-1228-418B-8732-AA56EBBDC4AF}" srcOrd="0" destOrd="0" presId="urn:microsoft.com/office/officeart/2005/8/layout/chevron2"/>
    <dgm:cxn modelId="{9162359D-9B59-4084-8CE2-9089D2D073A0}" type="presParOf" srcId="{1E1D00D1-1228-418B-8732-AA56EBBDC4AF}" destId="{A585ADA3-3771-4F7F-B6F7-424D0AD718CD}" srcOrd="0" destOrd="0" presId="urn:microsoft.com/office/officeart/2005/8/layout/chevron2"/>
    <dgm:cxn modelId="{B7F9BE9D-5411-45F8-ABD1-488702110E9E}" type="presParOf" srcId="{1E1D00D1-1228-418B-8732-AA56EBBDC4AF}" destId="{4727501B-A394-4CFA-86AE-4397F7BAB64E}" srcOrd="1" destOrd="0" presId="urn:microsoft.com/office/officeart/2005/8/layout/chevron2"/>
    <dgm:cxn modelId="{326FDD94-5813-42F6-A346-4602728EBE3F}" type="presParOf" srcId="{95103E51-1717-4EC1-A1E3-4D95D39E72E5}" destId="{C6661BD8-F992-402D-8CF7-3DF2CCDC8119}" srcOrd="1" destOrd="0" presId="urn:microsoft.com/office/officeart/2005/8/layout/chevron2"/>
    <dgm:cxn modelId="{35254FC9-57C8-4EDB-8A48-8D5F4A0F8AD7}" type="presParOf" srcId="{95103E51-1717-4EC1-A1E3-4D95D39E72E5}" destId="{84FF32D7-EB38-4288-90CA-2A64DD7AC9C9}" srcOrd="2" destOrd="0" presId="urn:microsoft.com/office/officeart/2005/8/layout/chevron2"/>
    <dgm:cxn modelId="{5EE789FB-4F39-4E95-867B-35DDB38F2329}" type="presParOf" srcId="{84FF32D7-EB38-4288-90CA-2A64DD7AC9C9}" destId="{729F9D9E-10AF-4BEB-8B5E-5B655C93061D}" srcOrd="0" destOrd="0" presId="urn:microsoft.com/office/officeart/2005/8/layout/chevron2"/>
    <dgm:cxn modelId="{4273A3C9-608C-47D0-AC73-48654C682673}" type="presParOf" srcId="{84FF32D7-EB38-4288-90CA-2A64DD7AC9C9}" destId="{65175C6C-304A-4294-817B-9B6A29EA83D4}" srcOrd="1" destOrd="0" presId="urn:microsoft.com/office/officeart/2005/8/layout/chevron2"/>
    <dgm:cxn modelId="{93E5C2EF-D640-4F41-BC66-5DB7BCF9FC7F}" type="presParOf" srcId="{95103E51-1717-4EC1-A1E3-4D95D39E72E5}" destId="{91D75964-C53D-4606-BE72-E436E4388CA1}" srcOrd="3" destOrd="0" presId="urn:microsoft.com/office/officeart/2005/8/layout/chevron2"/>
    <dgm:cxn modelId="{50B1B956-18B8-4E32-9F69-62F33D682A20}" type="presParOf" srcId="{95103E51-1717-4EC1-A1E3-4D95D39E72E5}" destId="{C251B2FA-ED18-4239-A5F0-C77218FFD9B4}" srcOrd="4" destOrd="0" presId="urn:microsoft.com/office/officeart/2005/8/layout/chevron2"/>
    <dgm:cxn modelId="{21C2043B-F9E2-4640-8881-5B0154C4AD0F}" type="presParOf" srcId="{C251B2FA-ED18-4239-A5F0-C77218FFD9B4}" destId="{4873A770-5B2E-4FE3-9CCC-2B10893B9E6F}" srcOrd="0" destOrd="0" presId="urn:microsoft.com/office/officeart/2005/8/layout/chevron2"/>
    <dgm:cxn modelId="{2F741DAA-D1B0-45FE-BC1F-133E177B01DF}" type="presParOf" srcId="{C251B2FA-ED18-4239-A5F0-C77218FFD9B4}" destId="{72922120-98BE-41B1-AB6B-92B51B37A623}" srcOrd="1" destOrd="0" presId="urn:microsoft.com/office/officeart/2005/8/layout/chevron2"/>
    <dgm:cxn modelId="{C1629AEC-0AE4-4AD7-A420-2D64F69196E3}" type="presParOf" srcId="{95103E51-1717-4EC1-A1E3-4D95D39E72E5}" destId="{9044C6B3-99D1-4700-BBE6-CF7DF36ACBDB}" srcOrd="5" destOrd="0" presId="urn:microsoft.com/office/officeart/2005/8/layout/chevron2"/>
    <dgm:cxn modelId="{B58F8FF9-4369-40A2-A418-E024EC22153D}" type="presParOf" srcId="{95103E51-1717-4EC1-A1E3-4D95D39E72E5}" destId="{635F9B2F-6D08-43BC-BB5E-9469CB446E95}" srcOrd="6" destOrd="0" presId="urn:microsoft.com/office/officeart/2005/8/layout/chevron2"/>
    <dgm:cxn modelId="{D8F56B76-8AF6-4F4A-B26D-1301391F445E}" type="presParOf" srcId="{635F9B2F-6D08-43BC-BB5E-9469CB446E95}" destId="{7E8440E0-F568-4980-AF7F-D7DF77EB9E18}" srcOrd="0" destOrd="0" presId="urn:microsoft.com/office/officeart/2005/8/layout/chevron2"/>
    <dgm:cxn modelId="{BEE1C475-2811-482F-81D7-1EA308B449C9}" type="presParOf" srcId="{635F9B2F-6D08-43BC-BB5E-9469CB446E95}" destId="{3409BF6C-DF8E-4A14-97EA-95B74D41B5E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85ADA3-3771-4F7F-B6F7-424D0AD718CD}">
      <dsp:nvSpPr>
        <dsp:cNvPr id="0" name=""/>
        <dsp:cNvSpPr/>
      </dsp:nvSpPr>
      <dsp:spPr>
        <a:xfrm rot="5400000">
          <a:off x="-168481" y="169854"/>
          <a:ext cx="1123212" cy="786248"/>
        </a:xfrm>
        <a:prstGeom prst="chevron">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tx1"/>
              </a:solidFill>
            </a:rPr>
            <a:t>基本情况</a:t>
          </a:r>
          <a:endParaRPr lang="zh-CN" altLang="en-US" sz="1500" b="1" kern="1200" dirty="0">
            <a:solidFill>
              <a:schemeClr val="tx1"/>
            </a:solidFill>
          </a:endParaRPr>
        </a:p>
      </dsp:txBody>
      <dsp:txXfrm rot="5400000">
        <a:off x="-168481" y="169854"/>
        <a:ext cx="1123212" cy="786248"/>
      </dsp:txXfrm>
    </dsp:sp>
    <dsp:sp modelId="{4727501B-A394-4CFA-86AE-4397F7BAB64E}">
      <dsp:nvSpPr>
        <dsp:cNvPr id="0" name=""/>
        <dsp:cNvSpPr/>
      </dsp:nvSpPr>
      <dsp:spPr>
        <a:xfrm rot="5400000">
          <a:off x="2418506" y="-1630885"/>
          <a:ext cx="730088" cy="399460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方正姚体" pitchFamily="2" charset="-122"/>
              <a:ea typeface="方正姚体" pitchFamily="2" charset="-122"/>
            </a:rPr>
            <a:t>包括年龄和学历两个方面</a:t>
          </a:r>
          <a:endParaRPr lang="zh-CN" altLang="en-US" sz="1600" kern="1200" dirty="0">
            <a:latin typeface="方正姚体" pitchFamily="2" charset="-122"/>
            <a:ea typeface="方正姚体" pitchFamily="2" charset="-122"/>
          </a:endParaRPr>
        </a:p>
      </dsp:txBody>
      <dsp:txXfrm rot="5400000">
        <a:off x="2418506" y="-1630885"/>
        <a:ext cx="730088" cy="3994604"/>
      </dsp:txXfrm>
    </dsp:sp>
    <dsp:sp modelId="{729F9D9E-10AF-4BEB-8B5E-5B655C93061D}">
      <dsp:nvSpPr>
        <dsp:cNvPr id="0" name=""/>
        <dsp:cNvSpPr/>
      </dsp:nvSpPr>
      <dsp:spPr>
        <a:xfrm rot="5400000">
          <a:off x="-168481" y="1144499"/>
          <a:ext cx="1123212" cy="786248"/>
        </a:xfrm>
        <a:prstGeom prst="chevron">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tx1"/>
              </a:solidFill>
            </a:rPr>
            <a:t>投资经历</a:t>
          </a:r>
          <a:endParaRPr lang="zh-CN" altLang="en-US" sz="1500" b="1" kern="1200" dirty="0">
            <a:solidFill>
              <a:schemeClr val="tx1"/>
            </a:solidFill>
          </a:endParaRPr>
        </a:p>
      </dsp:txBody>
      <dsp:txXfrm rot="5400000">
        <a:off x="-168481" y="1144499"/>
        <a:ext cx="1123212" cy="786248"/>
      </dsp:txXfrm>
    </dsp:sp>
    <dsp:sp modelId="{65175C6C-304A-4294-817B-9B6A29EA83D4}">
      <dsp:nvSpPr>
        <dsp:cNvPr id="0" name=""/>
        <dsp:cNvSpPr/>
      </dsp:nvSpPr>
      <dsp:spPr>
        <a:xfrm rot="5400000">
          <a:off x="2418506" y="-656239"/>
          <a:ext cx="730088" cy="3994604"/>
        </a:xfrm>
        <a:prstGeom prst="round2SameRect">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方正姚体" pitchFamily="2" charset="-122"/>
              <a:ea typeface="方正姚体" pitchFamily="2" charset="-122"/>
            </a:rPr>
            <a:t>期权模拟交易经历、融资融券或股指期货交易经历</a:t>
          </a:r>
          <a:r>
            <a:rPr lang="en-US" altLang="zh-CN" sz="1600" kern="1200" dirty="0" smtClean="0">
              <a:latin typeface="方正姚体" pitchFamily="2" charset="-122"/>
              <a:ea typeface="方正姚体" pitchFamily="2" charset="-122"/>
            </a:rPr>
            <a:t> </a:t>
          </a:r>
          <a:endParaRPr lang="zh-CN" altLang="en-US" sz="1600" kern="1200" dirty="0" smtClean="0">
            <a:latin typeface="方正姚体" pitchFamily="2" charset="-122"/>
            <a:ea typeface="方正姚体" pitchFamily="2" charset="-122"/>
          </a:endParaRPr>
        </a:p>
      </dsp:txBody>
      <dsp:txXfrm rot="5400000">
        <a:off x="2418506" y="-656239"/>
        <a:ext cx="730088" cy="3994604"/>
      </dsp:txXfrm>
    </dsp:sp>
    <dsp:sp modelId="{4873A770-5B2E-4FE3-9CCC-2B10893B9E6F}">
      <dsp:nvSpPr>
        <dsp:cNvPr id="0" name=""/>
        <dsp:cNvSpPr/>
      </dsp:nvSpPr>
      <dsp:spPr>
        <a:xfrm rot="5400000">
          <a:off x="-168481" y="2119145"/>
          <a:ext cx="1123212" cy="786248"/>
        </a:xfrm>
        <a:prstGeom prst="chevron">
          <a:avLst/>
        </a:prstGeom>
        <a:gradFill rotWithShape="0">
          <a:gsLst>
            <a:gs pos="0">
              <a:srgbClr val="FFFF00"/>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tx1"/>
              </a:solidFill>
            </a:rPr>
            <a:t>财务状况</a:t>
          </a:r>
          <a:endParaRPr lang="zh-CN" altLang="en-US" sz="1500" b="1" kern="1200" dirty="0">
            <a:solidFill>
              <a:schemeClr val="tx1"/>
            </a:solidFill>
          </a:endParaRPr>
        </a:p>
      </dsp:txBody>
      <dsp:txXfrm rot="5400000">
        <a:off x="-168481" y="2119145"/>
        <a:ext cx="1123212" cy="786248"/>
      </dsp:txXfrm>
    </dsp:sp>
    <dsp:sp modelId="{72922120-98BE-41B1-AB6B-92B51B37A623}">
      <dsp:nvSpPr>
        <dsp:cNvPr id="0" name=""/>
        <dsp:cNvSpPr/>
      </dsp:nvSpPr>
      <dsp:spPr>
        <a:xfrm rot="5400000">
          <a:off x="2418506" y="352011"/>
          <a:ext cx="730088" cy="3994604"/>
        </a:xfrm>
        <a:prstGeom prst="round2SameRect">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latin typeface="方正姚体" pitchFamily="2" charset="-122"/>
              <a:ea typeface="方正姚体" pitchFamily="2" charset="-122"/>
            </a:rPr>
            <a:t> </a:t>
          </a:r>
          <a:r>
            <a:rPr lang="zh-CN" altLang="en-US" sz="1600" kern="1200" dirty="0" smtClean="0">
              <a:latin typeface="方正姚体" pitchFamily="2" charset="-122"/>
              <a:ea typeface="方正姚体" pitchFamily="2" charset="-122"/>
            </a:rPr>
            <a:t>投资者金融类资产或年收入证明</a:t>
          </a:r>
        </a:p>
      </dsp:txBody>
      <dsp:txXfrm rot="5400000">
        <a:off x="2418506" y="352011"/>
        <a:ext cx="730088" cy="3994604"/>
      </dsp:txXfrm>
    </dsp:sp>
    <dsp:sp modelId="{7E8440E0-F568-4980-AF7F-D7DF77EB9E18}">
      <dsp:nvSpPr>
        <dsp:cNvPr id="0" name=""/>
        <dsp:cNvSpPr/>
      </dsp:nvSpPr>
      <dsp:spPr>
        <a:xfrm rot="5400000">
          <a:off x="-168481" y="3093790"/>
          <a:ext cx="1123212" cy="786248"/>
        </a:xfrm>
        <a:prstGeom prst="chevron">
          <a:avLst/>
        </a:prstGeom>
        <a:gradFill rotWithShape="0">
          <a:gsLst>
            <a:gs pos="0">
              <a:srgbClr val="00FFFF"/>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solidFill>
                <a:schemeClr val="tx1"/>
              </a:solidFill>
            </a:rPr>
            <a:t>诚信状况</a:t>
          </a:r>
          <a:endParaRPr lang="zh-CN" altLang="en-US" sz="1500" b="1" kern="1200" dirty="0">
            <a:solidFill>
              <a:schemeClr val="tx1"/>
            </a:solidFill>
          </a:endParaRPr>
        </a:p>
      </dsp:txBody>
      <dsp:txXfrm rot="5400000">
        <a:off x="-168481" y="3093790"/>
        <a:ext cx="1123212" cy="786248"/>
      </dsp:txXfrm>
    </dsp:sp>
    <dsp:sp modelId="{3409BF6C-DF8E-4A14-97EA-95B74D41B5EB}">
      <dsp:nvSpPr>
        <dsp:cNvPr id="0" name=""/>
        <dsp:cNvSpPr/>
      </dsp:nvSpPr>
      <dsp:spPr>
        <a:xfrm rot="5400000">
          <a:off x="2418506" y="1293050"/>
          <a:ext cx="730088" cy="3994604"/>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方正姚体" pitchFamily="2" charset="-122"/>
              <a:ea typeface="方正姚体" pitchFamily="2" charset="-122"/>
            </a:rPr>
            <a:t>个人信用报告或其他信用证明文件</a:t>
          </a:r>
        </a:p>
      </dsp:txBody>
      <dsp:txXfrm rot="5400000">
        <a:off x="2418506" y="1293050"/>
        <a:ext cx="730088" cy="3994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93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楷体_GB2312" pitchFamily="49" charset="-122"/>
                <a:ea typeface="宋体" charset="-122"/>
              </a:defRPr>
            </a:lvl1pPr>
          </a:lstStyle>
          <a:p>
            <a:pPr>
              <a:defRPr/>
            </a:pPr>
            <a:endParaRPr lang="zh-CN" altLang="en-US"/>
          </a:p>
        </p:txBody>
      </p:sp>
      <p:sp>
        <p:nvSpPr>
          <p:cNvPr id="12093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楷体_GB2312" pitchFamily="49" charset="-122"/>
                <a:ea typeface="宋体" charset="-122"/>
              </a:defRPr>
            </a:lvl1pPr>
          </a:lstStyle>
          <a:p>
            <a:pPr>
              <a:defRPr/>
            </a:pPr>
            <a:fld id="{556E65AE-2C74-4F4F-BA61-399D18EE9B46}" type="datetimeFigureOut">
              <a:rPr lang="zh-CN" altLang="en-US"/>
              <a:pPr>
                <a:defRPr/>
              </a:pPr>
              <a:t>2014/11/27</a:t>
            </a:fld>
            <a:endParaRPr lang="en-US" altLang="zh-CN"/>
          </a:p>
        </p:txBody>
      </p:sp>
      <p:sp>
        <p:nvSpPr>
          <p:cNvPr id="12093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楷体_GB2312" pitchFamily="49" charset="-122"/>
                <a:ea typeface="宋体" charset="-122"/>
              </a:defRPr>
            </a:lvl1pPr>
          </a:lstStyle>
          <a:p>
            <a:pPr>
              <a:defRPr/>
            </a:pPr>
            <a:endParaRPr lang="en-US" altLang="zh-CN"/>
          </a:p>
        </p:txBody>
      </p:sp>
      <p:sp>
        <p:nvSpPr>
          <p:cNvPr id="12093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楷体_GB2312" pitchFamily="49" charset="-122"/>
                <a:ea typeface="宋体" charset="-122"/>
              </a:defRPr>
            </a:lvl1pPr>
          </a:lstStyle>
          <a:p>
            <a:pPr>
              <a:defRPr/>
            </a:pPr>
            <a:fld id="{91D3AF65-7C85-4F49-AA00-13EB8D729F88}" type="slidenum">
              <a:rPr lang="zh-CN" altLang="en-US"/>
              <a:pPr>
                <a:defRPr/>
              </a:pPr>
              <a:t>‹#›</a:t>
            </a:fld>
            <a:endParaRPr lang="en-US" altLang="zh-CN"/>
          </a:p>
        </p:txBody>
      </p:sp>
    </p:spTree>
    <p:extLst>
      <p:ext uri="{BB962C8B-B14F-4D97-AF65-F5344CB8AC3E}">
        <p14:creationId xmlns="" xmlns:p14="http://schemas.microsoft.com/office/powerpoint/2010/main" val="327590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7988"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zh-CN" altLang="en-US"/>
          </a:p>
        </p:txBody>
      </p:sp>
      <p:sp>
        <p:nvSpPr>
          <p:cNvPr id="3075" name="Rectangle 3"/>
          <p:cNvSpPr>
            <a:spLocks noGrp="1" noChangeArrowheads="1"/>
          </p:cNvSpPr>
          <p:nvPr>
            <p:ph type="dt" idx="1"/>
          </p:nvPr>
        </p:nvSpPr>
        <p:spPr bwMode="auto">
          <a:xfrm>
            <a:off x="3848100" y="0"/>
            <a:ext cx="2946400" cy="493713"/>
          </a:xfrm>
          <a:prstGeom prst="rect">
            <a:avLst/>
          </a:prstGeom>
          <a:noFill/>
          <a:ln w="9525">
            <a:noFill/>
            <a:miter lim="800000"/>
            <a:headEnd/>
            <a:tailEnd/>
          </a:ln>
        </p:spPr>
        <p:txBody>
          <a:bodyPr vert="horz" wrap="square" lIns="87282" tIns="43642" rIns="87282" bIns="43642" numCol="1" anchor="t"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endParaRPr lang="en-US" altLang="zh-CN"/>
          </a:p>
        </p:txBody>
      </p:sp>
      <p:sp>
        <p:nvSpPr>
          <p:cNvPr id="29700" name="Rectangle 4"/>
          <p:cNvSpPr>
            <a:spLocks noGrp="1" noRot="1" noChangeAspect="1" noChangeArrowheads="1"/>
          </p:cNvSpPr>
          <p:nvPr>
            <p:ph type="sldImg" idx="2"/>
          </p:nvPr>
        </p:nvSpPr>
        <p:spPr bwMode="auto">
          <a:xfrm>
            <a:off x="749300" y="746125"/>
            <a:ext cx="5295900" cy="3722688"/>
          </a:xfrm>
          <a:prstGeom prst="rect">
            <a:avLst/>
          </a:prstGeom>
          <a:noFill/>
          <a:ln w="9525">
            <a:noFill/>
            <a:miter lim="800000"/>
            <a:headEnd/>
            <a:tailEnd/>
          </a:ln>
        </p:spPr>
      </p:sp>
      <p:sp>
        <p:nvSpPr>
          <p:cNvPr id="3077" name="Rectangle 5"/>
          <p:cNvSpPr>
            <a:spLocks noGrp="1" noRot="1" noChangeArrowheads="1"/>
          </p:cNvSpPr>
          <p:nvPr>
            <p:ph type="body" sz="quarter" idx="3"/>
          </p:nvPr>
        </p:nvSpPr>
        <p:spPr bwMode="auto">
          <a:xfrm>
            <a:off x="677863" y="4718050"/>
            <a:ext cx="5440362" cy="4465638"/>
          </a:xfrm>
          <a:prstGeom prst="rect">
            <a:avLst/>
          </a:prstGeom>
          <a:noFill/>
          <a:ln w="9525">
            <a:noFill/>
            <a:miter lim="800000"/>
            <a:headEnd/>
            <a:tailEnd/>
          </a:ln>
        </p:spPr>
        <p:txBody>
          <a:bodyPr vert="horz" wrap="square" lIns="87282" tIns="43642" rIns="87282" bIns="43642"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9431338"/>
            <a:ext cx="2947988"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defTabSz="871538">
              <a:defRPr sz="1100" b="0">
                <a:solidFill>
                  <a:schemeClr val="tx1"/>
                </a:solidFill>
                <a:latin typeface="Arial" charset="0"/>
                <a:ea typeface="宋体"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48100" y="9431338"/>
            <a:ext cx="2946400" cy="495300"/>
          </a:xfrm>
          <a:prstGeom prst="rect">
            <a:avLst/>
          </a:prstGeom>
          <a:noFill/>
          <a:ln w="9525">
            <a:noFill/>
            <a:miter lim="800000"/>
            <a:headEnd/>
            <a:tailEnd/>
          </a:ln>
        </p:spPr>
        <p:txBody>
          <a:bodyPr vert="horz" wrap="square" lIns="87282" tIns="43642" rIns="87282" bIns="43642" numCol="1" anchor="b" anchorCtr="0" compatLnSpc="1">
            <a:prstTxWarp prst="textNoShape">
              <a:avLst/>
            </a:prstTxWarp>
          </a:bodyPr>
          <a:lstStyle>
            <a:lvl1pPr algn="r" defTabSz="871538">
              <a:defRPr sz="1100" b="0">
                <a:solidFill>
                  <a:schemeClr val="tx1"/>
                </a:solidFill>
                <a:latin typeface="Arial" charset="0"/>
                <a:ea typeface="宋体" charset="-122"/>
              </a:defRPr>
            </a:lvl1pPr>
          </a:lstStyle>
          <a:p>
            <a:pPr>
              <a:defRPr/>
            </a:pPr>
            <a:fld id="{C0F3CC30-87E2-409C-A19F-54453CBD08B2}" type="slidenum">
              <a:rPr lang="zh-CN" altLang="en-US"/>
              <a:pPr>
                <a:defRPr/>
              </a:pPr>
              <a:t>‹#›</a:t>
            </a:fld>
            <a:endParaRPr lang="en-US" altLang="zh-CN"/>
          </a:p>
        </p:txBody>
      </p:sp>
    </p:spTree>
    <p:extLst>
      <p:ext uri="{BB962C8B-B14F-4D97-AF65-F5344CB8AC3E}">
        <p14:creationId xmlns="" xmlns:p14="http://schemas.microsoft.com/office/powerpoint/2010/main" val="360079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52475" y="746125"/>
            <a:ext cx="5291138" cy="3721100"/>
          </a:xfrm>
        </p:spPr>
      </p:sp>
      <p:sp>
        <p:nvSpPr>
          <p:cNvPr id="30723" name="Rectangle 3"/>
          <p:cNvSpPr>
            <a:spLocks noGrp="1" noRot="1" noChangeArrowheads="1"/>
          </p:cNvSpPr>
          <p:nvPr>
            <p:ph type="body" idx="1"/>
          </p:nvPr>
        </p:nvSpPr>
        <p:spPr>
          <a:noFill/>
          <a:ln/>
        </p:spPr>
        <p:txBody>
          <a:bodyPr/>
          <a:lstStyle/>
          <a:p>
            <a:pPr defTabSz="881063"/>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0F3CC30-87E2-409C-A19F-54453CBD08B2}" type="slidenum">
              <a:rPr lang="zh-CN" altLang="en-US" smtClean="0"/>
              <a:pPr>
                <a:defRPr/>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0F3CC30-87E2-409C-A19F-54453CBD08B2}" type="slidenum">
              <a:rPr lang="zh-CN" altLang="en-US" smtClean="0"/>
              <a:pPr>
                <a:defRPr/>
              </a:pPr>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1463675" y="3886200"/>
            <a:ext cx="6829425" cy="1752600"/>
          </a:xfrm>
        </p:spPr>
        <p:txBody>
          <a:bodyPr/>
          <a:lstStyle>
            <a:lvl1pPr marL="0" indent="0" algn="ctr">
              <a:buFontTx/>
              <a:buNone/>
              <a:defRPr/>
            </a:lvl1pPr>
          </a:lstStyle>
          <a:p>
            <a:r>
              <a:rPr lang="zh-CN" altLang="en-US"/>
              <a:t>单击此处编辑母版副标题样式</a:t>
            </a:r>
          </a:p>
        </p:txBody>
      </p:sp>
      <p:sp>
        <p:nvSpPr>
          <p:cNvPr id="3" name="Rectangle 3"/>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962131EA-4A9A-4CB5-AA49-81D850F55ECC}"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sz="2800" baseline="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7CD94585-989F-4EA4-8D80-1BD70220EE1C}" type="slidenum">
              <a:rPr lang="zh-CN" altLang="en-US" sz="1600" smtClean="0"/>
              <a:pPr>
                <a:defRPr/>
              </a:pPr>
              <a:t>‹#›</a:t>
            </a:fld>
            <a:endParaRPr lang="en-US" sz="1600"/>
          </a:p>
        </p:txBody>
      </p:sp>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87366"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4588" y="1063625"/>
            <a:ext cx="4314825"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2B85D0EE-1F27-4634-B9F9-7B17200CF20F}" type="slidenum">
              <a:rPr lang="zh-CN" altLang="en-US" sz="1600" smtClean="0"/>
              <a:pPr>
                <a:defRPr/>
              </a:pPr>
              <a:t>‹#›</a:t>
            </a:fld>
            <a:endParaRPr lang="en-US" sz="1600"/>
          </a:p>
        </p:txBody>
      </p:sp>
      <p:sp>
        <p:nvSpPr>
          <p:cNvPr id="2" name="标题 1"/>
          <p:cNvSpPr>
            <a:spLocks noGrp="1"/>
          </p:cNvSpPr>
          <p:nvPr>
            <p:ph type="title"/>
          </p:nvPr>
        </p:nvSpPr>
        <p:spPr/>
        <p:txBody>
          <a:bodyPr/>
          <a:lstStyle>
            <a:lvl1pPr>
              <a:defRPr baseline="0"/>
            </a:lvl1pPr>
          </a:lstStyle>
          <a:p>
            <a:r>
              <a:rPr lang="zh-CN" altLang="en-US" dirty="0" smtClean="0"/>
              <a:t>单击此处编辑母版标题样式</a:t>
            </a:r>
            <a:endParaRPr lang="zh-CN" altLang="en-US" dirty="0"/>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7BE654C-1B9A-4FD2-A978-09954D82DD95}" type="slidenum">
              <a:rPr lang="zh-CN" altLang="en-US" sz="1600" smtClean="0"/>
              <a:pPr>
                <a:defRPr/>
              </a:pPr>
              <a:t>‹#›</a:t>
            </a:fld>
            <a:endParaRPr lang="en-US" sz="1600"/>
          </a:p>
        </p:txBody>
      </p:sp>
      <p:sp>
        <p:nvSpPr>
          <p:cNvPr id="5"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endParaRPr lang="en-US" altLang="zh-CN"/>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69D30C75-E920-4485-BA42-B12342CA203E}" type="slidenum">
              <a:rPr lang="zh-CN" altLang="en-US" sz="1600" smtClean="0"/>
              <a:pPr>
                <a:defRPr/>
              </a:pPr>
              <a:t>‹#›</a:t>
            </a:fld>
            <a:endParaRPr lang="en-US" sz="1600"/>
          </a:p>
        </p:txBody>
      </p:sp>
      <p:sp>
        <p:nvSpPr>
          <p:cNvPr id="2" name="标题 1"/>
          <p:cNvSpPr>
            <a:spLocks noGrp="1"/>
          </p:cNvSpPr>
          <p:nvPr>
            <p:ph type="title"/>
          </p:nvPr>
        </p:nvSpPr>
        <p:spPr>
          <a:xfrm>
            <a:off x="69850" y="76200"/>
            <a:ext cx="9199563"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87367" y="1063625"/>
            <a:ext cx="8782050" cy="5062538"/>
          </a:xfrm>
        </p:spPr>
        <p:txBody>
          <a:bodyPr/>
          <a:lstStyle/>
          <a:p>
            <a:pPr lvl="0"/>
            <a:endParaRPr lang="zh-CN" altLang="en-US" noProof="0" smtClean="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333750" y="6245225"/>
            <a:ext cx="3089275" cy="476250"/>
          </a:xfrm>
          <a:prstGeom prst="rect">
            <a:avLst/>
          </a:prstGeom>
        </p:spPr>
        <p:txBody>
          <a:bodyPr/>
          <a:lstStyle>
            <a:lvl1pPr>
              <a:defRPr sz="1600">
                <a:latin typeface="楷体_GB2312" pitchFamily="49" charset="-122"/>
                <a:ea typeface="宋体" pitchFamily="2" charset="-122"/>
              </a:defRPr>
            </a:lvl1pPr>
          </a:lstStyle>
          <a:p>
            <a:pPr>
              <a:defRPr/>
            </a:pPr>
            <a:endParaRPr lang="en-US" altLang="zh-CN"/>
          </a:p>
        </p:txBody>
      </p:sp>
      <p:sp>
        <p:nvSpPr>
          <p:cNvPr id="4" name="Rectangle 6"/>
          <p:cNvSpPr>
            <a:spLocks noGrp="1" noChangeArrowheads="1"/>
          </p:cNvSpPr>
          <p:nvPr>
            <p:ph type="sldNum" sz="quarter" idx="12"/>
          </p:nvPr>
        </p:nvSpPr>
        <p:spPr>
          <a:xfrm>
            <a:off x="7289800" y="6381750"/>
            <a:ext cx="2276475" cy="476250"/>
          </a:xfrm>
          <a:prstGeom prst="rect">
            <a:avLst/>
          </a:prstGeom>
        </p:spPr>
        <p:txBody>
          <a:bodyPr/>
          <a:lstStyle>
            <a:lvl1pPr>
              <a:defRPr sz="1600">
                <a:latin typeface="楷体_GB2312" pitchFamily="49" charset="-122"/>
                <a:ea typeface="宋体" pitchFamily="2" charset="-122"/>
              </a:defRPr>
            </a:lvl1pPr>
          </a:lstStyle>
          <a:p>
            <a:pPr>
              <a:defRPr/>
            </a:pPr>
            <a:fld id="{A0D2B8F9-60EC-430E-A813-24CA6AD9D906}"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31838" y="2130425"/>
            <a:ext cx="8293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63675" y="3886200"/>
            <a:ext cx="68294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974A051-6B6D-43C1-8827-F509EA8AD838}" type="datetimeFigureOut">
              <a:rPr lang="zh-CN" altLang="en-US"/>
              <a:pPr>
                <a:defRPr/>
              </a:pPr>
              <a:t>2014/11/27</a:t>
            </a:fld>
            <a:endParaRPr lang="zh-CN" altLang="en-US" dirty="0"/>
          </a:p>
        </p:txBody>
      </p:sp>
      <p:sp>
        <p:nvSpPr>
          <p:cNvPr id="5" name="页脚占位符 4"/>
          <p:cNvSpPr>
            <a:spLocks noGrp="1"/>
          </p:cNvSpPr>
          <p:nvPr>
            <p:ph type="ftr" sz="quarter" idx="11"/>
          </p:nvPr>
        </p:nvSpPr>
        <p:spPr>
          <a:xfrm>
            <a:off x="3333750" y="6356350"/>
            <a:ext cx="3089275"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992938" y="6356350"/>
            <a:ext cx="2276475" cy="365125"/>
          </a:xfrm>
          <a:prstGeom prst="rect">
            <a:avLst/>
          </a:prstGeom>
        </p:spPr>
        <p:txBody>
          <a:bodyPr/>
          <a:lstStyle>
            <a:lvl1pPr>
              <a:defRPr/>
            </a:lvl1pPr>
          </a:lstStyle>
          <a:p>
            <a:pPr>
              <a:defRPr/>
            </a:pPr>
            <a:fld id="{731C1B90-25F0-48FE-8E73-A790B7E6BA8E}"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auto">
          <a:xfrm>
            <a:off x="8269288" y="6572250"/>
            <a:ext cx="0" cy="252413"/>
          </a:xfrm>
          <a:prstGeom prst="line">
            <a:avLst/>
          </a:prstGeom>
          <a:noFill/>
          <a:ln w="44450">
            <a:solidFill>
              <a:srgbClr val="F39700"/>
            </a:solidFill>
            <a:round/>
            <a:headEnd/>
            <a:tailEnd/>
          </a:ln>
          <a:effectLst/>
        </p:spPr>
        <p:txBody>
          <a:bodyPr/>
          <a:lstStyle/>
          <a:p>
            <a:pPr algn="ctr">
              <a:defRPr/>
            </a:pPr>
            <a:endParaRPr lang="zh-CN" altLang="en-US" sz="1600">
              <a:ea typeface="楷体_GB2312" pitchFamily="49" charset="-122"/>
            </a:endParaRPr>
          </a:p>
        </p:txBody>
      </p:sp>
      <p:sp>
        <p:nvSpPr>
          <p:cNvPr id="2" name="Rectangle 4"/>
          <p:cNvSpPr>
            <a:spLocks noGrp="1" noChangeArrowheads="1"/>
          </p:cNvSpPr>
          <p:nvPr>
            <p:ph type="body" idx="1"/>
          </p:nvPr>
        </p:nvSpPr>
        <p:spPr bwMode="auto">
          <a:xfrm>
            <a:off x="487363" y="1063625"/>
            <a:ext cx="8782050" cy="5062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1029" name="Rectangle 5"/>
          <p:cNvSpPr>
            <a:spLocks noGrp="1" noChangeArrowheads="1"/>
          </p:cNvSpPr>
          <p:nvPr>
            <p:ph type="dt" sz="half" idx="2"/>
          </p:nvPr>
        </p:nvSpPr>
        <p:spPr bwMode="auto">
          <a:xfrm>
            <a:off x="487363" y="6245225"/>
            <a:ext cx="2276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Arial" charset="0"/>
                <a:ea typeface="宋体" pitchFamily="2" charset="-122"/>
              </a:defRPr>
            </a:lvl1pPr>
          </a:lstStyle>
          <a:p>
            <a:pPr>
              <a:defRPr/>
            </a:pPr>
            <a:endParaRPr lang="en-US" altLang="zh-CN"/>
          </a:p>
        </p:txBody>
      </p:sp>
      <p:sp>
        <p:nvSpPr>
          <p:cNvPr id="3" name="Rectangle 6"/>
          <p:cNvSpPr>
            <a:spLocks noGrp="1" noChangeArrowheads="1"/>
          </p:cNvSpPr>
          <p:nvPr>
            <p:ph type="title"/>
          </p:nvPr>
        </p:nvSpPr>
        <p:spPr bwMode="auto">
          <a:xfrm>
            <a:off x="69850" y="76200"/>
            <a:ext cx="919956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1" name="Line 7"/>
          <p:cNvSpPr>
            <a:spLocks noChangeShapeType="1"/>
          </p:cNvSpPr>
          <p:nvPr/>
        </p:nvSpPr>
        <p:spPr bwMode="auto">
          <a:xfrm>
            <a:off x="0" y="762000"/>
            <a:ext cx="9753600" cy="0"/>
          </a:xfrm>
          <a:prstGeom prst="line">
            <a:avLst/>
          </a:prstGeom>
          <a:noFill/>
          <a:ln w="57150" cmpd="thickThin">
            <a:solidFill>
              <a:srgbClr val="F39700"/>
            </a:solidFill>
            <a:round/>
            <a:headEnd/>
            <a:tailEnd/>
          </a:ln>
          <a:effectLst/>
        </p:spPr>
        <p:txBody>
          <a:bodyPr/>
          <a:lstStyle/>
          <a:p>
            <a:pPr algn="ctr">
              <a:defRPr/>
            </a:pPr>
            <a:endParaRPr lang="zh-CN" altLang="en-US" sz="1600">
              <a:ea typeface="楷体_GB2312" pitchFamily="49" charset="-122"/>
            </a:endParaRPr>
          </a:p>
        </p:txBody>
      </p:sp>
      <p:pic>
        <p:nvPicPr>
          <p:cNvPr id="4" name="Picture 8" descr="海通logo1"/>
          <p:cNvPicPr>
            <a:picLocks noChangeAspect="1" noChangeArrowheads="1"/>
          </p:cNvPicPr>
          <p:nvPr/>
        </p:nvPicPr>
        <p:blipFill>
          <a:blip r:embed="rId10" cstate="print"/>
          <a:srcRect/>
          <a:stretch>
            <a:fillRect/>
          </a:stretch>
        </p:blipFill>
        <p:spPr bwMode="auto">
          <a:xfrm>
            <a:off x="8407400" y="6553200"/>
            <a:ext cx="1203325" cy="250825"/>
          </a:xfrm>
          <a:prstGeom prst="rect">
            <a:avLst/>
          </a:prstGeom>
          <a:noFill/>
          <a:ln w="9525">
            <a:noFill/>
            <a:miter lim="800000"/>
            <a:headEnd/>
            <a:tailEnd/>
          </a:ln>
        </p:spPr>
      </p:pic>
      <p:pic>
        <p:nvPicPr>
          <p:cNvPr id="1032" name="Picture 9" descr="海通波纹"/>
          <p:cNvPicPr preferRelativeResize="0">
            <a:picLocks noChangeAspect="1" noChangeArrowheads="1"/>
          </p:cNvPicPr>
          <p:nvPr/>
        </p:nvPicPr>
        <p:blipFill>
          <a:blip r:embed="rId11" cstate="print"/>
          <a:srcRect/>
          <a:stretch>
            <a:fillRect/>
          </a:stretch>
        </p:blipFill>
        <p:spPr bwMode="auto">
          <a:xfrm>
            <a:off x="3449638" y="6511925"/>
            <a:ext cx="3459162" cy="346075"/>
          </a:xfrm>
          <a:prstGeom prst="rect">
            <a:avLst/>
          </a:prstGeom>
          <a:noFill/>
          <a:ln w="9525">
            <a:noFill/>
            <a:miter lim="800000"/>
            <a:headEnd/>
            <a:tailEnd/>
          </a:ln>
        </p:spPr>
      </p:pic>
      <p:pic>
        <p:nvPicPr>
          <p:cNvPr id="1033" name="Picture 10" descr="海通波纹"/>
          <p:cNvPicPr preferRelativeResize="0">
            <a:picLocks noChangeAspect="1" noChangeArrowheads="1"/>
          </p:cNvPicPr>
          <p:nvPr/>
        </p:nvPicPr>
        <p:blipFill>
          <a:blip r:embed="rId11" cstate="print"/>
          <a:srcRect/>
          <a:stretch>
            <a:fillRect/>
          </a:stretch>
        </p:blipFill>
        <p:spPr bwMode="auto">
          <a:xfrm>
            <a:off x="0" y="6511925"/>
            <a:ext cx="3459163" cy="346075"/>
          </a:xfrm>
          <a:prstGeom prst="rect">
            <a:avLst/>
          </a:prstGeom>
          <a:noFill/>
          <a:ln w="9525">
            <a:noFill/>
            <a:miter lim="800000"/>
            <a:headEnd/>
            <a:tailEnd/>
          </a:ln>
        </p:spPr>
      </p:pic>
      <p:pic>
        <p:nvPicPr>
          <p:cNvPr id="1034" name="Picture 11" descr="海通波纹"/>
          <p:cNvPicPr preferRelativeResize="0">
            <a:picLocks noChangeAspect="1" noChangeArrowheads="1"/>
          </p:cNvPicPr>
          <p:nvPr/>
        </p:nvPicPr>
        <p:blipFill>
          <a:blip r:embed="rId11" cstate="print"/>
          <a:srcRect r="75125"/>
          <a:stretch>
            <a:fillRect/>
          </a:stretch>
        </p:blipFill>
        <p:spPr bwMode="auto">
          <a:xfrm>
            <a:off x="6859588" y="6511925"/>
            <a:ext cx="860425" cy="346075"/>
          </a:xfrm>
          <a:prstGeom prst="rect">
            <a:avLst/>
          </a:prstGeom>
          <a:noFill/>
          <a:ln w="9525">
            <a:noFill/>
            <a:miter lim="800000"/>
            <a:headEnd/>
            <a:tailEnd/>
          </a:ln>
        </p:spPr>
      </p:pic>
      <p:sp>
        <p:nvSpPr>
          <p:cNvPr id="12" name="Rectangle 2"/>
          <p:cNvSpPr txBox="1">
            <a:spLocks noChangeArrowheads="1"/>
          </p:cNvSpPr>
          <p:nvPr/>
        </p:nvSpPr>
        <p:spPr bwMode="auto">
          <a:xfrm>
            <a:off x="7778750" y="6580188"/>
            <a:ext cx="461963" cy="244475"/>
          </a:xfrm>
          <a:prstGeom prst="rect">
            <a:avLst/>
          </a:prstGeom>
          <a:noFill/>
          <a:ln w="9525">
            <a:noFill/>
            <a:miter lim="800000"/>
            <a:headEnd/>
            <a:tailEnd/>
          </a:ln>
          <a:effectLst/>
        </p:spPr>
        <p:txBody>
          <a:bodyPr lIns="0" tIns="0" rIns="0" bIns="0"/>
          <a:lstStyle>
            <a:lvl1pPr algn="ctr">
              <a:defRPr b="0">
                <a:solidFill>
                  <a:srgbClr val="3366CC"/>
                </a:solidFill>
                <a:latin typeface="+mn-lt"/>
                <a:ea typeface="宋体" pitchFamily="2" charset="-122"/>
              </a:defRPr>
            </a:lvl1pPr>
          </a:lstStyle>
          <a:p>
            <a:pPr>
              <a:defRPr/>
            </a:pPr>
            <a:fld id="{B9834967-0C18-4846-A89C-529A92E30DCB}" type="slidenum">
              <a:rPr lang="zh-CN" altLang="en-US" sz="1600" smtClean="0"/>
              <a:pPr>
                <a:defRPr/>
              </a:pPr>
              <a:t>‹#›</a:t>
            </a:fld>
            <a:endParaRPr lang="en-US" sz="160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Lst>
  <p:transition spd="med">
    <p:random/>
  </p:transition>
  <p:hf hdr="0" ftr="0" dt="0"/>
  <p:txStyles>
    <p:titleStyle>
      <a:lvl1pPr algn="l" rtl="0" eaLnBrk="0" fontAlgn="base" hangingPunct="0">
        <a:spcBef>
          <a:spcPct val="0"/>
        </a:spcBef>
        <a:spcAft>
          <a:spcPct val="0"/>
        </a:spcAft>
        <a:defRPr sz="2800">
          <a:solidFill>
            <a:srgbClr val="003399"/>
          </a:solidFill>
          <a:latin typeface="+mj-lt"/>
          <a:ea typeface="+mj-ea"/>
          <a:cs typeface="+mj-cs"/>
        </a:defRPr>
      </a:lvl1pPr>
      <a:lvl2pPr algn="l" rtl="0" eaLnBrk="0" fontAlgn="base" hangingPunct="0">
        <a:spcBef>
          <a:spcPct val="0"/>
        </a:spcBef>
        <a:spcAft>
          <a:spcPct val="0"/>
        </a:spcAft>
        <a:defRPr sz="2800">
          <a:solidFill>
            <a:srgbClr val="003399"/>
          </a:solidFill>
          <a:latin typeface="Arial" charset="0"/>
          <a:ea typeface="黑体" pitchFamily="2" charset="-122"/>
        </a:defRPr>
      </a:lvl2pPr>
      <a:lvl3pPr algn="l" rtl="0" eaLnBrk="0" fontAlgn="base" hangingPunct="0">
        <a:spcBef>
          <a:spcPct val="0"/>
        </a:spcBef>
        <a:spcAft>
          <a:spcPct val="0"/>
        </a:spcAft>
        <a:defRPr sz="2800">
          <a:solidFill>
            <a:srgbClr val="003399"/>
          </a:solidFill>
          <a:latin typeface="Arial" charset="0"/>
          <a:ea typeface="黑体" pitchFamily="2" charset="-122"/>
        </a:defRPr>
      </a:lvl3pPr>
      <a:lvl4pPr algn="l" rtl="0" eaLnBrk="0" fontAlgn="base" hangingPunct="0">
        <a:spcBef>
          <a:spcPct val="0"/>
        </a:spcBef>
        <a:spcAft>
          <a:spcPct val="0"/>
        </a:spcAft>
        <a:defRPr sz="2800">
          <a:solidFill>
            <a:srgbClr val="003399"/>
          </a:solidFill>
          <a:latin typeface="Arial" charset="0"/>
          <a:ea typeface="黑体" pitchFamily="2" charset="-122"/>
        </a:defRPr>
      </a:lvl4pPr>
      <a:lvl5pPr algn="l" rtl="0" eaLnBrk="0" fontAlgn="base" hangingPunct="0">
        <a:spcBef>
          <a:spcPct val="0"/>
        </a:spcBef>
        <a:spcAft>
          <a:spcPct val="0"/>
        </a:spcAft>
        <a:defRPr sz="2800">
          <a:solidFill>
            <a:srgbClr val="003399"/>
          </a:solidFill>
          <a:latin typeface="Arial" charset="0"/>
          <a:ea typeface="黑体" pitchFamily="2" charset="-122"/>
        </a:defRPr>
      </a:lvl5pPr>
      <a:lvl6pPr marL="457200" algn="l" rtl="0" fontAlgn="base">
        <a:spcBef>
          <a:spcPct val="0"/>
        </a:spcBef>
        <a:spcAft>
          <a:spcPct val="0"/>
        </a:spcAft>
        <a:defRPr sz="2800">
          <a:solidFill>
            <a:srgbClr val="003399"/>
          </a:solidFill>
          <a:latin typeface="Arial" charset="0"/>
          <a:ea typeface="黑体" pitchFamily="2" charset="-122"/>
        </a:defRPr>
      </a:lvl6pPr>
      <a:lvl7pPr marL="914400" algn="l" rtl="0" fontAlgn="base">
        <a:spcBef>
          <a:spcPct val="0"/>
        </a:spcBef>
        <a:spcAft>
          <a:spcPct val="0"/>
        </a:spcAft>
        <a:defRPr sz="2800">
          <a:solidFill>
            <a:srgbClr val="003399"/>
          </a:solidFill>
          <a:latin typeface="Arial" charset="0"/>
          <a:ea typeface="黑体" pitchFamily="2" charset="-122"/>
        </a:defRPr>
      </a:lvl7pPr>
      <a:lvl8pPr marL="1371600" algn="l" rtl="0" fontAlgn="base">
        <a:spcBef>
          <a:spcPct val="0"/>
        </a:spcBef>
        <a:spcAft>
          <a:spcPct val="0"/>
        </a:spcAft>
        <a:defRPr sz="2800">
          <a:solidFill>
            <a:srgbClr val="003399"/>
          </a:solidFill>
          <a:latin typeface="Arial" charset="0"/>
          <a:ea typeface="黑体" pitchFamily="2" charset="-122"/>
        </a:defRPr>
      </a:lvl8pPr>
      <a:lvl9pPr marL="1828800" algn="l" rtl="0" fontAlgn="base">
        <a:spcBef>
          <a:spcPct val="0"/>
        </a:spcBef>
        <a:spcAft>
          <a:spcPct val="0"/>
        </a:spcAft>
        <a:defRPr sz="2800">
          <a:solidFill>
            <a:srgbClr val="003399"/>
          </a:solidFill>
          <a:latin typeface="Arial" charset="0"/>
          <a:ea typeface="黑体" pitchFamily="2" charset="-122"/>
        </a:defRPr>
      </a:lvl9pPr>
    </p:titleStyle>
    <p:bodyStyle>
      <a:lvl1pPr marL="355600" indent="-355600" algn="l" rtl="0" eaLnBrk="0" fontAlgn="base" hangingPunct="0">
        <a:spcBef>
          <a:spcPct val="20000"/>
        </a:spcBef>
        <a:spcAft>
          <a:spcPct val="0"/>
        </a:spcAft>
        <a:buSzPct val="120000"/>
        <a:buBlip>
          <a:blip r:embed="rId12"/>
        </a:buBlip>
        <a:defRPr sz="3200">
          <a:solidFill>
            <a:schemeClr val="tx1"/>
          </a:solidFill>
          <a:latin typeface="+mn-lt"/>
          <a:ea typeface="+mn-ea"/>
          <a:cs typeface="楷体_GB2312"/>
        </a:defRPr>
      </a:lvl1pPr>
      <a:lvl2pPr marL="812800" indent="-277813" algn="l" rtl="0" eaLnBrk="0" fontAlgn="base" hangingPunct="0">
        <a:spcBef>
          <a:spcPct val="20000"/>
        </a:spcBef>
        <a:spcAft>
          <a:spcPct val="0"/>
        </a:spcAft>
        <a:buSzPct val="120000"/>
        <a:buFont typeface="Wingdings" pitchFamily="2" charset="2"/>
        <a:buChar char="ü"/>
        <a:defRPr sz="2800">
          <a:solidFill>
            <a:schemeClr val="tx1"/>
          </a:solidFill>
          <a:latin typeface="+mn-lt"/>
          <a:ea typeface="+mn-ea"/>
          <a:cs typeface="楷体_GB2312"/>
        </a:defRPr>
      </a:lvl2pPr>
      <a:lvl3pPr marL="1576388" indent="-228600" algn="l" rtl="0" eaLnBrk="0" fontAlgn="base" hangingPunct="0">
        <a:spcBef>
          <a:spcPct val="20000"/>
        </a:spcBef>
        <a:spcAft>
          <a:spcPct val="0"/>
        </a:spcAft>
        <a:buChar char="•"/>
        <a:defRPr sz="2400">
          <a:solidFill>
            <a:schemeClr val="tx1"/>
          </a:solidFill>
          <a:latin typeface="+mn-lt"/>
          <a:ea typeface="宋体" pitchFamily="2" charset="-122"/>
          <a:cs typeface="楷体_GB2312"/>
        </a:defRPr>
      </a:lvl3pPr>
      <a:lvl4pPr marL="1984375"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4pPr>
      <a:lvl5pPr marL="2392363" indent="-228600" algn="l" rtl="0" eaLnBrk="0" fontAlgn="base" hangingPunct="0">
        <a:spcBef>
          <a:spcPct val="20000"/>
        </a:spcBef>
        <a:spcAft>
          <a:spcPct val="0"/>
        </a:spcAft>
        <a:buChar char="»"/>
        <a:defRPr sz="2000">
          <a:solidFill>
            <a:schemeClr val="tx1"/>
          </a:solidFill>
          <a:latin typeface="+mn-lt"/>
          <a:ea typeface="宋体" pitchFamily="2" charset="-122"/>
          <a:cs typeface="楷体_GB2312"/>
        </a:defRPr>
      </a:lvl5pPr>
      <a:lvl6pPr marL="2849563" indent="-228600" algn="l" rtl="0" fontAlgn="base">
        <a:spcBef>
          <a:spcPct val="20000"/>
        </a:spcBef>
        <a:spcAft>
          <a:spcPct val="0"/>
        </a:spcAft>
        <a:buChar char="»"/>
        <a:defRPr sz="2000">
          <a:solidFill>
            <a:schemeClr val="tx1"/>
          </a:solidFill>
          <a:latin typeface="+mn-lt"/>
          <a:ea typeface="宋体" pitchFamily="2" charset="-122"/>
        </a:defRPr>
      </a:lvl6pPr>
      <a:lvl7pPr marL="3306763" indent="-228600" algn="l" rtl="0" fontAlgn="base">
        <a:spcBef>
          <a:spcPct val="20000"/>
        </a:spcBef>
        <a:spcAft>
          <a:spcPct val="0"/>
        </a:spcAft>
        <a:buChar char="»"/>
        <a:defRPr sz="2000">
          <a:solidFill>
            <a:schemeClr val="tx1"/>
          </a:solidFill>
          <a:latin typeface="+mn-lt"/>
          <a:ea typeface="宋体" pitchFamily="2" charset="-122"/>
        </a:defRPr>
      </a:lvl7pPr>
      <a:lvl8pPr marL="3763963" indent="-228600" algn="l" rtl="0" fontAlgn="base">
        <a:spcBef>
          <a:spcPct val="20000"/>
        </a:spcBef>
        <a:spcAft>
          <a:spcPct val="0"/>
        </a:spcAft>
        <a:buChar char="»"/>
        <a:defRPr sz="2000">
          <a:solidFill>
            <a:schemeClr val="tx1"/>
          </a:solidFill>
          <a:latin typeface="+mn-lt"/>
          <a:ea typeface="宋体" pitchFamily="2" charset="-122"/>
        </a:defRPr>
      </a:lvl8pPr>
      <a:lvl9pPr marL="4221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gif"/><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hyperlink" Target="&#31532;&#20116;&#38598;&#65306;&#25237;&#36164;&#32773;&#36866;&#24403;&#24615;&#31649;&#29702;.pptx" TargetMode="External"/><Relationship Id="rId3" Type="http://schemas.openxmlformats.org/officeDocument/2006/relationships/image" Target="../media/image13.jpeg"/><Relationship Id="rId7" Type="http://schemas.openxmlformats.org/officeDocument/2006/relationships/hyperlink" Target="&#31532;&#22235;&#38598;&#65306;&#31070;&#22855;&#30340;&#24076;&#33098;&#23383;&#27597;(Greeks).ppt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31532;&#19977;&#38598;&#65306;&#27874;&#21160;&#29575;&#30340;&#22885;&#31192;.pptx" TargetMode="External"/><Relationship Id="rId5" Type="http://schemas.openxmlformats.org/officeDocument/2006/relationships/hyperlink" Target="&#31532;&#20108;&#38598;&#65306;&#26399;&#26435;&#22522;&#26412;&#31574;&#30053;&#27468;.pptx" TargetMode="External"/><Relationship Id="rId4" Type="http://schemas.openxmlformats.org/officeDocument/2006/relationships/hyperlink" Target="&#31532;&#19968;&#38598;&#65306;ETF&#26399;&#26435;&#22522;&#30784;.pptx" TargetMode="External"/><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陆家嘴背景.jpg"/>
          <p:cNvPicPr>
            <a:picLocks noChangeAspect="1"/>
          </p:cNvPicPr>
          <p:nvPr/>
        </p:nvPicPr>
        <p:blipFill>
          <a:blip r:embed="rId3" cstate="print"/>
          <a:stretch>
            <a:fillRect/>
          </a:stretch>
        </p:blipFill>
        <p:spPr>
          <a:xfrm>
            <a:off x="0" y="2675093"/>
            <a:ext cx="7459663" cy="4182907"/>
          </a:xfrm>
          <a:prstGeom prst="rect">
            <a:avLst/>
          </a:prstGeom>
        </p:spPr>
      </p:pic>
      <p:sp>
        <p:nvSpPr>
          <p:cNvPr id="9218" name="Rectangle 2"/>
          <p:cNvSpPr>
            <a:spLocks noChangeArrowheads="1"/>
          </p:cNvSpPr>
          <p:nvPr/>
        </p:nvSpPr>
        <p:spPr bwMode="auto">
          <a:xfrm>
            <a:off x="7459663" y="0"/>
            <a:ext cx="2297112" cy="2124075"/>
          </a:xfrm>
          <a:prstGeom prst="rect">
            <a:avLst/>
          </a:prstGeom>
          <a:solidFill>
            <a:srgbClr val="A1C6E9"/>
          </a:solidFill>
          <a:ln w="9525">
            <a:noFill/>
            <a:miter lim="800000"/>
            <a:headEnd/>
            <a:tailEnd/>
          </a:ln>
        </p:spPr>
        <p:txBody>
          <a:bodyPr anchor="ctr"/>
          <a:lstStyle/>
          <a:p>
            <a:pPr algn="ctr"/>
            <a:endParaRPr lang="zh-CN" altLang="en-US" sz="1600"/>
          </a:p>
        </p:txBody>
      </p:sp>
      <p:sp>
        <p:nvSpPr>
          <p:cNvPr id="9219" name="Rectangle 5"/>
          <p:cNvSpPr>
            <a:spLocks noChangeArrowheads="1"/>
          </p:cNvSpPr>
          <p:nvPr/>
        </p:nvSpPr>
        <p:spPr bwMode="auto">
          <a:xfrm>
            <a:off x="7459663" y="4589463"/>
            <a:ext cx="2297112" cy="2268537"/>
          </a:xfrm>
          <a:prstGeom prst="rect">
            <a:avLst/>
          </a:prstGeom>
          <a:solidFill>
            <a:srgbClr val="4794D1"/>
          </a:solidFill>
          <a:ln w="9525">
            <a:noFill/>
            <a:miter lim="800000"/>
            <a:headEnd/>
            <a:tailEnd/>
          </a:ln>
        </p:spPr>
        <p:txBody>
          <a:bodyPr anchor="ctr"/>
          <a:lstStyle/>
          <a:p>
            <a:pPr algn="ctr"/>
            <a:endParaRPr lang="zh-CN" altLang="en-US" sz="1600"/>
          </a:p>
        </p:txBody>
      </p:sp>
      <p:pic>
        <p:nvPicPr>
          <p:cNvPr id="9220" name="Picture 7" descr="海通"/>
          <p:cNvPicPr>
            <a:picLocks noChangeAspect="1" noChangeArrowheads="1"/>
          </p:cNvPicPr>
          <p:nvPr/>
        </p:nvPicPr>
        <p:blipFill>
          <a:blip r:embed="rId4" cstate="print"/>
          <a:srcRect/>
          <a:stretch>
            <a:fillRect/>
          </a:stretch>
        </p:blipFill>
        <p:spPr bwMode="auto">
          <a:xfrm>
            <a:off x="7459663" y="2232025"/>
            <a:ext cx="2297112" cy="2247900"/>
          </a:xfrm>
          <a:prstGeom prst="rect">
            <a:avLst/>
          </a:prstGeom>
          <a:noFill/>
          <a:ln w="9525">
            <a:noFill/>
            <a:miter lim="800000"/>
            <a:headEnd/>
            <a:tailEnd/>
          </a:ln>
        </p:spPr>
      </p:pic>
      <p:sp>
        <p:nvSpPr>
          <p:cNvPr id="10" name="TextBox 9"/>
          <p:cNvSpPr txBox="1"/>
          <p:nvPr/>
        </p:nvSpPr>
        <p:spPr>
          <a:xfrm>
            <a:off x="1215123" y="2232025"/>
            <a:ext cx="6029122" cy="769441"/>
          </a:xfrm>
          <a:prstGeom prst="rect">
            <a:avLst/>
          </a:prstGeom>
          <a:noFill/>
        </p:spPr>
        <p:txBody>
          <a:bodyPr wrap="square" rtlCol="0">
            <a:spAutoFit/>
          </a:bodyPr>
          <a:lstStyle/>
          <a:p>
            <a:pPr algn="ctr"/>
            <a:r>
              <a:rPr lang="zh-CN" altLang="en-US" sz="4400" dirty="0" smtClean="0">
                <a:solidFill>
                  <a:srgbClr val="7030A0"/>
                </a:solidFill>
                <a:latin typeface="方正舒体" pitchFamily="2" charset="-122"/>
                <a:ea typeface="方正舒体" pitchFamily="2" charset="-122"/>
                <a:cs typeface="Verdana" pitchFamily="34" charset="0"/>
              </a:rPr>
              <a:t>投资者适当性管理</a:t>
            </a:r>
          </a:p>
        </p:txBody>
      </p:sp>
      <p:sp>
        <p:nvSpPr>
          <p:cNvPr id="8" name="TextBox 7"/>
          <p:cNvSpPr txBox="1"/>
          <p:nvPr/>
        </p:nvSpPr>
        <p:spPr>
          <a:xfrm>
            <a:off x="146671" y="147326"/>
            <a:ext cx="2747448" cy="400110"/>
          </a:xfrm>
          <a:prstGeom prst="rect">
            <a:avLst/>
          </a:prstGeom>
          <a:noFill/>
        </p:spPr>
        <p:txBody>
          <a:bodyPr wrap="square" rtlCol="0">
            <a:spAutoFit/>
          </a:bodyPr>
          <a:lstStyle/>
          <a:p>
            <a:r>
              <a:rPr lang="en-US" altLang="zh-CN" sz="2000" dirty="0" smtClean="0">
                <a:solidFill>
                  <a:srgbClr val="003399"/>
                </a:solidFill>
                <a:latin typeface="方正舒体" pitchFamily="2" charset="-122"/>
                <a:ea typeface="方正舒体" pitchFamily="2" charset="-122"/>
              </a:rPr>
              <a:t>ETF</a:t>
            </a:r>
            <a:r>
              <a:rPr lang="zh-CN" altLang="en-US" sz="2000" dirty="0" smtClean="0">
                <a:solidFill>
                  <a:srgbClr val="003399"/>
                </a:solidFill>
                <a:latin typeface="方正舒体" pitchFamily="2" charset="-122"/>
                <a:ea typeface="方正舒体" pitchFamily="2" charset="-122"/>
              </a:rPr>
              <a:t>期权一点通系列</a:t>
            </a:r>
          </a:p>
        </p:txBody>
      </p:sp>
      <p:sp>
        <p:nvSpPr>
          <p:cNvPr id="9" name="TextBox 8"/>
          <p:cNvSpPr txBox="1"/>
          <p:nvPr/>
        </p:nvSpPr>
        <p:spPr>
          <a:xfrm>
            <a:off x="2894119" y="1708805"/>
            <a:ext cx="2442176" cy="523220"/>
          </a:xfrm>
          <a:prstGeom prst="rect">
            <a:avLst/>
          </a:prstGeom>
          <a:noFill/>
        </p:spPr>
        <p:txBody>
          <a:bodyPr wrap="square" rtlCol="0">
            <a:spAutoFit/>
          </a:bodyPr>
          <a:lstStyle/>
          <a:p>
            <a:pPr algn="ctr"/>
            <a:r>
              <a:rPr lang="zh-CN" altLang="en-US" sz="2800" dirty="0" smtClean="0">
                <a:solidFill>
                  <a:srgbClr val="FF0000"/>
                </a:solidFill>
                <a:latin typeface="方正姚体" pitchFamily="2" charset="-122"/>
                <a:ea typeface="方正姚体" pitchFamily="2" charset="-122"/>
              </a:rPr>
              <a:t>第五集</a:t>
            </a:r>
          </a:p>
        </p:txBody>
      </p:sp>
    </p:spTree>
  </p:cSld>
  <p:clrMapOvr>
    <a:masterClrMapping/>
  </p:clrMapOvr>
  <p:transition spd="med">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参与</a:t>
            </a:r>
            <a:r>
              <a:rPr lang="en-US" altLang="zh-CN" dirty="0" smtClean="0"/>
              <a:t>ETF</a:t>
            </a:r>
            <a:r>
              <a:rPr lang="zh-CN" altLang="en-US" dirty="0" smtClean="0"/>
              <a:t>期权之路</a:t>
            </a:r>
            <a:endParaRPr lang="zh-CN" altLang="en-US" dirty="0"/>
          </a:p>
        </p:txBody>
      </p:sp>
      <p:sp>
        <p:nvSpPr>
          <p:cNvPr id="11" name="TextBox 10"/>
          <p:cNvSpPr txBox="1"/>
          <p:nvPr/>
        </p:nvSpPr>
        <p:spPr>
          <a:xfrm>
            <a:off x="4725752" y="5411232"/>
            <a:ext cx="3281674" cy="369332"/>
          </a:xfrm>
          <a:prstGeom prst="rect">
            <a:avLst/>
          </a:prstGeom>
          <a:no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18" name="燕尾形箭头 17"/>
          <p:cNvSpPr/>
          <p:nvPr/>
        </p:nvSpPr>
        <p:spPr>
          <a:xfrm>
            <a:off x="413784" y="4602262"/>
            <a:ext cx="8855629" cy="1455082"/>
          </a:xfrm>
          <a:prstGeom prst="notchedRightArrow">
            <a:avLst>
              <a:gd name="adj1" fmla="val 50000"/>
              <a:gd name="adj2" fmla="val 48803"/>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solidFill>
              <a:srgbClr val="FFFF00"/>
            </a:solidFill>
          </a:ln>
          <a:effectLst>
            <a:glow rad="139700">
              <a:schemeClr val="accent2">
                <a:satMod val="175000"/>
                <a:alpha val="40000"/>
              </a:schemeClr>
            </a:glow>
          </a:effectLst>
          <a:scene3d>
            <a:camera prst="obliqueTopRight">
              <a:rot lat="0" lon="0" rev="0"/>
            </a:camera>
            <a:lightRig rig="threePt" dir="t"/>
          </a:scene3d>
          <a:sp3d>
            <a:bevelT prst="relaxedInset"/>
          </a:sp3d>
        </p:spPr>
        <p:txBody>
          <a:bodyPr wrap="square" rtlCol="0" anchor="ctr">
            <a:noAutofit/>
          </a:bodyPr>
          <a:lstStyle/>
          <a:p>
            <a:pPr algn="ctr"/>
            <a:endParaRPr lang="zh-CN" altLang="en-US" dirty="0" smtClean="0">
              <a:solidFill>
                <a:schemeClr val="tx1"/>
              </a:solidFill>
              <a:latin typeface="+mn-lt"/>
              <a:ea typeface="+mn-ea"/>
            </a:endParaRPr>
          </a:p>
        </p:txBody>
      </p:sp>
      <p:sp>
        <p:nvSpPr>
          <p:cNvPr id="19" name="TextBox 18"/>
          <p:cNvSpPr txBox="1"/>
          <p:nvPr/>
        </p:nvSpPr>
        <p:spPr>
          <a:xfrm>
            <a:off x="763200" y="1756220"/>
            <a:ext cx="2621498" cy="2954655"/>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smtClean="0">
                <a:solidFill>
                  <a:srgbClr val="00B050"/>
                </a:solidFill>
                <a:latin typeface="微软雅黑" pitchFamily="34" charset="-122"/>
                <a:ea typeface="微软雅黑" pitchFamily="34" charset="-122"/>
              </a:rPr>
              <a:t>准备阶段：</a:t>
            </a:r>
            <a:endParaRPr lang="en-US" altLang="zh-CN" dirty="0" smtClean="0">
              <a:solidFill>
                <a:srgbClr val="00B050"/>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开立期权仿真账户</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参与期权仿真交易</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至少上交所期权水平测试</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拟</a:t>
            </a:r>
            <a:r>
              <a:rPr lang="zh-CN" altLang="en-US" sz="1600" b="0" dirty="0" smtClean="0">
                <a:solidFill>
                  <a:schemeClr val="tx1"/>
                </a:solidFill>
                <a:latin typeface="微软雅黑" pitchFamily="34" charset="-122"/>
                <a:ea typeface="微软雅黑" pitchFamily="34" charset="-122"/>
              </a:rPr>
              <a:t>开户证券公司指定</a:t>
            </a:r>
            <a:r>
              <a:rPr lang="zh-CN" altLang="en-US" sz="1600" b="0" dirty="0" smtClean="0">
                <a:solidFill>
                  <a:schemeClr val="tx1"/>
                </a:solidFill>
                <a:latin typeface="微软雅黑" pitchFamily="34" charset="-122"/>
                <a:ea typeface="微软雅黑" pitchFamily="34" charset="-122"/>
              </a:rPr>
              <a:t>交易</a:t>
            </a:r>
            <a:r>
              <a:rPr lang="en-US" altLang="zh-CN" sz="1600" b="0" dirty="0" smtClean="0">
                <a:solidFill>
                  <a:schemeClr val="tx1"/>
                </a:solidFill>
                <a:latin typeface="微软雅黑" pitchFamily="34" charset="-122"/>
                <a:ea typeface="微软雅黑" pitchFamily="34" charset="-122"/>
              </a:rPr>
              <a:t>6</a:t>
            </a:r>
            <a:r>
              <a:rPr lang="zh-CN" altLang="en-US" sz="1600" b="0" dirty="0" smtClean="0">
                <a:solidFill>
                  <a:schemeClr val="tx1"/>
                </a:solidFill>
                <a:latin typeface="微软雅黑" pitchFamily="34" charset="-122"/>
                <a:ea typeface="微软雅黑" pitchFamily="34" charset="-122"/>
              </a:rPr>
              <a:t>个月以上</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达到融资融券或股指期货交易时限</a:t>
            </a:r>
            <a:endParaRPr lang="en-US" altLang="zh-CN" sz="1600" b="0" dirty="0" smtClean="0">
              <a:solidFill>
                <a:schemeClr val="tx1"/>
              </a:solidFill>
              <a:latin typeface="微软雅黑" pitchFamily="34" charset="-122"/>
              <a:ea typeface="微软雅黑" pitchFamily="34" charset="-122"/>
            </a:endParaRPr>
          </a:p>
        </p:txBody>
      </p:sp>
      <p:sp>
        <p:nvSpPr>
          <p:cNvPr id="23" name="TextBox 22"/>
          <p:cNvSpPr txBox="1"/>
          <p:nvPr/>
        </p:nvSpPr>
        <p:spPr>
          <a:xfrm>
            <a:off x="763200" y="4990019"/>
            <a:ext cx="2621498" cy="666000"/>
          </a:xfrm>
          <a:prstGeom prst="rect">
            <a:avLst/>
          </a:prstGeom>
          <a:solidFill>
            <a:srgbClr val="00FFFF"/>
          </a:solidFill>
        </p:spPr>
        <p:txBody>
          <a:bodyPr wrap="square" rtlCol="0">
            <a:spAutoFit/>
          </a:bodyPr>
          <a:lstStyle/>
          <a:p>
            <a:pPr algn="ctr"/>
            <a:endParaRPr lang="zh-CN" altLang="en-US" sz="1800" dirty="0" smtClean="0">
              <a:solidFill>
                <a:srgbClr val="003399"/>
              </a:solidFill>
              <a:latin typeface="微软雅黑" pitchFamily="34" charset="-122"/>
              <a:ea typeface="微软雅黑" pitchFamily="34" charset="-122"/>
            </a:endParaRPr>
          </a:p>
        </p:txBody>
      </p:sp>
      <p:sp>
        <p:nvSpPr>
          <p:cNvPr id="25" name="TextBox 24"/>
          <p:cNvSpPr txBox="1"/>
          <p:nvPr/>
        </p:nvSpPr>
        <p:spPr>
          <a:xfrm>
            <a:off x="3384698" y="4990020"/>
            <a:ext cx="2485824" cy="666000"/>
          </a:xfrm>
          <a:prstGeom prst="rect">
            <a:avLst/>
          </a:prstGeom>
          <a:solidFill>
            <a:srgbClr val="00B0F0"/>
          </a:solid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6" name="TextBox 25"/>
          <p:cNvSpPr txBox="1"/>
          <p:nvPr/>
        </p:nvSpPr>
        <p:spPr>
          <a:xfrm>
            <a:off x="5870522" y="4990020"/>
            <a:ext cx="2485824" cy="666000"/>
          </a:xfrm>
          <a:prstGeom prst="rect">
            <a:avLst/>
          </a:prstGeom>
          <a:solidFill>
            <a:srgbClr val="0070C0"/>
          </a:solidFill>
        </p:spPr>
        <p:txBody>
          <a:bodyPr wrap="square" rtlCol="0">
            <a:spAutoFit/>
          </a:bodyPr>
          <a:lstStyle/>
          <a:p>
            <a:endParaRPr lang="zh-CN" altLang="en-US" sz="1800" dirty="0" smtClean="0">
              <a:solidFill>
                <a:srgbClr val="003399"/>
              </a:solidFill>
              <a:latin typeface="微软雅黑" pitchFamily="34" charset="-122"/>
              <a:ea typeface="微软雅黑" pitchFamily="34" charset="-122"/>
            </a:endParaRPr>
          </a:p>
        </p:txBody>
      </p:sp>
      <p:sp>
        <p:nvSpPr>
          <p:cNvPr id="27" name="TextBox 26"/>
          <p:cNvSpPr txBox="1"/>
          <p:nvPr/>
        </p:nvSpPr>
        <p:spPr>
          <a:xfrm>
            <a:off x="1062488" y="5136488"/>
            <a:ext cx="1526360" cy="369332"/>
          </a:xfrm>
          <a:prstGeom prst="rect">
            <a:avLst/>
          </a:prstGeom>
          <a:noFill/>
        </p:spPr>
        <p:txBody>
          <a:bodyPr wrap="square" rtlCol="0">
            <a:spAutoFit/>
          </a:bodyPr>
          <a:lstStyle/>
          <a:p>
            <a:pPr algn="ctr"/>
            <a:r>
              <a:rPr lang="zh-CN" altLang="en-US" sz="1800" dirty="0" smtClean="0">
                <a:solidFill>
                  <a:srgbClr val="FF0000"/>
                </a:solidFill>
                <a:latin typeface="微软雅黑" pitchFamily="34" charset="-122"/>
                <a:ea typeface="微软雅黑" pitchFamily="34" charset="-122"/>
              </a:rPr>
              <a:t>准备阶段</a:t>
            </a:r>
          </a:p>
        </p:txBody>
      </p:sp>
      <p:sp>
        <p:nvSpPr>
          <p:cNvPr id="28" name="TextBox 27"/>
          <p:cNvSpPr txBox="1"/>
          <p:nvPr/>
        </p:nvSpPr>
        <p:spPr>
          <a:xfrm>
            <a:off x="3657300" y="5136488"/>
            <a:ext cx="1831632" cy="369332"/>
          </a:xfrm>
          <a:prstGeom prst="rect">
            <a:avLst/>
          </a:prstGeom>
          <a:noFill/>
        </p:spPr>
        <p:txBody>
          <a:bodyPr wrap="square" rtlCol="0">
            <a:spAutoFit/>
          </a:bodyPr>
          <a:lstStyle/>
          <a:p>
            <a:pPr algn="ctr"/>
            <a:r>
              <a:rPr lang="zh-CN" altLang="en-US" sz="1800" dirty="0" smtClean="0">
                <a:solidFill>
                  <a:srgbClr val="FF0000"/>
                </a:solidFill>
                <a:latin typeface="微软雅黑" pitchFamily="34" charset="-122"/>
                <a:ea typeface="微软雅黑" pitchFamily="34" charset="-122"/>
              </a:rPr>
              <a:t>开户阶段</a:t>
            </a:r>
          </a:p>
        </p:txBody>
      </p:sp>
      <p:sp>
        <p:nvSpPr>
          <p:cNvPr id="29" name="TextBox 28"/>
          <p:cNvSpPr txBox="1"/>
          <p:nvPr/>
        </p:nvSpPr>
        <p:spPr>
          <a:xfrm>
            <a:off x="6099476" y="5136488"/>
            <a:ext cx="1755314" cy="369332"/>
          </a:xfrm>
          <a:prstGeom prst="rect">
            <a:avLst/>
          </a:prstGeom>
          <a:noFill/>
        </p:spPr>
        <p:txBody>
          <a:bodyPr wrap="square" rtlCol="0">
            <a:spAutoFit/>
          </a:bodyPr>
          <a:lstStyle/>
          <a:p>
            <a:pPr algn="ctr"/>
            <a:r>
              <a:rPr lang="zh-CN" altLang="en-US" sz="1800" dirty="0" smtClean="0">
                <a:solidFill>
                  <a:srgbClr val="FF0000"/>
                </a:solidFill>
                <a:latin typeface="微软雅黑" pitchFamily="34" charset="-122"/>
                <a:ea typeface="微软雅黑" pitchFamily="34" charset="-122"/>
              </a:rPr>
              <a:t>持续教育阶段</a:t>
            </a:r>
          </a:p>
        </p:txBody>
      </p:sp>
      <p:sp>
        <p:nvSpPr>
          <p:cNvPr id="30" name="TextBox 29"/>
          <p:cNvSpPr txBox="1"/>
          <p:nvPr/>
        </p:nvSpPr>
        <p:spPr>
          <a:xfrm>
            <a:off x="3384698" y="1756219"/>
            <a:ext cx="2485824" cy="2952000"/>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smtClean="0">
                <a:solidFill>
                  <a:srgbClr val="003399"/>
                </a:solidFill>
                <a:latin typeface="微软雅黑" pitchFamily="34" charset="-122"/>
                <a:ea typeface="微软雅黑" pitchFamily="34" charset="-122"/>
              </a:rPr>
              <a:t>开户阶段：</a:t>
            </a:r>
            <a:endParaRPr lang="en-US" altLang="zh-CN" dirty="0" smtClean="0">
              <a:solidFill>
                <a:srgbClr val="003399"/>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通过验资（开户时点自有资产不低于</a:t>
            </a:r>
            <a:r>
              <a:rPr lang="en-US" altLang="zh-CN" sz="1600" b="0" dirty="0" smtClean="0">
                <a:solidFill>
                  <a:schemeClr val="tx1"/>
                </a:solidFill>
                <a:latin typeface="微软雅黑" pitchFamily="34" charset="-122"/>
                <a:ea typeface="微软雅黑" pitchFamily="34" charset="-122"/>
              </a:rPr>
              <a:t>50</a:t>
            </a:r>
            <a:r>
              <a:rPr lang="zh-CN" altLang="en-US" sz="1600" b="0" dirty="0" smtClean="0">
                <a:solidFill>
                  <a:schemeClr val="tx1"/>
                </a:solidFill>
                <a:latin typeface="微软雅黑" pitchFamily="34" charset="-122"/>
                <a:ea typeface="微软雅黑" pitchFamily="34" charset="-122"/>
              </a:rPr>
              <a:t>万元）</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无严重不良诚信记录等</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通过投资者适当性评估</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签订</a:t>
            </a:r>
            <a:r>
              <a:rPr lang="en-US" altLang="zh-CN" sz="1600" b="0" dirty="0" smtClean="0">
                <a:solidFill>
                  <a:schemeClr val="tx1"/>
                </a:solidFill>
                <a:latin typeface="微软雅黑" pitchFamily="34" charset="-122"/>
                <a:ea typeface="微软雅黑" pitchFamily="34" charset="-122"/>
              </a:rPr>
              <a:t>《</a:t>
            </a:r>
            <a:r>
              <a:rPr lang="zh-CN" altLang="en-US" sz="1600" b="0" dirty="0" smtClean="0">
                <a:solidFill>
                  <a:schemeClr val="tx1"/>
                </a:solidFill>
                <a:latin typeface="微软雅黑" pitchFamily="34" charset="-122"/>
                <a:ea typeface="微软雅黑" pitchFamily="34" charset="-122"/>
              </a:rPr>
              <a:t>风险揭示书</a:t>
            </a:r>
            <a:r>
              <a:rPr lang="en-US" altLang="zh-CN" sz="1600" b="0" dirty="0" smtClean="0">
                <a:solidFill>
                  <a:schemeClr val="tx1"/>
                </a:solidFill>
                <a:latin typeface="微软雅黑" pitchFamily="34" charset="-122"/>
                <a:ea typeface="微软雅黑" pitchFamily="34" charset="-122"/>
              </a:rPr>
              <a:t>》</a:t>
            </a: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与证券公司签订合同</a:t>
            </a:r>
            <a:endParaRPr lang="en-US" altLang="zh-CN" sz="1600" b="0" dirty="0" smtClean="0">
              <a:solidFill>
                <a:schemeClr val="tx1"/>
              </a:solidFill>
              <a:latin typeface="微软雅黑" pitchFamily="34" charset="-122"/>
              <a:ea typeface="微软雅黑" pitchFamily="34" charset="-122"/>
            </a:endParaRPr>
          </a:p>
          <a:p>
            <a:endParaRPr lang="en-US" altLang="zh-CN" sz="1600" b="0" dirty="0" smtClean="0">
              <a:solidFill>
                <a:schemeClr val="tx1"/>
              </a:solidFill>
              <a:latin typeface="微软雅黑" pitchFamily="34" charset="-122"/>
              <a:ea typeface="微软雅黑" pitchFamily="34" charset="-122"/>
            </a:endParaRPr>
          </a:p>
        </p:txBody>
      </p:sp>
      <p:sp>
        <p:nvSpPr>
          <p:cNvPr id="31" name="TextBox 30"/>
          <p:cNvSpPr txBox="1"/>
          <p:nvPr/>
        </p:nvSpPr>
        <p:spPr>
          <a:xfrm>
            <a:off x="5870522" y="1756220"/>
            <a:ext cx="2671130" cy="2955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dirty="0" smtClean="0">
                <a:solidFill>
                  <a:srgbClr val="7030A0"/>
                </a:solidFill>
                <a:latin typeface="微软雅黑" pitchFamily="34" charset="-122"/>
                <a:ea typeface="微软雅黑" pitchFamily="34" charset="-122"/>
              </a:rPr>
              <a:t>持续教育阶段：</a:t>
            </a:r>
            <a:endParaRPr lang="en-US" altLang="zh-CN" dirty="0" smtClean="0">
              <a:solidFill>
                <a:srgbClr val="7030A0"/>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通过更高等级的期权测试</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参与各类期权业务培训</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获取期权业务学习资料</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r>
              <a:rPr lang="zh-CN" altLang="en-US" sz="1600" b="0" dirty="0" smtClean="0">
                <a:solidFill>
                  <a:schemeClr val="tx1"/>
                </a:solidFill>
                <a:latin typeface="微软雅黑" pitchFamily="34" charset="-122"/>
                <a:ea typeface="微软雅黑" pitchFamily="34" charset="-122"/>
              </a:rPr>
              <a:t>参加个股期权研讨会</a:t>
            </a:r>
            <a:endParaRPr lang="en-US" altLang="zh-CN" sz="1600" b="0" dirty="0" smtClean="0">
              <a:solidFill>
                <a:schemeClr val="tx1"/>
              </a:solidFill>
              <a:latin typeface="微软雅黑" pitchFamily="34" charset="-122"/>
              <a:ea typeface="微软雅黑" pitchFamily="34" charset="-122"/>
            </a:endParaRPr>
          </a:p>
          <a:p>
            <a:pPr>
              <a:lnSpc>
                <a:spcPct val="150000"/>
              </a:lnSpc>
              <a:buBlip>
                <a:blip r:embed="rId2"/>
              </a:buBlip>
            </a:pPr>
            <a:endParaRPr lang="en-US" altLang="zh-CN" sz="1600" b="0" dirty="0" smtClean="0">
              <a:solidFill>
                <a:schemeClr val="tx1"/>
              </a:solidFill>
              <a:latin typeface="微软雅黑" pitchFamily="34" charset="-122"/>
              <a:ea typeface="微软雅黑" pitchFamily="34" charset="-122"/>
            </a:endParaRPr>
          </a:p>
          <a:p>
            <a:pPr>
              <a:lnSpc>
                <a:spcPct val="150000"/>
              </a:lnSpc>
            </a:pPr>
            <a:endParaRPr lang="en-US" altLang="zh-CN" sz="1600" b="0" dirty="0" smtClean="0">
              <a:solidFill>
                <a:schemeClr val="tx1"/>
              </a:solidFill>
              <a:latin typeface="微软雅黑" pitchFamily="34" charset="-122"/>
              <a:ea typeface="微软雅黑" pitchFamily="34" charset="-122"/>
            </a:endParaRPr>
          </a:p>
          <a:p>
            <a:pPr>
              <a:lnSpc>
                <a:spcPct val="150000"/>
              </a:lnSpc>
            </a:pPr>
            <a:endParaRPr lang="en-US" altLang="zh-CN" sz="1600" b="0" dirty="0" smtClean="0">
              <a:solidFill>
                <a:schemeClr val="tx1"/>
              </a:solidFill>
              <a:latin typeface="微软雅黑" pitchFamily="34" charset="-122"/>
              <a:ea typeface="微软雅黑" pitchFamily="34" charset="-122"/>
            </a:endParaRPr>
          </a:p>
          <a:p>
            <a:endParaRPr lang="en-US" altLang="zh-CN" sz="1600" b="0" dirty="0" smtClean="0">
              <a:solidFill>
                <a:schemeClr val="tx1"/>
              </a:solidFill>
              <a:latin typeface="微软雅黑" pitchFamily="34" charset="-122"/>
              <a:ea typeface="微软雅黑" pitchFamily="34" charset="-122"/>
            </a:endParaRPr>
          </a:p>
        </p:txBody>
      </p:sp>
      <p:pic>
        <p:nvPicPr>
          <p:cNvPr id="14" name="图片 13" descr="20130524230727-1774470174.jpg"/>
          <p:cNvPicPr>
            <a:picLocks noChangeAspect="1"/>
          </p:cNvPicPr>
          <p:nvPr/>
        </p:nvPicPr>
        <p:blipFill>
          <a:blip r:embed="rId3" cstate="print"/>
          <a:srcRect l="44094"/>
          <a:stretch>
            <a:fillRect/>
          </a:stretch>
        </p:blipFill>
        <p:spPr>
          <a:xfrm>
            <a:off x="6099476" y="3590475"/>
            <a:ext cx="610544" cy="381200"/>
          </a:xfrm>
          <a:prstGeom prst="rect">
            <a:avLst/>
          </a:prstGeom>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适当性评估是什么</a:t>
            </a:r>
            <a:r>
              <a:rPr lang="en-US" altLang="zh-CN" dirty="0" smtClean="0"/>
              <a:t>?</a:t>
            </a:r>
            <a:endParaRPr lang="zh-CN" altLang="en-US" dirty="0"/>
          </a:p>
        </p:txBody>
      </p:sp>
      <p:sp>
        <p:nvSpPr>
          <p:cNvPr id="21" name="内容占位符 2"/>
          <p:cNvSpPr txBox="1">
            <a:spLocks/>
          </p:cNvSpPr>
          <p:nvPr/>
        </p:nvSpPr>
        <p:spPr>
          <a:xfrm>
            <a:off x="357158" y="1063142"/>
            <a:ext cx="8501122" cy="1221088"/>
          </a:xfrm>
          <a:prstGeom prst="rect">
            <a:avLst/>
          </a:prstGeom>
        </p:spPr>
        <p:txBody>
          <a:bodyPr/>
          <a:lstStyle/>
          <a:p>
            <a:pPr marL="342900" lvl="0" indent="-342900" algn="just" fontAlgn="base">
              <a:spcBef>
                <a:spcPct val="20000"/>
              </a:spcBef>
              <a:spcAft>
                <a:spcPct val="0"/>
              </a:spcAft>
            </a:pPr>
            <a:r>
              <a:rPr lang="zh-CN" altLang="en-US" sz="2000" kern="0" dirty="0" smtClean="0">
                <a:latin typeface="微软雅黑" pitchFamily="34" charset="-122"/>
                <a:ea typeface="微软雅黑" pitchFamily="34" charset="-122"/>
              </a:rPr>
              <a:t>个人</a:t>
            </a:r>
            <a:endParaRPr lang="zh-CN" altLang="en-US" sz="1000" kern="0" dirty="0" smtClean="0">
              <a:latin typeface="微软雅黑" pitchFamily="34" charset="-122"/>
              <a:ea typeface="微软雅黑" pitchFamily="34" charset="-122"/>
            </a:endParaRPr>
          </a:p>
        </p:txBody>
      </p:sp>
      <p:sp>
        <p:nvSpPr>
          <p:cNvPr id="7" name="TextBox 6"/>
          <p:cNvSpPr txBox="1"/>
          <p:nvPr/>
        </p:nvSpPr>
        <p:spPr>
          <a:xfrm>
            <a:off x="357158" y="910506"/>
            <a:ext cx="6276543"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indent="457200"/>
            <a:r>
              <a:rPr lang="zh-CN" altLang="en-US" b="0" dirty="0" smtClean="0">
                <a:solidFill>
                  <a:schemeClr val="tx1"/>
                </a:solidFill>
                <a:latin typeface="宋体" pitchFamily="2" charset="-122"/>
              </a:rPr>
              <a:t>期权交易风险较高，通过投资者适当性综合评估，证券公司能够准确评判投资者是否适合参与个股期权交易，从而有效保护投资者权益。</a:t>
            </a:r>
          </a:p>
        </p:txBody>
      </p:sp>
      <p:graphicFrame>
        <p:nvGraphicFramePr>
          <p:cNvPr id="9" name="图示 8"/>
          <p:cNvGraphicFramePr/>
          <p:nvPr/>
        </p:nvGraphicFramePr>
        <p:xfrm>
          <a:off x="1700212" y="1902640"/>
          <a:ext cx="4780853" cy="4049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69850" y="3276364"/>
            <a:ext cx="121512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600" dirty="0" smtClean="0">
                <a:solidFill>
                  <a:srgbClr val="003399"/>
                </a:solidFill>
                <a:latin typeface="微软雅黑" pitchFamily="34" charset="-122"/>
                <a:ea typeface="微软雅黑" pitchFamily="34" charset="-122"/>
              </a:rPr>
              <a:t>投资者</a:t>
            </a:r>
            <a:endParaRPr lang="en-US" altLang="zh-CN" sz="1600" dirty="0" smtClean="0">
              <a:solidFill>
                <a:srgbClr val="003399"/>
              </a:solidFill>
              <a:latin typeface="微软雅黑" pitchFamily="34" charset="-122"/>
              <a:ea typeface="微软雅黑" pitchFamily="34" charset="-122"/>
            </a:endParaRPr>
          </a:p>
          <a:p>
            <a:pPr algn="ctr"/>
            <a:r>
              <a:rPr lang="zh-CN" altLang="en-US" sz="1600" dirty="0" smtClean="0">
                <a:solidFill>
                  <a:srgbClr val="003399"/>
                </a:solidFill>
                <a:latin typeface="微软雅黑" pitchFamily="34" charset="-122"/>
                <a:ea typeface="微软雅黑" pitchFamily="34" charset="-122"/>
              </a:rPr>
              <a:t>适当性</a:t>
            </a:r>
            <a:endParaRPr lang="en-US" altLang="zh-CN" sz="1600" dirty="0" smtClean="0">
              <a:solidFill>
                <a:srgbClr val="003399"/>
              </a:solidFill>
              <a:latin typeface="微软雅黑" pitchFamily="34" charset="-122"/>
              <a:ea typeface="微软雅黑" pitchFamily="34" charset="-122"/>
            </a:endParaRPr>
          </a:p>
          <a:p>
            <a:pPr algn="ctr"/>
            <a:r>
              <a:rPr lang="zh-CN" altLang="en-US" sz="1600" dirty="0" smtClean="0">
                <a:solidFill>
                  <a:srgbClr val="003399"/>
                </a:solidFill>
                <a:latin typeface="微软雅黑" pitchFamily="34" charset="-122"/>
                <a:ea typeface="微软雅黑" pitchFamily="34" charset="-122"/>
              </a:rPr>
              <a:t>综合评估</a:t>
            </a:r>
          </a:p>
        </p:txBody>
      </p:sp>
      <p:cxnSp>
        <p:nvCxnSpPr>
          <p:cNvPr id="22" name="直接连接符 21"/>
          <p:cNvCxnSpPr>
            <a:stCxn id="13" idx="3"/>
          </p:cNvCxnSpPr>
          <p:nvPr/>
        </p:nvCxnSpPr>
        <p:spPr bwMode="auto">
          <a:xfrm flipV="1">
            <a:off x="1284973" y="2284230"/>
            <a:ext cx="415239" cy="1407633"/>
          </a:xfrm>
          <a:prstGeom prst="line">
            <a:avLst/>
          </a:prstGeom>
          <a:ln w="19050">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26" name="直接连接符 25"/>
          <p:cNvCxnSpPr/>
          <p:nvPr/>
        </p:nvCxnSpPr>
        <p:spPr bwMode="auto">
          <a:xfrm flipV="1">
            <a:off x="1284973" y="3276364"/>
            <a:ext cx="415239" cy="415499"/>
          </a:xfrm>
          <a:prstGeom prst="line">
            <a:avLst/>
          </a:prstGeom>
          <a:ln w="19050">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29" name="直接连接符 28"/>
          <p:cNvCxnSpPr/>
          <p:nvPr/>
        </p:nvCxnSpPr>
        <p:spPr bwMode="auto">
          <a:xfrm>
            <a:off x="1284973" y="3691863"/>
            <a:ext cx="415239" cy="576635"/>
          </a:xfrm>
          <a:prstGeom prst="line">
            <a:avLst/>
          </a:prstGeom>
          <a:ln w="19050">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32" name="直接连接符 31"/>
          <p:cNvCxnSpPr/>
          <p:nvPr/>
        </p:nvCxnSpPr>
        <p:spPr bwMode="auto">
          <a:xfrm>
            <a:off x="1284973" y="3664306"/>
            <a:ext cx="415239" cy="1672644"/>
          </a:xfrm>
          <a:prstGeom prst="line">
            <a:avLst/>
          </a:prstGeom>
          <a:ln w="19050">
            <a:headEnd type="none" w="med" len="med"/>
            <a:tailEnd type="none"/>
          </a:ln>
        </p:spPr>
        <p:style>
          <a:lnRef idx="1">
            <a:schemeClr val="accent2"/>
          </a:lnRef>
          <a:fillRef idx="0">
            <a:schemeClr val="accent2"/>
          </a:fillRef>
          <a:effectRef idx="0">
            <a:schemeClr val="accent2"/>
          </a:effectRef>
          <a:fontRef idx="minor">
            <a:schemeClr val="tx1"/>
          </a:fontRef>
        </p:style>
      </p:cxnSp>
      <p:pic>
        <p:nvPicPr>
          <p:cNvPr id="40" name="图片 39" descr="1243863729898.jpg"/>
          <p:cNvPicPr>
            <a:picLocks noChangeAspect="1"/>
          </p:cNvPicPr>
          <p:nvPr/>
        </p:nvPicPr>
        <p:blipFill>
          <a:blip r:embed="rId8" cstate="print"/>
          <a:stretch>
            <a:fillRect/>
          </a:stretch>
        </p:blipFill>
        <p:spPr>
          <a:xfrm>
            <a:off x="6852850" y="1902640"/>
            <a:ext cx="2903925" cy="2213222"/>
          </a:xfrm>
          <a:prstGeom prst="rect">
            <a:avLst/>
          </a:prstGeom>
        </p:spPr>
      </p:pic>
      <p:pic>
        <p:nvPicPr>
          <p:cNvPr id="43" name="图片 42" descr="20077115405404_2.gif"/>
          <p:cNvPicPr>
            <a:picLocks noChangeAspect="1"/>
          </p:cNvPicPr>
          <p:nvPr/>
        </p:nvPicPr>
        <p:blipFill>
          <a:blip r:embed="rId9" cstate="print"/>
          <a:stretch>
            <a:fillRect/>
          </a:stretch>
        </p:blipFill>
        <p:spPr>
          <a:xfrm>
            <a:off x="7463327" y="4271153"/>
            <a:ext cx="1806086" cy="2131593"/>
          </a:xfrm>
          <a:prstGeom prst="rect">
            <a:avLst/>
          </a:prstGeom>
        </p:spPr>
      </p:pic>
      <p:sp>
        <p:nvSpPr>
          <p:cNvPr id="44" name="TextBox 43"/>
          <p:cNvSpPr txBox="1"/>
          <p:nvPr/>
        </p:nvSpPr>
        <p:spPr>
          <a:xfrm>
            <a:off x="7244245" y="1310616"/>
            <a:ext cx="233279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1400" dirty="0" smtClean="0">
                <a:solidFill>
                  <a:srgbClr val="003399"/>
                </a:solidFill>
                <a:latin typeface="微软雅黑" pitchFamily="34" charset="-122"/>
                <a:ea typeface="微软雅黑" pitchFamily="34" charset="-122"/>
              </a:rPr>
              <a:t>满分</a:t>
            </a:r>
            <a:r>
              <a:rPr lang="en-US" altLang="zh-CN" sz="1400" dirty="0" smtClean="0">
                <a:solidFill>
                  <a:srgbClr val="003399"/>
                </a:solidFill>
                <a:latin typeface="微软雅黑" pitchFamily="34" charset="-122"/>
                <a:ea typeface="微软雅黑" pitchFamily="34" charset="-122"/>
              </a:rPr>
              <a:t>100</a:t>
            </a:r>
            <a:r>
              <a:rPr lang="zh-CN" altLang="en-US" sz="1400" dirty="0" smtClean="0">
                <a:solidFill>
                  <a:srgbClr val="003399"/>
                </a:solidFill>
                <a:latin typeface="微软雅黑" pitchFamily="34" charset="-122"/>
                <a:ea typeface="微软雅黑" pitchFamily="34" charset="-122"/>
              </a:rPr>
              <a:t>分</a:t>
            </a:r>
            <a:endParaRPr lang="en-US" altLang="zh-CN" sz="1400" dirty="0" smtClean="0">
              <a:solidFill>
                <a:srgbClr val="003399"/>
              </a:solidFill>
              <a:latin typeface="微软雅黑" pitchFamily="34" charset="-122"/>
              <a:ea typeface="微软雅黑" pitchFamily="34" charset="-122"/>
            </a:endParaRPr>
          </a:p>
          <a:p>
            <a:pPr algn="ctr"/>
            <a:r>
              <a:rPr lang="en-US" altLang="zh-CN" sz="1400" dirty="0" smtClean="0">
                <a:solidFill>
                  <a:srgbClr val="003399"/>
                </a:solidFill>
                <a:latin typeface="微软雅黑" pitchFamily="34" charset="-122"/>
                <a:ea typeface="微软雅黑" pitchFamily="34" charset="-122"/>
              </a:rPr>
              <a:t>70</a:t>
            </a:r>
            <a:r>
              <a:rPr lang="zh-CN" altLang="en-US" sz="1400" dirty="0" smtClean="0">
                <a:solidFill>
                  <a:srgbClr val="003399"/>
                </a:solidFill>
                <a:latin typeface="微软雅黑" pitchFamily="34" charset="-122"/>
                <a:ea typeface="微软雅黑" pitchFamily="34" charset="-122"/>
              </a:rPr>
              <a:t>分通过</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我有哪些交易权限</a:t>
            </a:r>
            <a:r>
              <a:rPr lang="en-US" altLang="zh-CN" dirty="0" smtClean="0"/>
              <a:t>?</a:t>
            </a:r>
            <a:endParaRPr lang="zh-CN" altLang="en-US" dirty="0"/>
          </a:p>
        </p:txBody>
      </p:sp>
      <p:sp>
        <p:nvSpPr>
          <p:cNvPr id="17" name="Text Box 25"/>
          <p:cNvSpPr txBox="1">
            <a:spLocks noChangeArrowheads="1"/>
          </p:cNvSpPr>
          <p:nvPr/>
        </p:nvSpPr>
        <p:spPr bwMode="auto">
          <a:xfrm>
            <a:off x="1164427" y="5721049"/>
            <a:ext cx="5857875" cy="646112"/>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个股股价通常具有介于15%-60%之间的波动率，指数要稍小一些。</a:t>
            </a:r>
          </a:p>
        </p:txBody>
      </p:sp>
      <p:grpSp>
        <p:nvGrpSpPr>
          <p:cNvPr id="71" name="组合 70"/>
          <p:cNvGrpSpPr/>
          <p:nvPr/>
        </p:nvGrpSpPr>
        <p:grpSpPr>
          <a:xfrm>
            <a:off x="1907215" y="3382543"/>
            <a:ext cx="1937197" cy="560919"/>
            <a:chOff x="1986" y="79326"/>
            <a:chExt cx="1937197" cy="560919"/>
          </a:xfrm>
        </p:grpSpPr>
        <p:sp>
          <p:nvSpPr>
            <p:cNvPr id="72" name="矩形 71"/>
            <p:cNvSpPr/>
            <p:nvPr/>
          </p:nvSpPr>
          <p:spPr>
            <a:xfrm>
              <a:off x="1986" y="79326"/>
              <a:ext cx="1937197" cy="560919"/>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3" name="矩形 72"/>
            <p:cNvSpPr/>
            <p:nvPr/>
          </p:nvSpPr>
          <p:spPr>
            <a:xfrm>
              <a:off x="1986" y="79326"/>
              <a:ext cx="1937197" cy="560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一级投资人</a:t>
              </a:r>
              <a:endParaRPr lang="zh-CN" altLang="en-US" sz="2000" kern="1200" dirty="0"/>
            </a:p>
          </p:txBody>
        </p:sp>
      </p:grpSp>
      <p:grpSp>
        <p:nvGrpSpPr>
          <p:cNvPr id="74" name="组合 73"/>
          <p:cNvGrpSpPr/>
          <p:nvPr/>
        </p:nvGrpSpPr>
        <p:grpSpPr>
          <a:xfrm>
            <a:off x="1907215" y="3943463"/>
            <a:ext cx="1937197" cy="2566575"/>
            <a:chOff x="1986" y="640246"/>
            <a:chExt cx="1937197" cy="2566575"/>
          </a:xfrm>
        </p:grpSpPr>
        <p:sp>
          <p:nvSpPr>
            <p:cNvPr id="75" name="矩形 74"/>
            <p:cNvSpPr/>
            <p:nvPr/>
          </p:nvSpPr>
          <p:spPr>
            <a:xfrm>
              <a:off x="1986" y="640246"/>
              <a:ext cx="1937197" cy="2566575"/>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76" name="矩形 75"/>
            <p:cNvSpPr/>
            <p:nvPr/>
          </p:nvSpPr>
          <p:spPr>
            <a:xfrm>
              <a:off x="1986" y="640246"/>
              <a:ext cx="1937197" cy="2566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defTabSz="755650">
                <a:lnSpc>
                  <a:spcPct val="90000"/>
                </a:lnSpc>
                <a:spcBef>
                  <a:spcPct val="0"/>
                </a:spcBef>
                <a:spcAft>
                  <a:spcPct val="15000"/>
                </a:spcAft>
                <a:buChar char="••"/>
              </a:pPr>
              <a:r>
                <a:rPr lang="zh-CN" altLang="en-US" kern="1200" dirty="0" smtClean="0">
                  <a:latin typeface="微软雅黑" pitchFamily="34" charset="-122"/>
                  <a:ea typeface="微软雅黑" pitchFamily="34" charset="-122"/>
                </a:rPr>
                <a:t>在持有标的证券的情况下，可进行</a:t>
              </a:r>
              <a:r>
                <a:rPr lang="zh-CN" altLang="en-US" kern="1200" dirty="0" smtClean="0">
                  <a:solidFill>
                    <a:srgbClr val="FF0000"/>
                  </a:solidFill>
                  <a:latin typeface="微软雅黑" pitchFamily="34" charset="-122"/>
                  <a:ea typeface="微软雅黑" pitchFamily="34" charset="-122"/>
                </a:rPr>
                <a:t>备兑开仓</a:t>
              </a:r>
              <a:r>
                <a:rPr lang="zh-CN" altLang="en-US" kern="1200" dirty="0" smtClean="0">
                  <a:latin typeface="微软雅黑" pitchFamily="34" charset="-122"/>
                  <a:ea typeface="微软雅黑" pitchFamily="34" charset="-122"/>
                </a:rPr>
                <a:t>（卖出认购 </a:t>
              </a:r>
              <a:r>
                <a:rPr lang="zh-CN" altLang="en-US" kern="1200" dirty="0" smtClean="0">
                  <a:latin typeface="微软雅黑" pitchFamily="34" charset="-122"/>
                  <a:ea typeface="微软雅黑" pitchFamily="34" charset="-122"/>
                </a:rPr>
                <a:t>）</a:t>
              </a:r>
              <a:r>
                <a:rPr lang="zh-CN" altLang="en-US" kern="1200" dirty="0" smtClean="0">
                  <a:latin typeface="微软雅黑" pitchFamily="34" charset="-122"/>
                  <a:ea typeface="微软雅黑" pitchFamily="34" charset="-122"/>
                </a:rPr>
                <a:t>、买入平仓</a:t>
              </a:r>
              <a:r>
                <a:rPr lang="zh-CN" altLang="en-US" kern="1200" dirty="0" smtClean="0">
                  <a:latin typeface="微软雅黑" pitchFamily="34" charset="-122"/>
                  <a:ea typeface="微软雅黑" pitchFamily="34" charset="-122"/>
                </a:rPr>
                <a:t>操作，保险策略（买入认沽）、卖出平仓</a:t>
              </a:r>
              <a:endParaRPr lang="zh-CN" altLang="en-US" kern="1200" dirty="0">
                <a:solidFill>
                  <a:srgbClr val="FF0000"/>
                </a:solidFill>
              </a:endParaRPr>
            </a:p>
          </p:txBody>
        </p:sp>
      </p:grpSp>
      <p:grpSp>
        <p:nvGrpSpPr>
          <p:cNvPr id="77" name="组合 76"/>
          <p:cNvGrpSpPr/>
          <p:nvPr/>
        </p:nvGrpSpPr>
        <p:grpSpPr>
          <a:xfrm>
            <a:off x="4336107" y="2882477"/>
            <a:ext cx="1937197" cy="560919"/>
            <a:chOff x="2210392" y="79326"/>
            <a:chExt cx="1937197" cy="560919"/>
          </a:xfrm>
        </p:grpSpPr>
        <p:sp>
          <p:nvSpPr>
            <p:cNvPr id="78" name="矩形 77"/>
            <p:cNvSpPr/>
            <p:nvPr/>
          </p:nvSpPr>
          <p:spPr>
            <a:xfrm>
              <a:off x="2210392" y="79326"/>
              <a:ext cx="1937197" cy="560919"/>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9" name="矩形 78"/>
            <p:cNvSpPr/>
            <p:nvPr/>
          </p:nvSpPr>
          <p:spPr>
            <a:xfrm>
              <a:off x="2210392" y="79326"/>
              <a:ext cx="1937197" cy="560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二级投资人</a:t>
              </a:r>
              <a:endParaRPr lang="zh-CN" altLang="en-US" sz="2000" kern="1200" dirty="0"/>
            </a:p>
          </p:txBody>
        </p:sp>
      </p:grpSp>
      <p:grpSp>
        <p:nvGrpSpPr>
          <p:cNvPr id="80" name="组合 79"/>
          <p:cNvGrpSpPr/>
          <p:nvPr/>
        </p:nvGrpSpPr>
        <p:grpSpPr>
          <a:xfrm>
            <a:off x="4336107" y="3443397"/>
            <a:ext cx="1937197" cy="2566575"/>
            <a:chOff x="2210392" y="640246"/>
            <a:chExt cx="1937197" cy="2566575"/>
          </a:xfrm>
        </p:grpSpPr>
        <p:sp>
          <p:nvSpPr>
            <p:cNvPr id="81" name="矩形 80"/>
            <p:cNvSpPr/>
            <p:nvPr/>
          </p:nvSpPr>
          <p:spPr>
            <a:xfrm>
              <a:off x="2210392" y="640246"/>
              <a:ext cx="1937197" cy="2566575"/>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82" name="矩形 81"/>
            <p:cNvSpPr/>
            <p:nvPr/>
          </p:nvSpPr>
          <p:spPr>
            <a:xfrm>
              <a:off x="2210392" y="640246"/>
              <a:ext cx="1937197" cy="2566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kern="1200" dirty="0" smtClean="0">
                  <a:latin typeface="微软雅黑" pitchFamily="34" charset="-122"/>
                  <a:ea typeface="微软雅黑" pitchFamily="34" charset="-122"/>
                </a:rPr>
                <a:t>在一级投资人的交易权限基础上增加买卖期权的权限（买入开仓，卖出平仓）</a:t>
              </a:r>
              <a:endParaRPr lang="zh-CN" altLang="en-US" kern="1200" dirty="0"/>
            </a:p>
          </p:txBody>
        </p:sp>
      </p:grpSp>
      <p:grpSp>
        <p:nvGrpSpPr>
          <p:cNvPr id="83" name="组合 82"/>
          <p:cNvGrpSpPr/>
          <p:nvPr/>
        </p:nvGrpSpPr>
        <p:grpSpPr>
          <a:xfrm>
            <a:off x="6693561" y="2310973"/>
            <a:ext cx="1937197" cy="560919"/>
            <a:chOff x="4418797" y="79326"/>
            <a:chExt cx="1937197" cy="560919"/>
          </a:xfrm>
        </p:grpSpPr>
        <p:sp>
          <p:nvSpPr>
            <p:cNvPr id="84" name="矩形 83"/>
            <p:cNvSpPr/>
            <p:nvPr/>
          </p:nvSpPr>
          <p:spPr>
            <a:xfrm>
              <a:off x="4418797" y="79326"/>
              <a:ext cx="1937197" cy="560919"/>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5" name="矩形 84"/>
            <p:cNvSpPr/>
            <p:nvPr/>
          </p:nvSpPr>
          <p:spPr>
            <a:xfrm>
              <a:off x="4418797" y="79326"/>
              <a:ext cx="1937197" cy="5609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三级投资人</a:t>
              </a:r>
              <a:endParaRPr lang="zh-CN" altLang="en-US" sz="2000" kern="1200" dirty="0"/>
            </a:p>
          </p:txBody>
        </p:sp>
      </p:grpSp>
      <p:grpSp>
        <p:nvGrpSpPr>
          <p:cNvPr id="86" name="组合 85"/>
          <p:cNvGrpSpPr/>
          <p:nvPr/>
        </p:nvGrpSpPr>
        <p:grpSpPr>
          <a:xfrm>
            <a:off x="6693561" y="2871893"/>
            <a:ext cx="1937197" cy="2566575"/>
            <a:chOff x="4418797" y="640246"/>
            <a:chExt cx="1937197" cy="2566575"/>
          </a:xfrm>
        </p:grpSpPr>
        <p:sp>
          <p:nvSpPr>
            <p:cNvPr id="87" name="矩形 86"/>
            <p:cNvSpPr/>
            <p:nvPr/>
          </p:nvSpPr>
          <p:spPr>
            <a:xfrm>
              <a:off x="4418797" y="640246"/>
              <a:ext cx="1937197" cy="2566575"/>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88" name="矩形 87"/>
            <p:cNvSpPr/>
            <p:nvPr/>
          </p:nvSpPr>
          <p:spPr>
            <a:xfrm>
              <a:off x="4418797" y="640246"/>
              <a:ext cx="1937197" cy="2566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zh-CN" altLang="en-US" kern="1200" dirty="0" smtClean="0">
                  <a:latin typeface="微软雅黑" pitchFamily="34" charset="-122"/>
                  <a:ea typeface="微软雅黑" pitchFamily="34" charset="-122"/>
                </a:rPr>
                <a:t>在二级投资人的交易权限基础上增加允许使用保证金的方式卖出开仓 、买入平仓</a:t>
              </a:r>
              <a:endParaRPr lang="zh-CN" altLang="en-US" kern="1200" dirty="0"/>
            </a:p>
          </p:txBody>
        </p:sp>
      </p:grpSp>
      <p:sp>
        <p:nvSpPr>
          <p:cNvPr id="89" name="虚尾箭头 88"/>
          <p:cNvSpPr/>
          <p:nvPr/>
        </p:nvSpPr>
        <p:spPr>
          <a:xfrm>
            <a:off x="2192966" y="2548160"/>
            <a:ext cx="1071570" cy="85725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0" name="虚尾箭头 89"/>
          <p:cNvSpPr/>
          <p:nvPr/>
        </p:nvSpPr>
        <p:spPr>
          <a:xfrm>
            <a:off x="4764735" y="2025221"/>
            <a:ext cx="1071570" cy="85725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1" name="虚尾箭头 90"/>
          <p:cNvSpPr/>
          <p:nvPr/>
        </p:nvSpPr>
        <p:spPr>
          <a:xfrm rot="19555767">
            <a:off x="3403902" y="2186670"/>
            <a:ext cx="1367274" cy="91648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2" name="虚尾箭头 91"/>
          <p:cNvSpPr/>
          <p:nvPr/>
        </p:nvSpPr>
        <p:spPr>
          <a:xfrm>
            <a:off x="7193627" y="1453717"/>
            <a:ext cx="1071570" cy="85725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3" name="虚尾箭头 92"/>
          <p:cNvSpPr/>
          <p:nvPr/>
        </p:nvSpPr>
        <p:spPr>
          <a:xfrm rot="19555767">
            <a:off x="5858313" y="1533944"/>
            <a:ext cx="1367274" cy="91648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4" name="虚尾箭头 93"/>
          <p:cNvSpPr/>
          <p:nvPr/>
        </p:nvSpPr>
        <p:spPr>
          <a:xfrm rot="19555767">
            <a:off x="757766" y="2722655"/>
            <a:ext cx="1367274" cy="916482"/>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95" name="TextBox 94"/>
          <p:cNvSpPr txBox="1"/>
          <p:nvPr/>
        </p:nvSpPr>
        <p:spPr>
          <a:xfrm rot="19547678">
            <a:off x="875608" y="2924906"/>
            <a:ext cx="1430316" cy="292388"/>
          </a:xfrm>
          <a:prstGeom prst="rect">
            <a:avLst/>
          </a:prstGeom>
          <a:noFill/>
        </p:spPr>
        <p:txBody>
          <a:bodyPr wrap="square" rtlCol="0">
            <a:spAutoFit/>
          </a:bodyPr>
          <a:lstStyle/>
          <a:p>
            <a:r>
              <a:rPr lang="zh-CN" altLang="en-US" sz="1300" dirty="0" smtClean="0">
                <a:solidFill>
                  <a:schemeClr val="tx1"/>
                </a:solidFill>
                <a:latin typeface="+mj-ea"/>
                <a:ea typeface="+mj-ea"/>
              </a:rPr>
              <a:t>通过一级考试</a:t>
            </a:r>
          </a:p>
        </p:txBody>
      </p:sp>
      <p:sp>
        <p:nvSpPr>
          <p:cNvPr id="96" name="TextBox 95"/>
          <p:cNvSpPr txBox="1"/>
          <p:nvPr/>
        </p:nvSpPr>
        <p:spPr>
          <a:xfrm rot="19547678">
            <a:off x="3521744" y="2404026"/>
            <a:ext cx="1430316" cy="292388"/>
          </a:xfrm>
          <a:prstGeom prst="rect">
            <a:avLst/>
          </a:prstGeom>
          <a:noFill/>
        </p:spPr>
        <p:txBody>
          <a:bodyPr wrap="square" rtlCol="0">
            <a:spAutoFit/>
          </a:bodyPr>
          <a:lstStyle/>
          <a:p>
            <a:r>
              <a:rPr lang="zh-CN" altLang="en-US" sz="1300" dirty="0" smtClean="0">
                <a:solidFill>
                  <a:schemeClr val="tx1"/>
                </a:solidFill>
                <a:latin typeface="+mj-ea"/>
                <a:ea typeface="+mj-ea"/>
              </a:rPr>
              <a:t>通过二级考试</a:t>
            </a:r>
          </a:p>
        </p:txBody>
      </p:sp>
      <p:sp>
        <p:nvSpPr>
          <p:cNvPr id="97" name="TextBox 96"/>
          <p:cNvSpPr txBox="1"/>
          <p:nvPr/>
        </p:nvSpPr>
        <p:spPr>
          <a:xfrm rot="19547678">
            <a:off x="5976153" y="1749197"/>
            <a:ext cx="1430316" cy="292388"/>
          </a:xfrm>
          <a:prstGeom prst="rect">
            <a:avLst/>
          </a:prstGeom>
          <a:noFill/>
        </p:spPr>
        <p:txBody>
          <a:bodyPr wrap="square" rtlCol="0">
            <a:spAutoFit/>
          </a:bodyPr>
          <a:lstStyle/>
          <a:p>
            <a:r>
              <a:rPr lang="zh-CN" altLang="en-US" sz="1300" dirty="0" smtClean="0">
                <a:solidFill>
                  <a:schemeClr val="tx1"/>
                </a:solidFill>
                <a:latin typeface="+mj-ea"/>
                <a:ea typeface="+mj-ea"/>
              </a:rPr>
              <a:t>通过三级考试</a:t>
            </a:r>
          </a:p>
        </p:txBody>
      </p:sp>
      <p:sp>
        <p:nvSpPr>
          <p:cNvPr id="98" name="TextBox 97"/>
          <p:cNvSpPr txBox="1"/>
          <p:nvPr/>
        </p:nvSpPr>
        <p:spPr>
          <a:xfrm>
            <a:off x="336958" y="959015"/>
            <a:ext cx="5725016" cy="92333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smtClean="0">
                <a:solidFill>
                  <a:schemeClr val="tx1"/>
                </a:solidFill>
                <a:latin typeface="隶书" pitchFamily="49" charset="-122"/>
                <a:ea typeface="隶书" pitchFamily="49" charset="-122"/>
              </a:rPr>
              <a:t>上交所期权业务采用投资者分级管理制度，满足期权准入标准的投资者，在通过期权等级考试后，拥有相应的投资权限。</a:t>
            </a:r>
            <a:endParaRPr lang="zh-CN" altLang="en-US" sz="1800" dirty="0" smtClean="0">
              <a:solidFill>
                <a:schemeClr val="tx1"/>
              </a:solidFill>
              <a:latin typeface="隶书" pitchFamily="49" charset="-122"/>
              <a:ea typeface="隶书" pitchFamily="49" charset="-122"/>
            </a:endParaRP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我如何获得更多的期权知识？</a:t>
            </a:r>
            <a:endParaRPr lang="zh-CN" altLang="en-US" dirty="0"/>
          </a:p>
        </p:txBody>
      </p:sp>
      <p:sp>
        <p:nvSpPr>
          <p:cNvPr id="17" name="Text Box 25"/>
          <p:cNvSpPr txBox="1">
            <a:spLocks noChangeArrowheads="1"/>
          </p:cNvSpPr>
          <p:nvPr/>
        </p:nvSpPr>
        <p:spPr bwMode="auto">
          <a:xfrm>
            <a:off x="1700212" y="5688012"/>
            <a:ext cx="5857875" cy="646112"/>
          </a:xfrm>
          <a:prstGeom prst="rect">
            <a:avLst/>
          </a:prstGeom>
          <a:noFill/>
          <a:ln w="9525">
            <a:noFill/>
            <a:miter lim="800000"/>
            <a:headEnd/>
            <a:tailEnd/>
          </a:ln>
        </p:spPr>
        <p:txBody>
          <a:bodyPr>
            <a:spAutoFit/>
          </a:bodyPr>
          <a:lstStyle/>
          <a:p>
            <a:r>
              <a:rPr lang="zh-CN" altLang="en-US" dirty="0">
                <a:latin typeface="微软雅黑" pitchFamily="34" charset="-122"/>
                <a:ea typeface="微软雅黑" pitchFamily="34" charset="-122"/>
              </a:rPr>
              <a:t>个股股价通常具有介于15%-60%之间的波动率，指数要稍小一些。</a:t>
            </a:r>
          </a:p>
        </p:txBody>
      </p:sp>
      <p:sp>
        <p:nvSpPr>
          <p:cNvPr id="33" name="TextBox 32"/>
          <p:cNvSpPr txBox="1"/>
          <p:nvPr/>
        </p:nvSpPr>
        <p:spPr>
          <a:xfrm>
            <a:off x="299307" y="986824"/>
            <a:ext cx="8166026" cy="646331"/>
          </a:xfrm>
          <a:prstGeom prst="rect">
            <a:avLst/>
          </a:prstGeom>
          <a:noFill/>
        </p:spPr>
        <p:txBody>
          <a:bodyPr wrap="square" rtlCol="0">
            <a:spAutoFit/>
          </a:bodyPr>
          <a:lstStyle/>
          <a:p>
            <a:pPr indent="457200"/>
            <a:r>
              <a:rPr lang="zh-CN" altLang="en-US" b="0" dirty="0" smtClean="0">
                <a:solidFill>
                  <a:schemeClr val="tx1"/>
                </a:solidFill>
                <a:latin typeface="华文楷体" pitchFamily="2" charset="-122"/>
                <a:ea typeface="华文楷体" pitchFamily="2" charset="-122"/>
              </a:rPr>
              <a:t>衍生金融产品相对基础金融产品更加复杂，因此市场配备有更加完备、持续的投资者交易工作，您可以通过各类渠道获取期权知识：</a:t>
            </a:r>
            <a:endParaRPr lang="zh-CN" altLang="en-US" sz="1800" b="0" dirty="0" smtClean="0">
              <a:solidFill>
                <a:schemeClr val="tx1"/>
              </a:solidFill>
              <a:latin typeface="华文楷体" pitchFamily="2" charset="-122"/>
              <a:ea typeface="华文楷体" pitchFamily="2" charset="-122"/>
            </a:endParaRPr>
          </a:p>
        </p:txBody>
      </p:sp>
      <p:sp>
        <p:nvSpPr>
          <p:cNvPr id="34" name="TextBox 33"/>
          <p:cNvSpPr txBox="1"/>
          <p:nvPr/>
        </p:nvSpPr>
        <p:spPr>
          <a:xfrm>
            <a:off x="604579" y="1854000"/>
            <a:ext cx="8394980" cy="954107"/>
          </a:xfrm>
          <a:prstGeom prst="rect">
            <a:avLst/>
          </a:prstGeom>
          <a:no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smtClean="0">
                <a:solidFill>
                  <a:srgbClr val="FF0000"/>
                </a:solidFill>
                <a:latin typeface="微软雅黑" pitchFamily="34" charset="-122"/>
                <a:ea typeface="微软雅黑" pitchFamily="34" charset="-122"/>
              </a:rPr>
              <a:t>1.</a:t>
            </a:r>
            <a:r>
              <a:rPr lang="zh-CN" altLang="en-US" sz="2000" dirty="0" smtClean="0">
                <a:solidFill>
                  <a:srgbClr val="FF0000"/>
                </a:solidFill>
                <a:latin typeface="微软雅黑" pitchFamily="34" charset="-122"/>
                <a:ea typeface="微软雅黑" pitchFamily="34" charset="-122"/>
              </a:rPr>
              <a:t> 上交所网站</a:t>
            </a:r>
            <a:endParaRPr lang="en-US" altLang="zh-CN" sz="2000" dirty="0" smtClean="0">
              <a:solidFill>
                <a:srgbClr val="FF0000"/>
              </a:solidFill>
              <a:latin typeface="微软雅黑" pitchFamily="34" charset="-122"/>
              <a:ea typeface="微软雅黑" pitchFamily="34" charset="-122"/>
            </a:endParaRPr>
          </a:p>
          <a:p>
            <a:pPr indent="457200"/>
            <a:r>
              <a:rPr lang="zh-CN" altLang="en-US" b="0" dirty="0" smtClean="0">
                <a:solidFill>
                  <a:schemeClr val="tx1"/>
                </a:solidFill>
                <a:latin typeface="宋体" pitchFamily="2" charset="-122"/>
              </a:rPr>
              <a:t>您可以登陆上交所期权投资者教育网站（</a:t>
            </a:r>
            <a:r>
              <a:rPr lang="en-US" altLang="zh-CN" dirty="0" smtClean="0">
                <a:solidFill>
                  <a:schemeClr val="tx1"/>
                </a:solidFill>
                <a:latin typeface="宋体" pitchFamily="2" charset="-122"/>
              </a:rPr>
              <a:t>http://edu.sse.com.cn/option</a:t>
            </a:r>
            <a:r>
              <a:rPr lang="zh-CN" altLang="en-US" b="0" dirty="0" smtClean="0">
                <a:solidFill>
                  <a:schemeClr val="tx1"/>
                </a:solidFill>
                <a:latin typeface="宋体" pitchFamily="2" charset="-122"/>
              </a:rPr>
              <a:t>），下载学习期权业务最新资料。</a:t>
            </a:r>
          </a:p>
        </p:txBody>
      </p:sp>
      <p:sp>
        <p:nvSpPr>
          <p:cNvPr id="35" name="TextBox 34"/>
          <p:cNvSpPr txBox="1"/>
          <p:nvPr/>
        </p:nvSpPr>
        <p:spPr>
          <a:xfrm>
            <a:off x="604579" y="2998800"/>
            <a:ext cx="8394980" cy="954107"/>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smtClean="0">
                <a:solidFill>
                  <a:srgbClr val="003399"/>
                </a:solidFill>
                <a:latin typeface="微软雅黑" pitchFamily="34" charset="-122"/>
                <a:ea typeface="微软雅黑" pitchFamily="34" charset="-122"/>
              </a:rPr>
              <a:t>2.</a:t>
            </a:r>
            <a:r>
              <a:rPr lang="zh-CN" altLang="en-US" sz="2000" dirty="0" smtClean="0">
                <a:solidFill>
                  <a:srgbClr val="003399"/>
                </a:solidFill>
                <a:latin typeface="微软雅黑" pitchFamily="34" charset="-122"/>
                <a:ea typeface="微软雅黑" pitchFamily="34" charset="-122"/>
              </a:rPr>
              <a:t> 海通证券官网</a:t>
            </a:r>
            <a:endParaRPr lang="en-US" altLang="zh-CN" sz="2000" dirty="0" smtClean="0">
              <a:solidFill>
                <a:srgbClr val="003399"/>
              </a:solidFill>
              <a:latin typeface="微软雅黑" pitchFamily="34" charset="-122"/>
              <a:ea typeface="微软雅黑" pitchFamily="34" charset="-122"/>
            </a:endParaRPr>
          </a:p>
          <a:p>
            <a:pPr indent="457200"/>
            <a:r>
              <a:rPr lang="zh-CN" altLang="en-US" b="0" dirty="0" smtClean="0">
                <a:solidFill>
                  <a:schemeClr val="tx1"/>
                </a:solidFill>
                <a:latin typeface="宋体" pitchFamily="2" charset="-122"/>
              </a:rPr>
              <a:t>您可以登陆海通证券官网</a:t>
            </a:r>
            <a:r>
              <a:rPr lang="en-US" altLang="zh-CN" dirty="0" smtClean="0">
                <a:solidFill>
                  <a:schemeClr val="tx1"/>
                </a:solidFill>
                <a:latin typeface="宋体" pitchFamily="2" charset="-122"/>
              </a:rPr>
              <a:t>(www.htsec.com)</a:t>
            </a:r>
            <a:r>
              <a:rPr lang="zh-CN" altLang="en-US" b="0" dirty="0" smtClean="0">
                <a:solidFill>
                  <a:schemeClr val="tx1"/>
                </a:solidFill>
                <a:latin typeface="宋体" pitchFamily="2" charset="-122"/>
              </a:rPr>
              <a:t>，在期权专区即时获取期权业务海量信息，掌握期权交易专业策略。</a:t>
            </a:r>
          </a:p>
        </p:txBody>
      </p:sp>
      <p:pic>
        <p:nvPicPr>
          <p:cNvPr id="38" name="图片 37" descr="15.gif"/>
          <p:cNvPicPr>
            <a:picLocks noChangeAspect="1"/>
          </p:cNvPicPr>
          <p:nvPr/>
        </p:nvPicPr>
        <p:blipFill>
          <a:blip r:embed="rId2" cstate="print"/>
          <a:stretch>
            <a:fillRect/>
          </a:stretch>
        </p:blipFill>
        <p:spPr>
          <a:xfrm>
            <a:off x="2623879" y="3024000"/>
            <a:ext cx="381590" cy="347587"/>
          </a:xfrm>
          <a:prstGeom prst="rect">
            <a:avLst/>
          </a:prstGeom>
        </p:spPr>
      </p:pic>
      <p:sp>
        <p:nvSpPr>
          <p:cNvPr id="37" name="TextBox 36"/>
          <p:cNvSpPr txBox="1"/>
          <p:nvPr/>
        </p:nvSpPr>
        <p:spPr>
          <a:xfrm>
            <a:off x="596987" y="4192180"/>
            <a:ext cx="8402572" cy="677108"/>
          </a:xfrm>
          <a:prstGeom prst="rect">
            <a:avLst/>
          </a:prstGeom>
          <a:noFill/>
          <a:ln>
            <a:solidFill>
              <a:srgbClr val="00B050"/>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000" dirty="0" smtClean="0">
                <a:solidFill>
                  <a:srgbClr val="003399"/>
                </a:solidFill>
                <a:latin typeface="微软雅黑" pitchFamily="34" charset="-122"/>
                <a:ea typeface="微软雅黑" pitchFamily="34" charset="-122"/>
              </a:rPr>
              <a:t>3.</a:t>
            </a:r>
            <a:r>
              <a:rPr lang="zh-CN" altLang="en-US" sz="2000" dirty="0" smtClean="0">
                <a:solidFill>
                  <a:srgbClr val="003399"/>
                </a:solidFill>
                <a:latin typeface="微软雅黑" pitchFamily="34" charset="-122"/>
                <a:ea typeface="微软雅黑" pitchFamily="34" charset="-122"/>
              </a:rPr>
              <a:t> 海通证券“彩虹俱乐部”微信号</a:t>
            </a:r>
            <a:endParaRPr lang="en-US" altLang="zh-CN" sz="2000" dirty="0" smtClean="0">
              <a:solidFill>
                <a:srgbClr val="003399"/>
              </a:solidFill>
              <a:latin typeface="微软雅黑" pitchFamily="34" charset="-122"/>
              <a:ea typeface="微软雅黑" pitchFamily="34" charset="-122"/>
            </a:endParaRPr>
          </a:p>
          <a:p>
            <a:pPr indent="457200"/>
            <a:r>
              <a:rPr lang="zh-CN" altLang="en-US" b="0" dirty="0" smtClean="0">
                <a:solidFill>
                  <a:schemeClr val="tx1"/>
                </a:solidFill>
                <a:latin typeface="宋体" pitchFamily="2" charset="-122"/>
              </a:rPr>
              <a:t>您还可以通过关注海通证券微信号，快捷获取期权业务资讯与知识。</a:t>
            </a:r>
          </a:p>
        </p:txBody>
      </p:sp>
      <p:pic>
        <p:nvPicPr>
          <p:cNvPr id="39" name="图片 38" descr="C:\Users\user\Desktop\图.jpg"/>
          <p:cNvPicPr/>
          <p:nvPr/>
        </p:nvPicPr>
        <p:blipFill>
          <a:blip r:embed="rId3" cstate="print"/>
          <a:srcRect/>
          <a:stretch>
            <a:fillRect/>
          </a:stretch>
        </p:blipFill>
        <p:spPr bwMode="auto">
          <a:xfrm>
            <a:off x="7015569" y="4968000"/>
            <a:ext cx="2253844" cy="1226128"/>
          </a:xfrm>
          <a:prstGeom prst="rect">
            <a:avLst/>
          </a:prstGeom>
          <a:noFill/>
          <a:ln w="9525">
            <a:noFill/>
            <a:miter lim="800000"/>
            <a:headEnd/>
            <a:tailEnd/>
          </a:ln>
        </p:spPr>
      </p:pic>
      <p:pic>
        <p:nvPicPr>
          <p:cNvPr id="40" name="图片 39" descr="20130524230727-1774470174.jpg"/>
          <p:cNvPicPr>
            <a:picLocks noChangeAspect="1"/>
          </p:cNvPicPr>
          <p:nvPr/>
        </p:nvPicPr>
        <p:blipFill>
          <a:blip r:embed="rId4" cstate="print"/>
          <a:stretch>
            <a:fillRect/>
          </a:stretch>
        </p:blipFill>
        <p:spPr>
          <a:xfrm>
            <a:off x="604579" y="5248081"/>
            <a:ext cx="2400890" cy="838047"/>
          </a:xfrm>
          <a:prstGeom prst="rect">
            <a:avLst/>
          </a:prstGeom>
        </p:spPr>
      </p:pic>
      <p:sp>
        <p:nvSpPr>
          <p:cNvPr id="42" name="TextBox 41"/>
          <p:cNvSpPr txBox="1"/>
          <p:nvPr/>
        </p:nvSpPr>
        <p:spPr>
          <a:xfrm>
            <a:off x="3275709" y="5503346"/>
            <a:ext cx="3281395" cy="369332"/>
          </a:xfrm>
          <a:prstGeom prst="rect">
            <a:avLst/>
          </a:prstGeom>
          <a:noFill/>
          <a:ln>
            <a:solidFill>
              <a:schemeClr val="accent2">
                <a:lumMod val="20000"/>
                <a:lumOff val="80000"/>
              </a:schemeClr>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800" dirty="0" smtClean="0">
                <a:solidFill>
                  <a:srgbClr val="003399"/>
                </a:solidFill>
                <a:latin typeface="微软雅黑" pitchFamily="34" charset="-122"/>
                <a:ea typeface="微软雅黑" pitchFamily="34" charset="-122"/>
              </a:rPr>
              <a:t>4.</a:t>
            </a:r>
            <a:r>
              <a:rPr lang="zh-CN" altLang="en-US" sz="1800" dirty="0" smtClean="0">
                <a:solidFill>
                  <a:srgbClr val="003399"/>
                </a:solidFill>
                <a:latin typeface="微软雅黑" pitchFamily="34" charset="-122"/>
                <a:ea typeface="微软雅黑" pitchFamily="34" charset="-122"/>
              </a:rPr>
              <a:t> 其他各类渠道</a:t>
            </a:r>
            <a:endParaRPr lang="en-US" altLang="zh-CN" sz="1800" dirty="0" smtClean="0">
              <a:solidFill>
                <a:srgbClr val="003399"/>
              </a:solidFill>
              <a:latin typeface="微软雅黑" pitchFamily="34" charset="-122"/>
              <a:ea typeface="微软雅黑" pitchFamily="34" charset="-122"/>
            </a:endParaRPr>
          </a:p>
        </p:txBody>
      </p:sp>
      <p:pic>
        <p:nvPicPr>
          <p:cNvPr id="43" name="图片 42" descr="634898801724689146΢%D0%C5.png"/>
          <p:cNvPicPr>
            <a:picLocks noChangeAspect="1"/>
          </p:cNvPicPr>
          <p:nvPr/>
        </p:nvPicPr>
        <p:blipFill>
          <a:blip r:embed="rId5" cstate="print"/>
          <a:stretch>
            <a:fillRect/>
          </a:stretch>
        </p:blipFill>
        <p:spPr>
          <a:xfrm>
            <a:off x="4680000" y="4212000"/>
            <a:ext cx="360000" cy="360000"/>
          </a:xfrm>
          <a:prstGeom prst="rect">
            <a:avLst/>
          </a:prstGeom>
        </p:spPr>
      </p:pic>
      <p:pic>
        <p:nvPicPr>
          <p:cNvPr id="36" name="图片 35" descr="242dd42a2834349b09b213fccbea15ce36d3be16.jpg"/>
          <p:cNvPicPr>
            <a:picLocks noChangeAspect="1"/>
          </p:cNvPicPr>
          <p:nvPr/>
        </p:nvPicPr>
        <p:blipFill>
          <a:blip r:embed="rId6" cstate="print"/>
          <a:stretch>
            <a:fillRect/>
          </a:stretch>
        </p:blipFill>
        <p:spPr>
          <a:xfrm>
            <a:off x="2283575" y="1865972"/>
            <a:ext cx="1450042" cy="34835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par>
                                <p:cTn id="8" presetID="4" presetClass="entr" presetSubtype="1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ox(in)">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ox(in)">
                                      <p:cBhvr>
                                        <p:cTn id="15" dur="500"/>
                                        <p:tgtEl>
                                          <p:spTgt spid="35"/>
                                        </p:tgtEl>
                                      </p:cBhvr>
                                    </p:animEffect>
                                  </p:childTnLst>
                                </p:cTn>
                              </p:par>
                              <p:par>
                                <p:cTn id="16" presetID="4" presetClass="entr" presetSubtype="16"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ox(i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in)">
                                      <p:cBhvr>
                                        <p:cTn id="23" dur="500"/>
                                        <p:tgtEl>
                                          <p:spTgt spid="37"/>
                                        </p:tgtEl>
                                      </p:cBhvr>
                                    </p:animEffect>
                                  </p:childTnLst>
                                </p:cTn>
                              </p:par>
                              <p:par>
                                <p:cTn id="24" presetID="4" presetClass="entr" presetSubtype="16"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ox(in)">
                                      <p:cBhvr>
                                        <p:cTn id="26" dur="500"/>
                                        <p:tgtEl>
                                          <p:spTgt spid="43"/>
                                        </p:tgtEl>
                                      </p:cBhvr>
                                    </p:animEffect>
                                  </p:childTnLst>
                                </p:cTn>
                              </p:par>
                              <p:par>
                                <p:cTn id="27" presetID="4" presetClass="entr" presetSubtype="16"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i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2000" fill="hold"/>
                                        <p:tgtEl>
                                          <p:spTgt spid="40"/>
                                        </p:tgtEl>
                                        <p:attrNameLst>
                                          <p:attrName>ppt_x</p:attrName>
                                        </p:attrNameLst>
                                      </p:cBhvr>
                                      <p:tavLst>
                                        <p:tav tm="0">
                                          <p:val>
                                            <p:strVal val="1+#ppt_w/2"/>
                                          </p:val>
                                        </p:tav>
                                        <p:tav tm="100000">
                                          <p:val>
                                            <p:strVal val="#ppt_x"/>
                                          </p:val>
                                        </p:tav>
                                      </p:tavLst>
                                    </p:anim>
                                    <p:anim calcmode="lin" valueType="num">
                                      <p:cBhvr additive="base">
                                        <p:cTn id="35" dur="2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2000" fill="hold"/>
                                        <p:tgtEl>
                                          <p:spTgt spid="42"/>
                                        </p:tgtEl>
                                        <p:attrNameLst>
                                          <p:attrName>ppt_x</p:attrName>
                                        </p:attrNameLst>
                                      </p:cBhvr>
                                      <p:tavLst>
                                        <p:tav tm="0">
                                          <p:val>
                                            <p:strVal val="1+#ppt_w/2"/>
                                          </p:val>
                                        </p:tav>
                                        <p:tav tm="100000">
                                          <p:val>
                                            <p:strVal val="#ppt_x"/>
                                          </p:val>
                                        </p:tav>
                                      </p:tavLst>
                                    </p:anim>
                                    <p:anim calcmode="lin" valueType="num">
                                      <p:cBhvr additive="base">
                                        <p:cTn id="39" dur="2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descr="93b1OOOPIC44.jpg"/>
          <p:cNvPicPr>
            <a:picLocks noChangeAspect="1"/>
          </p:cNvPicPr>
          <p:nvPr/>
        </p:nvPicPr>
        <p:blipFill>
          <a:blip r:embed="rId3" cstate="print"/>
          <a:stretch>
            <a:fillRect/>
          </a:stretch>
        </p:blipFill>
        <p:spPr>
          <a:xfrm>
            <a:off x="50548" y="1673685"/>
            <a:ext cx="9756775" cy="5040746"/>
          </a:xfrm>
          <a:prstGeom prst="rect">
            <a:avLst/>
          </a:prstGeom>
        </p:spPr>
      </p:pic>
      <p:sp>
        <p:nvSpPr>
          <p:cNvPr id="6" name="TextBox 5">
            <a:hlinkClick r:id="rId4" action="ppaction://hlinkpres?slideindex=1&amp;slidetitle="/>
          </p:cNvPr>
          <p:cNvSpPr txBox="1"/>
          <p:nvPr/>
        </p:nvSpPr>
        <p:spPr>
          <a:xfrm>
            <a:off x="3275709" y="3810590"/>
            <a:ext cx="584775" cy="2442176"/>
          </a:xfrm>
          <a:prstGeom prst="rect">
            <a:avLst/>
          </a:prstGeom>
          <a:noFill/>
        </p:spPr>
        <p:txBody>
          <a:bodyPr vert="eaVert" wrap="square" rtlCol="0">
            <a:spAutoFit/>
          </a:bodyPr>
          <a:lstStyle/>
          <a:p>
            <a:r>
              <a:rPr lang="en-US" altLang="zh-CN" sz="2600" dirty="0" smtClean="0">
                <a:solidFill>
                  <a:srgbClr val="003399"/>
                </a:solidFill>
                <a:latin typeface="华文隶书" pitchFamily="2" charset="-122"/>
                <a:ea typeface="华文隶书" pitchFamily="2" charset="-122"/>
              </a:rPr>
              <a:t>ETF</a:t>
            </a:r>
            <a:r>
              <a:rPr lang="zh-CN" altLang="en-US" sz="2600" dirty="0" smtClean="0">
                <a:solidFill>
                  <a:srgbClr val="003399"/>
                </a:solidFill>
                <a:latin typeface="华文隶书" pitchFamily="2" charset="-122"/>
                <a:ea typeface="华文隶书" pitchFamily="2" charset="-122"/>
              </a:rPr>
              <a:t>期权基础</a:t>
            </a:r>
          </a:p>
        </p:txBody>
      </p:sp>
      <p:sp>
        <p:nvSpPr>
          <p:cNvPr id="7" name="TextBox 6">
            <a:hlinkClick r:id="rId5" action="ppaction://hlinkpres?slideindex=1&amp;slidetitle="/>
          </p:cNvPr>
          <p:cNvSpPr txBox="1"/>
          <p:nvPr/>
        </p:nvSpPr>
        <p:spPr>
          <a:xfrm>
            <a:off x="4344161" y="3581636"/>
            <a:ext cx="584775" cy="2823766"/>
          </a:xfrm>
          <a:prstGeom prst="rect">
            <a:avLst/>
          </a:prstGeom>
          <a:noFill/>
        </p:spPr>
        <p:txBody>
          <a:bodyPr vert="eaVert" wrap="square" rtlCol="0">
            <a:spAutoFit/>
          </a:bodyPr>
          <a:lstStyle/>
          <a:p>
            <a:r>
              <a:rPr lang="zh-CN" altLang="en-US" sz="2600" dirty="0" smtClean="0">
                <a:solidFill>
                  <a:srgbClr val="FF0000"/>
                </a:solidFill>
                <a:latin typeface="华文隶书" pitchFamily="2" charset="-122"/>
                <a:ea typeface="华文隶书" pitchFamily="2" charset="-122"/>
              </a:rPr>
              <a:t>期权基本策略歌</a:t>
            </a:r>
          </a:p>
        </p:txBody>
      </p:sp>
      <p:sp>
        <p:nvSpPr>
          <p:cNvPr id="8" name="TextBox 7">
            <a:hlinkClick r:id="rId6" action="ppaction://hlinkpres?slideindex=1&amp;slidetitle="/>
          </p:cNvPr>
          <p:cNvSpPr txBox="1"/>
          <p:nvPr/>
        </p:nvSpPr>
        <p:spPr>
          <a:xfrm>
            <a:off x="5488931" y="3810590"/>
            <a:ext cx="584775" cy="2442176"/>
          </a:xfrm>
          <a:prstGeom prst="rect">
            <a:avLst/>
          </a:prstGeom>
          <a:noFill/>
        </p:spPr>
        <p:txBody>
          <a:bodyPr vert="eaVert" wrap="square" rtlCol="0">
            <a:spAutoFit/>
          </a:bodyPr>
          <a:lstStyle/>
          <a:p>
            <a:r>
              <a:rPr lang="zh-CN" altLang="en-US" sz="2600" dirty="0" smtClean="0">
                <a:solidFill>
                  <a:srgbClr val="7030A0"/>
                </a:solidFill>
                <a:latin typeface="华文隶书" pitchFamily="2" charset="-122"/>
                <a:ea typeface="华文隶书" pitchFamily="2" charset="-122"/>
              </a:rPr>
              <a:t>波动率的奥秘</a:t>
            </a:r>
          </a:p>
        </p:txBody>
      </p:sp>
      <p:sp>
        <p:nvSpPr>
          <p:cNvPr id="9" name="TextBox 8">
            <a:hlinkClick r:id="rId7" action="ppaction://hlinkpres?slideindex=1&amp;slidetitle="/>
          </p:cNvPr>
          <p:cNvSpPr txBox="1"/>
          <p:nvPr/>
        </p:nvSpPr>
        <p:spPr>
          <a:xfrm>
            <a:off x="6527050" y="3581636"/>
            <a:ext cx="584775" cy="3766848"/>
          </a:xfrm>
          <a:prstGeom prst="rect">
            <a:avLst/>
          </a:prstGeom>
          <a:noFill/>
        </p:spPr>
        <p:txBody>
          <a:bodyPr vert="eaVert" wrap="square" rtlCol="0">
            <a:spAutoFit/>
          </a:bodyPr>
          <a:lstStyle/>
          <a:p>
            <a:r>
              <a:rPr lang="zh-CN" altLang="en-US" sz="2600" dirty="0" smtClean="0">
                <a:solidFill>
                  <a:srgbClr val="6699FF"/>
                </a:solidFill>
                <a:latin typeface="华文隶书" pitchFamily="2" charset="-122"/>
                <a:ea typeface="华文隶书" pitchFamily="2" charset="-122"/>
              </a:rPr>
              <a:t>神奇的希腊字母</a:t>
            </a:r>
          </a:p>
        </p:txBody>
      </p:sp>
      <p:sp>
        <p:nvSpPr>
          <p:cNvPr id="11" name="TextBox 10">
            <a:hlinkClick r:id="rId8" action="ppaction://hlinkpres?slideindex=1&amp;slidetitle="/>
          </p:cNvPr>
          <p:cNvSpPr txBox="1"/>
          <p:nvPr/>
        </p:nvSpPr>
        <p:spPr>
          <a:xfrm>
            <a:off x="7596000" y="3429000"/>
            <a:ext cx="584775" cy="3069185"/>
          </a:xfrm>
          <a:prstGeom prst="rect">
            <a:avLst/>
          </a:prstGeom>
          <a:noFill/>
        </p:spPr>
        <p:txBody>
          <a:bodyPr vert="eaVert" wrap="square" rtlCol="0">
            <a:spAutoFit/>
          </a:bodyPr>
          <a:lstStyle/>
          <a:p>
            <a:r>
              <a:rPr lang="zh-CN" altLang="en-US" sz="2600" dirty="0" smtClean="0">
                <a:solidFill>
                  <a:srgbClr val="00B050"/>
                </a:solidFill>
                <a:latin typeface="华文隶书" pitchFamily="2" charset="-122"/>
                <a:ea typeface="华文隶书" pitchFamily="2" charset="-122"/>
              </a:rPr>
              <a:t>投资者适当性管理</a:t>
            </a:r>
          </a:p>
        </p:txBody>
      </p:sp>
      <p:pic>
        <p:nvPicPr>
          <p:cNvPr id="12" name="图片 11" descr="sy_201012291509006580-1.gif"/>
          <p:cNvPicPr>
            <a:picLocks noChangeAspect="1"/>
          </p:cNvPicPr>
          <p:nvPr/>
        </p:nvPicPr>
        <p:blipFill>
          <a:blip r:embed="rId9" cstate="print"/>
          <a:stretch>
            <a:fillRect/>
          </a:stretch>
        </p:blipFill>
        <p:spPr>
          <a:xfrm>
            <a:off x="3275709" y="0"/>
            <a:ext cx="3543729" cy="2241085"/>
          </a:xfrm>
          <a:prstGeom prst="rect">
            <a:avLst/>
          </a:prstGeom>
          <a:ln>
            <a:noFill/>
          </a:ln>
        </p:spPr>
      </p:pic>
      <p:sp>
        <p:nvSpPr>
          <p:cNvPr id="16" name="TextBox 15"/>
          <p:cNvSpPr txBox="1"/>
          <p:nvPr/>
        </p:nvSpPr>
        <p:spPr>
          <a:xfrm>
            <a:off x="6819438" y="6252766"/>
            <a:ext cx="2987885" cy="461665"/>
          </a:xfrm>
          <a:prstGeom prst="rect">
            <a:avLst/>
          </a:prstGeom>
          <a:noFill/>
        </p:spPr>
        <p:txBody>
          <a:bodyPr wrap="square" rtlCol="0">
            <a:spAutoFit/>
          </a:bodyPr>
          <a:lstStyle/>
          <a:p>
            <a:r>
              <a:rPr lang="zh-CN" altLang="en-US" sz="2400" dirty="0" smtClean="0">
                <a:solidFill>
                  <a:srgbClr val="CC0066"/>
                </a:solidFill>
                <a:latin typeface="方正舒体" pitchFamily="2" charset="-122"/>
                <a:ea typeface="方正舒体" pitchFamily="2" charset="-122"/>
              </a:rPr>
              <a:t>点标题 有惊喜</a:t>
            </a:r>
            <a:r>
              <a:rPr lang="en-US" altLang="zh-CN" sz="2400" dirty="0" smtClean="0">
                <a:solidFill>
                  <a:srgbClr val="CC0066"/>
                </a:solidFill>
                <a:latin typeface="方正舒体" pitchFamily="2" charset="-122"/>
                <a:ea typeface="方正舒体" pitchFamily="2" charset="-122"/>
              </a:rPr>
              <a:t>~~</a:t>
            </a:r>
            <a:endParaRPr lang="zh-CN" altLang="en-US" sz="2400" dirty="0" smtClean="0">
              <a:solidFill>
                <a:srgbClr val="CC0066"/>
              </a:solidFill>
              <a:latin typeface="方正舒体" pitchFamily="2" charset="-122"/>
              <a:ea typeface="方正舒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mph" presetSubtype="0" grpId="0" nodeType="withEffect">
                                  <p:stCondLst>
                                    <p:cond delay="0"/>
                                  </p:stCondLst>
                                  <p:childTnLst>
                                    <p:set>
                                      <p:cBhvr override="childStyle">
                                        <p:cTn id="6" dur="500" fill="hold"/>
                                        <p:tgtEl>
                                          <p:spTgt spid="16"/>
                                        </p:tgtEl>
                                        <p:attrNameLst>
                                          <p:attrName>style.color</p:attrName>
                                        </p:attrNameLst>
                                      </p:cBhvr>
                                      <p:to>
                                        <p:clrVal>
                                          <a:schemeClr val="accent2"/>
                                        </p:clrVal>
                                      </p:to>
                                    </p:set>
                                    <p:set>
                                      <p:cBhvr override="childStyle">
                                        <p:cTn id="7" dur="500" fill="hold"/>
                                        <p:tgtEl>
                                          <p:spTgt spid="16"/>
                                        </p:tgtEl>
                                        <p:attrNameLst>
                                          <p:attrName>style.fontStyle</p:attrName>
                                        </p:attrNameLst>
                                      </p:cBhvr>
                                      <p:to>
                                        <p:strVal val="italic"/>
                                      </p:to>
                                    </p:set>
                                    <p:set>
                                      <p:cBhvr>
                                        <p:cTn id="8" dur="500" fill="hold"/>
                                        <p:tgtEl>
                                          <p:spTgt spid="16"/>
                                        </p:tgtEl>
                                        <p:attrNameLst>
                                          <p:attrName>style.fontWeight</p:attrName>
                                        </p:attrNameLst>
                                      </p:cBhvr>
                                      <p:to>
                                        <p:strVal val="bold"/>
                                      </p:to>
                                    </p:set>
                                    <p:set>
                                      <p:cBhvr>
                                        <p:cTn id="9" dur="500" fill="hold"/>
                                        <p:tgtEl>
                                          <p:spTgt spid="1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5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9&quot;&gt;&lt;elem m_fUsage=&quot;5.88059985531251690000E+000&quot;&gt;&lt;m_ppcolschidx val=&quot;0&quot;/&gt;&lt;m_rgb r=&quot;72&quot; g=&quot;9e&quot; b=&quot;e6&quot;/&gt;&lt;/elem&gt;&lt;elem m_fUsage=&quot;4.01479058664292590000E+000&quot;&gt;&lt;m_ppcolschidx val=&quot;0&quot;/&gt;&lt;m_rgb r=&quot;ff&quot; g=&quot;99&quot; b=&quot;33&quot;/&gt;&lt;/elem&gt;&lt;elem m_fUsage=&quot;4.27946338944459950000E-002&quot;&gt;&lt;m_ppcolschidx val=&quot;0&quot;/&gt;&lt;m_rgb r=&quot;34&quot; g=&quot;c7&quot; b=&quot;c4&quot;/&gt;&lt;/elem&gt;&lt;elem m_fUsage=&quot;3.89255964578400430000E-002&quot;&gt;&lt;m_ppcolschidx val=&quot;0&quot;/&gt;&lt;m_rgb r=&quot;63&quot; g=&quot;cf&quot; b=&quot;ef&quot;/&gt;&lt;/elem&gt;&lt;elem m_fUsage=&quot;1.90215576415461750000E-002&quot;&gt;&lt;m_ppcolschidx val=&quot;0&quot;/&gt;&lt;m_rgb r=&quot;f&quot; g=&quot;b1&quot; b=&quot;ce&quot;/&gt;&lt;/elem&gt;&lt;elem m_fUsage=&quot;7.73554010145429500000E-004&quot;&gt;&lt;m_ppcolschidx val=&quot;0&quot;/&gt;&lt;m_rgb r=&quot;5a&quot; g=&quot;b6&quot; b=&quot;e2&quot;/&gt;&lt;/elem&gt;&lt;elem m_fUsage=&quot;7.73554010145429500000E-004&quot;&gt;&lt;m_ppcolschidx val=&quot;0&quot;/&gt;&lt;m_rgb r=&quot;1e&quot; g=&quot;ba&quot; b=&quot;e8&quot;/&gt;&lt;/elem&gt;&lt;elem m_fUsage=&quot;7.73554010145429500000E-004&quot;&gt;&lt;m_ppcolschidx val=&quot;0&quot;/&gt;&lt;m_rgb r=&quot;14&quot; g=&quot;9b&quot; b=&quot;c2&quot;/&gt;&lt;/elem&gt;&lt;elem m_fUsage=&quot;7.73554010145429500000E-004&quot;&gt;&lt;m_ppcolschidx val=&quot;0&quot;/&gt;&lt;m_rgb r=&quot;f&quot; g=&quot;7c&quot; b=&quot;bd&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key val=&quot;0&quot;/&gt;&lt;elem&gt;&lt;m_nPartnerID val=&quot;53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528"/>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1F5871"/>
          </a:solidFill>
        </a:ln>
      </a:spPr>
      <a:bodyPr wrap="square" rtlCol="0" anchor="ctr">
        <a:noAutofit/>
      </a:bodyPr>
      <a:lstStyle>
        <a:defPPr algn="ctr">
          <a:defRPr dirty="0" smtClean="0">
            <a:solidFill>
              <a:schemeClr val="tx1"/>
            </a:solidFill>
            <a:latin typeface="+mn-lt"/>
            <a:ea typeface="+mn-ea"/>
          </a:defRPr>
        </a:defPPr>
      </a:lstStyle>
    </a:spDef>
    <a:lnDef>
      <a:spPr bwMode="auto">
        <a:no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defRPr sz="1800" dirty="0" smtClean="0">
            <a:solidFill>
              <a:srgbClr val="003399"/>
            </a:solidFill>
            <a:latin typeface="微软雅黑" pitchFamily="34" charset="-122"/>
            <a:ea typeface="微软雅黑" pitchFamily="34" charset="-122"/>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47256</TotalTime>
  <Pages>0</Pages>
  <Words>559</Words>
  <Characters>0</Characters>
  <Application>Microsoft Office PowerPoint</Application>
  <DocSecurity>0</DocSecurity>
  <PresentationFormat>自定义</PresentationFormat>
  <Lines>0</Lines>
  <Paragraphs>72</Paragraphs>
  <Slides>6</Slides>
  <Notes>3</Notes>
  <HiddenSlides>0</HiddenSlides>
  <MMClips>0</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默认设计模板</vt:lpstr>
      <vt:lpstr>幻灯片 0</vt:lpstr>
      <vt:lpstr>参与ETF期权之路</vt:lpstr>
      <vt:lpstr>适当性评估是什么?</vt:lpstr>
      <vt:lpstr>我有哪些交易权限?</vt:lpstr>
      <vt:lpstr>我如何获得更多的期权知识？</vt:lpstr>
      <vt:lpstr>幻灯片 5</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XuFeng</dc:creator>
  <cp:lastModifiedBy>user</cp:lastModifiedBy>
  <cp:revision>6699</cp:revision>
  <cp:lastPrinted>2014-05-06T06:19:33Z</cp:lastPrinted>
  <dcterms:created xsi:type="dcterms:W3CDTF">1601-01-01T00:00:00Z</dcterms:created>
  <dcterms:modified xsi:type="dcterms:W3CDTF">2014-11-27T05:37:18Z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2052-6.4.0.1930</vt:lpwstr>
  </property>
</Properties>
</file>