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97" r:id="rId5"/>
  </p:sldMasterIdLst>
  <p:sldIdLst>
    <p:sldId id="293" r:id="rId6"/>
    <p:sldId id="302" r:id="rId7"/>
    <p:sldId id="308" r:id="rId8"/>
    <p:sldId id="306" r:id="rId9"/>
    <p:sldId id="303" r:id="rId10"/>
    <p:sldId id="304" r:id="rId11"/>
    <p:sldId id="307" r:id="rId12"/>
    <p:sldId id="309" r:id="rId13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2121FF"/>
    <a:srgbClr val="FF0000"/>
    <a:srgbClr val="EAEAEA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>
      <p:cViewPr>
        <p:scale>
          <a:sx n="100" d="100"/>
          <a:sy n="100" d="100"/>
        </p:scale>
        <p:origin x="-240" y="-762"/>
      </p:cViewPr>
      <p:guideLst>
        <p:guide orient="horz" pos="1620"/>
        <p:guide orient="horz" pos="2845"/>
        <p:guide orient="horz" pos="486"/>
        <p:guide orient="horz" pos="2119"/>
        <p:guide pos="14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0151-E144-4F6B-81E2-5C87A78B4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7E2D-AEC9-452B-AA57-735D57C6A2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A73F-6F6E-47A2-9DC2-C34518F5F9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C2D0-B361-492A-AC6D-CCD3AF2558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4F7E-70FF-418E-AF1E-50E5754024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057E-9575-46EC-ACE8-9A5F0AAA8C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66AE-3318-4B12-BB9F-EC06D30C45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DF91-3CB2-4C70-B594-BD69FECB71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373B-1ABE-4499-9F36-DDDBCC7AB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AEF5-3600-4052-ACC2-5038A068CF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EE32-8F4B-4259-96DE-21318B8681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BB7B-7090-442F-A653-75E9F51036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C164-8E67-4BA7-947A-0F10F5CED1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9FC1-81B0-4B70-8141-0946F73BA0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4F3-AF57-4D57-BB86-39123ADD8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AFCC-61A2-45F5-A9E0-9EDCA5C6F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4BDD-0093-4BB1-A26A-75FF2FECBA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EE5C-E971-4D4B-A58C-A4AA2FC9D1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B032-8CF9-4E14-AF49-6F8B248C3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3F11-69AB-41ED-8497-7C486A3CBB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E6F3E-A21E-4D0F-AA93-6DD1CACF6F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A26C-1CA6-4028-AB51-202BC2B6E7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6435-8A9C-47CC-8F2A-8BB5ED1F82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954A-4744-4417-BC59-E4DDC425F6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912A-4099-4C22-9A00-AEA410F3D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EA00-8DE4-4515-AE41-FA6426E914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45F3-A790-48FB-873C-E90B0DDFA0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A13E-844D-4B5A-9EDA-62400D3DAA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7B9E-017A-4ABE-BCEC-DDD85BA9BE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AE1C-B0F8-42D2-819F-85942089AA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29A1-8D3D-47BF-A58D-165B34BE60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7EDA9-CF8F-4D3C-984D-389BD9E75E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34A1-2D1B-4B47-823C-28F2DABC58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D485-EB9B-4B8E-8A11-48993F54DE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67E3-340F-4BA3-BF53-6A834BB50D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7112-E5C3-4E6A-9597-EB6E6BA442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2205-45D2-4A01-9B28-D5E9710988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778F-D546-4A68-AAB3-360977C99E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4A46-3809-4658-A271-20F01D19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1DA5-1C0E-41AA-B0BB-1E543B1D40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53FF-B988-41D9-8C17-F666707D3CA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63D07-B475-468E-A56E-88C83E41D4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57ED-021B-4E9F-B50B-1D27D9F404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582E9-4797-4185-B83F-451088132F3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A7179-23A9-4ABA-AF5C-06675C1D97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52ED-63C3-46D5-ACD2-5D3B996278B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D27DD-5900-4C49-A501-59D9B0E1C9E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30178-C64B-46D4-985D-09FC3905B1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8590-D23E-4BF8-AD5F-5AD4AD088F9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93D28-5F6F-46C8-991F-3D9D2F10538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5392-0AAF-4A61-820A-A937427303D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048E-EA81-4A62-94D6-ADED1808A3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697C-FE30-48F4-B417-A0A70CC65A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2403-7F0E-4C1D-9764-F4DBB5A91F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E21-E02E-43A5-934A-F4BD752054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6" name="Text Box 22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2014B31-A290-42AB-BFEB-19C38099AA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2" name="Group 23"/>
          <p:cNvGrpSpPr>
            <a:grpSpLocks/>
          </p:cNvGrpSpPr>
          <p:nvPr userDrawn="1"/>
        </p:nvGrpSpPr>
        <p:grpSpPr bwMode="auto">
          <a:xfrm>
            <a:off x="0" y="68263"/>
            <a:ext cx="1331913" cy="271462"/>
            <a:chOff x="0" y="141"/>
            <a:chExt cx="839" cy="171"/>
          </a:xfrm>
        </p:grpSpPr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 flipV="1">
              <a:off x="0" y="287"/>
              <a:ext cx="839" cy="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0" y="268"/>
              <a:ext cx="133" cy="4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036" name="Picture 2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141"/>
              <a:ext cx="36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2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358A506-EAC0-4840-BCF8-347F109BC6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6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D500253-0A11-46FA-BC65-9E4F54D9D7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3080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A571A2F-8E88-402B-928D-4ED015CBB0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104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>
                <a:solidFill>
                  <a:srgbClr val="000000"/>
                </a:solidFill>
              </a:rPr>
              <a:t>青衣</a:t>
            </a:r>
            <a:r>
              <a:rPr lang="en-US" altLang="zh-CN" sz="100" b="0">
                <a:solidFill>
                  <a:srgbClr val="000000"/>
                </a:solidFill>
              </a:rPr>
              <a:t>2011.08.29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9AAC9BE-18D0-4C51-999E-86BD6218661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6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508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1680" y="268288"/>
            <a:ext cx="7205662" cy="4680520"/>
            <a:chOff x="884" y="447"/>
            <a:chExt cx="4539" cy="2359"/>
          </a:xfrm>
        </p:grpSpPr>
        <p:sp>
          <p:nvSpPr>
            <p:cNvPr id="9226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7" name="AutoShape 4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682038" y="268288"/>
            <a:ext cx="461962" cy="4680520"/>
            <a:chOff x="5532" y="448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8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剑法要义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340296"/>
            <a:ext cx="5616624" cy="450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一位优秀的剑客，当他预测股市将</a:t>
            </a:r>
            <a:r>
              <a:rPr lang="zh-CN" altLang="en-US" sz="17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大涨</a:t>
            </a: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，他将亮出</a:t>
            </a:r>
            <a:r>
              <a:rPr lang="zh-CN" altLang="en-US" sz="17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买入认购期权</a:t>
            </a:r>
            <a:r>
              <a:rPr lang="en-US" altLang="zh-CN" sz="1700" b="0" dirty="0" smtClean="0">
                <a:latin typeface="华文新魏" pitchFamily="2" charset="-122"/>
                <a:ea typeface="华文新魏" pitchFamily="2" charset="-122"/>
              </a:rPr>
              <a:t>(Long Call)</a:t>
            </a: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 招数，获得未来以行权价买入特定股票的权利。这一剑法使他能够借助杠杆的作用，博取未来的股价上涨差价。</a:t>
            </a:r>
            <a:endParaRPr lang="en-US" altLang="zh-CN" sz="17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700" b="0" dirty="0" smtClean="0">
                <a:solidFill>
                  <a:srgbClr val="2121FF"/>
                </a:solidFill>
                <a:latin typeface="华文新魏" pitchFamily="2" charset="-122"/>
                <a:ea typeface="华文新魏" pitchFamily="2" charset="-122"/>
              </a:rPr>
              <a:t>剑术秘笈：</a:t>
            </a:r>
            <a:r>
              <a:rPr lang="zh-CN" altLang="en-US" sz="17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看涨</a:t>
            </a: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     以小博大    锁定未来股票买价</a:t>
            </a:r>
            <a:endParaRPr lang="en-US" altLang="zh-CN" sz="17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剑术套路：直接买入认购期权</a:t>
            </a:r>
            <a:endParaRPr lang="en-US" altLang="zh-CN" sz="17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7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最大盈利：</a:t>
            </a: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无限大</a:t>
            </a:r>
            <a:r>
              <a:rPr lang="en-US" altLang="zh-CN" sz="1700" b="0" dirty="0" smtClean="0">
                <a:latin typeface="华文新魏" pitchFamily="2" charset="-122"/>
                <a:ea typeface="华文新魏" pitchFamily="2" charset="-122"/>
              </a:rPr>
              <a:t>          </a:t>
            </a:r>
            <a:r>
              <a:rPr lang="zh-CN" altLang="en-US" sz="17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最大亏损：</a:t>
            </a: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权利金</a:t>
            </a:r>
            <a:endParaRPr lang="en-US" altLang="zh-CN" sz="17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700" b="0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盈亏平衡点：</a:t>
            </a: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行权价格</a:t>
            </a:r>
            <a:r>
              <a:rPr lang="en-US" altLang="zh-CN" sz="1700" b="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权利金</a:t>
            </a:r>
            <a:endParaRPr lang="en-US" altLang="zh-CN" sz="17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优点：看准行情赚取丰厚上涨价差</a:t>
            </a:r>
            <a:endParaRPr lang="en-US" altLang="zh-CN" sz="17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缺点：行情不涨易失权利金</a:t>
            </a:r>
            <a:endParaRPr lang="en-US" altLang="zh-CN" sz="17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700" b="0" dirty="0" smtClean="0">
                <a:latin typeface="华文新魏" pitchFamily="2" charset="-122"/>
                <a:ea typeface="华文新魏" pitchFamily="2" charset="-122"/>
              </a:rPr>
              <a:t>策略类型：资本增值型</a:t>
            </a:r>
            <a:endParaRPr lang="en-US" altLang="zh-CN" sz="17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b="0" dirty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横卷形 12"/>
          <p:cNvSpPr/>
          <p:nvPr/>
        </p:nvSpPr>
        <p:spPr bwMode="auto">
          <a:xfrm>
            <a:off x="107504" y="268288"/>
            <a:ext cx="2664296" cy="1152128"/>
          </a:xfrm>
          <a:prstGeom prst="horizontalScroll">
            <a:avLst/>
          </a:prstGeom>
          <a:solidFill>
            <a:srgbClr val="DDEF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048" y="48431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上半式</a:t>
            </a:r>
            <a:endParaRPr lang="en-US" altLang="zh-CN" sz="2400" dirty="0" smtClean="0">
              <a:solidFill>
                <a:srgbClr val="7030A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买入认购期权</a:t>
            </a:r>
            <a:endParaRPr lang="zh-CN" altLang="en-US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7705" y="556350"/>
            <a:ext cx="6806410" cy="4248472"/>
            <a:chOff x="910" y="447"/>
            <a:chExt cx="4513" cy="2359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flipH="1">
              <a:off x="910" y="447"/>
              <a:ext cx="4513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682038" y="556320"/>
            <a:ext cx="461962" cy="4248472"/>
            <a:chOff x="5532" y="448"/>
            <a:chExt cx="291" cy="2352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5548" y="448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剑术图解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10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51520" y="988368"/>
            <a:ext cx="2376264" cy="2381421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17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买入认购期权，股价上涨时获利，</a:t>
            </a:r>
            <a:r>
              <a:rPr lang="zh-CN" altLang="en-US" sz="17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最大获利为无限大</a:t>
            </a:r>
            <a:r>
              <a:rPr lang="zh-CN" altLang="en-US" sz="17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700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最大亏损为全部权利金</a:t>
            </a:r>
            <a:r>
              <a:rPr lang="zh-CN" altLang="en-US" sz="17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，到期日股价高于盈亏平衡点（行权价格 </a:t>
            </a:r>
            <a:r>
              <a:rPr lang="en-US" altLang="zh-CN" sz="17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+ </a:t>
            </a:r>
            <a:r>
              <a:rPr lang="zh-CN" altLang="en-US" sz="17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权利金）时，买入方获利。</a:t>
            </a:r>
            <a:endParaRPr lang="en-US" altLang="zh-CN" sz="1700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71800" y="844352"/>
            <a:ext cx="879423" cy="30777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latin typeface="標楷體" pitchFamily="65" charset="-120"/>
              </a:rPr>
              <a:t>盈亏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3131840" y="1204392"/>
            <a:ext cx="0" cy="323983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915816" y="2860576"/>
            <a:ext cx="5184268" cy="54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rot="-2700000">
            <a:off x="4190568" y="2587143"/>
            <a:ext cx="3096344" cy="2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740352" y="2572544"/>
            <a:ext cx="757192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 smtClean="0">
                <a:latin typeface="標楷體" pitchFamily="65" charset="-120"/>
              </a:rPr>
              <a:t>股价</a:t>
            </a:r>
            <a:endParaRPr lang="zh-TW" altLang="en-US" sz="1400" b="1" dirty="0">
              <a:latin typeface="標楷體" pitchFamily="65" charset="-12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3131840" y="3652664"/>
            <a:ext cx="1512065" cy="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5652120" y="1852464"/>
            <a:ext cx="215887" cy="64770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 type="none" w="sm" len="sm"/>
            <a:tailEnd type="triangl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499992" y="1204392"/>
            <a:ext cx="2232115" cy="630942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rgbClr val="000099"/>
                </a:solidFill>
                <a:latin typeface="標楷體" pitchFamily="65" charset="-120"/>
              </a:rPr>
              <a:t>盈亏平衡点</a:t>
            </a:r>
            <a:r>
              <a:rPr lang="zh-CN" altLang="en-US" sz="1400" b="1" dirty="0" smtClean="0">
                <a:solidFill>
                  <a:srgbClr val="000099"/>
                </a:solidFill>
                <a:latin typeface="標楷體" pitchFamily="65" charset="-120"/>
              </a:rPr>
              <a:t>＝</a:t>
            </a:r>
            <a:endParaRPr lang="en-US" altLang="zh-CN" sz="1400" b="1" dirty="0" smtClean="0">
              <a:solidFill>
                <a:srgbClr val="000099"/>
              </a:solidFill>
              <a:latin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000099"/>
                </a:solidFill>
                <a:latin typeface="標楷體" pitchFamily="65" charset="-120"/>
              </a:rPr>
              <a:t>行权价格＋权利金</a:t>
            </a:r>
            <a:endParaRPr lang="zh-CN" altLang="en-US" sz="1400" b="1" dirty="0">
              <a:solidFill>
                <a:srgbClr val="000099"/>
              </a:solidFill>
              <a:latin typeface="標楷體" pitchFamily="65" charset="-12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4644008" y="2860576"/>
            <a:ext cx="0" cy="793750"/>
          </a:xfrm>
          <a:prstGeom prst="line">
            <a:avLst/>
          </a:prstGeom>
          <a:noFill/>
          <a:ln w="50800">
            <a:solidFill>
              <a:srgbClr val="0099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V="1">
            <a:off x="6588224" y="1780455"/>
            <a:ext cx="0" cy="935037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275856" y="2932584"/>
            <a:ext cx="1152127" cy="52322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1400" b="1" dirty="0" smtClean="0">
                <a:solidFill>
                  <a:srgbClr val="009900"/>
                </a:solidFill>
                <a:latin typeface="標楷體" pitchFamily="65" charset="-120"/>
              </a:rPr>
              <a:t>权利金</a:t>
            </a:r>
            <a:r>
              <a:rPr kumimoji="0" lang="en-US" altLang="zh-CN" sz="1400" b="1" dirty="0" smtClean="0">
                <a:solidFill>
                  <a:srgbClr val="009900"/>
                </a:solidFill>
                <a:latin typeface="標楷體" pitchFamily="65" charset="-120"/>
              </a:rPr>
              <a:t>=</a:t>
            </a:r>
            <a:r>
              <a:rPr kumimoji="0" lang="en-US" altLang="zh-TW" sz="1400" b="1" dirty="0" smtClean="0">
                <a:solidFill>
                  <a:srgbClr val="009900"/>
                </a:solidFill>
                <a:latin typeface="標楷體" pitchFamily="65" charset="-120"/>
              </a:rPr>
              <a:t> </a:t>
            </a:r>
          </a:p>
          <a:p>
            <a:pPr algn="ctr"/>
            <a:r>
              <a:rPr kumimoji="0" lang="zh-CN" altLang="en-US" sz="1400" b="1" dirty="0" smtClean="0">
                <a:solidFill>
                  <a:srgbClr val="009900"/>
                </a:solidFill>
                <a:latin typeface="標楷體" pitchFamily="65" charset="-120"/>
              </a:rPr>
              <a:t>最大亏损</a:t>
            </a:r>
            <a:endParaRPr kumimoji="0" lang="en-US" altLang="zh-TW" sz="2000" b="1" dirty="0">
              <a:latin typeface="標楷體" pitchFamily="65" charset="-12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067944" y="3940696"/>
            <a:ext cx="4320480" cy="30777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1400" b="1" dirty="0" smtClean="0">
                <a:solidFill>
                  <a:srgbClr val="FF0000"/>
                </a:solidFill>
                <a:latin typeface="標楷體" pitchFamily="65" charset="-120"/>
              </a:rPr>
              <a:t>到期日损益</a:t>
            </a:r>
            <a:r>
              <a:rPr kumimoji="0" lang="en-US" altLang="zh-CN" sz="1400" b="1" dirty="0" smtClean="0">
                <a:solidFill>
                  <a:srgbClr val="FF0000"/>
                </a:solidFill>
                <a:latin typeface="標楷體" pitchFamily="65" charset="-120"/>
              </a:rPr>
              <a:t>=max(</a:t>
            </a:r>
            <a:r>
              <a:rPr kumimoji="0" lang="zh-CN" altLang="en-US" sz="1400" b="1" dirty="0" smtClean="0">
                <a:solidFill>
                  <a:srgbClr val="FF0000"/>
                </a:solidFill>
                <a:latin typeface="標楷體" pitchFamily="65" charset="-120"/>
              </a:rPr>
              <a:t>到期日股价</a:t>
            </a:r>
            <a:r>
              <a:rPr kumimoji="0" lang="en-US" altLang="zh-CN" sz="1400" b="1" dirty="0" smtClean="0">
                <a:solidFill>
                  <a:srgbClr val="FF0000"/>
                </a:solidFill>
                <a:latin typeface="標楷體" pitchFamily="65" charset="-120"/>
              </a:rPr>
              <a:t>-</a:t>
            </a:r>
            <a:r>
              <a:rPr kumimoji="0" lang="zh-CN" altLang="en-US" sz="1400" b="1" dirty="0" smtClean="0">
                <a:solidFill>
                  <a:srgbClr val="FF0000"/>
                </a:solidFill>
                <a:latin typeface="標楷體" pitchFamily="65" charset="-120"/>
              </a:rPr>
              <a:t>行权价，</a:t>
            </a:r>
            <a:r>
              <a:rPr kumimoji="0" lang="en-US" altLang="zh-CN" sz="1400" b="1" dirty="0" smtClean="0">
                <a:solidFill>
                  <a:srgbClr val="FF0000"/>
                </a:solidFill>
                <a:latin typeface="標楷體" pitchFamily="65" charset="-120"/>
              </a:rPr>
              <a:t>0)-</a:t>
            </a:r>
            <a:r>
              <a:rPr kumimoji="0" lang="zh-CN" altLang="en-US" sz="1400" b="1" dirty="0" smtClean="0">
                <a:solidFill>
                  <a:srgbClr val="FF0000"/>
                </a:solidFill>
                <a:latin typeface="標楷體" pitchFamily="65" charset="-120"/>
              </a:rPr>
              <a:t>权利金</a:t>
            </a:r>
            <a:endParaRPr kumimoji="0" lang="zh-TW" altLang="en-US" sz="1400" b="1" dirty="0">
              <a:solidFill>
                <a:srgbClr val="FF0000"/>
              </a:solidFill>
              <a:latin typeface="標楷體" pitchFamily="65" charset="-120"/>
            </a:endParaRPr>
          </a:p>
        </p:txBody>
      </p:sp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4067944" y="2140493"/>
            <a:ext cx="1295323" cy="863599"/>
            <a:chOff x="1837" y="2545"/>
            <a:chExt cx="725" cy="440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1837" y="2545"/>
              <a:ext cx="725" cy="202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zh-CN" sz="2000" b="1">
                <a:solidFill>
                  <a:srgbClr val="009900"/>
                </a:solidFill>
                <a:latin typeface="標楷體" pitchFamily="65" charset="-120"/>
              </a:endParaRP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2079" y="2802"/>
              <a:ext cx="201" cy="183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5292080" y="2644552"/>
            <a:ext cx="360000" cy="3600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995936" y="2284512"/>
            <a:ext cx="14397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FF0000"/>
                </a:solidFill>
                <a:latin typeface="標楷體" pitchFamily="65" charset="-120"/>
              </a:rPr>
              <a:t>行权价格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335588" y="1204393"/>
            <a:ext cx="2592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標楷體" pitchFamily="65" charset="-120"/>
              </a:rPr>
              <a:t>最大获利 </a:t>
            </a:r>
            <a:r>
              <a:rPr lang="en-US" altLang="zh-CN" sz="1400" b="1" dirty="0">
                <a:solidFill>
                  <a:srgbClr val="FF0000"/>
                </a:solidFill>
                <a:latin typeface="標楷體" pitchFamily="65" charset="-120"/>
              </a:rPr>
              <a:t>= </a:t>
            </a:r>
            <a:r>
              <a:rPr lang="zh-CN" altLang="en-US" sz="1400" b="1" dirty="0">
                <a:solidFill>
                  <a:srgbClr val="FF0000"/>
                </a:solidFill>
                <a:latin typeface="標楷體" pitchFamily="65" charset="-120"/>
              </a:rPr>
              <a:t>无限大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039097" y="3004940"/>
            <a:ext cx="43177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latin typeface="標楷體" pitchFamily="65" charset="-120"/>
              </a:rPr>
              <a:t>A</a:t>
            </a:r>
          </a:p>
        </p:txBody>
      </p:sp>
      <p:sp>
        <p:nvSpPr>
          <p:cNvPr id="33" name="Oval 20"/>
          <p:cNvSpPr>
            <a:spLocks noChangeArrowheads="1"/>
          </p:cNvSpPr>
          <p:nvPr/>
        </p:nvSpPr>
        <p:spPr bwMode="auto">
          <a:xfrm>
            <a:off x="6372200" y="2644552"/>
            <a:ext cx="360000" cy="360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00192" y="300459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標楷體" pitchFamily="65" charset="-120"/>
              </a:rPr>
              <a:t>到期日股价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682038" y="162000"/>
            <a:ext cx="461962" cy="4948808"/>
            <a:chOff x="5532" y="440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0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实战案例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827584" y="3796680"/>
          <a:ext cx="7056785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921"/>
                <a:gridCol w="2748432"/>
                <a:gridCol w="2748432"/>
              </a:tblGrid>
              <a:tr h="4138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到期股价＜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元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股＜到期股价＜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10.2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10.2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股＜到期股价</a:t>
                      </a:r>
                    </a:p>
                  </a:txBody>
                  <a:tcPr/>
                </a:tc>
              </a:tr>
              <a:tr h="8102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亏损</a:t>
                      </a:r>
                      <a:endParaRPr lang="en-US" altLang="zh-CN" sz="14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损失全部权利金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亏损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，损失部分权利金</a:t>
                      </a: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每股损益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到期股价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（行权价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权利金）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盈利</a:t>
                      </a:r>
                      <a:endParaRPr lang="en-US" altLang="zh-CN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每股损益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到期股价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（行权价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权利金）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340296"/>
            <a:ext cx="3528392" cy="108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令狐冲想买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10000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股股票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，市价为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股，令大师兄要花费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万元之巨，他想借助杠杆的力量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~</a:t>
            </a:r>
          </a:p>
          <a:p>
            <a:endParaRPr lang="zh-CN" altLang="en-US" dirty="0"/>
          </a:p>
        </p:txBody>
      </p:sp>
      <p:sp>
        <p:nvSpPr>
          <p:cNvPr id="16" name="右箭头 15"/>
          <p:cNvSpPr/>
          <p:nvPr/>
        </p:nvSpPr>
        <p:spPr bwMode="auto">
          <a:xfrm>
            <a:off x="3707904" y="700336"/>
            <a:ext cx="1512168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196280"/>
            <a:ext cx="3312368" cy="14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买入认购期权</a:t>
            </a:r>
            <a:endParaRPr lang="en-US" altLang="zh-CN" sz="17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1600" dirty="0"/>
          </a:p>
        </p:txBody>
      </p:sp>
      <p:sp>
        <p:nvSpPr>
          <p:cNvPr id="19" name="左大括号 18"/>
          <p:cNvSpPr/>
          <p:nvPr/>
        </p:nvSpPr>
        <p:spPr bwMode="auto">
          <a:xfrm>
            <a:off x="5364088" y="556320"/>
            <a:ext cx="216024" cy="72008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412304"/>
            <a:ext cx="288032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行权价：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权利金：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0.2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合约单位：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1000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买入张数：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张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FF0000"/>
                </a:solidFill>
              </a:rPr>
              <a:t>付出</a:t>
            </a:r>
            <a:r>
              <a:rPr lang="en-US" altLang="zh-CN" sz="1500" dirty="0" smtClean="0">
                <a:solidFill>
                  <a:srgbClr val="FF0000"/>
                </a:solidFill>
              </a:rPr>
              <a:t>0.2×1000×10=2000</a:t>
            </a:r>
            <a:r>
              <a:rPr lang="zh-CN" altLang="en-US" sz="1500" dirty="0" smtClean="0">
                <a:solidFill>
                  <a:srgbClr val="FF0000"/>
                </a:solidFill>
              </a:rPr>
              <a:t>元</a:t>
            </a:r>
          </a:p>
          <a:p>
            <a:endParaRPr lang="en-US" altLang="zh-CN" sz="16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8064" y="2140496"/>
            <a:ext cx="338437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获得到期日以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股买入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10000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股股票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的权利</a:t>
            </a:r>
            <a:endParaRPr lang="en-US" altLang="zh-CN" sz="17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2932584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→</a:t>
            </a:r>
            <a:r>
              <a:rPr lang="zh-CN" altLang="en-US" sz="16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最大亏损：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全部权利金</a:t>
            </a:r>
            <a:r>
              <a:rPr lang="en-US" altLang="zh-CN" sz="1600" b="0" dirty="0" smtClean="0">
                <a:latin typeface="华文新魏" pitchFamily="2" charset="-122"/>
                <a:ea typeface="华文新魏" pitchFamily="2" charset="-122"/>
              </a:rPr>
              <a:t>2000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元（到期日股价低于</a:t>
            </a:r>
            <a:r>
              <a:rPr lang="en-US" altLang="zh-CN" sz="1600" b="0" dirty="0" smtClean="0"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元</a:t>
            </a:r>
            <a:r>
              <a:rPr lang="en-US" altLang="zh-CN" sz="1600" b="0" dirty="0" smtClean="0">
                <a:latin typeface="华文新魏" pitchFamily="2" charset="-122"/>
                <a:ea typeface="华文新魏" pitchFamily="2" charset="-122"/>
              </a:rPr>
              <a:t>/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股）</a:t>
            </a:r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→</a:t>
            </a:r>
            <a:r>
              <a:rPr lang="zh-CN" altLang="en-US" sz="16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最大获利：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无限大（到期日股价无限高）</a:t>
            </a:r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→</a:t>
            </a:r>
            <a:r>
              <a:rPr lang="zh-CN" altLang="en-US" sz="1600" b="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盈亏平衡点：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行权价</a:t>
            </a:r>
            <a:r>
              <a:rPr lang="en-US" altLang="zh-CN" sz="1600" b="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权利金</a:t>
            </a:r>
            <a:r>
              <a:rPr lang="en-US" altLang="zh-CN" sz="1600" b="0" dirty="0" smtClean="0">
                <a:latin typeface="华文新魏" pitchFamily="2" charset="-122"/>
                <a:ea typeface="华文新魏" pitchFamily="2" charset="-122"/>
              </a:rPr>
              <a:t>=10.2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元</a:t>
            </a:r>
            <a:r>
              <a:rPr lang="en-US" altLang="zh-CN" sz="1600" b="0" dirty="0" smtClean="0">
                <a:latin typeface="华文新魏" pitchFamily="2" charset="-122"/>
                <a:ea typeface="华文新魏" pitchFamily="2" charset="-122"/>
              </a:rPr>
              <a:t>/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股，到期股价高于</a:t>
            </a:r>
            <a:r>
              <a:rPr lang="en-US" altLang="zh-CN" sz="1600" b="0" dirty="0" smtClean="0">
                <a:latin typeface="华文新魏" pitchFamily="2" charset="-122"/>
                <a:ea typeface="华文新魏" pitchFamily="2" charset="-122"/>
              </a:rPr>
              <a:t>10.2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元</a:t>
            </a:r>
            <a:r>
              <a:rPr lang="en-US" altLang="zh-CN" sz="1600" b="0" dirty="0" smtClean="0">
                <a:latin typeface="华文新魏" pitchFamily="2" charset="-122"/>
                <a:ea typeface="华文新魏" pitchFamily="2" charset="-122"/>
              </a:rPr>
              <a:t>/</a:t>
            </a:r>
            <a:r>
              <a:rPr lang="zh-CN" altLang="en-US" sz="1600" b="0" dirty="0" smtClean="0">
                <a:latin typeface="华文新魏" pitchFamily="2" charset="-122"/>
                <a:ea typeface="华文新魏" pitchFamily="2" charset="-122"/>
              </a:rPr>
              <a:t>股，令狐冲获利</a:t>
            </a:r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  <a:p>
            <a:endParaRPr lang="zh-CN" altLang="en-US" dirty="0"/>
          </a:p>
        </p:txBody>
      </p:sp>
      <p:sp>
        <p:nvSpPr>
          <p:cNvPr id="29" name="右箭头 28"/>
          <p:cNvSpPr/>
          <p:nvPr/>
        </p:nvSpPr>
        <p:spPr bwMode="auto">
          <a:xfrm rot="5400000">
            <a:off x="6538410" y="1758262"/>
            <a:ext cx="576064" cy="33242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2070000"/>
            <a:ext cx="3528392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到期日根据股价，判断是否行权，计算损益情况</a:t>
            </a:r>
            <a:endParaRPr lang="zh-CN" altLang="en-US" sz="1700" dirty="0"/>
          </a:p>
        </p:txBody>
      </p:sp>
      <p:sp>
        <p:nvSpPr>
          <p:cNvPr id="31" name="右箭头 30"/>
          <p:cNvSpPr/>
          <p:nvPr/>
        </p:nvSpPr>
        <p:spPr bwMode="auto">
          <a:xfrm rot="10800000">
            <a:off x="3707904" y="2212504"/>
            <a:ext cx="1440000" cy="3600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1" name="图片 12" descr="无标题.jpg"/>
          <p:cNvPicPr>
            <a:picLocks noChangeAspect="1"/>
          </p:cNvPicPr>
          <p:nvPr/>
        </p:nvPicPr>
        <p:blipFill>
          <a:blip r:embed="rId2" cstate="print"/>
          <a:srcRect l="3775" r="1860"/>
          <a:stretch>
            <a:fillRect/>
          </a:stretch>
        </p:blipFill>
        <p:spPr bwMode="auto">
          <a:xfrm>
            <a:off x="3923928" y="1057779"/>
            <a:ext cx="1152128" cy="11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1680" y="268288"/>
            <a:ext cx="7205662" cy="4680520"/>
            <a:chOff x="884" y="447"/>
            <a:chExt cx="4539" cy="2359"/>
          </a:xfrm>
        </p:grpSpPr>
        <p:sp>
          <p:nvSpPr>
            <p:cNvPr id="9226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7" name="AutoShape 4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682038" y="268288"/>
            <a:ext cx="461962" cy="4680520"/>
            <a:chOff x="5532" y="448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8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剑法要义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824" y="412304"/>
            <a:ext cx="5616624" cy="442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当剑客预测股市将</a:t>
            </a:r>
            <a:r>
              <a:rPr lang="zh-CN" altLang="en-US" sz="19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大跌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，他将亮出</a:t>
            </a:r>
            <a:r>
              <a:rPr lang="zh-CN" altLang="en-US" sz="19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买入认沽期权</a:t>
            </a:r>
            <a:r>
              <a:rPr lang="en-US" altLang="zh-CN" sz="1900" b="0" dirty="0" smtClean="0">
                <a:latin typeface="华文新魏" pitchFamily="2" charset="-122"/>
                <a:ea typeface="华文新魏" pitchFamily="2" charset="-122"/>
              </a:rPr>
              <a:t>(Long Put)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 招数，获得未来以行权价卖出特定股票的权利。这一剑法是持有股票的剑客常使用的招数，他能够据此规避股价下跌的风险，锁定未来卖出股价。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900" b="0" dirty="0" smtClean="0">
                <a:solidFill>
                  <a:srgbClr val="2121FF"/>
                </a:solidFill>
                <a:latin typeface="华文新魏" pitchFamily="2" charset="-122"/>
                <a:ea typeface="华文新魏" pitchFamily="2" charset="-122"/>
              </a:rPr>
              <a:t>剑术秘笈：</a:t>
            </a:r>
            <a:r>
              <a:rPr lang="zh-CN" altLang="en-US" sz="19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看跌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     锁定股票卖价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剑术套路：直接买入认沽期权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最大盈利：行权价</a:t>
            </a:r>
            <a:r>
              <a:rPr lang="en-US" altLang="zh-CN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-</a:t>
            </a:r>
            <a:r>
              <a:rPr lang="zh-CN" altLang="en-US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权利金</a:t>
            </a:r>
            <a:r>
              <a:rPr lang="en-US" altLang="zh-CN" sz="1900" b="0" dirty="0" smtClean="0"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19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最大亏损：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权利金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900" b="0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盈亏平衡点：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行权价格</a:t>
            </a:r>
            <a:r>
              <a:rPr lang="en-US" altLang="zh-CN" sz="1900" b="0" dirty="0" smtClean="0">
                <a:latin typeface="华文新魏" pitchFamily="2" charset="-122"/>
                <a:ea typeface="华文新魏" pitchFamily="2" charset="-122"/>
              </a:rPr>
              <a:t>-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权利金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优点：看准行情赚取丰厚下跌差价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缺点：行情不跌易失权利金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策略类型：资本增值型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b="0" dirty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横卷形 12"/>
          <p:cNvSpPr/>
          <p:nvPr/>
        </p:nvSpPr>
        <p:spPr bwMode="auto">
          <a:xfrm>
            <a:off x="107504" y="268288"/>
            <a:ext cx="2664296" cy="1152128"/>
          </a:xfrm>
          <a:prstGeom prst="horizontalScroll">
            <a:avLst/>
          </a:prstGeom>
          <a:solidFill>
            <a:srgbClr val="DDEF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048" y="48431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下半式</a:t>
            </a:r>
            <a:endParaRPr lang="en-US" altLang="zh-CN" sz="2400" dirty="0" smtClean="0">
              <a:solidFill>
                <a:srgbClr val="7030A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买入认沽期权</a:t>
            </a:r>
            <a:endParaRPr lang="zh-CN" altLang="en-US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98378" y="556320"/>
            <a:ext cx="6845622" cy="4248472"/>
            <a:chOff x="884" y="447"/>
            <a:chExt cx="4539" cy="2359"/>
          </a:xfrm>
        </p:grpSpPr>
        <p:sp>
          <p:nvSpPr>
            <p:cNvPr id="9226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7" name="AutoShape 4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682038" y="556320"/>
            <a:ext cx="461962" cy="4248472"/>
            <a:chOff x="5532" y="448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8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剑术图解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95536" y="700336"/>
            <a:ext cx="2376264" cy="3208571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买入认沽期权，在股价下跌时获利，在上涨时遭受损失，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最大获利为（行权价</a:t>
            </a:r>
            <a:r>
              <a:rPr lang="en-US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权利金）</a:t>
            </a:r>
            <a:r>
              <a:rPr lang="zh-CN" altLang="en-US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最大亏损为全部权利金</a:t>
            </a:r>
            <a:r>
              <a:rPr lang="zh-CN" altLang="en-US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，到期日股价低于盈亏平衡点（行权价</a:t>
            </a:r>
            <a:r>
              <a:rPr lang="en-US" altLang="zh-CN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权利金）时，买入方获利。</a:t>
            </a: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663280" y="1276400"/>
            <a:ext cx="879475" cy="30777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latin typeface="標楷體" pitchFamily="65" charset="-120"/>
              </a:rPr>
              <a:t>盈亏</a:t>
            </a: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flipV="1">
            <a:off x="3419872" y="772344"/>
            <a:ext cx="0" cy="374441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 flipV="1">
            <a:off x="3419872" y="3220616"/>
            <a:ext cx="4933055" cy="2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 rot="5400000" flipH="1">
            <a:off x="4357204" y="1995252"/>
            <a:ext cx="1907812" cy="19102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6228184" y="3884400"/>
            <a:ext cx="1764703" cy="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5471592" y="2284512"/>
            <a:ext cx="216024" cy="648072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V="1">
            <a:off x="6263680" y="3148608"/>
            <a:ext cx="0" cy="720080"/>
          </a:xfrm>
          <a:prstGeom prst="line">
            <a:avLst/>
          </a:prstGeom>
          <a:noFill/>
          <a:ln w="50800">
            <a:solidFill>
              <a:srgbClr val="009900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4463480" y="2140496"/>
            <a:ext cx="0" cy="1008508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6335688" y="3508648"/>
            <a:ext cx="2808312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zh-TW" altLang="en-US" sz="1600" b="1" dirty="0">
                <a:solidFill>
                  <a:srgbClr val="009900"/>
                </a:solidFill>
                <a:latin typeface="標楷體" pitchFamily="65" charset="-120"/>
              </a:rPr>
              <a:t>权利金 </a:t>
            </a:r>
            <a:r>
              <a:rPr lang="en-US" altLang="zh-TW" sz="1600" b="1" dirty="0" smtClean="0">
                <a:solidFill>
                  <a:srgbClr val="009900"/>
                </a:solidFill>
                <a:latin typeface="標楷體" pitchFamily="65" charset="-120"/>
              </a:rPr>
              <a:t>= </a:t>
            </a:r>
            <a:r>
              <a:rPr lang="zh-TW" altLang="en-US" sz="1600" b="1" dirty="0" smtClean="0">
                <a:solidFill>
                  <a:srgbClr val="009900"/>
                </a:solidFill>
                <a:latin typeface="標楷體" pitchFamily="65" charset="-120"/>
              </a:rPr>
              <a:t>最大</a:t>
            </a:r>
            <a:r>
              <a:rPr lang="zh-CN" altLang="en-US" sz="1600" b="1" dirty="0" smtClean="0">
                <a:solidFill>
                  <a:srgbClr val="009900"/>
                </a:solidFill>
                <a:latin typeface="標楷體" pitchFamily="65" charset="-120"/>
              </a:rPr>
              <a:t>亏损</a:t>
            </a:r>
            <a:endParaRPr lang="en-US" altLang="zh-TW" sz="1600" b="1" dirty="0">
              <a:solidFill>
                <a:srgbClr val="009900"/>
              </a:solidFill>
              <a:latin typeface="標楷體" pitchFamily="65" charset="-120"/>
            </a:endParaRP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5687616" y="2716560"/>
            <a:ext cx="1295400" cy="703254"/>
            <a:chOff x="1837" y="2545"/>
            <a:chExt cx="725" cy="417"/>
          </a:xfrm>
        </p:grpSpPr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1837" y="2545"/>
              <a:ext cx="725" cy="217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800" b="1">
                  <a:solidFill>
                    <a:srgbClr val="009900"/>
                  </a:solidFill>
                  <a:latin typeface="標楷體" pitchFamily="65" charset="-120"/>
                </a:rPr>
                <a:t>   </a:t>
              </a:r>
            </a:p>
          </p:txBody>
        </p:sp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2064" y="2749"/>
              <a:ext cx="201" cy="213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4967536" y="2644552"/>
            <a:ext cx="1368425" cy="759777"/>
            <a:chOff x="2517" y="2523"/>
            <a:chExt cx="725" cy="430"/>
          </a:xfrm>
        </p:grpSpPr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2699" y="2749"/>
              <a:ext cx="191" cy="204"/>
            </a:xfrm>
            <a:prstGeom prst="ellipse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2517" y="2523"/>
              <a:ext cx="725" cy="208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1800" b="1">
                <a:solidFill>
                  <a:srgbClr val="000066"/>
                </a:solidFill>
                <a:latin typeface="標楷體" pitchFamily="65" charset="-120"/>
              </a:endParaRPr>
            </a:p>
          </p:txBody>
        </p:sp>
      </p:grp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3780606" y="3076603"/>
            <a:ext cx="1295401" cy="842963"/>
            <a:chOff x="3312" y="2726"/>
            <a:chExt cx="816" cy="531"/>
          </a:xfrm>
        </p:grpSpPr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3312" y="3044"/>
              <a:ext cx="816" cy="213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標楷體" pitchFamily="65" charset="-120"/>
                </a:rPr>
                <a:t>到期日股价</a:t>
              </a:r>
              <a:endParaRPr lang="zh-TW" altLang="en-US" sz="1600" b="1" dirty="0">
                <a:solidFill>
                  <a:srgbClr val="FF0000"/>
                </a:solidFill>
                <a:latin typeface="標楷體" pitchFamily="65" charset="-120"/>
              </a:endParaRPr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3606" y="2726"/>
              <a:ext cx="227" cy="2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4716016" y="1924472"/>
            <a:ext cx="3673475" cy="338554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99"/>
                </a:solidFill>
                <a:latin typeface="標楷體" pitchFamily="65" charset="-120"/>
              </a:rPr>
              <a:t>盈亏平衡点 ＝ </a:t>
            </a:r>
            <a:r>
              <a:rPr lang="zh-CN" altLang="en-US" sz="1600" b="1" dirty="0" smtClean="0">
                <a:solidFill>
                  <a:srgbClr val="000099"/>
                </a:solidFill>
                <a:latin typeface="標楷體" pitchFamily="65" charset="-120"/>
              </a:rPr>
              <a:t>行权价</a:t>
            </a:r>
            <a:r>
              <a:rPr lang="en-US" altLang="zh-CN" sz="1600" b="1" dirty="0" smtClean="0">
                <a:solidFill>
                  <a:srgbClr val="000099"/>
                </a:solidFill>
                <a:latin typeface="標楷體" pitchFamily="65" charset="-120"/>
              </a:rPr>
              <a:t>-</a:t>
            </a:r>
            <a:r>
              <a:rPr lang="zh-CN" altLang="en-US" sz="1600" b="1" dirty="0" smtClean="0">
                <a:solidFill>
                  <a:srgbClr val="000099"/>
                </a:solidFill>
                <a:latin typeface="標楷體" pitchFamily="65" charset="-120"/>
              </a:rPr>
              <a:t>权利金</a:t>
            </a:r>
            <a:endParaRPr lang="en-US" altLang="zh-CN" sz="1600" b="1" dirty="0" smtClean="0">
              <a:solidFill>
                <a:srgbClr val="000099"/>
              </a:solidFill>
              <a:latin typeface="標楷體" pitchFamily="65" charset="-120"/>
            </a:endParaRP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4788024" y="3580656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66"/>
                </a:solidFill>
                <a:latin typeface="標楷體" pitchFamily="65" charset="-120"/>
              </a:rPr>
              <a:t>盈亏</a:t>
            </a:r>
            <a:r>
              <a:rPr lang="zh-CN" altLang="en-US" sz="1600" b="1" dirty="0" smtClean="0">
                <a:solidFill>
                  <a:srgbClr val="000066"/>
                </a:solidFill>
                <a:latin typeface="標楷體" pitchFamily="65" charset="-120"/>
              </a:rPr>
              <a:t>平衡点</a:t>
            </a:r>
            <a:endParaRPr lang="zh-TW" altLang="en-US" sz="1600" b="1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53" name="Text Box 158"/>
          <p:cNvSpPr txBox="1">
            <a:spLocks noChangeArrowheads="1"/>
          </p:cNvSpPr>
          <p:nvPr/>
        </p:nvSpPr>
        <p:spPr bwMode="auto">
          <a:xfrm>
            <a:off x="5580112" y="2788568"/>
            <a:ext cx="12965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 dirty="0">
                <a:solidFill>
                  <a:srgbClr val="009900"/>
                </a:solidFill>
                <a:latin typeface="標楷體" pitchFamily="65" charset="-120"/>
              </a:rPr>
              <a:t>行权</a:t>
            </a:r>
            <a:r>
              <a:rPr lang="zh-TW" altLang="en-US" sz="1600" b="1" dirty="0" smtClean="0">
                <a:solidFill>
                  <a:srgbClr val="009900"/>
                </a:solidFill>
                <a:latin typeface="標楷體" pitchFamily="65" charset="-120"/>
              </a:rPr>
              <a:t>价格</a:t>
            </a:r>
            <a:endParaRPr lang="zh-TW" altLang="en-US" sz="1600" b="1" dirty="0">
              <a:solidFill>
                <a:srgbClr val="009900"/>
              </a:solidFill>
              <a:latin typeface="標楷體" pitchFamily="65" charset="-12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4067944" y="4228728"/>
            <a:ext cx="4536504" cy="30777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標楷體" pitchFamily="65" charset="-120"/>
              </a:rPr>
              <a:t>到期日损益</a:t>
            </a:r>
            <a:r>
              <a:rPr lang="en-US" altLang="zh-CN" sz="1400" dirty="0" smtClean="0">
                <a:solidFill>
                  <a:srgbClr val="FF0000"/>
                </a:solidFill>
                <a:latin typeface="標楷體" pitchFamily="65" charset="-120"/>
              </a:rPr>
              <a:t>=max(</a:t>
            </a:r>
            <a:r>
              <a:rPr lang="zh-CN" altLang="en-US" sz="1400" dirty="0" smtClean="0">
                <a:solidFill>
                  <a:srgbClr val="FF0000"/>
                </a:solidFill>
                <a:latin typeface="標楷體" pitchFamily="65" charset="-120"/>
              </a:rPr>
              <a:t>行权价</a:t>
            </a:r>
            <a:r>
              <a:rPr lang="en-US" altLang="zh-CN" sz="1400" dirty="0" smtClean="0">
                <a:solidFill>
                  <a:srgbClr val="FF0000"/>
                </a:solidFill>
                <a:latin typeface="標楷體" pitchFamily="65" charset="-120"/>
              </a:rPr>
              <a:t>- </a:t>
            </a:r>
            <a:r>
              <a:rPr lang="zh-CN" altLang="en-US" sz="1400" dirty="0" smtClean="0">
                <a:solidFill>
                  <a:srgbClr val="FF0000"/>
                </a:solidFill>
                <a:latin typeface="標楷體" pitchFamily="65" charset="-120"/>
              </a:rPr>
              <a:t>到期</a:t>
            </a:r>
            <a:r>
              <a:rPr lang="zh-CN" altLang="en-US" sz="1400" dirty="0" smtClean="0">
                <a:solidFill>
                  <a:srgbClr val="FF0000"/>
                </a:solidFill>
                <a:latin typeface="標楷體" pitchFamily="65" charset="-120"/>
              </a:rPr>
              <a:t>日股价，</a:t>
            </a:r>
            <a:r>
              <a:rPr lang="en-US" altLang="zh-CN" sz="1400" dirty="0" smtClean="0">
                <a:solidFill>
                  <a:srgbClr val="FF0000"/>
                </a:solidFill>
                <a:latin typeface="標楷體" pitchFamily="65" charset="-120"/>
              </a:rPr>
              <a:t>0)-</a:t>
            </a:r>
            <a:r>
              <a:rPr lang="zh-CN" altLang="en-US" sz="1400" dirty="0" smtClean="0">
                <a:solidFill>
                  <a:srgbClr val="FF0000"/>
                </a:solidFill>
                <a:latin typeface="標楷體" pitchFamily="65" charset="-120"/>
              </a:rPr>
              <a:t>权利金</a:t>
            </a:r>
            <a:endParaRPr lang="en-US" altLang="zh-TW" sz="1400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8028384" y="3292624"/>
            <a:ext cx="86518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latin typeface="標楷體" pitchFamily="65" charset="-120"/>
              </a:rPr>
              <a:t>股价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682038" y="162000"/>
            <a:ext cx="461962" cy="4948808"/>
            <a:chOff x="5532" y="440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0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实战案例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1115616" y="3724672"/>
          <a:ext cx="6264696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376264"/>
                <a:gridCol w="1728192"/>
              </a:tblGrid>
              <a:tr h="4883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到期股价＜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9.8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元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股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股＜到期股价＜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股≤到期股价</a:t>
                      </a:r>
                    </a:p>
                  </a:txBody>
                  <a:tcPr/>
                </a:tc>
              </a:tr>
              <a:tr h="6922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盈利</a:t>
                      </a:r>
                      <a:endParaRPr lang="en-US" altLang="zh-CN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每股损益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（行权价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权利金）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到期股价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亏损，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损失部分权利金</a:t>
                      </a: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每股损益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（行权价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权利金）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到期股价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亏损</a:t>
                      </a:r>
                      <a:endParaRPr lang="en-US" altLang="zh-CN" sz="14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损失全部权利金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268288"/>
            <a:ext cx="3528392" cy="108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段誉有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10000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股股票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，市价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股，他预计未来股价有可能大跌，又不想抛售股票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~</a:t>
            </a:r>
          </a:p>
          <a:p>
            <a:endParaRPr lang="zh-CN" altLang="en-US" dirty="0"/>
          </a:p>
        </p:txBody>
      </p:sp>
      <p:sp>
        <p:nvSpPr>
          <p:cNvPr id="16" name="右箭头 15"/>
          <p:cNvSpPr/>
          <p:nvPr/>
        </p:nvSpPr>
        <p:spPr bwMode="auto">
          <a:xfrm>
            <a:off x="3707904" y="700336"/>
            <a:ext cx="1512168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124272"/>
            <a:ext cx="3384376" cy="15850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买入认沽期权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1600" dirty="0"/>
          </a:p>
        </p:txBody>
      </p:sp>
      <p:sp>
        <p:nvSpPr>
          <p:cNvPr id="19" name="左大括号 18"/>
          <p:cNvSpPr/>
          <p:nvPr/>
        </p:nvSpPr>
        <p:spPr bwMode="auto">
          <a:xfrm>
            <a:off x="5364088" y="484312"/>
            <a:ext cx="216024" cy="86409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340296"/>
            <a:ext cx="3240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行权价：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11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7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权利金：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1.2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7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合约单位：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1000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7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买入张数：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张</a:t>
            </a:r>
            <a:endParaRPr lang="en-US" altLang="zh-CN" sz="17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付出</a:t>
            </a:r>
            <a:r>
              <a:rPr lang="en-US" altLang="zh-CN" dirty="0" smtClean="0">
                <a:solidFill>
                  <a:srgbClr val="FF0000"/>
                </a:solidFill>
              </a:rPr>
              <a:t>1.2×1000×10=12000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</a:p>
          <a:p>
            <a:endParaRPr lang="en-US" altLang="zh-CN" sz="16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2068487"/>
            <a:ext cx="3384376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获得到期日以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股卖出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10000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股股票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的权利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2788568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→</a:t>
            </a:r>
            <a:r>
              <a:rPr lang="zh-CN" altLang="en-US" sz="1600" b="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最大亏损：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全部权利金</a:t>
            </a:r>
            <a:r>
              <a:rPr lang="en-US" altLang="zh-CN" sz="1600" b="0" dirty="0" smtClean="0">
                <a:latin typeface="隶书" pitchFamily="49" charset="-122"/>
                <a:ea typeface="隶书" pitchFamily="49" charset="-122"/>
                <a:cs typeface="Times New Roman" pitchFamily="18" charset="0"/>
              </a:rPr>
              <a:t>12000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元（到期日股价不低于</a:t>
            </a:r>
            <a:r>
              <a:rPr lang="en-US" altLang="zh-CN" sz="1600" b="0" dirty="0" smtClean="0">
                <a:latin typeface="隶书" pitchFamily="49" charset="-122"/>
                <a:ea typeface="隶书" pitchFamily="49" charset="-122"/>
                <a:cs typeface="Times New Roman" pitchFamily="18" charset="0"/>
              </a:rPr>
              <a:t>11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600" b="0" dirty="0" smtClean="0"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股）</a:t>
            </a:r>
            <a:endParaRPr lang="en-US" altLang="zh-CN" sz="1600" b="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→</a:t>
            </a:r>
            <a:r>
              <a:rPr lang="zh-CN" altLang="en-US" sz="1600" b="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最大获利：</a:t>
            </a:r>
            <a:r>
              <a:rPr lang="en-US" altLang="zh-CN" sz="1600" b="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Times New Roman" pitchFamily="18" charset="0"/>
              </a:rPr>
              <a:t>11-(0+1.2)×1000×10=98000</a:t>
            </a:r>
            <a:r>
              <a:rPr lang="zh-CN" altLang="en-US" sz="1600" b="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Times New Roman" pitchFamily="18" charset="0"/>
              </a:rPr>
              <a:t>元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（理论上可能，到期日股价跌到</a:t>
            </a:r>
            <a:r>
              <a:rPr lang="en-US" altLang="zh-CN" sz="1600" b="0" dirty="0" smtClean="0">
                <a:latin typeface="隶书" pitchFamily="49" charset="-122"/>
                <a:ea typeface="隶书" pitchFamily="49" charset="-122"/>
                <a:cs typeface="Times New Roman" pitchFamily="18" charset="0"/>
              </a:rPr>
              <a:t>0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）</a:t>
            </a:r>
            <a:endParaRPr lang="en-US" altLang="zh-CN" sz="1600" b="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→</a:t>
            </a:r>
            <a:r>
              <a:rPr lang="zh-CN" altLang="en-US" sz="1600" b="0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盈亏平衡点：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行权价</a:t>
            </a:r>
            <a:r>
              <a:rPr lang="en-US" altLang="zh-CN" sz="1600" b="0" dirty="0" smtClean="0">
                <a:latin typeface="隶书" pitchFamily="49" charset="-122"/>
                <a:ea typeface="隶书" pitchFamily="49" charset="-122"/>
              </a:rPr>
              <a:t>-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权利金</a:t>
            </a:r>
            <a:r>
              <a:rPr lang="en-US" altLang="zh-CN" sz="1600" b="0" dirty="0" smtClean="0">
                <a:latin typeface="隶书" pitchFamily="49" charset="-122"/>
                <a:ea typeface="隶书" pitchFamily="49" charset="-122"/>
              </a:rPr>
              <a:t>=</a:t>
            </a:r>
            <a:r>
              <a:rPr lang="en-US" altLang="zh-CN" sz="1600" b="0" dirty="0" smtClean="0">
                <a:latin typeface="隶书" pitchFamily="49" charset="-122"/>
                <a:ea typeface="隶书" pitchFamily="49" charset="-122"/>
                <a:cs typeface="Times New Roman" pitchFamily="18" charset="0"/>
              </a:rPr>
              <a:t>9.8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600" b="0" dirty="0" smtClean="0"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股，到期股价低于</a:t>
            </a:r>
            <a:r>
              <a:rPr lang="en-US" altLang="zh-CN" sz="1600" b="0" dirty="0" smtClean="0">
                <a:latin typeface="隶书" pitchFamily="49" charset="-122"/>
                <a:ea typeface="隶书" pitchFamily="49" charset="-122"/>
                <a:cs typeface="Times New Roman" pitchFamily="18" charset="0"/>
              </a:rPr>
              <a:t>9.8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600" b="0" dirty="0" smtClean="0"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600" b="0" dirty="0" smtClean="0">
                <a:latin typeface="隶书" pitchFamily="49" charset="-122"/>
                <a:ea typeface="隶书" pitchFamily="49" charset="-122"/>
              </a:rPr>
              <a:t>股，段誉获利</a:t>
            </a:r>
            <a:endParaRPr lang="en-US" altLang="zh-CN" sz="1600" b="0" dirty="0" smtClean="0">
              <a:latin typeface="隶书" pitchFamily="49" charset="-122"/>
              <a:ea typeface="隶书" pitchFamily="49" charset="-122"/>
            </a:endParaRPr>
          </a:p>
          <a:p>
            <a:endParaRPr lang="zh-CN" altLang="en-US" dirty="0"/>
          </a:p>
        </p:txBody>
      </p:sp>
      <p:sp>
        <p:nvSpPr>
          <p:cNvPr id="29" name="右箭头 28"/>
          <p:cNvSpPr/>
          <p:nvPr/>
        </p:nvSpPr>
        <p:spPr bwMode="auto">
          <a:xfrm rot="5400000">
            <a:off x="6646422" y="1722258"/>
            <a:ext cx="360040" cy="33242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2069999"/>
            <a:ext cx="3528392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到期日根据股价，判断是否行权，计算损益情况</a:t>
            </a:r>
            <a:endParaRPr lang="zh-CN" altLang="en-US" dirty="0"/>
          </a:p>
        </p:txBody>
      </p:sp>
      <p:sp>
        <p:nvSpPr>
          <p:cNvPr id="31" name="右箭头 30"/>
          <p:cNvSpPr/>
          <p:nvPr/>
        </p:nvSpPr>
        <p:spPr bwMode="auto">
          <a:xfrm rot="10800000">
            <a:off x="3707904" y="2212504"/>
            <a:ext cx="1512168" cy="3600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2" name="图片 21" descr="4a12d3bbjw1e6ct23varlj20aa08m3z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060376"/>
            <a:ext cx="1080120" cy="118995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672" y="268288"/>
            <a:ext cx="7205662" cy="4680520"/>
            <a:chOff x="884" y="447"/>
            <a:chExt cx="4539" cy="2359"/>
          </a:xfrm>
        </p:grpSpPr>
        <p:sp>
          <p:nvSpPr>
            <p:cNvPr id="9226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7" name="AutoShape 4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276400"/>
            <a:ext cx="4896544" cy="22159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恭喜大家在期权剑法学习的路上迈出了坚实的一步，学会了最实用、最简单的</a:t>
            </a:r>
            <a:r>
              <a:rPr lang="en-US" altLang="zh-CN" sz="24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——</a:t>
            </a:r>
            <a:r>
              <a:rPr lang="zh-CN" altLang="en-US" sz="24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长剑式（买入单个期权开仓）。</a:t>
            </a:r>
            <a:endParaRPr lang="en-US" altLang="zh-CN" sz="2400" dirty="0" smtClean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24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zh-CN" altLang="en-US" sz="24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各位剑客要记得课下巩固哦</a:t>
            </a:r>
            <a:r>
              <a:rPr lang="en-US" altLang="zh-CN" sz="2400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~</a:t>
            </a:r>
          </a:p>
          <a:p>
            <a:r>
              <a:rPr lang="en-US" altLang="zh-CN" dirty="0" smtClean="0">
                <a:solidFill>
                  <a:srgbClr val="002060"/>
                </a:solidFill>
                <a:latin typeface="华文彩云" pitchFamily="2" charset="-122"/>
                <a:ea typeface="华文彩云" pitchFamily="2" charset="-122"/>
              </a:rPr>
              <a:t>               </a:t>
            </a:r>
            <a:r>
              <a:rPr lang="en-US" altLang="zh-CN" dirty="0" smtClean="0">
                <a:solidFill>
                  <a:srgbClr val="002060"/>
                </a:solidFill>
                <a:latin typeface="幼圆" pitchFamily="49" charset="-122"/>
                <a:ea typeface="幼圆" pitchFamily="49" charset="-122"/>
              </a:rPr>
              <a:t>            </a:t>
            </a:r>
            <a:r>
              <a:rPr lang="en-US" altLang="zh-CN" sz="1600" dirty="0" smtClean="0">
                <a:solidFill>
                  <a:srgbClr val="002060"/>
                </a:solidFill>
                <a:latin typeface="华文彩云" pitchFamily="2" charset="-122"/>
                <a:ea typeface="华文彩云" pitchFamily="2" charset="-122"/>
              </a:rPr>
              <a:t>——</a:t>
            </a:r>
            <a:r>
              <a:rPr lang="zh-CN" altLang="en-US" sz="1600" dirty="0" smtClean="0">
                <a:solidFill>
                  <a:srgbClr val="002060"/>
                </a:solidFill>
                <a:latin typeface="华文彩云" pitchFamily="2" charset="-122"/>
                <a:ea typeface="华文彩云" pitchFamily="2" charset="-122"/>
              </a:rPr>
              <a:t>令狐冲、段誉老师</a:t>
            </a:r>
            <a:endParaRPr lang="zh-CN" altLang="en-US" sz="1600" dirty="0">
              <a:solidFill>
                <a:srgbClr val="00206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971</Words>
  <Application>Microsoft Office PowerPoint</Application>
  <PresentationFormat>自定义</PresentationFormat>
  <Paragraphs>103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自定义设计方案</vt:lpstr>
      <vt:lpstr>1_自定义设计方案</vt:lpstr>
      <vt:lpstr>2_自定义设计方案</vt:lpstr>
      <vt:lpstr>3_自定义设计方案</vt:lpstr>
      <vt:lpstr>4_自定义设计方案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武侠</dc:title>
  <dc:creator>王茹薇</dc:creator>
  <cp:lastModifiedBy>user</cp:lastModifiedBy>
  <cp:revision>123</cp:revision>
  <dcterms:created xsi:type="dcterms:W3CDTF">2011-08-29T06:09:32Z</dcterms:created>
  <dcterms:modified xsi:type="dcterms:W3CDTF">2014-11-27T06:31:53Z</dcterms:modified>
</cp:coreProperties>
</file>