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97" r:id="rId5"/>
  </p:sldMasterIdLst>
  <p:sldIdLst>
    <p:sldId id="293" r:id="rId6"/>
    <p:sldId id="302" r:id="rId7"/>
    <p:sldId id="310" r:id="rId8"/>
    <p:sldId id="306" r:id="rId9"/>
    <p:sldId id="307" r:id="rId10"/>
    <p:sldId id="311" r:id="rId11"/>
    <p:sldId id="309" r:id="rId12"/>
    <p:sldId id="312" r:id="rId13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FAF"/>
    <a:srgbClr val="2121FF"/>
    <a:srgbClr val="FF0000"/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>
      <p:cViewPr>
        <p:scale>
          <a:sx n="100" d="100"/>
          <a:sy n="100" d="100"/>
        </p:scale>
        <p:origin x="-366" y="-762"/>
      </p:cViewPr>
      <p:guideLst>
        <p:guide orient="horz" pos="1620"/>
        <p:guide orient="horz" pos="2845"/>
        <p:guide orient="horz" pos="486"/>
        <p:guide orient="horz" pos="2119"/>
        <p:guide pos="1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0151-E144-4F6B-81E2-5C87A78B4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7E2D-AEC9-452B-AA57-735D57C6A2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A73F-6F6E-47A2-9DC2-C34518F5F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C2D0-B361-492A-AC6D-CCD3AF2558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4F7E-70FF-418E-AF1E-50E575402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057E-9575-46EC-ACE8-9A5F0AAA8C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6AE-3318-4B12-BB9F-EC06D30C4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DF91-3CB2-4C70-B594-BD69FECB71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373B-1ABE-4499-9F36-DDDBCC7AB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AEF5-3600-4052-ACC2-5038A068C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EE32-8F4B-4259-96DE-21318B8681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B7B-7090-442F-A653-75E9F5103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C164-8E67-4BA7-947A-0F10F5CED1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9FC1-81B0-4B70-8141-0946F73BA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4F3-AF57-4D57-BB86-39123ADD8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AFCC-61A2-45F5-A9E0-9EDCA5C6F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4BDD-0093-4BB1-A26A-75FF2FECB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EE5C-E971-4D4B-A58C-A4AA2FC9D1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032-8CF9-4E14-AF49-6F8B248C3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3F11-69AB-41ED-8497-7C486A3CBB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6F3E-A21E-4D0F-AA93-6DD1CACF6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A26C-1CA6-4028-AB51-202BC2B6E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435-8A9C-47CC-8F2A-8BB5ED1F82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954A-4744-4417-BC59-E4DDC425F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12A-4099-4C22-9A00-AEA410F3D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EA00-8DE4-4515-AE41-FA6426E914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45F3-A790-48FB-873C-E90B0DDFA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A13E-844D-4B5A-9EDA-62400D3DAA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7B9E-017A-4ABE-BCEC-DDD85BA9B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E1C-B0F8-42D2-819F-85942089AA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29A1-8D3D-47BF-A58D-165B34BE6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EDA9-CF8F-4D3C-984D-389BD9E75E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34A1-2D1B-4B47-823C-28F2DABC5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D485-EB9B-4B8E-8A11-48993F54D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67E3-340F-4BA3-BF53-6A834BB50D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7112-E5C3-4E6A-9597-EB6E6BA442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205-45D2-4A01-9B28-D5E9710988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778F-D546-4A68-AAB3-360977C99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4A46-3809-4658-A271-20F01D19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F585-DB8A-402E-93F2-894E9BABBF5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63EE-CB5B-4277-A3AE-5290F8A834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B9E8-63C3-4735-BEC3-E5ED0BCD91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E15C-FA55-4547-A216-E9A13A249A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5ACF-A222-41DE-85A2-19CBC399442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7179-23A9-4ABA-AF5C-06675C1D9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3ADE-4A28-440B-90F9-342FC1BAD4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B656-2E6B-45B8-986D-86B6A552572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8618-28DD-4D31-9F8E-D784FF2EA4C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E384-07EE-410D-A352-A24E2F09379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0B84-8064-4F1F-9BD4-3AA6A8FBD05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3446-11DB-4188-BB79-52D2EC4589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048E-EA81-4A62-94D6-ADED1808A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97C-FE30-48F4-B417-A0A70CC65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2403-7F0E-4C1D-9764-F4DBB5A91F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E21-E02E-43A5-934A-F4BD75205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6" name="Text Box 22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2014B31-A290-42AB-BFEB-19C38099AA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2" name="Group 23"/>
          <p:cNvGrpSpPr>
            <a:grpSpLocks/>
          </p:cNvGrpSpPr>
          <p:nvPr userDrawn="1"/>
        </p:nvGrpSpPr>
        <p:grpSpPr bwMode="auto">
          <a:xfrm>
            <a:off x="0" y="68263"/>
            <a:ext cx="1331913" cy="271462"/>
            <a:chOff x="0" y="141"/>
            <a:chExt cx="839" cy="171"/>
          </a:xfrm>
        </p:grpSpPr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0" y="287"/>
              <a:ext cx="839" cy="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0" y="268"/>
              <a:ext cx="133" cy="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036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141"/>
              <a:ext cx="36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2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358A506-EAC0-4840-BCF8-347F109BC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D500253-0A11-46FA-BC65-9E4F54D9D7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A571A2F-8E88-402B-928D-4ED015CBB0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4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>
                <a:solidFill>
                  <a:srgbClr val="000000"/>
                </a:solidFill>
              </a:rPr>
              <a:t>青衣</a:t>
            </a:r>
            <a:r>
              <a:rPr lang="en-US" altLang="zh-CN" sz="100" b="0">
                <a:solidFill>
                  <a:srgbClr val="000000"/>
                </a:solidFill>
              </a:rPr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FDEFE8-1F8B-419B-BF7B-CBB0B004A2C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268288"/>
            <a:ext cx="5832648" cy="46800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预测股市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将</a:t>
            </a:r>
            <a:r>
              <a:rPr lang="zh-CN" altLang="en-US" sz="22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不</a:t>
            </a:r>
            <a:r>
              <a:rPr lang="zh-CN" altLang="en-US" sz="22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涨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，可亮出</a:t>
            </a:r>
            <a:r>
              <a:rPr lang="zh-CN" altLang="en-US" sz="22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卖出认购期权</a:t>
            </a:r>
            <a:r>
              <a:rPr lang="en-US" altLang="zh-CN" sz="2200" b="0" dirty="0" smtClean="0">
                <a:latin typeface="华文新魏" pitchFamily="2" charset="-122"/>
                <a:ea typeface="华文新魏" pitchFamily="2" charset="-122"/>
              </a:rPr>
              <a:t>(Short Call)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 招数，获得权利金，增加收益，持股者也可使出此招，为股票锁定卖出价。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这一剑法在到期日股价低于行权价格时，能获得全部权利金收入。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</a:t>
            </a:r>
            <a:r>
              <a:rPr lang="zh-CN" altLang="en-US" sz="22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看不涨      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赚权利金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最大盈利：权利金</a:t>
            </a:r>
            <a:r>
              <a:rPr lang="en-US" altLang="zh-CN" sz="2200" b="0" dirty="0" smtClean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2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最大亏损：无限大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行权价格</a:t>
            </a:r>
            <a:r>
              <a:rPr lang="en-US" altLang="zh-CN" sz="2200" b="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优点：看准行情赚取对方权利金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缺点：行情判断错误损失巨大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200" b="0" dirty="0" smtClean="0">
                <a:latin typeface="华文新魏" pitchFamily="2" charset="-122"/>
                <a:ea typeface="华文新魏" pitchFamily="2" charset="-122"/>
              </a:rPr>
              <a:t>策略类型：收入获取型</a:t>
            </a:r>
            <a:endParaRPr lang="en-US" altLang="zh-CN" sz="22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横卷形 18"/>
          <p:cNvSpPr/>
          <p:nvPr/>
        </p:nvSpPr>
        <p:spPr bwMode="auto">
          <a:xfrm>
            <a:off x="179512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8431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上半式</a:t>
            </a:r>
            <a:endParaRPr lang="en-US" altLang="zh-CN" sz="24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卖出认购期权</a:t>
            </a:r>
            <a:endParaRPr lang="zh-CN" altLang="en-US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2298378" y="556320"/>
            <a:ext cx="6845622" cy="4248472"/>
            <a:chOff x="884" y="447"/>
            <a:chExt cx="4539" cy="2359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8682038" y="497170"/>
            <a:ext cx="461962" cy="4307621"/>
            <a:chOff x="5532" y="455"/>
            <a:chExt cx="291" cy="2345"/>
          </a:xfrm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5548" y="487"/>
              <a:ext cx="209" cy="23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剑术图解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0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79512" y="484312"/>
            <a:ext cx="1944216" cy="3747180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卖</a:t>
            </a:r>
            <a:r>
              <a:rPr lang="en-US" altLang="zh-CN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Call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，股价盘整、不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涨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时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获利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，下跌时损失，</a:t>
            </a:r>
            <a:r>
              <a:rPr lang="zh-CN" altLang="en-US" sz="19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最大获利为权利金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最大亏损</a:t>
            </a:r>
            <a:r>
              <a:rPr lang="zh-CN" altLang="en-US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无限大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到期日股价</a:t>
            </a:r>
            <a:r>
              <a:rPr lang="zh-CN" altLang="en-US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低于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盈亏平衡点（行权价格</a:t>
            </a:r>
            <a:r>
              <a:rPr lang="en-US" altLang="zh-CN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权利金）时，卖出方获利。</a:t>
            </a:r>
            <a:endParaRPr lang="en-US" altLang="zh-CN" sz="1900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483768" y="1060376"/>
            <a:ext cx="879475" cy="30777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盈亏</a:t>
            </a: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V="1">
            <a:off x="3059832" y="844352"/>
            <a:ext cx="0" cy="31683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 flipV="1">
            <a:off x="3059832" y="2860575"/>
            <a:ext cx="4248472" cy="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rot="13500000" flipH="1">
            <a:off x="4457525" y="3112452"/>
            <a:ext cx="2749230" cy="30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059832" y="2140496"/>
            <a:ext cx="1800200" cy="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5580112" y="2140496"/>
            <a:ext cx="216024" cy="504056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4860032" y="2140496"/>
            <a:ext cx="0" cy="648072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 flipV="1">
            <a:off x="6588224" y="2860576"/>
            <a:ext cx="0" cy="1008508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915816" y="2356520"/>
            <a:ext cx="2016224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kumimoji="0" lang="zh-TW" altLang="en-US" sz="1600" b="1" dirty="0">
                <a:solidFill>
                  <a:srgbClr val="009900"/>
                </a:solidFill>
                <a:latin typeface="標楷體" pitchFamily="65" charset="-120"/>
              </a:rPr>
              <a:t>权利金 </a:t>
            </a:r>
            <a:r>
              <a:rPr lang="en-US" altLang="zh-TW" sz="1600" b="1" dirty="0" smtClean="0">
                <a:solidFill>
                  <a:srgbClr val="009900"/>
                </a:solidFill>
                <a:latin typeface="標楷體" pitchFamily="65" charset="-120"/>
              </a:rPr>
              <a:t>= </a:t>
            </a:r>
            <a:r>
              <a:rPr lang="zh-TW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最大</a:t>
            </a:r>
            <a:r>
              <a:rPr lang="zh-CN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盈利</a:t>
            </a:r>
            <a:endParaRPr lang="en-US" altLang="zh-CN" sz="1600" b="1" dirty="0" smtClean="0">
              <a:solidFill>
                <a:srgbClr val="009900"/>
              </a:solidFill>
              <a:latin typeface="標楷體" pitchFamily="65" charset="-120"/>
            </a:endParaRPr>
          </a:p>
        </p:txBody>
      </p: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4283968" y="2356520"/>
            <a:ext cx="1295400" cy="703254"/>
            <a:chOff x="1837" y="2545"/>
            <a:chExt cx="725" cy="417"/>
          </a:xfrm>
        </p:grpSpPr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837" y="2545"/>
              <a:ext cx="725" cy="21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800" b="1">
                  <a:solidFill>
                    <a:srgbClr val="009900"/>
                  </a:solidFill>
                  <a:latin typeface="標楷體" pitchFamily="65" charset="-120"/>
                </a:rPr>
                <a:t>   </a:t>
              </a: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064" y="2749"/>
              <a:ext cx="201" cy="213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5004048" y="2284512"/>
            <a:ext cx="1368425" cy="775679"/>
            <a:chOff x="2517" y="2523"/>
            <a:chExt cx="725" cy="439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2699" y="2758"/>
              <a:ext cx="191" cy="204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2517" y="2523"/>
              <a:ext cx="725" cy="208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800" b="1">
                <a:solidFill>
                  <a:srgbClr val="000066"/>
                </a:solidFill>
                <a:latin typeface="標楷體" pitchFamily="65" charset="-120"/>
              </a:endParaRPr>
            </a:p>
          </p:txBody>
        </p:sp>
      </p:grpSp>
      <p:grpSp>
        <p:nvGrpSpPr>
          <p:cNvPr id="49" name="Group 21"/>
          <p:cNvGrpSpPr>
            <a:grpSpLocks/>
          </p:cNvGrpSpPr>
          <p:nvPr/>
        </p:nvGrpSpPr>
        <p:grpSpPr bwMode="auto">
          <a:xfrm>
            <a:off x="6011839" y="2356964"/>
            <a:ext cx="1512889" cy="720725"/>
            <a:chOff x="3062" y="2499"/>
            <a:chExt cx="953" cy="454"/>
          </a:xfrm>
        </p:grpSpPr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3062" y="2499"/>
              <a:ext cx="953" cy="213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標楷體" pitchFamily="65" charset="-120"/>
                </a:rPr>
                <a:t>到期日股价</a:t>
              </a:r>
              <a:endParaRPr lang="zh-TW" altLang="en-US" sz="1600" b="1" dirty="0">
                <a:solidFill>
                  <a:srgbClr val="FF0000"/>
                </a:solidFill>
                <a:latin typeface="標楷體" pitchFamily="65" charset="-120"/>
              </a:endParaRPr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3289" y="2726"/>
              <a:ext cx="227" cy="2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4499992" y="1780456"/>
            <a:ext cx="3673475" cy="338554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99"/>
                </a:solidFill>
                <a:latin typeface="標楷體" pitchFamily="65" charset="-120"/>
              </a:rPr>
              <a:t>盈亏平衡点 ＝ 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行权价</a:t>
            </a:r>
            <a:r>
              <a:rPr lang="en-US" altLang="zh-CN" sz="1600" b="1" dirty="0" smtClean="0">
                <a:solidFill>
                  <a:srgbClr val="000099"/>
                </a:solidFill>
                <a:latin typeface="標楷體" pitchFamily="65" charset="-120"/>
              </a:rPr>
              <a:t>+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权利金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7308304" y="2716560"/>
            <a:ext cx="86518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股价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6660232" y="3076600"/>
            <a:ext cx="1656184" cy="83099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损益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=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权利金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-max(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到期日股价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-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行权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价，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0)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73623716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88368"/>
            <a:ext cx="1152128" cy="1944216"/>
          </a:xfrm>
          <a:prstGeom prst="rect">
            <a:avLst/>
          </a:prstGeom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62000"/>
            <a:ext cx="461962" cy="4948808"/>
            <a:chOff x="5532" y="440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83568" y="3652664"/>
          <a:ext cx="7416824" cy="136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75"/>
                <a:gridCol w="3066571"/>
                <a:gridCol w="2638678"/>
              </a:tblGrid>
              <a:tr h="352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到期股价＜</a:t>
                      </a: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元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股＜到期股价＜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</a:t>
                      </a:r>
                    </a:p>
                  </a:txBody>
                  <a:tcPr/>
                </a:tc>
              </a:tr>
              <a:tr h="10133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赚取全部权利金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赚取部分权利金</a:t>
                      </a:r>
                      <a:endParaRPr lang="en-US" altLang="zh-CN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损益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到期股价）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</a:t>
                      </a:r>
                      <a:endParaRPr lang="en-US" altLang="zh-CN" sz="15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损益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（行权价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到期股价）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196280"/>
            <a:ext cx="3528392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韦小宝不看好股票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（市价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股）后市，他认为股票不会涨到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元以上，于是想挣点小钱花花。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124272"/>
            <a:ext cx="3384376" cy="180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卖出认购期权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2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2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364088" y="556320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8431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11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0.2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买入张数：</a:t>
            </a:r>
            <a:r>
              <a:rPr lang="en-US" altLang="zh-CN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7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sz="17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2500536"/>
            <a:ext cx="338437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若到期日股价高于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元，对方行权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，需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履行以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股卖出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的义务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574414" y="2082298"/>
            <a:ext cx="648072" cy="3324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2644552"/>
            <a:ext cx="35283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到期日根据对方是否行权，计算损益情况。</a:t>
            </a:r>
            <a:endParaRPr lang="zh-CN" altLang="en-US" sz="2000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707904" y="2860576"/>
            <a:ext cx="1440160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5644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获</a:t>
            </a:r>
            <a:r>
              <a:rPr lang="en-US" altLang="zh-CN" dirty="0" smtClean="0">
                <a:solidFill>
                  <a:srgbClr val="FF0000"/>
                </a:solidFill>
              </a:rPr>
              <a:t>0.2×1000×10=2000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</a:p>
          <a:p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700336"/>
            <a:ext cx="1512168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268288"/>
            <a:ext cx="5832648" cy="4680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预测股市将</a:t>
            </a:r>
            <a:r>
              <a:rPr lang="zh-CN" altLang="en-US" sz="20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盘整、不跌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，可亮</a:t>
            </a:r>
            <a:r>
              <a:rPr lang="zh-CN" altLang="en-US" sz="20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出</a:t>
            </a:r>
            <a:r>
              <a:rPr lang="zh-CN" altLang="en-US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卖出认沽期权</a:t>
            </a:r>
            <a:r>
              <a:rPr lang="en-US" altLang="zh-CN" sz="2000" b="0" dirty="0" smtClean="0">
                <a:latin typeface="华文新魏" pitchFamily="2" charset="-122"/>
                <a:ea typeface="华文新魏" pitchFamily="2" charset="-122"/>
              </a:rPr>
              <a:t>(Short </a:t>
            </a:r>
            <a:r>
              <a:rPr lang="en-US" altLang="zh-CN" sz="2000" b="0" dirty="0" smtClean="0">
                <a:latin typeface="华文新魏" pitchFamily="2" charset="-122"/>
                <a:ea typeface="华文新魏" pitchFamily="2" charset="-122"/>
              </a:rPr>
              <a:t> Put</a:t>
            </a:r>
            <a:r>
              <a:rPr lang="en-US" altLang="zh-CN" sz="2000" b="0" dirty="0" smtClean="0"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 招数，获得权利金，增加收益，此招也可为未来购入股票锁定较低的买入价，这一剑法在到期日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股价不低于于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行权价格时，能获得全部权利金收入。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</a:t>
            </a:r>
            <a:r>
              <a:rPr lang="zh-CN" altLang="en-US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看不跌</a:t>
            </a:r>
            <a:r>
              <a:rPr lang="zh-CN" altLang="en-US" sz="20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赚权利金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最大盈利：权利金</a:t>
            </a:r>
            <a:r>
              <a:rPr lang="en-US" altLang="zh-CN" sz="2000" b="0" dirty="0" smtClean="0">
                <a:latin typeface="华文新魏" pitchFamily="2" charset="-122"/>
                <a:ea typeface="华文新魏" pitchFamily="2" charset="-122"/>
              </a:rPr>
              <a:t>      </a:t>
            </a: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最大亏损：行权</a:t>
            </a:r>
            <a:r>
              <a:rPr lang="zh-CN" altLang="en-US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价格</a:t>
            </a:r>
            <a:r>
              <a:rPr lang="en-US" altLang="zh-CN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2000" b="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行权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价格</a:t>
            </a:r>
            <a:r>
              <a:rPr lang="en-US" altLang="zh-CN" sz="2000" b="0" dirty="0" smtClean="0"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权利金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优点：看准行情赚取对方权利金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缺点：行情判断错误损失巨大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0" dirty="0" smtClean="0">
                <a:latin typeface="华文新魏" pitchFamily="2" charset="-122"/>
                <a:ea typeface="华文新魏" pitchFamily="2" charset="-122"/>
              </a:rPr>
              <a:t>策略类型：收入获取型</a:t>
            </a:r>
            <a:endParaRPr lang="en-US" altLang="zh-CN" sz="20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/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横卷形 20"/>
          <p:cNvSpPr/>
          <p:nvPr/>
        </p:nvSpPr>
        <p:spPr bwMode="auto">
          <a:xfrm>
            <a:off x="107504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48431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下半式</a:t>
            </a:r>
            <a:endParaRPr lang="en-US" altLang="zh-CN" sz="24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卖出认沽期权</a:t>
            </a:r>
            <a:endParaRPr lang="zh-CN" altLang="en-US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2337591" y="556320"/>
            <a:ext cx="6806409" cy="4248472"/>
            <a:chOff x="910" y="447"/>
            <a:chExt cx="4513" cy="2359"/>
          </a:xfrm>
        </p:grpSpPr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 flipH="1">
              <a:off x="910" y="447"/>
              <a:ext cx="4297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5" name="Group 12"/>
          <p:cNvGrpSpPr>
            <a:grpSpLocks/>
          </p:cNvGrpSpPr>
          <p:nvPr/>
        </p:nvGrpSpPr>
        <p:grpSpPr bwMode="auto">
          <a:xfrm>
            <a:off x="8682038" y="497170"/>
            <a:ext cx="461962" cy="4307621"/>
            <a:chOff x="5532" y="455"/>
            <a:chExt cx="291" cy="2345"/>
          </a:xfrm>
        </p:grpSpPr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5548" y="487"/>
              <a:ext cx="209" cy="231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剑术图解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58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59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107504" y="340296"/>
            <a:ext cx="1944216" cy="411266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卖</a:t>
            </a:r>
            <a:r>
              <a:rPr lang="en-US" altLang="zh-CN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Put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，股价盘整、不跌时获利，下跌时损失，</a:t>
            </a:r>
            <a:r>
              <a:rPr lang="zh-CN" altLang="en-US" sz="19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最大获利为权利金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最大亏损为（行权价</a:t>
            </a:r>
            <a:r>
              <a:rPr lang="en-US" altLang="zh-CN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900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权利金）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，到期日股价</a:t>
            </a:r>
            <a:r>
              <a:rPr lang="zh-CN" altLang="en-US" sz="19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高于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盈亏平衡点（行权价格</a:t>
            </a:r>
            <a:r>
              <a:rPr lang="en-US" altLang="zh-CN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900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权利金）时，卖出方获利。</a:t>
            </a:r>
            <a:endParaRPr lang="en-US" altLang="zh-CN" sz="1900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483768" y="1060376"/>
            <a:ext cx="879475" cy="30777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盈亏</a:t>
            </a:r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 flipV="1">
            <a:off x="3059832" y="844352"/>
            <a:ext cx="0" cy="31683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 flipV="1">
            <a:off x="3059832" y="2860575"/>
            <a:ext cx="4248472" cy="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rot="8100000">
            <a:off x="2945357" y="3112451"/>
            <a:ext cx="2749230" cy="30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>
            <a:off x="5292080" y="2140496"/>
            <a:ext cx="1800200" cy="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7" name="Line 10"/>
          <p:cNvSpPr>
            <a:spLocks noChangeShapeType="1"/>
          </p:cNvSpPr>
          <p:nvPr/>
        </p:nvSpPr>
        <p:spPr bwMode="auto">
          <a:xfrm flipH="1" flipV="1">
            <a:off x="4139952" y="2212504"/>
            <a:ext cx="288032" cy="432048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 type="none" w="sm" len="sm"/>
            <a:tailEnd type="stealth" w="lg" len="med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 flipV="1">
            <a:off x="5292080" y="2212504"/>
            <a:ext cx="0" cy="648072"/>
          </a:xfrm>
          <a:prstGeom prst="line">
            <a:avLst/>
          </a:prstGeom>
          <a:noFill/>
          <a:ln w="50800">
            <a:solidFill>
              <a:srgbClr val="00990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 flipH="1" flipV="1">
            <a:off x="3851920" y="2788568"/>
            <a:ext cx="0" cy="792088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5292080" y="2284512"/>
            <a:ext cx="2016224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kumimoji="0" lang="zh-TW" altLang="en-US" sz="1600" b="1" dirty="0">
                <a:solidFill>
                  <a:srgbClr val="009900"/>
                </a:solidFill>
                <a:latin typeface="標楷體" pitchFamily="65" charset="-120"/>
              </a:rPr>
              <a:t>权利金 </a:t>
            </a:r>
            <a:r>
              <a:rPr lang="en-US" altLang="zh-TW" sz="1600" b="1" dirty="0" smtClean="0">
                <a:solidFill>
                  <a:srgbClr val="009900"/>
                </a:solidFill>
                <a:latin typeface="標楷體" pitchFamily="65" charset="-120"/>
              </a:rPr>
              <a:t>= </a:t>
            </a:r>
            <a:r>
              <a:rPr lang="zh-TW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最大</a:t>
            </a:r>
            <a:r>
              <a:rPr lang="zh-CN" altLang="en-US" sz="1600" b="1" dirty="0" smtClean="0">
                <a:solidFill>
                  <a:srgbClr val="009900"/>
                </a:solidFill>
                <a:latin typeface="標楷體" pitchFamily="65" charset="-120"/>
              </a:rPr>
              <a:t>盈利</a:t>
            </a:r>
            <a:endParaRPr lang="en-US" altLang="zh-CN" sz="1600" b="1" dirty="0" smtClean="0">
              <a:solidFill>
                <a:srgbClr val="009900"/>
              </a:solidFill>
              <a:latin typeface="標楷體" pitchFamily="65" charset="-120"/>
            </a:endParaRPr>
          </a:p>
        </p:txBody>
      </p:sp>
      <p:grpSp>
        <p:nvGrpSpPr>
          <p:cNvPr id="71" name="Group 15"/>
          <p:cNvGrpSpPr>
            <a:grpSpLocks/>
          </p:cNvGrpSpPr>
          <p:nvPr/>
        </p:nvGrpSpPr>
        <p:grpSpPr bwMode="auto">
          <a:xfrm>
            <a:off x="4716016" y="2356520"/>
            <a:ext cx="1295400" cy="703254"/>
            <a:chOff x="1837" y="2545"/>
            <a:chExt cx="725" cy="417"/>
          </a:xfrm>
        </p:grpSpPr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837" y="2545"/>
              <a:ext cx="725" cy="21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800" b="1">
                  <a:solidFill>
                    <a:srgbClr val="009900"/>
                  </a:solidFill>
                  <a:latin typeface="標楷體" pitchFamily="65" charset="-120"/>
                </a:rPr>
                <a:t>   </a:t>
              </a:r>
            </a:p>
          </p:txBody>
        </p: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2064" y="2749"/>
              <a:ext cx="201" cy="213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4" name="Group 18"/>
          <p:cNvGrpSpPr>
            <a:grpSpLocks/>
          </p:cNvGrpSpPr>
          <p:nvPr/>
        </p:nvGrpSpPr>
        <p:grpSpPr bwMode="auto">
          <a:xfrm>
            <a:off x="3995936" y="2284512"/>
            <a:ext cx="1368425" cy="775679"/>
            <a:chOff x="2517" y="2523"/>
            <a:chExt cx="725" cy="439"/>
          </a:xfrm>
        </p:grpSpPr>
        <p:sp>
          <p:nvSpPr>
            <p:cNvPr id="75" name="Oval 19"/>
            <p:cNvSpPr>
              <a:spLocks noChangeArrowheads="1"/>
            </p:cNvSpPr>
            <p:nvPr/>
          </p:nvSpPr>
          <p:spPr bwMode="auto">
            <a:xfrm>
              <a:off x="2699" y="2758"/>
              <a:ext cx="191" cy="204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2517" y="2523"/>
              <a:ext cx="725" cy="208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800" b="1">
                <a:solidFill>
                  <a:srgbClr val="000066"/>
                </a:solidFill>
                <a:latin typeface="標楷體" pitchFamily="65" charset="-120"/>
              </a:endParaRPr>
            </a:p>
          </p:txBody>
        </p:sp>
      </p:grp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2916211" y="2356964"/>
            <a:ext cx="1512889" cy="720725"/>
            <a:chOff x="1112" y="2499"/>
            <a:chExt cx="953" cy="454"/>
          </a:xfrm>
        </p:grpSpPr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112" y="2499"/>
              <a:ext cx="953" cy="213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標楷體" pitchFamily="65" charset="-120"/>
                </a:rPr>
                <a:t>到期日股价</a:t>
              </a:r>
              <a:endParaRPr lang="zh-TW" altLang="en-US" sz="1600" b="1" dirty="0">
                <a:solidFill>
                  <a:srgbClr val="FF0000"/>
                </a:solidFill>
                <a:latin typeface="標楷體" pitchFamily="65" charset="-120"/>
              </a:endParaRPr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1565" y="2726"/>
              <a:ext cx="227" cy="2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3275856" y="1780456"/>
            <a:ext cx="3673475" cy="338554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99"/>
                </a:solidFill>
                <a:latin typeface="標楷體" pitchFamily="65" charset="-120"/>
              </a:rPr>
              <a:t>盈亏平衡点 ＝ 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行权价</a:t>
            </a:r>
            <a:r>
              <a:rPr lang="en-US" altLang="zh-CN" sz="1600" b="1" dirty="0" smtClean="0">
                <a:solidFill>
                  <a:srgbClr val="000099"/>
                </a:solidFill>
                <a:latin typeface="標楷體" pitchFamily="65" charset="-120"/>
              </a:rPr>
              <a:t>-</a:t>
            </a:r>
            <a:r>
              <a:rPr lang="zh-CN" altLang="en-US" sz="1600" b="1" dirty="0" smtClean="0">
                <a:solidFill>
                  <a:srgbClr val="000099"/>
                </a:solidFill>
                <a:latin typeface="標楷體" pitchFamily="65" charset="-120"/>
              </a:rPr>
              <a:t>权利金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7308304" y="2716560"/>
            <a:ext cx="865187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 dirty="0">
                <a:latin typeface="標楷體" pitchFamily="65" charset="-120"/>
              </a:rPr>
              <a:t>股价</a:t>
            </a:r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3923928" y="3580656"/>
            <a:ext cx="2232248" cy="58477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损益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=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权利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金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-max(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行权价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-</a:t>
            </a:r>
            <a:r>
              <a:rPr lang="zh-CN" altLang="en-US" sz="1600" dirty="0" smtClean="0">
                <a:solidFill>
                  <a:srgbClr val="FF0000"/>
                </a:solidFill>
                <a:latin typeface="標楷體" pitchFamily="65" charset="-120"/>
              </a:rPr>
              <a:t>到期日股价，</a:t>
            </a:r>
            <a:r>
              <a:rPr lang="en-US" altLang="zh-CN" sz="1600" dirty="0" smtClean="0">
                <a:solidFill>
                  <a:srgbClr val="FF0000"/>
                </a:solidFill>
                <a:latin typeface="標楷體" pitchFamily="65" charset="-120"/>
              </a:rPr>
              <a:t>0)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173623716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51920" y="988368"/>
            <a:ext cx="1152128" cy="1944216"/>
          </a:xfrm>
          <a:prstGeom prst="rect">
            <a:avLst/>
          </a:prstGeom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62000"/>
            <a:ext cx="461962" cy="4948808"/>
            <a:chOff x="5532" y="440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899592" y="3580656"/>
          <a:ext cx="7488832" cy="137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880320"/>
                <a:gridCol w="2664296"/>
              </a:tblGrid>
              <a:tr h="3709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到期股价＜</a:t>
                      </a: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8.8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元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股＜到期股价＜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股＜到期股价</a:t>
                      </a:r>
                    </a:p>
                  </a:txBody>
                  <a:tcPr/>
                </a:tc>
              </a:tr>
              <a:tr h="9562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亏损</a:t>
                      </a:r>
                      <a:endParaRPr lang="en-US" altLang="zh-CN" sz="15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损益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（到期股价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行权价）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赚取部分权利金</a:t>
                      </a:r>
                      <a:endParaRPr lang="en-US" altLang="zh-CN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损益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（到期股价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行权价）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权利金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盈利</a:t>
                      </a:r>
                      <a:endParaRPr lang="en-US" altLang="zh-CN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获得全部权利金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268288"/>
            <a:ext cx="3528392" cy="118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市价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股，韦小宝认为后市不会下跌到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元以下，于是他想挣点小钱花花。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124272"/>
            <a:ext cx="338437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卖出认沽期权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0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364088" y="556320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84312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9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0.2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买入张数：</a:t>
            </a:r>
            <a:r>
              <a:rPr lang="en-US" altLang="zh-CN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2428528"/>
            <a:ext cx="338437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若到期日股价低于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元，对方行权，需履行以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股买入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的义务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646422" y="2082298"/>
            <a:ext cx="504056" cy="3324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2644552"/>
            <a:ext cx="35283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到期日根据对方是否行权，计算损益情况</a:t>
            </a:r>
            <a:endParaRPr lang="zh-CN" altLang="en-US" sz="2000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707904" y="2860576"/>
            <a:ext cx="1440160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15644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获</a:t>
            </a:r>
            <a:r>
              <a:rPr lang="en-US" altLang="zh-CN" dirty="0" smtClean="0">
                <a:solidFill>
                  <a:srgbClr val="FF0000"/>
                </a:solidFill>
              </a:rPr>
              <a:t>0.2×1000×10=2000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</a:p>
          <a:p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700336"/>
            <a:ext cx="1512168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268288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9" name="图片 18" descr="173623716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988368"/>
            <a:ext cx="2088232" cy="340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68144" y="1204392"/>
            <a:ext cx="259228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恭喜大家！你们已经掌握了期权独孤九剑第二剑</a:t>
            </a:r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——</a:t>
            </a:r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短剑式（卖出单个期权开仓）。至此，我们单一期权策略的剑术已经全部讲完了，各位剑客要记得课下巩固哦</a:t>
            </a:r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~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     ——</a:t>
            </a:r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韦小宝老师</a:t>
            </a:r>
            <a:endParaRPr lang="zh-CN" altLang="en-US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824</Words>
  <Application>Microsoft Office PowerPoint</Application>
  <PresentationFormat>自定义</PresentationFormat>
  <Paragraphs>93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武侠</dc:title>
  <dc:creator>王茹薇</dc:creator>
  <cp:lastModifiedBy>user</cp:lastModifiedBy>
  <cp:revision>129</cp:revision>
  <dcterms:created xsi:type="dcterms:W3CDTF">2011-08-29T06:09:32Z</dcterms:created>
  <dcterms:modified xsi:type="dcterms:W3CDTF">2014-11-27T06:28:40Z</dcterms:modified>
</cp:coreProperties>
</file>