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97" r:id="rId5"/>
  </p:sldMasterIdLst>
  <p:sldIdLst>
    <p:sldId id="293" r:id="rId6"/>
    <p:sldId id="302" r:id="rId7"/>
    <p:sldId id="306" r:id="rId8"/>
    <p:sldId id="310" r:id="rId9"/>
    <p:sldId id="308" r:id="rId10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2121FF"/>
    <a:srgbClr val="FF0000"/>
    <a:srgbClr val="EAEAEA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>
      <p:cViewPr>
        <p:scale>
          <a:sx n="100" d="100"/>
          <a:sy n="100" d="100"/>
        </p:scale>
        <p:origin x="-240" y="-762"/>
      </p:cViewPr>
      <p:guideLst>
        <p:guide orient="horz" pos="1620"/>
        <p:guide orient="horz" pos="2845"/>
        <p:guide orient="horz" pos="486"/>
        <p:guide orient="horz" pos="2119"/>
        <p:guide pos="14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0151-E144-4F6B-81E2-5C87A78B42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7E2D-AEC9-452B-AA57-735D57C6A2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A73F-6F6E-47A2-9DC2-C34518F5F9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C2D0-B361-492A-AC6D-CCD3AF2558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4F7E-70FF-418E-AF1E-50E5754024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057E-9575-46EC-ACE8-9A5F0AAA8C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C66AE-3318-4B12-BB9F-EC06D30C45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DF91-3CB2-4C70-B594-BD69FECB71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373B-1ABE-4499-9F36-DDDBCC7AB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AEF5-3600-4052-ACC2-5038A068CF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EE32-8F4B-4259-96DE-21318B8681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BB7B-7090-442F-A653-75E9F5103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C164-8E67-4BA7-947A-0F10F5CED1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9FC1-81B0-4B70-8141-0946F73BA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4F3-AF57-4D57-BB86-39123ADD8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AFCC-61A2-45F5-A9E0-9EDCA5C6F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4BDD-0093-4BB1-A26A-75FF2FECBA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EE5C-E971-4D4B-A58C-A4AA2FC9D1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B032-8CF9-4E14-AF49-6F8B248C3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3F11-69AB-41ED-8497-7C486A3CBB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6F3E-A21E-4D0F-AA93-6DD1CACF6F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A26C-1CA6-4028-AB51-202BC2B6E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6435-8A9C-47CC-8F2A-8BB5ED1F82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954A-4744-4417-BC59-E4DDC425F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12A-4099-4C22-9A00-AEA410F3D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EA00-8DE4-4515-AE41-FA6426E914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45F3-A790-48FB-873C-E90B0DDFA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A13E-844D-4B5A-9EDA-62400D3DAA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7B9E-017A-4ABE-BCEC-DDD85BA9B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AE1C-B0F8-42D2-819F-85942089AA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29A1-8D3D-47BF-A58D-165B34BE6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7EDA9-CF8F-4D3C-984D-389BD9E75E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34A1-2D1B-4B47-823C-28F2DABC5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D485-EB9B-4B8E-8A11-48993F54D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67E3-340F-4BA3-BF53-6A834BB50D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7112-E5C3-4E6A-9597-EB6E6BA442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205-45D2-4A01-9B28-D5E9710988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778F-D546-4A68-AAB3-360977C99E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4A46-3809-4658-A271-20F01D19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A67E-C00C-4023-9879-C9EC29FEB1F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9B10-F291-4372-B096-827DA7547A6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C7C8-9F02-44CB-B851-DABB8C09B3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2FD3-C115-448C-9B78-ACBB1D05194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09FB-C853-47A4-B2A6-529535F7427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7179-23A9-4ABA-AF5C-06675C1D97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0A44-E833-434C-8833-2F20D38D3E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C27C-9633-480C-A3B3-8F63B38E4F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7246-7256-4550-BC39-85D58EED782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1DAC-B127-4CC9-9BCA-978E260F62D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CEEC-0FA0-41E2-A522-941E17631FF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CAC92-5901-43A7-8DFD-8DB990A2A1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048E-EA81-4A62-94D6-ADED1808A3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697C-FE30-48F4-B417-A0A70CC65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2403-7F0E-4C1D-9764-F4DBB5A91F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E21-E02E-43A5-934A-F4BD752054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6" name="Text Box 22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2014B31-A290-42AB-BFEB-19C38099AA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2" name="Group 23"/>
          <p:cNvGrpSpPr>
            <a:grpSpLocks/>
          </p:cNvGrpSpPr>
          <p:nvPr userDrawn="1"/>
        </p:nvGrpSpPr>
        <p:grpSpPr bwMode="auto">
          <a:xfrm>
            <a:off x="0" y="68263"/>
            <a:ext cx="1331913" cy="271462"/>
            <a:chOff x="0" y="141"/>
            <a:chExt cx="839" cy="171"/>
          </a:xfrm>
        </p:grpSpPr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0" y="287"/>
              <a:ext cx="839" cy="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0" y="268"/>
              <a:ext cx="133" cy="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036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141"/>
              <a:ext cx="36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2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358A506-EAC0-4840-BCF8-347F109BC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6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D500253-0A11-46FA-BC65-9E4F54D9D7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/>
              <a:t>青衣</a:t>
            </a:r>
            <a:r>
              <a:rPr lang="en-US" altLang="zh-CN" sz="100" b="0"/>
              <a:t>2011.08.29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A571A2F-8E88-402B-928D-4ED015CBB0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104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 userDrawn="1"/>
        </p:nvSpPr>
        <p:spPr bwMode="auto">
          <a:xfrm>
            <a:off x="5657850" y="4910138"/>
            <a:ext cx="288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" b="0">
                <a:solidFill>
                  <a:srgbClr val="000000"/>
                </a:solidFill>
              </a:rPr>
              <a:t>青衣</a:t>
            </a:r>
            <a:r>
              <a:rPr lang="en-US" altLang="zh-CN" sz="100" b="0">
                <a:solidFill>
                  <a:srgbClr val="000000"/>
                </a:solidFill>
              </a:rPr>
              <a:t>2011.08.29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73FE074-4DA8-4E85-9EDF-9679B9D41E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4104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682038" y="268288"/>
            <a:ext cx="461962" cy="4680520"/>
            <a:chOff x="5532" y="448"/>
            <a:chExt cx="291" cy="2352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8"/>
              <a:ext cx="209" cy="23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剑法要义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268288"/>
            <a:ext cx="5472608" cy="46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7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持有股票的剑客为了增强持股收益，降低持股成本，往往会采用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备兑开仓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策略，不断通过展期卖出认购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期权</a:t>
            </a:r>
            <a:r>
              <a:rPr lang="en-US" altLang="zh-CN" sz="1900" b="0" dirty="0" smtClean="0">
                <a:latin typeface="华文新魏" pitchFamily="2" charset="-122"/>
                <a:ea typeface="华文新魏" pitchFamily="2" charset="-122"/>
              </a:rPr>
              <a:t>(Call)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逐渐降低持有股票的成本，这一策略也是深度套牢剑客的“解套神器”。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900" b="0" dirty="0" smtClean="0">
                <a:solidFill>
                  <a:srgbClr val="2121FF"/>
                </a:solidFill>
                <a:latin typeface="华文新魏" pitchFamily="2" charset="-122"/>
                <a:ea typeface="华文新魏" pitchFamily="2" charset="-122"/>
              </a:rPr>
              <a:t>剑术秘笈：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降低持股成本</a:t>
            </a:r>
            <a:endParaRPr lang="en-US" altLang="zh-CN" sz="1900" b="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剑术套路：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买股票</a:t>
            </a:r>
            <a:r>
              <a:rPr lang="en-US" altLang="zh-CN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1900" b="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卖认购</a:t>
            </a:r>
            <a:endParaRPr lang="en-US" altLang="zh-CN" sz="1900" b="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900" b="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构建成本：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股票买入成本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卖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Call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权利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金</a:t>
            </a:r>
            <a:endParaRPr lang="en-US" altLang="zh-CN" sz="1900" b="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900" b="0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</a:rPr>
              <a:t>盈亏平衡点：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股票成本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卖</a:t>
            </a:r>
            <a:r>
              <a:rPr lang="en-US" altLang="zh-CN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Call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权利</a:t>
            </a:r>
            <a:r>
              <a:rPr lang="zh-CN" altLang="en-US" sz="1900" b="0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金</a:t>
            </a:r>
            <a:endParaRPr lang="en-US" altLang="zh-CN" sz="1900" b="0" dirty="0" smtClean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r>
              <a:rPr lang="zh-CN" altLang="en-US" sz="1900" b="0" dirty="0" smtClean="0">
                <a:latin typeface="华文新魏" pitchFamily="2" charset="-122"/>
                <a:ea typeface="华文新魏" pitchFamily="2" charset="-122"/>
              </a:rPr>
              <a:t>策略类型：收入获取型</a:t>
            </a:r>
            <a:endParaRPr lang="en-US" altLang="zh-CN" sz="19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endParaRPr lang="en-US" altLang="zh-CN" sz="1600" b="0" dirty="0">
              <a:latin typeface="华文新魏" pitchFamily="2" charset="-122"/>
              <a:ea typeface="华文新魏" pitchFamily="2" charset="-122"/>
            </a:endParaRPr>
          </a:p>
          <a:p>
            <a:pPr indent="457200">
              <a:lnSpc>
                <a:spcPct val="170000"/>
              </a:lnSpc>
            </a:pPr>
            <a:endParaRPr lang="en-US" altLang="zh-CN" sz="1600" b="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横卷形 14"/>
          <p:cNvSpPr/>
          <p:nvPr/>
        </p:nvSpPr>
        <p:spPr bwMode="auto">
          <a:xfrm>
            <a:off x="179512" y="268288"/>
            <a:ext cx="2664296" cy="1152128"/>
          </a:xfrm>
          <a:prstGeom prst="horizontalScroll">
            <a:avLst/>
          </a:prstGeom>
          <a:solidFill>
            <a:srgbClr val="DDE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563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持股票   卖认购</a:t>
            </a:r>
            <a:endParaRPr lang="en-US" altLang="zh-CN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股票不涨收益厚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82038" y="196280"/>
            <a:ext cx="461962" cy="4788898"/>
            <a:chOff x="5532" y="440"/>
            <a:chExt cx="291" cy="2276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5548" y="440"/>
              <a:ext cx="209" cy="227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Text Box 1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实战案例</a:t>
              </a:r>
              <a:endParaRPr lang="zh-CN" altLang="en-US" b="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9224" name="AutoShape 1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" name="AutoShape 1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556320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68288"/>
            <a:ext cx="3528392" cy="14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令狐冲有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，当前股价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股，买入成本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股（套的好牢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~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），他认为股价短期内不会涨到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股，同时又不想割肉，想降低持股成本，增加持股收益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~</a:t>
            </a:r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196280"/>
            <a:ext cx="3312368" cy="15850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卖出认购期权</a:t>
            </a:r>
            <a:endParaRPr lang="en-US" altLang="zh-CN" sz="17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1600" dirty="0"/>
          </a:p>
        </p:txBody>
      </p:sp>
      <p:sp>
        <p:nvSpPr>
          <p:cNvPr id="19" name="左大括号 18"/>
          <p:cNvSpPr/>
          <p:nvPr/>
        </p:nvSpPr>
        <p:spPr bwMode="auto">
          <a:xfrm>
            <a:off x="5436096" y="556320"/>
            <a:ext cx="216024" cy="72008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412304"/>
            <a:ext cx="28803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行权价：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权利金：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0.05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合约单位：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1000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股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卖出张数：</a:t>
            </a:r>
            <a:r>
              <a:rPr lang="en-US" altLang="zh-CN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500" dirty="0" smtClean="0">
                <a:solidFill>
                  <a:srgbClr val="7030A0"/>
                </a:solidFill>
                <a:latin typeface="隶书" pitchFamily="49" charset="-122"/>
                <a:ea typeface="隶书" pitchFamily="49" charset="-122"/>
              </a:rPr>
              <a:t>张</a:t>
            </a:r>
            <a:endParaRPr lang="en-US" altLang="zh-CN" sz="15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500" dirty="0" smtClean="0">
                <a:solidFill>
                  <a:srgbClr val="FF0000"/>
                </a:solidFill>
              </a:rPr>
              <a:t>获得</a:t>
            </a:r>
            <a:r>
              <a:rPr lang="en-US" altLang="zh-CN" sz="1500" dirty="0" smtClean="0">
                <a:solidFill>
                  <a:srgbClr val="FF0000"/>
                </a:solidFill>
              </a:rPr>
              <a:t>0.05×1000×10=500</a:t>
            </a:r>
            <a:r>
              <a:rPr lang="zh-CN" altLang="en-US" sz="1500" dirty="0" smtClean="0">
                <a:solidFill>
                  <a:srgbClr val="FF0000"/>
                </a:solidFill>
              </a:rPr>
              <a:t>元</a:t>
            </a:r>
          </a:p>
          <a:p>
            <a:endParaRPr lang="en-US" altLang="zh-CN" sz="1600" dirty="0" smtClean="0">
              <a:solidFill>
                <a:srgbClr val="7030A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356520"/>
            <a:ext cx="3312368" cy="90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若到期日股价高于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股，对方行权，令狐冲须以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股向对方卖出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10000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股股票</a:t>
            </a:r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A~</a:t>
            </a:r>
          </a:p>
        </p:txBody>
      </p:sp>
      <p:sp>
        <p:nvSpPr>
          <p:cNvPr id="29" name="右箭头 28"/>
          <p:cNvSpPr/>
          <p:nvPr/>
        </p:nvSpPr>
        <p:spPr bwMode="auto">
          <a:xfrm rot="5400000">
            <a:off x="6574414" y="1938282"/>
            <a:ext cx="648072" cy="33242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2428528"/>
            <a:ext cx="3528392" cy="72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1700" dirty="0" smtClean="0">
                <a:latin typeface="楷体" pitchFamily="49" charset="-122"/>
                <a:ea typeface="楷体" pitchFamily="49" charset="-122"/>
              </a:rPr>
              <a:t>到期日根据股价，对方判断是否行权，令狐冲计算损益情况</a:t>
            </a:r>
            <a:endParaRPr lang="zh-CN" altLang="en-US" sz="1700" dirty="0"/>
          </a:p>
        </p:txBody>
      </p:sp>
      <p:sp>
        <p:nvSpPr>
          <p:cNvPr id="31" name="右箭头 30"/>
          <p:cNvSpPr/>
          <p:nvPr/>
        </p:nvSpPr>
        <p:spPr bwMode="auto">
          <a:xfrm rot="10800000">
            <a:off x="3635896" y="2572544"/>
            <a:ext cx="1584016" cy="3600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1" name="图片 12" descr="无标题.jpg"/>
          <p:cNvPicPr>
            <a:picLocks noChangeAspect="1"/>
          </p:cNvPicPr>
          <p:nvPr/>
        </p:nvPicPr>
        <p:blipFill>
          <a:blip r:embed="rId2" cstate="print"/>
          <a:srcRect l="3775" r="1860"/>
          <a:stretch>
            <a:fillRect/>
          </a:stretch>
        </p:blipFill>
        <p:spPr bwMode="auto">
          <a:xfrm>
            <a:off x="3923928" y="985771"/>
            <a:ext cx="1152128" cy="11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55576" y="3580656"/>
            <a:ext cx="7416824" cy="1076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若到期日股价≤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股，买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call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的剑客不行权，令狐冲获得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0.05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股的权利金收入，他的持仓成本将从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12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股降至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11.95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股，大家可别小看这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0.05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元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股，如果你频繁利用备兑开仓策略成功赚取权利金，顺利解套指日可待</a:t>
            </a:r>
            <a:r>
              <a:rPr lang="en-US" altLang="zh-CN" sz="15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~~</a:t>
            </a:r>
            <a:endParaRPr lang="zh-CN" altLang="en-US" sz="1500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3707904" y="628328"/>
            <a:ext cx="1584176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691680" y="412304"/>
            <a:ext cx="7205662" cy="4392613"/>
            <a:chOff x="884" y="447"/>
            <a:chExt cx="4539" cy="2359"/>
          </a:xfrm>
        </p:grpSpPr>
        <p:sp>
          <p:nvSpPr>
            <p:cNvPr id="18442" name="AutoShape 40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43" name="AutoShape 41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8786813" y="412750"/>
            <a:ext cx="461962" cy="4373563"/>
            <a:chOff x="5532" y="448"/>
            <a:chExt cx="291" cy="2342"/>
          </a:xfrm>
        </p:grpSpPr>
        <p:sp>
          <p:nvSpPr>
            <p:cNvPr id="18437" name="Rectangle 43"/>
            <p:cNvSpPr>
              <a:spLocks noChangeArrowheads="1"/>
            </p:cNvSpPr>
            <p:nvPr/>
          </p:nvSpPr>
          <p:spPr bwMode="auto">
            <a:xfrm>
              <a:off x="5548" y="448"/>
              <a:ext cx="209" cy="23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438" name="Text Box 44"/>
            <p:cNvSpPr txBox="1">
              <a:spLocks noChangeArrowheads="1"/>
            </p:cNvSpPr>
            <p:nvPr/>
          </p:nvSpPr>
          <p:spPr bwMode="auto">
            <a:xfrm>
              <a:off x="5532" y="532"/>
              <a:ext cx="29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0" dirty="0" smtClean="0">
                  <a:solidFill>
                    <a:srgbClr val="FFFFFF"/>
                  </a:solidFill>
                  <a:latin typeface="方正姚体" pitchFamily="2" charset="-122"/>
                  <a:ea typeface="方正姚体" pitchFamily="2" charset="-122"/>
                </a:rPr>
                <a:t>期权对投资者的价值</a:t>
              </a:r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5551" y="455"/>
              <a:ext cx="244" cy="275"/>
              <a:chOff x="5399" y="459"/>
              <a:chExt cx="431" cy="275"/>
            </a:xfrm>
          </p:grpSpPr>
          <p:sp>
            <p:nvSpPr>
              <p:cNvPr id="18440" name="AutoShape 46"/>
              <p:cNvSpPr>
                <a:spLocks noChangeArrowheads="1"/>
              </p:cNvSpPr>
              <p:nvPr/>
            </p:nvSpPr>
            <p:spPr bwMode="auto">
              <a:xfrm rot="5400000">
                <a:off x="5477" y="381"/>
                <a:ext cx="275" cy="431"/>
              </a:xfrm>
              <a:prstGeom prst="rtTriangl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1" name="AutoShape 47"/>
              <p:cNvSpPr>
                <a:spLocks noChangeArrowheads="1"/>
              </p:cNvSpPr>
              <p:nvPr/>
            </p:nvSpPr>
            <p:spPr bwMode="auto">
              <a:xfrm rot="5400000">
                <a:off x="5450" y="414"/>
                <a:ext cx="271" cy="361"/>
              </a:xfrm>
              <a:prstGeom prst="rtTriangle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627784" y="556320"/>
            <a:ext cx="6120680" cy="4248000"/>
          </a:xfrm>
          <a:prstGeom prst="rect">
            <a:avLst/>
          </a:prstGeom>
          <a:ln>
            <a:solidFill>
              <a:srgbClr val="33339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备兑开仓</a:t>
            </a:r>
            <a:r>
              <a:rPr lang="en-US" altLang="zh-CN" sz="20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dirty="0" smtClean="0"/>
              <a:t>股票“解套”的神秘利器</a:t>
            </a:r>
            <a:endParaRPr lang="en-US" altLang="zh-CN" sz="20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500" dirty="0" smtClean="0"/>
              <a:t>张大妈在</a:t>
            </a:r>
            <a:r>
              <a:rPr lang="en-US" altLang="zh-CN" sz="1500" dirty="0" smtClean="0"/>
              <a:t>2007</a:t>
            </a:r>
            <a:r>
              <a:rPr lang="zh-CN" altLang="en-US" sz="1500" dirty="0" smtClean="0"/>
              <a:t>年</a:t>
            </a:r>
            <a:r>
              <a:rPr lang="en-US" altLang="zh-CN" sz="1500" dirty="0" smtClean="0"/>
              <a:t>10</a:t>
            </a:r>
            <a:r>
              <a:rPr lang="zh-CN" altLang="en-US" sz="1500" dirty="0" smtClean="0"/>
              <a:t>月，大盘接近于</a:t>
            </a:r>
            <a:r>
              <a:rPr lang="en-US" altLang="zh-CN" sz="1500" dirty="0" smtClean="0"/>
              <a:t>6000</a:t>
            </a:r>
            <a:r>
              <a:rPr lang="zh-CN" altLang="en-US" sz="1500" dirty="0" smtClean="0"/>
              <a:t>点时冲入股市，买入</a:t>
            </a:r>
            <a:r>
              <a:rPr lang="en-US" altLang="zh-CN" sz="1500" dirty="0" smtClean="0"/>
              <a:t>10000</a:t>
            </a:r>
            <a:r>
              <a:rPr lang="zh-CN" altLang="en-US" sz="1500" dirty="0" smtClean="0"/>
              <a:t>股股票</a:t>
            </a:r>
            <a:r>
              <a:rPr lang="en-US" altLang="zh-CN" sz="1500" dirty="0" smtClean="0"/>
              <a:t>A</a:t>
            </a:r>
            <a:r>
              <a:rPr lang="zh-CN" altLang="en-US" sz="1500" dirty="0" smtClean="0"/>
              <a:t>，买入成本为</a:t>
            </a:r>
            <a:r>
              <a:rPr lang="en-US" altLang="zh-CN" sz="1500" dirty="0" smtClean="0"/>
              <a:t>30</a:t>
            </a:r>
            <a:r>
              <a:rPr lang="zh-CN" altLang="en-US" sz="1500" dirty="0" smtClean="0"/>
              <a:t>元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股，目前股价已跌到</a:t>
            </a:r>
            <a:r>
              <a:rPr lang="en-US" altLang="zh-CN" sz="1500" dirty="0" smtClean="0"/>
              <a:t>10</a:t>
            </a:r>
            <a:r>
              <a:rPr lang="zh-CN" altLang="en-US" sz="1500" dirty="0" smtClean="0"/>
              <a:t>元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股，张大妈的市值也从</a:t>
            </a:r>
            <a:r>
              <a:rPr lang="en-US" altLang="zh-CN" sz="1500" dirty="0" smtClean="0"/>
              <a:t>30</a:t>
            </a:r>
            <a:r>
              <a:rPr lang="zh-CN" altLang="en-US" sz="1500" dirty="0" smtClean="0"/>
              <a:t>万缩水到</a:t>
            </a:r>
            <a:r>
              <a:rPr lang="en-US" altLang="zh-CN" sz="1500" dirty="0" smtClean="0"/>
              <a:t>10</a:t>
            </a:r>
            <a:r>
              <a:rPr lang="zh-CN" altLang="en-US" sz="1500" dirty="0" smtClean="0"/>
              <a:t>万元。</a:t>
            </a:r>
            <a:endParaRPr lang="en-US" altLang="zh-CN" sz="15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500" dirty="0" smtClean="0"/>
              <a:t>在个股期权业务推出后，张大妈果断借助备兑开仓策略降低持股成本，她认定股票</a:t>
            </a:r>
            <a:r>
              <a:rPr lang="en-US" altLang="zh-CN" sz="1500" dirty="0" smtClean="0"/>
              <a:t>A</a:t>
            </a:r>
            <a:r>
              <a:rPr lang="zh-CN" altLang="en-US" sz="1500" dirty="0" smtClean="0"/>
              <a:t>短期内不会上涨到</a:t>
            </a:r>
            <a:r>
              <a:rPr lang="en-US" altLang="zh-CN" sz="1500" dirty="0" smtClean="0"/>
              <a:t>12</a:t>
            </a:r>
            <a:r>
              <a:rPr lang="zh-CN" altLang="en-US" sz="1500" dirty="0" smtClean="0"/>
              <a:t>元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股以上，于是每月都卖出下月到期的</a:t>
            </a:r>
            <a:r>
              <a:rPr lang="en-US" altLang="zh-CN" sz="1500" dirty="0" smtClean="0"/>
              <a:t>10</a:t>
            </a:r>
            <a:r>
              <a:rPr lang="zh-CN" altLang="en-US" sz="1500" dirty="0" smtClean="0"/>
              <a:t>张股票</a:t>
            </a:r>
            <a:r>
              <a:rPr lang="en-US" altLang="zh-CN" sz="1500" dirty="0" smtClean="0"/>
              <a:t>A</a:t>
            </a:r>
            <a:r>
              <a:rPr lang="zh-CN" altLang="en-US" sz="1500" dirty="0" smtClean="0"/>
              <a:t>的认购期权（合约单位为</a:t>
            </a:r>
            <a:r>
              <a:rPr lang="en-US" altLang="zh-CN" sz="1500" dirty="0" smtClean="0"/>
              <a:t>1000</a:t>
            </a:r>
            <a:r>
              <a:rPr lang="zh-CN" altLang="en-US" sz="1500" dirty="0" smtClean="0"/>
              <a:t>股），行权价格为</a:t>
            </a:r>
            <a:r>
              <a:rPr lang="en-US" altLang="zh-CN" sz="1500" dirty="0" smtClean="0"/>
              <a:t>12</a:t>
            </a:r>
            <a:r>
              <a:rPr lang="zh-CN" altLang="en-US" sz="1500" dirty="0" smtClean="0"/>
              <a:t>元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股，权利金为</a:t>
            </a:r>
            <a:r>
              <a:rPr lang="en-US" altLang="zh-CN" sz="1500" dirty="0" smtClean="0"/>
              <a:t>0.05</a:t>
            </a:r>
            <a:r>
              <a:rPr lang="zh-CN" altLang="en-US" sz="1500" dirty="0" smtClean="0"/>
              <a:t>元 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股，当到期日股价低于</a:t>
            </a:r>
            <a:r>
              <a:rPr lang="en-US" altLang="zh-CN" sz="1500" dirty="0" smtClean="0"/>
              <a:t>12</a:t>
            </a:r>
            <a:r>
              <a:rPr lang="zh-CN" altLang="en-US" sz="1500" dirty="0" smtClean="0"/>
              <a:t>元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股，张大妈就成功将持股成本拉低</a:t>
            </a:r>
            <a:r>
              <a:rPr lang="en-US" altLang="zh-CN" sz="1500" dirty="0" smtClean="0"/>
              <a:t>0.05</a:t>
            </a:r>
            <a:r>
              <a:rPr lang="zh-CN" altLang="en-US" sz="1500" dirty="0" smtClean="0"/>
              <a:t>元</a:t>
            </a:r>
            <a:r>
              <a:rPr lang="en-US" altLang="zh-CN" sz="1500" dirty="0" smtClean="0"/>
              <a:t>/</a:t>
            </a:r>
            <a:r>
              <a:rPr lang="zh-CN" altLang="en-US" sz="1500" dirty="0" smtClean="0"/>
              <a:t>股，同时每月获得</a:t>
            </a:r>
            <a:r>
              <a:rPr lang="en-US" altLang="zh-CN" sz="1500" dirty="0" smtClean="0"/>
              <a:t>0.05×10×1000=500</a:t>
            </a:r>
            <a:r>
              <a:rPr lang="zh-CN" altLang="en-US" sz="1500" dirty="0" smtClean="0"/>
              <a:t>元。张大妈持续利用备兑开仓降低持股成本，虽然每次只降低</a:t>
            </a:r>
            <a:r>
              <a:rPr lang="en-US" altLang="zh-CN" sz="1500" dirty="0" smtClean="0"/>
              <a:t>0.05</a:t>
            </a:r>
            <a:r>
              <a:rPr lang="zh-CN" altLang="en-US" sz="1500" dirty="0" smtClean="0"/>
              <a:t>元，但经过反复操作，张大妈终于成功解套，用卖出期权的收益弥补了股票下跌的损失。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16" name="图片 15" descr="u=4040106859,1321197680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000" y="3364632"/>
            <a:ext cx="1368152" cy="17804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196280"/>
            <a:ext cx="7205662" cy="4680520"/>
            <a:chOff x="884" y="447"/>
            <a:chExt cx="4539" cy="2359"/>
          </a:xfrm>
        </p:grpSpPr>
        <p:sp>
          <p:nvSpPr>
            <p:cNvPr id="9226" name="AutoShape 3"/>
            <p:cNvSpPr>
              <a:spLocks noChangeArrowheads="1"/>
            </p:cNvSpPr>
            <p:nvPr/>
          </p:nvSpPr>
          <p:spPr bwMode="auto">
            <a:xfrm>
              <a:off x="1927" y="447"/>
              <a:ext cx="3496" cy="2359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7" name="AutoShape 4"/>
            <p:cNvSpPr>
              <a:spLocks noChangeArrowheads="1"/>
            </p:cNvSpPr>
            <p:nvPr/>
          </p:nvSpPr>
          <p:spPr bwMode="auto">
            <a:xfrm flipH="1">
              <a:off x="884" y="460"/>
              <a:ext cx="4513" cy="232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059832" y="628328"/>
            <a:ext cx="5328592" cy="39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zh-CN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212504"/>
            <a:ext cx="360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恭喜大家在期权独孤九剑的路上又迈出了坚实的一步！大家再接再厉哦</a:t>
            </a:r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~~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     ——</a:t>
            </a:r>
            <a:r>
              <a:rPr lang="zh-CN" altLang="en-US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令狐冲老师</a:t>
            </a:r>
            <a:endParaRPr lang="zh-CN" altLang="en-US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9" name="图片 12" descr="无标题.jpg"/>
          <p:cNvPicPr>
            <a:picLocks noChangeAspect="1"/>
          </p:cNvPicPr>
          <p:nvPr/>
        </p:nvPicPr>
        <p:blipFill>
          <a:blip r:embed="rId2" cstate="print"/>
          <a:srcRect l="3775" r="1860"/>
          <a:stretch>
            <a:fillRect/>
          </a:stretch>
        </p:blipFill>
        <p:spPr bwMode="auto">
          <a:xfrm flipH="1">
            <a:off x="2483768" y="556320"/>
            <a:ext cx="1735713" cy="17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574</Words>
  <Application>Microsoft Office PowerPoint</Application>
  <PresentationFormat>自定义</PresentationFormat>
  <Paragraphs>31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武侠</dc:title>
  <dc:creator>王茹薇</dc:creator>
  <cp:lastModifiedBy>user</cp:lastModifiedBy>
  <cp:revision>129</cp:revision>
  <dcterms:created xsi:type="dcterms:W3CDTF">2011-08-29T06:09:32Z</dcterms:created>
  <dcterms:modified xsi:type="dcterms:W3CDTF">2014-11-27T06:45:50Z</dcterms:modified>
</cp:coreProperties>
</file>