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  <p:sldMasterId id="2147483652" r:id="rId4"/>
  </p:sldMasterIdLst>
  <p:sldIdLst>
    <p:sldId id="293" r:id="rId5"/>
    <p:sldId id="302" r:id="rId6"/>
    <p:sldId id="306" r:id="rId7"/>
    <p:sldId id="308" r:id="rId8"/>
  </p:sldIdLst>
  <p:sldSz cx="9144000" cy="5145088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21FF"/>
    <a:srgbClr val="FF0000"/>
    <a:srgbClr val="EAEAEA"/>
    <a:srgbClr val="C0C0C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3" autoAdjust="0"/>
    <p:restoredTop sz="94660"/>
  </p:normalViewPr>
  <p:slideViewPr>
    <p:cSldViewPr>
      <p:cViewPr>
        <p:scale>
          <a:sx n="100" d="100"/>
          <a:sy n="100" d="100"/>
        </p:scale>
        <p:origin x="-240" y="-762"/>
      </p:cViewPr>
      <p:guideLst>
        <p:guide orient="horz" pos="1620"/>
        <p:guide orient="horz" pos="2845"/>
        <p:guide orient="horz" pos="486"/>
        <p:guide orient="horz" pos="2119"/>
        <p:guide pos="147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331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6238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B0151-E144-4F6B-81E2-5C87A78B420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A7E2D-AEC9-452B-AA57-735D57C6A26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94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94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9A73F-6F6E-47A2-9DC2-C34518F5F9E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331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6238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2C2D0-B361-492A-AC6D-CCD3AF2558A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44F7E-70FF-418E-AF1E-50E5754024E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763"/>
            <a:ext cx="7772400" cy="10207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1225"/>
            <a:ext cx="7772400" cy="11255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B057E-9575-46EC-ACE8-9A5F0AAA8C9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5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5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C66AE-3318-4B12-BB9F-EC06D30C453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9DF91-3CB2-4C70-B594-BD69FECB719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1373B-1ABE-4499-9F36-DDDBCC7ABD2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AAEF5-3600-4052-ACC2-5038A068CFD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9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94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AEE32-8F4B-4259-96DE-21318B8681D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6BB7B-7090-442F-A653-75E9F510366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2038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7488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BC164-8E67-4BA7-947A-0F10F5CED1E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19FC1-81B0-4B70-8141-0946F73BA08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94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94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344F3-AF57-4D57-BB86-39123ADD899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331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6238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1AFCC-61A2-45F5-A9E0-9EDCA5C6FC8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C4BDD-0093-4BB1-A26A-75FF2FECBA3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763"/>
            <a:ext cx="7772400" cy="10207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1225"/>
            <a:ext cx="7772400" cy="11255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3EE5C-E971-4D4B-A58C-A4AA2FC9D18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5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5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9B032-8CF9-4E14-AF49-6F8B248C382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53F11-69AB-41ED-8497-7C486A3CBB1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E6F3E-A21E-4D0F-AA93-6DD1CACF6F3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1A26C-1CA6-4028-AB51-202BC2B6E76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763"/>
            <a:ext cx="7772400" cy="10207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1225"/>
            <a:ext cx="7772400" cy="11255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96435-8A9C-47CC-8F2A-8BB5ED1F823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9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94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5954A-4744-4417-BC59-E4DDC425F61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2038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7488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0912A-4099-4C22-9A00-AEA410F3D84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BEA00-8DE4-4515-AE41-FA6426E914E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94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94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545F3-A790-48FB-873C-E90B0DDFA05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331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6238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1A13E-844D-4B5A-9EDA-62400D3DAA5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17B9E-017A-4ABE-BCEC-DDD85BA9BE5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763"/>
            <a:ext cx="7772400" cy="10207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1225"/>
            <a:ext cx="7772400" cy="11255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8AE1C-B0F8-42D2-819F-85942089AAA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5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5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A29A1-8D3D-47BF-A58D-165B34BE605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7EDA9-CF8F-4D3C-984D-389BD9E75EA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534A1-2D1B-4B47-823C-28F2DABC58A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5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5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3D485-EB9B-4B8E-8A11-48993F54DE3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F67E3-340F-4BA3-BF53-6A834BB50D7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9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94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B7112-E5C3-4E6A-9597-EB6E6BA442E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2038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7488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12205-45D2-4A01-9B28-D5E97109881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1778F-D546-4A68-AAB3-360977C99E6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94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94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74A46-3809-4658-A271-20F01D1945B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A7179-23A9-4ABA-AF5C-06675C1D973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3048E-EA81-4A62-94D6-ADED1808A31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0697C-FE30-48F4-B417-A0A70CC65A3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9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94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42403-7F0E-4C1D-9764-F4DBB5A91F0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2038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7488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3BE21-E02E-43A5-934A-F4BD7520542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alphaModFix amt="0"/>
            <a:lum/>
          </a:blip>
          <a:srcRect/>
          <a:stretch>
            <a:fillRect l="-63000" r="-6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06" name="Text Box 22"/>
          <p:cNvSpPr txBox="1">
            <a:spLocks noChangeArrowheads="1"/>
          </p:cNvSpPr>
          <p:nvPr userDrawn="1"/>
        </p:nvSpPr>
        <p:spPr bwMode="auto">
          <a:xfrm>
            <a:off x="5657850" y="4910138"/>
            <a:ext cx="28892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100" b="0"/>
              <a:t>青衣</a:t>
            </a:r>
            <a:r>
              <a:rPr lang="en-US" altLang="zh-CN" sz="100" b="0"/>
              <a:t>2011.08.29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D2014B31-A290-42AB-BFEB-19C38099AA1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grpSp>
        <p:nvGrpSpPr>
          <p:cNvPr id="1032" name="Group 23"/>
          <p:cNvGrpSpPr>
            <a:grpSpLocks/>
          </p:cNvGrpSpPr>
          <p:nvPr userDrawn="1"/>
        </p:nvGrpSpPr>
        <p:grpSpPr bwMode="auto">
          <a:xfrm>
            <a:off x="0" y="68263"/>
            <a:ext cx="1331913" cy="271462"/>
            <a:chOff x="0" y="141"/>
            <a:chExt cx="839" cy="171"/>
          </a:xfrm>
        </p:grpSpPr>
        <p:sp>
          <p:nvSpPr>
            <p:cNvPr id="42008" name="Line 24"/>
            <p:cNvSpPr>
              <a:spLocks noChangeShapeType="1"/>
            </p:cNvSpPr>
            <p:nvPr/>
          </p:nvSpPr>
          <p:spPr bwMode="auto">
            <a:xfrm flipV="1">
              <a:off x="0" y="287"/>
              <a:ext cx="839" cy="6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2009" name="Rectangle 25"/>
            <p:cNvSpPr>
              <a:spLocks noChangeArrowheads="1"/>
            </p:cNvSpPr>
            <p:nvPr/>
          </p:nvSpPr>
          <p:spPr bwMode="auto">
            <a:xfrm>
              <a:off x="0" y="268"/>
              <a:ext cx="133" cy="44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pic>
          <p:nvPicPr>
            <p:cNvPr id="1036" name="Picture 26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4" y="141"/>
              <a:ext cx="363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33" name="Picture 28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515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alphaModFix amt="0"/>
            <a:lum/>
          </a:blip>
          <a:srcRect/>
          <a:stretch>
            <a:fillRect l="-63000" r="-6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2" name="Text Box 8"/>
          <p:cNvSpPr txBox="1">
            <a:spLocks noChangeArrowheads="1"/>
          </p:cNvSpPr>
          <p:nvPr userDrawn="1"/>
        </p:nvSpPr>
        <p:spPr bwMode="auto">
          <a:xfrm>
            <a:off x="5657850" y="4910138"/>
            <a:ext cx="28892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100" b="0"/>
              <a:t>青衣</a:t>
            </a:r>
            <a:r>
              <a:rPr lang="en-US" altLang="zh-CN" sz="100" b="0"/>
              <a:t>2011.08.29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A358A506-EAC0-4840-BCF8-347F109BC69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2056" name="Picture 7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515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alphaModFix amt="0"/>
            <a:lum/>
          </a:blip>
          <a:srcRect/>
          <a:stretch>
            <a:fillRect l="-63000" r="-6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2" name="Text Box 8"/>
          <p:cNvSpPr txBox="1">
            <a:spLocks noChangeArrowheads="1"/>
          </p:cNvSpPr>
          <p:nvPr userDrawn="1"/>
        </p:nvSpPr>
        <p:spPr bwMode="auto">
          <a:xfrm>
            <a:off x="5657850" y="4910138"/>
            <a:ext cx="28892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100" b="0"/>
              <a:t>青衣</a:t>
            </a:r>
            <a:r>
              <a:rPr lang="en-US" altLang="zh-CN" sz="100" b="0"/>
              <a:t>2011.08.29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BD500253-0A11-46FA-BC65-9E4F54D9D76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3080" name="Picture 7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515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alphaModFix amt="0"/>
            <a:lum/>
          </a:blip>
          <a:srcRect/>
          <a:stretch>
            <a:fillRect l="-63000" r="-6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4" name="Text Box 8"/>
          <p:cNvSpPr txBox="1">
            <a:spLocks noChangeArrowheads="1"/>
          </p:cNvSpPr>
          <p:nvPr userDrawn="1"/>
        </p:nvSpPr>
        <p:spPr bwMode="auto">
          <a:xfrm>
            <a:off x="5657850" y="4910138"/>
            <a:ext cx="28892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100" b="0"/>
              <a:t>青衣</a:t>
            </a:r>
            <a:r>
              <a:rPr lang="en-US" altLang="zh-CN" sz="100" b="0"/>
              <a:t>2011.08.29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5A571A2F-8E88-402B-928D-4ED015CBB0E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4104" name="Picture 7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515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5087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8682038" y="268288"/>
            <a:ext cx="461962" cy="4680520"/>
            <a:chOff x="5532" y="448"/>
            <a:chExt cx="291" cy="2352"/>
          </a:xfrm>
        </p:grpSpPr>
        <p:sp>
          <p:nvSpPr>
            <p:cNvPr id="9221" name="Rectangle 13"/>
            <p:cNvSpPr>
              <a:spLocks noChangeArrowheads="1"/>
            </p:cNvSpPr>
            <p:nvPr/>
          </p:nvSpPr>
          <p:spPr bwMode="auto">
            <a:xfrm>
              <a:off x="5548" y="448"/>
              <a:ext cx="209" cy="235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222" name="Text Box 14"/>
            <p:cNvSpPr txBox="1">
              <a:spLocks noChangeArrowheads="1"/>
            </p:cNvSpPr>
            <p:nvPr/>
          </p:nvSpPr>
          <p:spPr bwMode="auto">
            <a:xfrm>
              <a:off x="5532" y="532"/>
              <a:ext cx="291" cy="20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b="0" dirty="0" smtClean="0">
                  <a:solidFill>
                    <a:schemeClr val="bg1"/>
                  </a:solidFill>
                  <a:latin typeface="方正姚体" pitchFamily="2" charset="-122"/>
                  <a:ea typeface="方正姚体" pitchFamily="2" charset="-122"/>
                </a:rPr>
                <a:t>剑法要义</a:t>
              </a:r>
              <a:endParaRPr lang="zh-CN" altLang="en-US" b="0" dirty="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</a:endParaRPr>
            </a:p>
          </p:txBody>
        </p:sp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5551" y="455"/>
              <a:ext cx="244" cy="275"/>
              <a:chOff x="5399" y="459"/>
              <a:chExt cx="431" cy="275"/>
            </a:xfrm>
          </p:grpSpPr>
          <p:sp>
            <p:nvSpPr>
              <p:cNvPr id="9224" name="AutoShape 16"/>
              <p:cNvSpPr>
                <a:spLocks noChangeArrowheads="1"/>
              </p:cNvSpPr>
              <p:nvPr/>
            </p:nvSpPr>
            <p:spPr bwMode="auto">
              <a:xfrm rot="5400000">
                <a:off x="5477" y="381"/>
                <a:ext cx="275" cy="431"/>
              </a:xfrm>
              <a:prstGeom prst="rtTriangl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189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225" name="AutoShape 17"/>
              <p:cNvSpPr>
                <a:spLocks noChangeArrowheads="1"/>
              </p:cNvSpPr>
              <p:nvPr/>
            </p:nvSpPr>
            <p:spPr bwMode="auto">
              <a:xfrm rot="5400000">
                <a:off x="5450" y="414"/>
                <a:ext cx="271" cy="361"/>
              </a:xfrm>
              <a:prstGeom prst="rtTriangle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3059832" y="628328"/>
            <a:ext cx="5328592" cy="390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7200">
              <a:lnSpc>
                <a:spcPct val="125000"/>
              </a:lnSpc>
              <a:spcBef>
                <a:spcPct val="50000"/>
              </a:spcBef>
              <a:defRPr/>
            </a:pPr>
            <a:endParaRPr lang="en-US" altLang="zh-CN" dirty="0">
              <a:solidFill>
                <a:schemeClr val="accent2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75856" y="268288"/>
            <a:ext cx="5472608" cy="4680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57200">
              <a:lnSpc>
                <a:spcPct val="180000"/>
              </a:lnSpc>
            </a:pPr>
            <a:r>
              <a:rPr lang="zh-CN" altLang="en-US" sz="1900" b="0" dirty="0" smtClean="0">
                <a:latin typeface="华文新魏" pitchFamily="2" charset="-122"/>
                <a:ea typeface="华文新魏" pitchFamily="2" charset="-122"/>
              </a:rPr>
              <a:t>一个持有股票的剑客，当他害怕股价下跌时，会利用</a:t>
            </a:r>
            <a:r>
              <a:rPr lang="zh-CN" altLang="en-US" sz="1900" b="0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保险策略</a:t>
            </a:r>
            <a:r>
              <a:rPr lang="zh-CN" altLang="en-US" sz="1900" b="0" dirty="0" smtClean="0">
                <a:latin typeface="华文新魏" pitchFamily="2" charset="-122"/>
                <a:ea typeface="华文新魏" pitchFamily="2" charset="-122"/>
              </a:rPr>
              <a:t>，买入标的券对应的认沽</a:t>
            </a:r>
            <a:r>
              <a:rPr lang="zh-CN" altLang="en-US" sz="1900" b="0" dirty="0" smtClean="0">
                <a:latin typeface="华文新魏" pitchFamily="2" charset="-122"/>
                <a:ea typeface="华文新魏" pitchFamily="2" charset="-122"/>
              </a:rPr>
              <a:t>期权</a:t>
            </a:r>
            <a:r>
              <a:rPr lang="en-US" altLang="zh-CN" sz="1900" b="0" dirty="0" smtClean="0">
                <a:latin typeface="华文新魏" pitchFamily="2" charset="-122"/>
                <a:ea typeface="华文新魏" pitchFamily="2" charset="-122"/>
              </a:rPr>
              <a:t>(Put</a:t>
            </a:r>
            <a:r>
              <a:rPr lang="en-US" altLang="zh-CN" sz="1900" b="0" dirty="0" smtClean="0">
                <a:latin typeface="华文新魏" pitchFamily="2" charset="-122"/>
                <a:ea typeface="华文新魏" pitchFamily="2" charset="-122"/>
              </a:rPr>
              <a:t>)</a:t>
            </a:r>
            <a:r>
              <a:rPr lang="zh-CN" altLang="en-US" sz="1900" b="0" dirty="0" smtClean="0">
                <a:latin typeface="华文新魏" pitchFamily="2" charset="-122"/>
                <a:ea typeface="华文新魏" pitchFamily="2" charset="-122"/>
              </a:rPr>
              <a:t>，</a:t>
            </a:r>
            <a:r>
              <a:rPr lang="zh-CN" altLang="en-US" sz="1900" b="0" dirty="0" smtClean="0">
                <a:latin typeface="华文新魏" pitchFamily="2" charset="-122"/>
                <a:ea typeface="华文新魏" pitchFamily="2" charset="-122"/>
              </a:rPr>
              <a:t>防范股票</a:t>
            </a:r>
            <a:r>
              <a:rPr lang="zh-CN" altLang="en-US" sz="1900" b="0" dirty="0" smtClean="0">
                <a:latin typeface="华文新魏" pitchFamily="2" charset="-122"/>
                <a:ea typeface="华文新魏" pitchFamily="2" charset="-122"/>
              </a:rPr>
              <a:t>价格</a:t>
            </a:r>
            <a:r>
              <a:rPr lang="zh-CN" altLang="en-US" sz="1900" b="0" dirty="0" smtClean="0">
                <a:latin typeface="华文新魏" pitchFamily="2" charset="-122"/>
                <a:ea typeface="华文新魏" pitchFamily="2" charset="-122"/>
              </a:rPr>
              <a:t>下跌的风险。</a:t>
            </a:r>
            <a:endParaRPr lang="en-US" altLang="zh-CN" sz="1900" b="0" dirty="0" smtClean="0">
              <a:latin typeface="华文新魏" pitchFamily="2" charset="-122"/>
              <a:ea typeface="华文新魏" pitchFamily="2" charset="-122"/>
            </a:endParaRPr>
          </a:p>
          <a:p>
            <a:pPr indent="457200">
              <a:lnSpc>
                <a:spcPct val="180000"/>
              </a:lnSpc>
            </a:pPr>
            <a:r>
              <a:rPr lang="zh-CN" altLang="en-US" sz="1900" b="0" dirty="0" smtClean="0">
                <a:solidFill>
                  <a:srgbClr val="2121FF"/>
                </a:solidFill>
                <a:latin typeface="华文新魏" pitchFamily="2" charset="-122"/>
                <a:ea typeface="华文新魏" pitchFamily="2" charset="-122"/>
              </a:rPr>
              <a:t>剑术秘笈：给股票买保险</a:t>
            </a:r>
            <a:r>
              <a:rPr lang="zh-CN" altLang="en-US" sz="1900" b="0" dirty="0" smtClean="0">
                <a:latin typeface="华文新魏" pitchFamily="2" charset="-122"/>
                <a:ea typeface="华文新魏" pitchFamily="2" charset="-122"/>
              </a:rPr>
              <a:t>      锁定股票卖价</a:t>
            </a:r>
            <a:endParaRPr lang="en-US" altLang="zh-CN" sz="1900" b="0" dirty="0" smtClean="0">
              <a:latin typeface="华文新魏" pitchFamily="2" charset="-122"/>
              <a:ea typeface="华文新魏" pitchFamily="2" charset="-122"/>
            </a:endParaRPr>
          </a:p>
          <a:p>
            <a:pPr indent="457200">
              <a:lnSpc>
                <a:spcPct val="180000"/>
              </a:lnSpc>
            </a:pPr>
            <a:r>
              <a:rPr lang="zh-CN" altLang="en-US" sz="1900" b="0" dirty="0" smtClean="0">
                <a:latin typeface="华文新魏" pitchFamily="2" charset="-122"/>
                <a:ea typeface="华文新魏" pitchFamily="2" charset="-122"/>
              </a:rPr>
              <a:t>剑术套路：</a:t>
            </a:r>
            <a:r>
              <a:rPr lang="zh-CN" altLang="en-US" sz="1900" b="0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买股票</a:t>
            </a:r>
            <a:r>
              <a:rPr lang="en-US" altLang="zh-CN" sz="1900" b="0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+</a:t>
            </a:r>
            <a:r>
              <a:rPr lang="zh-CN" altLang="en-US" sz="1900" b="0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买认沽</a:t>
            </a:r>
            <a:endParaRPr lang="en-US" altLang="zh-CN" sz="1900" b="0" dirty="0" smtClean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  <a:p>
            <a:pPr indent="457200">
              <a:lnSpc>
                <a:spcPct val="180000"/>
              </a:lnSpc>
            </a:pPr>
            <a:r>
              <a:rPr lang="zh-CN" altLang="en-US" sz="1900" b="0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构建成本：</a:t>
            </a:r>
            <a:r>
              <a:rPr lang="zh-CN" altLang="en-US" sz="1900" b="0" dirty="0" smtClean="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rPr>
              <a:t>股票买入成本</a:t>
            </a:r>
            <a:r>
              <a:rPr lang="en-US" altLang="zh-CN" sz="1900" b="0" dirty="0" smtClean="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rPr>
              <a:t>+</a:t>
            </a:r>
            <a:r>
              <a:rPr lang="zh-CN" altLang="en-US" sz="1900" b="0" dirty="0" smtClean="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rPr>
              <a:t>买</a:t>
            </a:r>
            <a:r>
              <a:rPr lang="en-US" altLang="zh-CN" sz="1900" b="0" dirty="0" smtClean="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rPr>
              <a:t>Put</a:t>
            </a:r>
            <a:r>
              <a:rPr lang="zh-CN" altLang="en-US" sz="1900" b="0" dirty="0" smtClean="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rPr>
              <a:t>权利金</a:t>
            </a:r>
            <a:endParaRPr lang="en-US" altLang="zh-CN" sz="1900" b="0" dirty="0" smtClean="0">
              <a:solidFill>
                <a:schemeClr val="tx1"/>
              </a:solidFill>
              <a:latin typeface="华文新魏" pitchFamily="2" charset="-122"/>
              <a:ea typeface="华文新魏" pitchFamily="2" charset="-122"/>
            </a:endParaRPr>
          </a:p>
          <a:p>
            <a:pPr indent="457200">
              <a:lnSpc>
                <a:spcPct val="180000"/>
              </a:lnSpc>
            </a:pPr>
            <a:r>
              <a:rPr lang="zh-CN" altLang="en-US" sz="1900" b="0" dirty="0" smtClean="0">
                <a:solidFill>
                  <a:srgbClr val="7030A0"/>
                </a:solidFill>
                <a:latin typeface="华文新魏" pitchFamily="2" charset="-122"/>
                <a:ea typeface="华文新魏" pitchFamily="2" charset="-122"/>
              </a:rPr>
              <a:t>盈亏</a:t>
            </a:r>
            <a:r>
              <a:rPr lang="zh-CN" altLang="en-US" sz="1900" b="0" dirty="0" smtClean="0">
                <a:solidFill>
                  <a:srgbClr val="7030A0"/>
                </a:solidFill>
                <a:latin typeface="华文新魏" pitchFamily="2" charset="-122"/>
                <a:ea typeface="华文新魏" pitchFamily="2" charset="-122"/>
              </a:rPr>
              <a:t>平衡点：</a:t>
            </a:r>
            <a:r>
              <a:rPr lang="zh-CN" altLang="en-US" sz="1900" b="0" dirty="0" smtClean="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rPr>
              <a:t>股票买入成本</a:t>
            </a:r>
            <a:r>
              <a:rPr lang="en-US" altLang="zh-CN" sz="1900" b="0" dirty="0" smtClean="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rPr>
              <a:t>+</a:t>
            </a:r>
            <a:r>
              <a:rPr lang="zh-CN" altLang="en-US" sz="1900" b="0" dirty="0" smtClean="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rPr>
              <a:t>买</a:t>
            </a:r>
            <a:r>
              <a:rPr lang="en-US" altLang="zh-CN" sz="1900" b="0" dirty="0" smtClean="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rPr>
              <a:t>Put</a:t>
            </a:r>
            <a:r>
              <a:rPr lang="zh-CN" altLang="en-US" sz="1900" b="0" dirty="0" smtClean="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rPr>
              <a:t>权利</a:t>
            </a:r>
            <a:r>
              <a:rPr lang="zh-CN" altLang="en-US" sz="1900" b="0" dirty="0" smtClean="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rPr>
              <a:t>金</a:t>
            </a:r>
            <a:endParaRPr lang="en-US" altLang="zh-CN" sz="1900" b="0" dirty="0" smtClean="0">
              <a:solidFill>
                <a:schemeClr val="tx1"/>
              </a:solidFill>
              <a:latin typeface="华文新魏" pitchFamily="2" charset="-122"/>
              <a:ea typeface="华文新魏" pitchFamily="2" charset="-122"/>
            </a:endParaRPr>
          </a:p>
          <a:p>
            <a:pPr indent="457200">
              <a:lnSpc>
                <a:spcPct val="180000"/>
              </a:lnSpc>
            </a:pPr>
            <a:r>
              <a:rPr lang="zh-CN" altLang="en-US" sz="1900" b="0" dirty="0" smtClean="0">
                <a:latin typeface="华文新魏" pitchFamily="2" charset="-122"/>
                <a:ea typeface="华文新魏" pitchFamily="2" charset="-122"/>
              </a:rPr>
              <a:t>策略</a:t>
            </a:r>
            <a:r>
              <a:rPr lang="zh-CN" altLang="en-US" sz="1900" b="0" dirty="0" smtClean="0">
                <a:latin typeface="华文新魏" pitchFamily="2" charset="-122"/>
                <a:ea typeface="华文新魏" pitchFamily="2" charset="-122"/>
              </a:rPr>
              <a:t>类型：资本增值型</a:t>
            </a:r>
            <a:endParaRPr lang="en-US" altLang="zh-CN" sz="1900" b="0" dirty="0" smtClean="0">
              <a:latin typeface="华文新魏" pitchFamily="2" charset="-122"/>
              <a:ea typeface="华文新魏" pitchFamily="2" charset="-122"/>
            </a:endParaRPr>
          </a:p>
          <a:p>
            <a:pPr indent="457200">
              <a:lnSpc>
                <a:spcPct val="150000"/>
              </a:lnSpc>
            </a:pPr>
            <a:endParaRPr lang="en-US" altLang="zh-CN" sz="1900" b="0" dirty="0">
              <a:latin typeface="华文新魏" pitchFamily="2" charset="-122"/>
              <a:ea typeface="华文新魏" pitchFamily="2" charset="-122"/>
            </a:endParaRPr>
          </a:p>
          <a:p>
            <a:pPr indent="457200"/>
            <a:endParaRPr lang="en-US" altLang="zh-CN" sz="1600" b="0" dirty="0" smtClean="0">
              <a:latin typeface="华文新魏" pitchFamily="2" charset="-122"/>
              <a:ea typeface="华文新魏" pitchFamily="2" charset="-122"/>
            </a:endParaRPr>
          </a:p>
          <a:p>
            <a:pPr indent="457200"/>
            <a:endParaRPr lang="en-US" altLang="zh-CN" sz="1600" b="0" dirty="0">
              <a:latin typeface="华文新魏" pitchFamily="2" charset="-122"/>
              <a:ea typeface="华文新魏" pitchFamily="2" charset="-122"/>
            </a:endParaRPr>
          </a:p>
          <a:p>
            <a:pPr indent="457200"/>
            <a:endParaRPr lang="en-US" altLang="zh-CN" sz="1600" b="0" dirty="0" smtClean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5" name="横卷形 14"/>
          <p:cNvSpPr/>
          <p:nvPr/>
        </p:nvSpPr>
        <p:spPr bwMode="auto">
          <a:xfrm>
            <a:off x="179512" y="268288"/>
            <a:ext cx="2664296" cy="1152128"/>
          </a:xfrm>
          <a:prstGeom prst="horizontalScroll">
            <a:avLst/>
          </a:prstGeom>
          <a:solidFill>
            <a:srgbClr val="DDEFA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9552" y="484312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accent6"/>
                </a:solidFill>
                <a:latin typeface="华文楷体" pitchFamily="2" charset="-122"/>
                <a:ea typeface="华文楷体" pitchFamily="2" charset="-122"/>
              </a:rPr>
              <a:t>持股票   买认沽</a:t>
            </a:r>
            <a:endParaRPr lang="en-US" altLang="zh-CN" dirty="0" smtClean="0">
              <a:solidFill>
                <a:schemeClr val="accent6"/>
              </a:solidFill>
              <a:latin typeface="华文楷体" pitchFamily="2" charset="-122"/>
              <a:ea typeface="华文楷体" pitchFamily="2" charset="-122"/>
            </a:endParaRPr>
          </a:p>
          <a:p>
            <a:pPr algn="ctr"/>
            <a:r>
              <a:rPr lang="zh-CN" altLang="en-US" dirty="0" smtClean="0">
                <a:solidFill>
                  <a:schemeClr val="accent6"/>
                </a:solidFill>
                <a:latin typeface="华文楷体" pitchFamily="2" charset="-122"/>
                <a:ea typeface="华文楷体" pitchFamily="2" charset="-122"/>
              </a:rPr>
              <a:t>股价下跌保财富</a:t>
            </a:r>
            <a:endParaRPr lang="zh-CN" altLang="en-US" dirty="0">
              <a:solidFill>
                <a:schemeClr val="accent6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8682038" y="196280"/>
            <a:ext cx="461962" cy="4788898"/>
            <a:chOff x="5532" y="440"/>
            <a:chExt cx="291" cy="2276"/>
          </a:xfrm>
        </p:grpSpPr>
        <p:sp>
          <p:nvSpPr>
            <p:cNvPr id="9221" name="Rectangle 13"/>
            <p:cNvSpPr>
              <a:spLocks noChangeArrowheads="1"/>
            </p:cNvSpPr>
            <p:nvPr/>
          </p:nvSpPr>
          <p:spPr bwMode="auto">
            <a:xfrm>
              <a:off x="5548" y="440"/>
              <a:ext cx="209" cy="227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222" name="Text Box 14"/>
            <p:cNvSpPr txBox="1">
              <a:spLocks noChangeArrowheads="1"/>
            </p:cNvSpPr>
            <p:nvPr/>
          </p:nvSpPr>
          <p:spPr bwMode="auto">
            <a:xfrm>
              <a:off x="5532" y="532"/>
              <a:ext cx="291" cy="20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b="0" dirty="0" smtClean="0">
                  <a:solidFill>
                    <a:schemeClr val="bg1"/>
                  </a:solidFill>
                  <a:latin typeface="方正姚体" pitchFamily="2" charset="-122"/>
                  <a:ea typeface="方正姚体" pitchFamily="2" charset="-122"/>
                </a:rPr>
                <a:t>实战案例</a:t>
              </a:r>
              <a:endParaRPr lang="zh-CN" altLang="en-US" b="0" dirty="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</a:endParaRPr>
            </a:p>
          </p:txBody>
        </p:sp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5551" y="455"/>
              <a:ext cx="244" cy="275"/>
              <a:chOff x="5399" y="459"/>
              <a:chExt cx="431" cy="275"/>
            </a:xfrm>
          </p:grpSpPr>
          <p:sp>
            <p:nvSpPr>
              <p:cNvPr id="9224" name="AutoShape 16"/>
              <p:cNvSpPr>
                <a:spLocks noChangeArrowheads="1"/>
              </p:cNvSpPr>
              <p:nvPr/>
            </p:nvSpPr>
            <p:spPr bwMode="auto">
              <a:xfrm rot="5400000">
                <a:off x="5477" y="381"/>
                <a:ext cx="275" cy="431"/>
              </a:xfrm>
              <a:prstGeom prst="rtTriangl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189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225" name="AutoShape 17"/>
              <p:cNvSpPr>
                <a:spLocks noChangeArrowheads="1"/>
              </p:cNvSpPr>
              <p:nvPr/>
            </p:nvSpPr>
            <p:spPr bwMode="auto">
              <a:xfrm rot="5400000">
                <a:off x="5450" y="414"/>
                <a:ext cx="271" cy="361"/>
              </a:xfrm>
              <a:prstGeom prst="rtTriangle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3059832" y="556320"/>
            <a:ext cx="5328592" cy="390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7200">
              <a:lnSpc>
                <a:spcPct val="125000"/>
              </a:lnSpc>
              <a:spcBef>
                <a:spcPct val="50000"/>
              </a:spcBef>
              <a:defRPr/>
            </a:pPr>
            <a:endParaRPr lang="en-US" altLang="zh-CN" dirty="0">
              <a:solidFill>
                <a:schemeClr val="accent2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196280"/>
            <a:ext cx="3528392" cy="1296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700" dirty="0" smtClean="0">
                <a:latin typeface="楷体" pitchFamily="49" charset="-122"/>
                <a:ea typeface="楷体" pitchFamily="49" charset="-122"/>
              </a:rPr>
              <a:t>1.</a:t>
            </a:r>
            <a:r>
              <a:rPr lang="zh-CN" altLang="en-US" sz="1700" dirty="0" smtClean="0">
                <a:latin typeface="楷体" pitchFamily="49" charset="-122"/>
                <a:ea typeface="楷体" pitchFamily="49" charset="-122"/>
              </a:rPr>
              <a:t>令狐冲有</a:t>
            </a:r>
            <a:r>
              <a:rPr lang="en-US" altLang="zh-CN" sz="1700" dirty="0" smtClean="0">
                <a:latin typeface="楷体" pitchFamily="49" charset="-122"/>
                <a:ea typeface="楷体" pitchFamily="49" charset="-122"/>
              </a:rPr>
              <a:t>10000</a:t>
            </a:r>
            <a:r>
              <a:rPr lang="zh-CN" altLang="en-US" sz="1700" dirty="0" smtClean="0">
                <a:latin typeface="楷体" pitchFamily="49" charset="-122"/>
                <a:ea typeface="楷体" pitchFamily="49" charset="-122"/>
              </a:rPr>
              <a:t>股股票</a:t>
            </a:r>
            <a:r>
              <a:rPr lang="en-US" altLang="zh-CN" sz="1700" dirty="0" smtClean="0">
                <a:latin typeface="楷体" pitchFamily="49" charset="-122"/>
                <a:ea typeface="楷体" pitchFamily="49" charset="-122"/>
              </a:rPr>
              <a:t>A</a:t>
            </a:r>
            <a:r>
              <a:rPr lang="zh-CN" altLang="en-US" sz="1700" dirty="0" smtClean="0">
                <a:latin typeface="楷体" pitchFamily="49" charset="-122"/>
                <a:ea typeface="楷体" pitchFamily="49" charset="-122"/>
              </a:rPr>
              <a:t>，当前股价</a:t>
            </a:r>
            <a:r>
              <a:rPr lang="en-US" altLang="zh-CN" sz="1700" dirty="0" smtClean="0">
                <a:latin typeface="楷体" pitchFamily="49" charset="-122"/>
                <a:ea typeface="楷体" pitchFamily="49" charset="-122"/>
              </a:rPr>
              <a:t>10</a:t>
            </a:r>
            <a:r>
              <a:rPr lang="zh-CN" altLang="en-US" sz="1700" dirty="0" smtClean="0">
                <a:latin typeface="楷体" pitchFamily="49" charset="-122"/>
                <a:ea typeface="楷体" pitchFamily="49" charset="-122"/>
              </a:rPr>
              <a:t>元</a:t>
            </a:r>
            <a:r>
              <a:rPr lang="en-US" altLang="zh-CN" sz="1700" dirty="0" smtClean="0">
                <a:latin typeface="楷体" pitchFamily="49" charset="-122"/>
                <a:ea typeface="楷体" pitchFamily="49" charset="-122"/>
              </a:rPr>
              <a:t>/</a:t>
            </a:r>
            <a:r>
              <a:rPr lang="zh-CN" altLang="en-US" sz="1700" dirty="0" smtClean="0">
                <a:latin typeface="楷体" pitchFamily="49" charset="-122"/>
                <a:ea typeface="楷体" pitchFamily="49" charset="-122"/>
              </a:rPr>
              <a:t>股，买入成本</a:t>
            </a:r>
            <a:r>
              <a:rPr lang="en-US" altLang="zh-CN" sz="1700" dirty="0" smtClean="0">
                <a:latin typeface="楷体" pitchFamily="49" charset="-122"/>
                <a:ea typeface="楷体" pitchFamily="49" charset="-122"/>
              </a:rPr>
              <a:t>9</a:t>
            </a:r>
            <a:r>
              <a:rPr lang="zh-CN" altLang="en-US" sz="1700" dirty="0" smtClean="0">
                <a:latin typeface="楷体" pitchFamily="49" charset="-122"/>
                <a:ea typeface="楷体" pitchFamily="49" charset="-122"/>
              </a:rPr>
              <a:t>元</a:t>
            </a:r>
            <a:r>
              <a:rPr lang="en-US" altLang="zh-CN" sz="1700" dirty="0" smtClean="0">
                <a:latin typeface="楷体" pitchFamily="49" charset="-122"/>
                <a:ea typeface="楷体" pitchFamily="49" charset="-122"/>
              </a:rPr>
              <a:t>/</a:t>
            </a:r>
            <a:r>
              <a:rPr lang="zh-CN" altLang="en-US" sz="1700" dirty="0" smtClean="0">
                <a:latin typeface="楷体" pitchFamily="49" charset="-122"/>
                <a:ea typeface="楷体" pitchFamily="49" charset="-122"/>
              </a:rPr>
              <a:t>股，他怕股价短期内大幅下跌，于是想到保险策略</a:t>
            </a:r>
            <a:r>
              <a:rPr lang="en-US" altLang="zh-CN" sz="1700" dirty="0" smtClean="0">
                <a:latin typeface="楷体" pitchFamily="49" charset="-122"/>
                <a:ea typeface="楷体" pitchFamily="49" charset="-122"/>
              </a:rPr>
              <a:t>~</a:t>
            </a:r>
          </a:p>
          <a:p>
            <a:endParaRPr lang="zh-CN" altLang="en-US" dirty="0"/>
          </a:p>
        </p:txBody>
      </p:sp>
      <p:sp>
        <p:nvSpPr>
          <p:cNvPr id="16" name="右箭头 15"/>
          <p:cNvSpPr/>
          <p:nvPr/>
        </p:nvSpPr>
        <p:spPr bwMode="auto">
          <a:xfrm>
            <a:off x="3707904" y="628328"/>
            <a:ext cx="1512168" cy="360040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20072" y="124272"/>
            <a:ext cx="3312368" cy="151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700" dirty="0" smtClean="0">
                <a:latin typeface="楷体" pitchFamily="49" charset="-122"/>
                <a:ea typeface="楷体" pitchFamily="49" charset="-122"/>
              </a:rPr>
              <a:t>2.</a:t>
            </a:r>
            <a:r>
              <a:rPr lang="zh-CN" altLang="en-US" sz="1700" dirty="0" smtClean="0">
                <a:latin typeface="楷体" pitchFamily="49" charset="-122"/>
                <a:ea typeface="楷体" pitchFamily="49" charset="-122"/>
              </a:rPr>
              <a:t>买入认沽期权</a:t>
            </a:r>
            <a:endParaRPr lang="en-US" altLang="zh-CN" sz="1700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sz="1600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sz="1600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sz="1600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sz="1600" dirty="0" smtClean="0">
              <a:latin typeface="楷体" pitchFamily="49" charset="-122"/>
              <a:ea typeface="楷体" pitchFamily="49" charset="-122"/>
            </a:endParaRPr>
          </a:p>
          <a:p>
            <a:endParaRPr lang="zh-CN" altLang="en-US" sz="1600" dirty="0"/>
          </a:p>
        </p:txBody>
      </p:sp>
      <p:sp>
        <p:nvSpPr>
          <p:cNvPr id="19" name="左大括号 18"/>
          <p:cNvSpPr/>
          <p:nvPr/>
        </p:nvSpPr>
        <p:spPr bwMode="auto">
          <a:xfrm>
            <a:off x="5436096" y="484312"/>
            <a:ext cx="216024" cy="72008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80112" y="340296"/>
            <a:ext cx="2880320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dirty="0" smtClean="0">
                <a:solidFill>
                  <a:srgbClr val="7030A0"/>
                </a:solidFill>
                <a:latin typeface="隶书" pitchFamily="49" charset="-122"/>
                <a:ea typeface="隶书" pitchFamily="49" charset="-122"/>
              </a:rPr>
              <a:t>行权价：</a:t>
            </a:r>
            <a:r>
              <a:rPr lang="en-US" altLang="zh-CN" sz="1500" dirty="0" smtClean="0">
                <a:solidFill>
                  <a:srgbClr val="7030A0"/>
                </a:solidFill>
                <a:latin typeface="隶书" pitchFamily="49" charset="-122"/>
                <a:ea typeface="隶书" pitchFamily="49" charset="-122"/>
              </a:rPr>
              <a:t>8.5</a:t>
            </a:r>
            <a:r>
              <a:rPr lang="zh-CN" altLang="en-US" sz="1500" dirty="0" smtClean="0">
                <a:solidFill>
                  <a:srgbClr val="7030A0"/>
                </a:solidFill>
                <a:latin typeface="隶书" pitchFamily="49" charset="-122"/>
                <a:ea typeface="隶书" pitchFamily="49" charset="-122"/>
              </a:rPr>
              <a:t>元</a:t>
            </a:r>
            <a:r>
              <a:rPr lang="en-US" altLang="zh-CN" sz="1500" dirty="0" smtClean="0">
                <a:solidFill>
                  <a:srgbClr val="7030A0"/>
                </a:solidFill>
                <a:latin typeface="隶书" pitchFamily="49" charset="-122"/>
                <a:ea typeface="隶书" pitchFamily="49" charset="-122"/>
              </a:rPr>
              <a:t>/</a:t>
            </a:r>
            <a:r>
              <a:rPr lang="zh-CN" altLang="en-US" sz="1500" dirty="0" smtClean="0">
                <a:solidFill>
                  <a:srgbClr val="7030A0"/>
                </a:solidFill>
                <a:latin typeface="隶书" pitchFamily="49" charset="-122"/>
                <a:ea typeface="隶书" pitchFamily="49" charset="-122"/>
              </a:rPr>
              <a:t>股</a:t>
            </a:r>
            <a:endParaRPr lang="en-US" altLang="zh-CN" sz="1500" dirty="0" smtClean="0">
              <a:solidFill>
                <a:srgbClr val="7030A0"/>
              </a:solidFill>
              <a:latin typeface="隶书" pitchFamily="49" charset="-122"/>
              <a:ea typeface="隶书" pitchFamily="49" charset="-122"/>
            </a:endParaRPr>
          </a:p>
          <a:p>
            <a:r>
              <a:rPr lang="zh-CN" altLang="en-US" sz="1500" dirty="0" smtClean="0">
                <a:solidFill>
                  <a:srgbClr val="7030A0"/>
                </a:solidFill>
                <a:latin typeface="隶书" pitchFamily="49" charset="-122"/>
                <a:ea typeface="隶书" pitchFamily="49" charset="-122"/>
              </a:rPr>
              <a:t>权利金：</a:t>
            </a:r>
            <a:r>
              <a:rPr lang="en-US" altLang="zh-CN" sz="1500" dirty="0" smtClean="0">
                <a:solidFill>
                  <a:srgbClr val="7030A0"/>
                </a:solidFill>
                <a:latin typeface="隶书" pitchFamily="49" charset="-122"/>
                <a:ea typeface="隶书" pitchFamily="49" charset="-122"/>
              </a:rPr>
              <a:t>0.01</a:t>
            </a:r>
            <a:r>
              <a:rPr lang="zh-CN" altLang="en-US" sz="1500" dirty="0" smtClean="0">
                <a:solidFill>
                  <a:srgbClr val="7030A0"/>
                </a:solidFill>
                <a:latin typeface="隶书" pitchFamily="49" charset="-122"/>
                <a:ea typeface="隶书" pitchFamily="49" charset="-122"/>
              </a:rPr>
              <a:t>元</a:t>
            </a:r>
            <a:r>
              <a:rPr lang="en-US" altLang="zh-CN" sz="1500" dirty="0" smtClean="0">
                <a:solidFill>
                  <a:srgbClr val="7030A0"/>
                </a:solidFill>
                <a:latin typeface="隶书" pitchFamily="49" charset="-122"/>
                <a:ea typeface="隶书" pitchFamily="49" charset="-122"/>
              </a:rPr>
              <a:t>/</a:t>
            </a:r>
            <a:r>
              <a:rPr lang="zh-CN" altLang="en-US" sz="1500" dirty="0" smtClean="0">
                <a:solidFill>
                  <a:srgbClr val="7030A0"/>
                </a:solidFill>
                <a:latin typeface="隶书" pitchFamily="49" charset="-122"/>
                <a:ea typeface="隶书" pitchFamily="49" charset="-122"/>
              </a:rPr>
              <a:t>股</a:t>
            </a:r>
            <a:endParaRPr lang="en-US" altLang="zh-CN" sz="1500" dirty="0" smtClean="0">
              <a:solidFill>
                <a:srgbClr val="7030A0"/>
              </a:solidFill>
              <a:latin typeface="隶书" pitchFamily="49" charset="-122"/>
              <a:ea typeface="隶书" pitchFamily="49" charset="-122"/>
            </a:endParaRPr>
          </a:p>
          <a:p>
            <a:r>
              <a:rPr lang="zh-CN" altLang="en-US" sz="1500" dirty="0" smtClean="0">
                <a:solidFill>
                  <a:srgbClr val="7030A0"/>
                </a:solidFill>
                <a:latin typeface="隶书" pitchFamily="49" charset="-122"/>
                <a:ea typeface="隶书" pitchFamily="49" charset="-122"/>
              </a:rPr>
              <a:t>合约单位：</a:t>
            </a:r>
            <a:r>
              <a:rPr lang="en-US" altLang="zh-CN" sz="1500" dirty="0" smtClean="0">
                <a:solidFill>
                  <a:srgbClr val="7030A0"/>
                </a:solidFill>
                <a:latin typeface="隶书" pitchFamily="49" charset="-122"/>
                <a:ea typeface="隶书" pitchFamily="49" charset="-122"/>
              </a:rPr>
              <a:t>1000</a:t>
            </a:r>
            <a:r>
              <a:rPr lang="zh-CN" altLang="en-US" sz="1500" dirty="0" smtClean="0">
                <a:solidFill>
                  <a:srgbClr val="7030A0"/>
                </a:solidFill>
                <a:latin typeface="隶书" pitchFamily="49" charset="-122"/>
                <a:ea typeface="隶书" pitchFamily="49" charset="-122"/>
              </a:rPr>
              <a:t>股</a:t>
            </a:r>
            <a:endParaRPr lang="en-US" altLang="zh-CN" sz="1500" dirty="0" smtClean="0">
              <a:solidFill>
                <a:srgbClr val="7030A0"/>
              </a:solidFill>
              <a:latin typeface="隶书" pitchFamily="49" charset="-122"/>
              <a:ea typeface="隶书" pitchFamily="49" charset="-122"/>
            </a:endParaRPr>
          </a:p>
          <a:p>
            <a:r>
              <a:rPr lang="zh-CN" altLang="en-US" sz="1500" dirty="0" smtClean="0">
                <a:solidFill>
                  <a:srgbClr val="7030A0"/>
                </a:solidFill>
                <a:latin typeface="隶书" pitchFamily="49" charset="-122"/>
                <a:ea typeface="隶书" pitchFamily="49" charset="-122"/>
              </a:rPr>
              <a:t>买入张数：</a:t>
            </a:r>
            <a:r>
              <a:rPr lang="en-US" altLang="zh-CN" sz="1500" dirty="0" smtClean="0">
                <a:solidFill>
                  <a:srgbClr val="7030A0"/>
                </a:solidFill>
                <a:latin typeface="隶书" pitchFamily="49" charset="-122"/>
                <a:ea typeface="隶书" pitchFamily="49" charset="-122"/>
              </a:rPr>
              <a:t>10</a:t>
            </a:r>
            <a:r>
              <a:rPr lang="zh-CN" altLang="en-US" sz="1500" dirty="0" smtClean="0">
                <a:solidFill>
                  <a:srgbClr val="7030A0"/>
                </a:solidFill>
                <a:latin typeface="隶书" pitchFamily="49" charset="-122"/>
                <a:ea typeface="隶书" pitchFamily="49" charset="-122"/>
              </a:rPr>
              <a:t>张</a:t>
            </a:r>
            <a:endParaRPr lang="en-US" altLang="zh-CN" sz="1500" dirty="0" smtClean="0">
              <a:solidFill>
                <a:srgbClr val="7030A0"/>
              </a:solidFill>
              <a:latin typeface="隶书" pitchFamily="49" charset="-122"/>
              <a:ea typeface="隶书" pitchFamily="49" charset="-122"/>
            </a:endParaRPr>
          </a:p>
          <a:p>
            <a:r>
              <a:rPr lang="zh-CN" altLang="en-US" sz="1500" dirty="0" smtClean="0">
                <a:solidFill>
                  <a:srgbClr val="FF0000"/>
                </a:solidFill>
              </a:rPr>
              <a:t>付出</a:t>
            </a:r>
            <a:r>
              <a:rPr lang="en-US" altLang="zh-CN" sz="1500" dirty="0" smtClean="0">
                <a:solidFill>
                  <a:srgbClr val="FF0000"/>
                </a:solidFill>
              </a:rPr>
              <a:t>0.01×1000×10=100</a:t>
            </a:r>
            <a:r>
              <a:rPr lang="zh-CN" altLang="en-US" sz="1500" dirty="0" smtClean="0">
                <a:solidFill>
                  <a:srgbClr val="FF0000"/>
                </a:solidFill>
              </a:rPr>
              <a:t>元</a:t>
            </a:r>
          </a:p>
          <a:p>
            <a:endParaRPr lang="en-US" altLang="zh-CN" sz="1600" dirty="0" smtClean="0">
              <a:solidFill>
                <a:srgbClr val="7030A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20072" y="2140495"/>
            <a:ext cx="3312368" cy="684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700" dirty="0" smtClean="0">
                <a:latin typeface="楷体" pitchFamily="49" charset="-122"/>
                <a:ea typeface="楷体" pitchFamily="49" charset="-122"/>
              </a:rPr>
              <a:t>3.</a:t>
            </a:r>
            <a:r>
              <a:rPr lang="zh-CN" altLang="en-US" sz="1700" dirty="0" smtClean="0">
                <a:latin typeface="楷体" pitchFamily="49" charset="-122"/>
                <a:ea typeface="楷体" pitchFamily="49" charset="-122"/>
              </a:rPr>
              <a:t>获得到期日以</a:t>
            </a:r>
            <a:r>
              <a:rPr lang="en-US" altLang="zh-CN" sz="1700" dirty="0" smtClean="0">
                <a:latin typeface="楷体" pitchFamily="49" charset="-122"/>
                <a:ea typeface="楷体" pitchFamily="49" charset="-122"/>
              </a:rPr>
              <a:t>8.5</a:t>
            </a:r>
            <a:r>
              <a:rPr lang="zh-CN" altLang="en-US" sz="1700" dirty="0" smtClean="0">
                <a:latin typeface="楷体" pitchFamily="49" charset="-122"/>
                <a:ea typeface="楷体" pitchFamily="49" charset="-122"/>
              </a:rPr>
              <a:t>元</a:t>
            </a:r>
            <a:r>
              <a:rPr lang="en-US" altLang="zh-CN" sz="1700" dirty="0" smtClean="0">
                <a:latin typeface="楷体" pitchFamily="49" charset="-122"/>
                <a:ea typeface="楷体" pitchFamily="49" charset="-122"/>
              </a:rPr>
              <a:t>/</a:t>
            </a:r>
            <a:r>
              <a:rPr lang="zh-CN" altLang="en-US" sz="1700" dirty="0" smtClean="0">
                <a:latin typeface="楷体" pitchFamily="49" charset="-122"/>
                <a:ea typeface="楷体" pitchFamily="49" charset="-122"/>
              </a:rPr>
              <a:t>股卖出</a:t>
            </a:r>
            <a:r>
              <a:rPr lang="en-US" altLang="zh-CN" sz="1700" dirty="0" smtClean="0">
                <a:latin typeface="楷体" pitchFamily="49" charset="-122"/>
                <a:ea typeface="楷体" pitchFamily="49" charset="-122"/>
              </a:rPr>
              <a:t>10000</a:t>
            </a:r>
            <a:r>
              <a:rPr lang="zh-CN" altLang="en-US" sz="1700" dirty="0" smtClean="0">
                <a:latin typeface="楷体" pitchFamily="49" charset="-122"/>
                <a:ea typeface="楷体" pitchFamily="49" charset="-122"/>
              </a:rPr>
              <a:t>股股票</a:t>
            </a:r>
            <a:r>
              <a:rPr lang="en-US" altLang="zh-CN" sz="1700" dirty="0" smtClean="0">
                <a:latin typeface="楷体" pitchFamily="49" charset="-122"/>
                <a:ea typeface="楷体" pitchFamily="49" charset="-122"/>
              </a:rPr>
              <a:t>A</a:t>
            </a:r>
            <a:r>
              <a:rPr lang="zh-CN" altLang="en-US" sz="1700" dirty="0" smtClean="0">
                <a:latin typeface="楷体" pitchFamily="49" charset="-122"/>
                <a:ea typeface="楷体" pitchFamily="49" charset="-122"/>
              </a:rPr>
              <a:t>的权利</a:t>
            </a:r>
            <a:endParaRPr lang="en-US" altLang="zh-CN" sz="1700" dirty="0" smtClean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5536" y="3220616"/>
            <a:ext cx="8208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zh-CN" altLang="en-US" dirty="0" smtClean="0"/>
              <a:t>若到期日股价跌到</a:t>
            </a:r>
            <a:r>
              <a:rPr lang="en-US" altLang="zh-CN" dirty="0" smtClean="0"/>
              <a:t>8</a:t>
            </a:r>
            <a:r>
              <a:rPr lang="zh-CN" altLang="en-US" dirty="0" smtClean="0"/>
              <a:t>元</a:t>
            </a:r>
            <a:r>
              <a:rPr lang="en-US" altLang="zh-CN" dirty="0" smtClean="0"/>
              <a:t>/</a:t>
            </a:r>
            <a:r>
              <a:rPr lang="zh-CN" altLang="en-US" dirty="0" smtClean="0"/>
              <a:t>股，令狐冲依然能以</a:t>
            </a:r>
            <a:r>
              <a:rPr lang="en-US" altLang="zh-CN" dirty="0" smtClean="0"/>
              <a:t>8.5</a:t>
            </a:r>
            <a:r>
              <a:rPr lang="zh-CN" altLang="en-US" dirty="0" smtClean="0"/>
              <a:t>元</a:t>
            </a:r>
            <a:r>
              <a:rPr lang="en-US" altLang="zh-CN" dirty="0" smtClean="0"/>
              <a:t>/</a:t>
            </a:r>
            <a:r>
              <a:rPr lang="zh-CN" altLang="en-US" dirty="0" smtClean="0"/>
              <a:t>股的价格卖出股票</a:t>
            </a:r>
            <a:r>
              <a:rPr lang="en-US" altLang="zh-CN" dirty="0" smtClean="0"/>
              <a:t>A</a:t>
            </a:r>
            <a:r>
              <a:rPr lang="zh-CN" altLang="en-US" dirty="0" smtClean="0"/>
              <a:t>，加上付出的</a:t>
            </a:r>
            <a:r>
              <a:rPr lang="en-US" altLang="zh-CN" dirty="0" smtClean="0"/>
              <a:t>0.01</a:t>
            </a:r>
            <a:r>
              <a:rPr lang="zh-CN" altLang="en-US" dirty="0" smtClean="0"/>
              <a:t>元</a:t>
            </a:r>
            <a:r>
              <a:rPr lang="en-US" altLang="zh-CN" dirty="0" smtClean="0"/>
              <a:t>/</a:t>
            </a:r>
            <a:r>
              <a:rPr lang="zh-CN" altLang="en-US" dirty="0" smtClean="0"/>
              <a:t>股权利金，总亏损为</a:t>
            </a:r>
            <a:r>
              <a:rPr lang="en-US" altLang="zh-CN" dirty="0" smtClean="0"/>
              <a:t>(9-8.5)+0.01=0.51</a:t>
            </a:r>
            <a:r>
              <a:rPr lang="zh-CN" altLang="en-US" dirty="0" smtClean="0"/>
              <a:t>元</a:t>
            </a:r>
            <a:r>
              <a:rPr lang="en-US" altLang="zh-CN" dirty="0" smtClean="0"/>
              <a:t>/</a:t>
            </a:r>
            <a:r>
              <a:rPr lang="zh-CN" altLang="en-US" dirty="0" smtClean="0"/>
              <a:t>股，而如果令狐冲当时不采取保险策略，将亏损</a:t>
            </a:r>
            <a:r>
              <a:rPr lang="en-US" altLang="zh-CN" dirty="0" smtClean="0"/>
              <a:t>9-8=1</a:t>
            </a:r>
            <a:r>
              <a:rPr lang="zh-CN" altLang="en-US" dirty="0" smtClean="0"/>
              <a:t>元</a:t>
            </a:r>
            <a:r>
              <a:rPr lang="en-US" altLang="zh-CN" dirty="0" smtClean="0"/>
              <a:t>/</a:t>
            </a:r>
            <a:r>
              <a:rPr lang="zh-CN" altLang="en-US" dirty="0" smtClean="0"/>
              <a:t>股，保险的作用可见一斑</a:t>
            </a:r>
            <a:r>
              <a:rPr lang="en-US" altLang="zh-CN" dirty="0" smtClean="0"/>
              <a:t>~</a:t>
            </a:r>
          </a:p>
          <a:p>
            <a:pPr indent="457200"/>
            <a:r>
              <a:rPr lang="zh-CN" altLang="en-US" dirty="0" smtClean="0"/>
              <a:t>如果到期日股价超过</a:t>
            </a:r>
            <a:r>
              <a:rPr lang="en-US" altLang="zh-CN" dirty="0" smtClean="0"/>
              <a:t>8.5</a:t>
            </a:r>
            <a:r>
              <a:rPr lang="zh-CN" altLang="en-US" dirty="0" smtClean="0"/>
              <a:t>元</a:t>
            </a:r>
            <a:r>
              <a:rPr lang="en-US" altLang="zh-CN" dirty="0" smtClean="0"/>
              <a:t>/</a:t>
            </a:r>
            <a:r>
              <a:rPr lang="zh-CN" altLang="en-US" dirty="0" smtClean="0"/>
              <a:t>股，认沽期权将无价值，令狐冲将损失全部权利金，但权利金仅为</a:t>
            </a:r>
            <a:r>
              <a:rPr lang="en-US" altLang="zh-CN" dirty="0" smtClean="0"/>
              <a:t>0.01</a:t>
            </a:r>
            <a:r>
              <a:rPr lang="zh-CN" altLang="en-US" dirty="0" smtClean="0"/>
              <a:t>元</a:t>
            </a:r>
            <a:r>
              <a:rPr lang="en-US" altLang="zh-CN" dirty="0" smtClean="0"/>
              <a:t>/</a:t>
            </a:r>
            <a:r>
              <a:rPr lang="zh-CN" altLang="en-US" dirty="0" smtClean="0"/>
              <a:t>股，损失在可接受范围之内。</a:t>
            </a:r>
            <a:endParaRPr lang="zh-CN" altLang="en-US" dirty="0"/>
          </a:p>
        </p:txBody>
      </p:sp>
      <p:sp>
        <p:nvSpPr>
          <p:cNvPr id="29" name="右箭头 28"/>
          <p:cNvSpPr/>
          <p:nvPr/>
        </p:nvSpPr>
        <p:spPr bwMode="auto">
          <a:xfrm rot="5400000">
            <a:off x="6646422" y="1722258"/>
            <a:ext cx="504056" cy="332420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9512" y="2068488"/>
            <a:ext cx="3528392" cy="79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700" dirty="0" smtClean="0">
                <a:latin typeface="楷体" pitchFamily="49" charset="-122"/>
                <a:ea typeface="楷体" pitchFamily="49" charset="-122"/>
              </a:rPr>
              <a:t>4.</a:t>
            </a:r>
            <a:r>
              <a:rPr lang="zh-CN" altLang="en-US" sz="1700" dirty="0" smtClean="0">
                <a:latin typeface="楷体" pitchFamily="49" charset="-122"/>
                <a:ea typeface="楷体" pitchFamily="49" charset="-122"/>
              </a:rPr>
              <a:t>到期日根据股价，判断是否行权，计算损益情况</a:t>
            </a:r>
            <a:endParaRPr lang="zh-CN" altLang="en-US" sz="1700" dirty="0"/>
          </a:p>
        </p:txBody>
      </p:sp>
      <p:sp>
        <p:nvSpPr>
          <p:cNvPr id="31" name="右箭头 30"/>
          <p:cNvSpPr/>
          <p:nvPr/>
        </p:nvSpPr>
        <p:spPr bwMode="auto">
          <a:xfrm rot="10800000">
            <a:off x="3635896" y="2284512"/>
            <a:ext cx="1584016" cy="360000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  <p:pic>
        <p:nvPicPr>
          <p:cNvPr id="21" name="图片 12" descr="无标题.jpg"/>
          <p:cNvPicPr>
            <a:picLocks noChangeAspect="1"/>
          </p:cNvPicPr>
          <p:nvPr/>
        </p:nvPicPr>
        <p:blipFill>
          <a:blip r:embed="rId2" cstate="print"/>
          <a:srcRect l="3775" r="1860"/>
          <a:stretch>
            <a:fillRect/>
          </a:stretch>
        </p:blipFill>
        <p:spPr bwMode="auto">
          <a:xfrm flipH="1">
            <a:off x="3923928" y="985771"/>
            <a:ext cx="1152128" cy="11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47664" y="196280"/>
            <a:ext cx="7205662" cy="4680520"/>
            <a:chOff x="884" y="447"/>
            <a:chExt cx="4539" cy="2359"/>
          </a:xfrm>
        </p:grpSpPr>
        <p:sp>
          <p:nvSpPr>
            <p:cNvPr id="9226" name="AutoShape 3"/>
            <p:cNvSpPr>
              <a:spLocks noChangeArrowheads="1"/>
            </p:cNvSpPr>
            <p:nvPr/>
          </p:nvSpPr>
          <p:spPr bwMode="auto">
            <a:xfrm>
              <a:off x="1927" y="447"/>
              <a:ext cx="3496" cy="2359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chemeClr val="tx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227" name="AutoShape 4"/>
            <p:cNvSpPr>
              <a:spLocks noChangeArrowheads="1"/>
            </p:cNvSpPr>
            <p:nvPr/>
          </p:nvSpPr>
          <p:spPr bwMode="auto">
            <a:xfrm flipH="1">
              <a:off x="884" y="460"/>
              <a:ext cx="4513" cy="232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EAEAEA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 dirty="0"/>
            </a:p>
          </p:txBody>
        </p:sp>
      </p:grpSp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3059832" y="628328"/>
            <a:ext cx="5328592" cy="390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7200">
              <a:lnSpc>
                <a:spcPct val="125000"/>
              </a:lnSpc>
              <a:spcBef>
                <a:spcPct val="50000"/>
              </a:spcBef>
              <a:defRPr/>
            </a:pPr>
            <a:endParaRPr lang="en-US" altLang="zh-CN" dirty="0">
              <a:solidFill>
                <a:schemeClr val="accent2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7984" y="2212504"/>
            <a:ext cx="36004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0070C0"/>
                </a:solidFill>
                <a:latin typeface="幼圆" pitchFamily="49" charset="-122"/>
                <a:ea typeface="幼圆" pitchFamily="49" charset="-122"/>
              </a:rPr>
              <a:t>恭喜大家在期权独孤九剑的路上又迈出了坚实的一步！大家再接再厉哦</a:t>
            </a:r>
            <a:r>
              <a:rPr lang="en-US" altLang="zh-CN" dirty="0" smtClean="0">
                <a:solidFill>
                  <a:srgbClr val="0070C0"/>
                </a:solidFill>
                <a:latin typeface="幼圆" pitchFamily="49" charset="-122"/>
                <a:ea typeface="幼圆" pitchFamily="49" charset="-122"/>
              </a:rPr>
              <a:t>~~</a:t>
            </a:r>
          </a:p>
          <a:p>
            <a:r>
              <a:rPr lang="en-US" altLang="zh-CN" dirty="0" smtClean="0">
                <a:solidFill>
                  <a:srgbClr val="0070C0"/>
                </a:solidFill>
                <a:latin typeface="幼圆" pitchFamily="49" charset="-122"/>
                <a:ea typeface="幼圆" pitchFamily="49" charset="-122"/>
              </a:rPr>
              <a:t>     ——</a:t>
            </a:r>
            <a:r>
              <a:rPr lang="zh-CN" altLang="en-US" dirty="0" smtClean="0">
                <a:solidFill>
                  <a:srgbClr val="0070C0"/>
                </a:solidFill>
                <a:latin typeface="幼圆" pitchFamily="49" charset="-122"/>
                <a:ea typeface="幼圆" pitchFamily="49" charset="-122"/>
              </a:rPr>
              <a:t>令狐冲老师</a:t>
            </a:r>
            <a:endParaRPr lang="zh-CN" altLang="en-US" dirty="0">
              <a:solidFill>
                <a:srgbClr val="0070C0"/>
              </a:solidFill>
              <a:latin typeface="幼圆" pitchFamily="49" charset="-122"/>
              <a:ea typeface="幼圆" pitchFamily="49" charset="-122"/>
            </a:endParaRPr>
          </a:p>
        </p:txBody>
      </p:sp>
      <p:pic>
        <p:nvPicPr>
          <p:cNvPr id="9" name="图片 12" descr="无标题.jpg"/>
          <p:cNvPicPr>
            <a:picLocks noChangeAspect="1"/>
          </p:cNvPicPr>
          <p:nvPr/>
        </p:nvPicPr>
        <p:blipFill>
          <a:blip r:embed="rId2" cstate="print"/>
          <a:srcRect l="3775" r="1860"/>
          <a:stretch>
            <a:fillRect/>
          </a:stretch>
        </p:blipFill>
        <p:spPr bwMode="auto">
          <a:xfrm>
            <a:off x="2483768" y="556320"/>
            <a:ext cx="1735713" cy="1798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</a:defRPr>
        </a:defPPr>
      </a:lstStyle>
    </a:lnDef>
  </a:objectDefaul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自定义设计方案">
  <a:themeElements>
    <a:clrScheme name="2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</a:defRPr>
        </a:defPPr>
      </a:lstStyle>
    </a:lnDef>
  </a:objectDefaults>
  <a:extraClrSchemeLst>
    <a:extraClrScheme>
      <a:clrScheme name="2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自定义设计方案">
  <a:themeElements>
    <a:clrScheme name="3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</a:defRPr>
        </a:defPPr>
      </a:lstStyle>
    </a:lnDef>
  </a:objectDefaults>
  <a:extraClrSchemeLst>
    <a:extraClrScheme>
      <a:clrScheme name="3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905</TotalTime>
  <Words>350</Words>
  <Application>Microsoft Office PowerPoint</Application>
  <PresentationFormat>自定义</PresentationFormat>
  <Paragraphs>28</Paragraphs>
  <Slides>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4</vt:i4>
      </vt:variant>
      <vt:variant>
        <vt:lpstr>幻灯片标题</vt:lpstr>
      </vt:variant>
      <vt:variant>
        <vt:i4>4</vt:i4>
      </vt:variant>
    </vt:vector>
  </HeadingPairs>
  <TitlesOfParts>
    <vt:vector size="8" baseType="lpstr">
      <vt:lpstr>自定义设计方案</vt:lpstr>
      <vt:lpstr>1_自定义设计方案</vt:lpstr>
      <vt:lpstr>2_自定义设计方案</vt:lpstr>
      <vt:lpstr>3_自定义设计方案</vt:lpstr>
      <vt:lpstr>幻灯片 1</vt:lpstr>
      <vt:lpstr>幻灯片 2</vt:lpstr>
      <vt:lpstr>幻灯片 3</vt:lpstr>
      <vt:lpstr>幻灯片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武侠</dc:title>
  <dc:creator>王茹薇</dc:creator>
  <cp:lastModifiedBy>user</cp:lastModifiedBy>
  <cp:revision>125</cp:revision>
  <dcterms:created xsi:type="dcterms:W3CDTF">2011-08-29T06:09:32Z</dcterms:created>
  <dcterms:modified xsi:type="dcterms:W3CDTF">2014-11-27T07:15:48Z</dcterms:modified>
</cp:coreProperties>
</file>