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87" r:id="rId2"/>
    <p:sldMasterId id="2147484067" r:id="rId3"/>
    <p:sldMasterId id="2147484126" r:id="rId4"/>
    <p:sldMasterId id="2147484302" r:id="rId5"/>
  </p:sldMasterIdLst>
  <p:notesMasterIdLst>
    <p:notesMasterId r:id="rId22"/>
  </p:notesMasterIdLst>
  <p:handoutMasterIdLst>
    <p:handoutMasterId r:id="rId23"/>
  </p:handoutMasterIdLst>
  <p:sldIdLst>
    <p:sldId id="422" r:id="rId6"/>
    <p:sldId id="261" r:id="rId7"/>
    <p:sldId id="671" r:id="rId8"/>
    <p:sldId id="492" r:id="rId9"/>
    <p:sldId id="640" r:id="rId10"/>
    <p:sldId id="705" r:id="rId11"/>
    <p:sldId id="710" r:id="rId12"/>
    <p:sldId id="527" r:id="rId13"/>
    <p:sldId id="701" r:id="rId14"/>
    <p:sldId id="712" r:id="rId15"/>
    <p:sldId id="713" r:id="rId16"/>
    <p:sldId id="678" r:id="rId17"/>
    <p:sldId id="702" r:id="rId18"/>
    <p:sldId id="661" r:id="rId19"/>
    <p:sldId id="687" r:id="rId20"/>
    <p:sldId id="689" r:id="rId21"/>
  </p:sldIdLst>
  <p:sldSz cx="12198350" cy="6859588"/>
  <p:notesSz cx="6797675" cy="9926638"/>
  <p:defaultTextStyle>
    <a:defPPr>
      <a:defRPr lang="zh-CN"/>
    </a:defPPr>
    <a:lvl1pPr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1pPr>
    <a:lvl2pPr marL="504825" indent="-47625"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2pPr>
    <a:lvl3pPr marL="1012825" indent="-98425"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3pPr>
    <a:lvl4pPr marL="1520825" indent="-149225"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4pPr>
    <a:lvl5pPr marL="2028825" indent="-200025"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F3F9FA"/>
    <a:srgbClr val="E7F3F4"/>
    <a:srgbClr val="FFFFFF"/>
    <a:srgbClr val="FF6600"/>
    <a:srgbClr val="CC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824" autoAdjust="0"/>
    <p:restoredTop sz="98527" autoAdjust="0"/>
  </p:normalViewPr>
  <p:slideViewPr>
    <p:cSldViewPr>
      <p:cViewPr>
        <p:scale>
          <a:sx n="60" d="100"/>
          <a:sy n="60" d="100"/>
        </p:scale>
        <p:origin x="-1116" y="-1044"/>
      </p:cViewPr>
      <p:guideLst>
        <p:guide orient="horz" pos="663"/>
        <p:guide orient="horz" pos="3752"/>
        <p:guide orient="horz" pos="1567"/>
        <p:guide orient="horz" pos="4079"/>
        <p:guide pos="535"/>
        <p:guide pos="7248"/>
        <p:guide pos="3931"/>
        <p:guide pos="41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20"/>
    </p:cViewPr>
  </p:sorterViewPr>
  <p:notesViewPr>
    <p:cSldViewPr>
      <p:cViewPr varScale="1">
        <p:scale>
          <a:sx n="50" d="100"/>
          <a:sy n="50" d="100"/>
        </p:scale>
        <p:origin x="-2982" y="-11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buFont typeface="Arial" pitchFamily="34" charset="0"/>
              <a:buNone/>
              <a:defRPr sz="1200">
                <a:latin typeface="Arial" pitchFamily="34" charset="0"/>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buFont typeface="Arial" pitchFamily="34" charset="0"/>
              <a:buNone/>
              <a:defRPr sz="1200">
                <a:latin typeface="Arial" pitchFamily="34" charset="0"/>
              </a:defRPr>
            </a:lvl1pPr>
          </a:lstStyle>
          <a:p>
            <a:pPr>
              <a:defRPr/>
            </a:pPr>
            <a:fld id="{B07945E1-FBB2-465F-8408-1F5C2A6BC28F}" type="datetimeFigureOut">
              <a:rPr lang="zh-CN" altLang="en-US"/>
              <a:pPr>
                <a:defRPr/>
              </a:pPr>
              <a:t>2016/10/31</a:t>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buFont typeface="Arial" pitchFamily="34" charset="0"/>
              <a:buNone/>
              <a:defRPr sz="1200">
                <a:latin typeface="Arial" pitchFamily="34" charset="0"/>
              </a:defRPr>
            </a:lvl1pPr>
          </a:lstStyle>
          <a:p>
            <a:pPr>
              <a:defRPr/>
            </a:pPr>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buFont typeface="Arial" pitchFamily="34" charset="0"/>
              <a:buNone/>
              <a:defRPr sz="1200">
                <a:latin typeface="Arial" pitchFamily="34" charset="0"/>
              </a:defRPr>
            </a:lvl1pPr>
          </a:lstStyle>
          <a:p>
            <a:pPr>
              <a:defRPr/>
            </a:pPr>
            <a:fld id="{9BE57CF3-2C36-4141-8EE6-EE3CBD9C9737}" type="slidenum">
              <a:rPr lang="zh-CN" altLang="en-US"/>
              <a:pPr>
                <a:defRPr/>
              </a:pPr>
              <a:t>‹#›</a:t>
            </a:fld>
            <a:endParaRPr lang="zh-CN" altLang="en-US"/>
          </a:p>
        </p:txBody>
      </p:sp>
    </p:spTree>
    <p:extLst>
      <p:ext uri="{BB962C8B-B14F-4D97-AF65-F5344CB8AC3E}">
        <p14:creationId xmlns:p14="http://schemas.microsoft.com/office/powerpoint/2010/main" xmlns="" val="4224646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en-US"/>
          </a:p>
        </p:txBody>
      </p:sp>
      <p:sp>
        <p:nvSpPr>
          <p:cNvPr id="3075" name="日期占位符 2"/>
          <p:cNvSpPr>
            <a:spLocks noGrp="1" noChangeArrowheads="1"/>
          </p:cNvSpPr>
          <p:nvPr>
            <p:ph type="dt" idx="1"/>
          </p:nvPr>
        </p:nvSpPr>
        <p:spPr bwMode="auto">
          <a:xfrm>
            <a:off x="3849688"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a:latin typeface="Arial" pitchFamily="34" charset="0"/>
              </a:defRPr>
            </a:lvl1pPr>
          </a:lstStyle>
          <a:p>
            <a:pPr>
              <a:defRPr/>
            </a:pPr>
            <a:fld id="{0D514DA7-1A70-42AC-801D-91412A5E653C}" type="datetime1">
              <a:rPr lang="zh-CN" altLang="en-US"/>
              <a:pPr>
                <a:defRPr/>
              </a:pPr>
              <a:t>2016/10/31</a:t>
            </a:fld>
            <a:endParaRPr lang="zh-CN" altLang="en-US" sz="1200"/>
          </a:p>
        </p:txBody>
      </p:sp>
      <p:sp>
        <p:nvSpPr>
          <p:cNvPr id="48132" name="幻灯片图像占位符 3"/>
          <p:cNvSpPr>
            <a:spLocks noGrp="1" noRot="1" noChangeAspect="1" noChangeArrowheads="1"/>
          </p:cNvSpPr>
          <p:nvPr>
            <p:ph type="sldImg" idx="2"/>
          </p:nvPr>
        </p:nvSpPr>
        <p:spPr bwMode="auto">
          <a:xfrm>
            <a:off x="88900" y="744538"/>
            <a:ext cx="6619875" cy="372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48133" name="备注占位符 4"/>
          <p:cNvSpPr>
            <a:spLocks noGrp="1" noRot="1" noChangeAspect="1"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30000"/>
              </a:spcBef>
            </a:pPr>
            <a:r>
              <a:rPr lang="zh-CN" altLang="en-US" sz="1200"/>
              <a:t>单击此处编辑母版文本样式</a:t>
            </a:r>
          </a:p>
          <a:p>
            <a:pPr>
              <a:spcBef>
                <a:spcPct val="30000"/>
              </a:spcBef>
            </a:pPr>
            <a:r>
              <a:rPr lang="zh-CN" altLang="en-US" sz="1200"/>
              <a:t>第二级</a:t>
            </a:r>
          </a:p>
          <a:p>
            <a:pPr>
              <a:spcBef>
                <a:spcPct val="30000"/>
              </a:spcBef>
            </a:pPr>
            <a:r>
              <a:rPr lang="zh-CN" altLang="en-US" sz="1200"/>
              <a:t>第三级</a:t>
            </a:r>
          </a:p>
          <a:p>
            <a:pPr>
              <a:spcBef>
                <a:spcPct val="30000"/>
              </a:spcBef>
            </a:pPr>
            <a:r>
              <a:rPr lang="zh-CN" altLang="en-US" sz="1200"/>
              <a:t>第四级</a:t>
            </a:r>
          </a:p>
          <a:p>
            <a:pPr>
              <a:spcBef>
                <a:spcPct val="30000"/>
              </a:spcBef>
            </a:pPr>
            <a:r>
              <a:rPr lang="zh-CN" altLang="en-US" sz="1200"/>
              <a:t>第五级</a:t>
            </a:r>
          </a:p>
        </p:txBody>
      </p:sp>
      <p:sp>
        <p:nvSpPr>
          <p:cNvPr id="3078" name="页脚占位符 5"/>
          <p:cNvSpPr>
            <a:spLocks noGrp="1" noChangeArrowheads="1"/>
          </p:cNvSpPr>
          <p:nvPr>
            <p:ph type="ftr" sz="quarter" idx="4"/>
          </p:nvPr>
        </p:nvSpPr>
        <p:spPr bwMode="auto">
          <a:xfrm>
            <a:off x="0"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itchFamily="34" charset="0"/>
              <a:buNone/>
              <a:defRPr>
                <a:latin typeface="Arial" pitchFamily="34" charset="0"/>
              </a:defRPr>
            </a:lvl1pPr>
          </a:lstStyle>
          <a:p>
            <a:pPr>
              <a:defRPr/>
            </a:pPr>
            <a:fld id="{F65D6FBB-4805-4EED-BB34-91B98B96244F}" type="slidenum">
              <a:rPr lang="zh-CN" altLang="en-US"/>
              <a:pPr>
                <a:defRPr/>
              </a:pPr>
              <a:t>‹#›</a:t>
            </a:fld>
            <a:endParaRPr lang="zh-CN" altLang="en-US" sz="1200"/>
          </a:p>
        </p:txBody>
      </p:sp>
    </p:spTree>
    <p:extLst>
      <p:ext uri="{BB962C8B-B14F-4D97-AF65-F5344CB8AC3E}">
        <p14:creationId xmlns:p14="http://schemas.microsoft.com/office/powerpoint/2010/main" xmlns="" val="4034084699"/>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5613" indent="1588"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2813" indent="1588"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0013" indent="1588"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7213" indent="1588"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5786" algn="l" defTabSz="914314" rtl="0" eaLnBrk="1" latinLnBrk="0" hangingPunct="1">
      <a:defRPr sz="1200" kern="1200">
        <a:solidFill>
          <a:schemeClr val="tx1"/>
        </a:solidFill>
        <a:latin typeface="+mn-lt"/>
        <a:ea typeface="+mn-ea"/>
        <a:cs typeface="+mn-cs"/>
      </a:defRPr>
    </a:lvl6pPr>
    <a:lvl7pPr marL="2742944"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9"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19875" cy="3722687"/>
          </a:xfrm>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1</a:t>
            </a:fld>
            <a:endParaRPr lang="zh-CN" altLang="en-US" sz="1200"/>
          </a:p>
        </p:txBody>
      </p:sp>
    </p:spTree>
    <p:extLst>
      <p:ext uri="{BB962C8B-B14F-4D97-AF65-F5344CB8AC3E}">
        <p14:creationId xmlns:p14="http://schemas.microsoft.com/office/powerpoint/2010/main" xmlns="" val="265313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88900" y="744538"/>
            <a:ext cx="6619875" cy="3722687"/>
          </a:xfrm>
        </p:spPr>
      </p:sp>
      <p:sp>
        <p:nvSpPr>
          <p:cNvPr id="49155" name="备注占位符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latin typeface="Arial" charset="0"/>
            </a:endParaRPr>
          </a:p>
        </p:txBody>
      </p:sp>
      <p:sp>
        <p:nvSpPr>
          <p:cNvPr id="49156" name="灯片编号占位符 3"/>
          <p:cNvSpPr>
            <a:spLocks noGrp="1"/>
          </p:cNvSpPr>
          <p:nvPr>
            <p:ph type="sldNum" sz="quarter" idx="5"/>
          </p:nvPr>
        </p:nvSpPr>
        <p:spPr>
          <a:noFill/>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buFont typeface="Arial" charset="0"/>
              <a:buNone/>
            </a:pPr>
            <a:fld id="{400499C9-7F5F-4C60-9510-460F189AEDD3}" type="slidenum">
              <a:rPr lang="zh-CN" altLang="en-US" smtClean="0"/>
              <a:pPr>
                <a:buFont typeface="Arial" charset="0"/>
                <a:buNone/>
              </a:pPr>
              <a:t>2</a:t>
            </a:fld>
            <a:endParaRPr lang="zh-CN"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3</a:t>
            </a:fld>
            <a:endParaRPr lang="zh-CN" altLang="en-US" sz="1200"/>
          </a:p>
        </p:txBody>
      </p:sp>
    </p:spTree>
    <p:extLst>
      <p:ext uri="{BB962C8B-B14F-4D97-AF65-F5344CB8AC3E}">
        <p14:creationId xmlns:p14="http://schemas.microsoft.com/office/powerpoint/2010/main" xmlns="" val="278475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19875" cy="3722687"/>
          </a:xfrm>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4</a:t>
            </a:fld>
            <a:endParaRPr lang="zh-CN" altLang="en-US" sz="1200"/>
          </a:p>
        </p:txBody>
      </p:sp>
    </p:spTree>
    <p:extLst>
      <p:ext uri="{BB962C8B-B14F-4D97-AF65-F5344CB8AC3E}">
        <p14:creationId xmlns:p14="http://schemas.microsoft.com/office/powerpoint/2010/main" xmlns="" val="3632505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88900" y="744538"/>
            <a:ext cx="6619875" cy="3722687"/>
          </a:xfrm>
        </p:spPr>
      </p:sp>
      <p:sp>
        <p:nvSpPr>
          <p:cNvPr id="49155" name="备注占位符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latin typeface="Arial" charset="0"/>
            </a:endParaRPr>
          </a:p>
        </p:txBody>
      </p:sp>
      <p:sp>
        <p:nvSpPr>
          <p:cNvPr id="49156" name="灯片编号占位符 3"/>
          <p:cNvSpPr>
            <a:spLocks noGrp="1"/>
          </p:cNvSpPr>
          <p:nvPr>
            <p:ph type="sldNum" sz="quarter" idx="5"/>
          </p:nvPr>
        </p:nvSpPr>
        <p:spPr>
          <a:noFill/>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buFont typeface="Arial" charset="0"/>
              <a:buNone/>
            </a:pPr>
            <a:fld id="{400499C9-7F5F-4C60-9510-460F189AEDD3}" type="slidenum">
              <a:rPr lang="zh-CN" altLang="en-US" smtClean="0"/>
              <a:pPr>
                <a:buFont typeface="Arial" charset="0"/>
                <a:buNone/>
              </a:pPr>
              <a:t>7</a:t>
            </a:fld>
            <a:endParaRPr lang="zh-CN"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8</a:t>
            </a:fld>
            <a:endParaRPr lang="zh-CN" altLang="en-US" sz="1200"/>
          </a:p>
        </p:txBody>
      </p:sp>
    </p:spTree>
    <p:extLst>
      <p:ext uri="{BB962C8B-B14F-4D97-AF65-F5344CB8AC3E}">
        <p14:creationId xmlns:p14="http://schemas.microsoft.com/office/powerpoint/2010/main" xmlns="" val="36207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12</a:t>
            </a:fld>
            <a:endParaRPr lang="zh-CN" altLang="en-US" sz="1200"/>
          </a:p>
        </p:txBody>
      </p:sp>
    </p:spTree>
    <p:extLst>
      <p:ext uri="{BB962C8B-B14F-4D97-AF65-F5344CB8AC3E}">
        <p14:creationId xmlns:p14="http://schemas.microsoft.com/office/powerpoint/2010/main" xmlns="" val="306011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r>
              <a:rPr lang="zh-CN" altLang="en-US" dirty="0" smtClean="0"/>
              <a:t>中小市值股票价格波动、</a:t>
            </a:r>
            <a:endParaRPr lang="en-US" altLang="zh-CN" dirty="0" smtClean="0"/>
          </a:p>
          <a:p>
            <a:r>
              <a:rPr lang="zh-CN" altLang="en-US" dirty="0" smtClean="0"/>
              <a:t>两地市场风险警示及退市制度差异</a:t>
            </a:r>
            <a:endParaRPr lang="en-US" altLang="zh-CN" dirty="0" smtClean="0"/>
          </a:p>
          <a:p>
            <a:r>
              <a:rPr lang="zh-CN" altLang="en-US" dirty="0" smtClean="0"/>
              <a:t>市场波动调节机制等需要投资者特别关注的事项</a:t>
            </a:r>
            <a:endParaRPr lang="en-US" altLang="zh-CN" dirty="0" smtClean="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13</a:t>
            </a:fld>
            <a:endParaRPr lang="zh-CN" altLang="en-US" sz="1200"/>
          </a:p>
        </p:txBody>
      </p:sp>
    </p:spTree>
    <p:extLst>
      <p:ext uri="{BB962C8B-B14F-4D97-AF65-F5344CB8AC3E}">
        <p14:creationId xmlns:p14="http://schemas.microsoft.com/office/powerpoint/2010/main" xmlns="" val="138902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316"/>
            <a:ext cx="10368598" cy="1471647"/>
          </a:xfrm>
          <a:prstGeom prst="rect">
            <a:avLst/>
          </a:prstGeom>
        </p:spPr>
        <p:txBody>
          <a:bodyPr lIns="91431" tIns="45716" rIns="91431" bIns="45716"/>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87719"/>
            <a:ext cx="8538845" cy="1751689"/>
          </a:xfrm>
          <a:prstGeom prst="rect">
            <a:avLst/>
          </a:prstGeom>
        </p:spPr>
        <p:txBody>
          <a:bodyPr lIns="91431" tIns="45716" rIns="91431" bIns="45716"/>
          <a:lstStyle>
            <a:lvl1pPr marL="0" indent="0" algn="ctr">
              <a:buNone/>
              <a:defRPr/>
            </a:lvl1pPr>
            <a:lvl2pPr marL="457157" indent="0" algn="ctr">
              <a:buNone/>
              <a:defRPr/>
            </a:lvl2pPr>
            <a:lvl3pPr marL="914314" indent="0" algn="ctr">
              <a:buNone/>
              <a:defRPr/>
            </a:lvl3pPr>
            <a:lvl4pPr marL="1371471" indent="0" algn="ctr">
              <a:buNone/>
              <a:defRPr/>
            </a:lvl4pPr>
            <a:lvl5pPr marL="1828630" indent="0" algn="ctr">
              <a:buNone/>
              <a:defRPr/>
            </a:lvl5pPr>
            <a:lvl6pPr marL="2285786" indent="0" algn="ctr">
              <a:buNone/>
              <a:defRPr/>
            </a:lvl6pPr>
            <a:lvl7pPr marL="2742944" indent="0" algn="ctr">
              <a:buNone/>
              <a:defRPr/>
            </a:lvl7pPr>
            <a:lvl8pPr marL="3200100" indent="0" algn="ctr">
              <a:buNone/>
              <a:defRPr/>
            </a:lvl8pPr>
            <a:lvl9pPr marL="3657259"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50D5003D-2808-45F0-8C16-8212D274F84F}"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331953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38"/>
            <a:ext cx="10978515" cy="4527814"/>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70F4DF0B-E9F4-4C63-A24C-BEFB428D7DD6}"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140158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326"/>
            <a:ext cx="2744629" cy="5853725"/>
          </a:xfrm>
          <a:prstGeom prst="rect">
            <a:avLst/>
          </a:prstGeom>
        </p:spPr>
        <p:txBody>
          <a:bodyPr vert="eaVert"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326"/>
            <a:ext cx="8050911" cy="5853725"/>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4EF7540F-6D8D-47B2-ACC7-01DDAC6AD80E}"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1883210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316"/>
            <a:ext cx="10368598" cy="1471647"/>
          </a:xfrm>
          <a:prstGeom prst="rect">
            <a:avLst/>
          </a:prstGeom>
        </p:spPr>
        <p:txBody>
          <a:bodyPr lIns="91431" tIns="45716" rIns="91431" bIns="45716"/>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87719"/>
            <a:ext cx="8538845" cy="1751689"/>
          </a:xfrm>
          <a:prstGeom prst="rect">
            <a:avLst/>
          </a:prstGeom>
        </p:spPr>
        <p:txBody>
          <a:bodyPr lIns="91431" tIns="45716" rIns="91431" bIns="45716"/>
          <a:lstStyle>
            <a:lvl1pPr marL="0" indent="0" algn="ctr">
              <a:buNone/>
              <a:defRPr/>
            </a:lvl1pPr>
            <a:lvl2pPr marL="457157" indent="0" algn="ctr">
              <a:buNone/>
              <a:defRPr/>
            </a:lvl2pPr>
            <a:lvl3pPr marL="914314" indent="0" algn="ctr">
              <a:buNone/>
              <a:defRPr/>
            </a:lvl3pPr>
            <a:lvl4pPr marL="1371471" indent="0" algn="ctr">
              <a:buNone/>
              <a:defRPr/>
            </a:lvl4pPr>
            <a:lvl5pPr marL="1828630" indent="0" algn="ctr">
              <a:buNone/>
              <a:defRPr/>
            </a:lvl5pPr>
            <a:lvl6pPr marL="2285786" indent="0" algn="ctr">
              <a:buNone/>
              <a:defRPr/>
            </a:lvl6pPr>
            <a:lvl7pPr marL="2742944" indent="0" algn="ctr">
              <a:buNone/>
              <a:defRPr/>
            </a:lvl7pPr>
            <a:lvl8pPr marL="3200100" indent="0" algn="ctr">
              <a:buNone/>
              <a:defRPr/>
            </a:lvl8pPr>
            <a:lvl9pPr marL="3657259"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119831762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238"/>
            <a:ext cx="10978515" cy="4527814"/>
          </a:xfrm>
          <a:prstGeom prst="rect">
            <a:avLst/>
          </a:prstGeom>
        </p:spPr>
        <p:txBody>
          <a:bodyPr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727381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4433" y="4407796"/>
            <a:ext cx="10368598" cy="1363060"/>
          </a:xfrm>
          <a:prstGeom prst="rect">
            <a:avLst/>
          </a:prstGeom>
        </p:spPr>
        <p:txBody>
          <a:bodyPr lIns="91431" tIns="45716" rIns="91431" bIns="45716"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4433" y="2907577"/>
            <a:ext cx="10368598" cy="1500222"/>
          </a:xfrm>
          <a:prstGeom prst="rect">
            <a:avLst/>
          </a:prstGeom>
        </p:spPr>
        <p:txBody>
          <a:bodyPr lIns="91431" tIns="45716" rIns="91431" bIns="45716" anchor="b"/>
          <a:lstStyle>
            <a:lvl1pPr marL="0" indent="0">
              <a:buNone/>
              <a:defRPr sz="2000"/>
            </a:lvl1pPr>
            <a:lvl2pPr marL="457157" indent="0">
              <a:buNone/>
              <a:defRPr sz="1800"/>
            </a:lvl2pPr>
            <a:lvl3pPr marL="914314" indent="0">
              <a:buNone/>
              <a:defRPr sz="1600"/>
            </a:lvl3pPr>
            <a:lvl4pPr marL="1371471" indent="0">
              <a:buNone/>
              <a:defRPr sz="1400"/>
            </a:lvl4pPr>
            <a:lvl5pPr marL="1828630" indent="0">
              <a:buNone/>
              <a:defRPr sz="1400"/>
            </a:lvl5pPr>
            <a:lvl6pPr marL="2285786" indent="0">
              <a:buNone/>
              <a:defRPr sz="1400"/>
            </a:lvl6pPr>
            <a:lvl7pPr marL="2742944" indent="0">
              <a:buNone/>
              <a:defRPr sz="1400"/>
            </a:lvl7pPr>
            <a:lvl8pPr marL="3200100" indent="0">
              <a:buNone/>
              <a:defRPr sz="1400"/>
            </a:lvl8pPr>
            <a:lvl9pPr marL="3657259"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173751264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0663"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40106075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21" y="1535943"/>
            <a:ext cx="5390146"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921" y="2176040"/>
            <a:ext cx="5390146"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386" y="1535943"/>
            <a:ext cx="5392051"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386" y="2176040"/>
            <a:ext cx="5392051"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28093672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93225207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5162902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7" y="272899"/>
            <a:ext cx="4014021" cy="1163029"/>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793" y="272898"/>
            <a:ext cx="6819641" cy="5855153"/>
          </a:xfrm>
          <a:prstGeom prst="rect">
            <a:avLst/>
          </a:prstGeom>
        </p:spPr>
        <p:txBody>
          <a:bodyPr lIns="91431" tIns="45716" rIns="91431"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7" y="1435927"/>
            <a:ext cx="4014021" cy="469212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54041846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238"/>
            <a:ext cx="10978515" cy="4527814"/>
          </a:xfrm>
          <a:prstGeom prst="rect">
            <a:avLst/>
          </a:prstGeom>
        </p:spPr>
        <p:txBody>
          <a:bodyPr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C3E1FB81-52EE-46D9-9C0C-FCE1CE6010FE}"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3535228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15" y="4802143"/>
            <a:ext cx="7319010" cy="565798"/>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115" y="612952"/>
            <a:ext cx="7319010" cy="4116324"/>
          </a:xfrm>
          <a:prstGeom prst="rect">
            <a:avLst/>
          </a:prstGeom>
        </p:spPr>
        <p:txBody>
          <a:bodyPr lIns="91431" tIns="45716" rIns="91431" bIns="45716"/>
          <a:lstStyle>
            <a:lvl1pPr marL="0" indent="0">
              <a:buNone/>
              <a:defRPr sz="3200"/>
            </a:lvl1pPr>
            <a:lvl2pPr marL="457157" indent="0">
              <a:buNone/>
              <a:defRPr sz="2800"/>
            </a:lvl2pPr>
            <a:lvl3pPr marL="914314" indent="0">
              <a:buNone/>
              <a:defRPr sz="2400"/>
            </a:lvl3pPr>
            <a:lvl4pPr marL="1371471" indent="0">
              <a:buNone/>
              <a:defRPr sz="2000"/>
            </a:lvl4pPr>
            <a:lvl5pPr marL="1828630" indent="0">
              <a:buNone/>
              <a:defRPr sz="2000"/>
            </a:lvl5pPr>
            <a:lvl6pPr marL="2285786" indent="0">
              <a:buNone/>
              <a:defRPr sz="2000"/>
            </a:lvl6pPr>
            <a:lvl7pPr marL="2742944" indent="0">
              <a:buNone/>
              <a:defRPr sz="2000"/>
            </a:lvl7pPr>
            <a:lvl8pPr marL="3200100" indent="0">
              <a:buNone/>
              <a:defRPr sz="2000"/>
            </a:lvl8pPr>
            <a:lvl9pPr marL="3657259" indent="0">
              <a:buNone/>
              <a:defRPr sz="2000"/>
            </a:lvl9pPr>
          </a:lstStyle>
          <a:p>
            <a:pPr lvl="0"/>
            <a:endParaRPr lang="zh-CN" altLang="en-US" noProof="0" smtClean="0">
              <a:sym typeface="宋体" pitchFamily="2" charset="-122"/>
            </a:endParaRPr>
          </a:p>
        </p:txBody>
      </p:sp>
      <p:sp>
        <p:nvSpPr>
          <p:cNvPr id="4" name="文本占位符 3"/>
          <p:cNvSpPr>
            <a:spLocks noGrp="1"/>
          </p:cNvSpPr>
          <p:nvPr>
            <p:ph type="body" sz="half" idx="2"/>
          </p:nvPr>
        </p:nvSpPr>
        <p:spPr>
          <a:xfrm>
            <a:off x="2390115" y="5367941"/>
            <a:ext cx="7319010" cy="80583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863725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38"/>
            <a:ext cx="10978515" cy="4527814"/>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10399134"/>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326"/>
            <a:ext cx="2744629" cy="5853725"/>
          </a:xfrm>
          <a:prstGeom prst="rect">
            <a:avLst/>
          </a:prstGeom>
        </p:spPr>
        <p:txBody>
          <a:bodyPr vert="eaVert"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326"/>
            <a:ext cx="8050911" cy="5853725"/>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53497291"/>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316"/>
            <a:ext cx="10368598" cy="1471647"/>
          </a:xfrm>
          <a:prstGeom prst="rect">
            <a:avLst/>
          </a:prstGeom>
        </p:spPr>
        <p:txBody>
          <a:bodyPr lIns="91431" tIns="45716" rIns="91431" bIns="45716"/>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87719"/>
            <a:ext cx="8538845" cy="1751689"/>
          </a:xfrm>
          <a:prstGeom prst="rect">
            <a:avLst/>
          </a:prstGeom>
        </p:spPr>
        <p:txBody>
          <a:bodyPr lIns="91431" tIns="45716" rIns="91431" bIns="45716"/>
          <a:lstStyle>
            <a:lvl1pPr marL="0" indent="0" algn="ctr">
              <a:buNone/>
              <a:defRPr/>
            </a:lvl1pPr>
            <a:lvl2pPr marL="457157" indent="0" algn="ctr">
              <a:buNone/>
              <a:defRPr/>
            </a:lvl2pPr>
            <a:lvl3pPr marL="914314" indent="0" algn="ctr">
              <a:buNone/>
              <a:defRPr/>
            </a:lvl3pPr>
            <a:lvl4pPr marL="1371471" indent="0" algn="ctr">
              <a:buNone/>
              <a:defRPr/>
            </a:lvl4pPr>
            <a:lvl5pPr marL="1828630" indent="0" algn="ctr">
              <a:buNone/>
              <a:defRPr/>
            </a:lvl5pPr>
            <a:lvl6pPr marL="2285786" indent="0" algn="ctr">
              <a:buNone/>
              <a:defRPr/>
            </a:lvl6pPr>
            <a:lvl7pPr marL="2742944" indent="0" algn="ctr">
              <a:buNone/>
              <a:defRPr/>
            </a:lvl7pPr>
            <a:lvl8pPr marL="3200100" indent="0" algn="ctr">
              <a:buNone/>
              <a:defRPr/>
            </a:lvl8pPr>
            <a:lvl9pPr marL="3657259"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855197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238"/>
            <a:ext cx="10978515" cy="4527814"/>
          </a:xfrm>
          <a:prstGeom prst="rect">
            <a:avLst/>
          </a:prstGeom>
        </p:spPr>
        <p:txBody>
          <a:bodyPr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715920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4433" y="4407796"/>
            <a:ext cx="10368598" cy="1363060"/>
          </a:xfrm>
          <a:prstGeom prst="rect">
            <a:avLst/>
          </a:prstGeom>
        </p:spPr>
        <p:txBody>
          <a:bodyPr lIns="91431" tIns="45716" rIns="91431" bIns="45716"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4433" y="2907577"/>
            <a:ext cx="10368598" cy="1500222"/>
          </a:xfrm>
          <a:prstGeom prst="rect">
            <a:avLst/>
          </a:prstGeom>
        </p:spPr>
        <p:txBody>
          <a:bodyPr lIns="91431" tIns="45716" rIns="91431" bIns="45716" anchor="b"/>
          <a:lstStyle>
            <a:lvl1pPr marL="0" indent="0">
              <a:buNone/>
              <a:defRPr sz="2000"/>
            </a:lvl1pPr>
            <a:lvl2pPr marL="457157" indent="0">
              <a:buNone/>
              <a:defRPr sz="1800"/>
            </a:lvl2pPr>
            <a:lvl3pPr marL="914314" indent="0">
              <a:buNone/>
              <a:defRPr sz="1600"/>
            </a:lvl3pPr>
            <a:lvl4pPr marL="1371471" indent="0">
              <a:buNone/>
              <a:defRPr sz="1400"/>
            </a:lvl4pPr>
            <a:lvl5pPr marL="1828630" indent="0">
              <a:buNone/>
              <a:defRPr sz="1400"/>
            </a:lvl5pPr>
            <a:lvl6pPr marL="2285786" indent="0">
              <a:buNone/>
              <a:defRPr sz="1400"/>
            </a:lvl6pPr>
            <a:lvl7pPr marL="2742944" indent="0">
              <a:buNone/>
              <a:defRPr sz="1400"/>
            </a:lvl7pPr>
            <a:lvl8pPr marL="3200100" indent="0">
              <a:buNone/>
              <a:defRPr sz="1400"/>
            </a:lvl8pPr>
            <a:lvl9pPr marL="3657259"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4130451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0663"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71223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21" y="1535943"/>
            <a:ext cx="5390146"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921" y="2176040"/>
            <a:ext cx="5390146"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386" y="1535943"/>
            <a:ext cx="5392051"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386" y="2176040"/>
            <a:ext cx="5392051"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513285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12860631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8407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4433" y="4407796"/>
            <a:ext cx="10368598" cy="1363060"/>
          </a:xfrm>
          <a:prstGeom prst="rect">
            <a:avLst/>
          </a:prstGeom>
        </p:spPr>
        <p:txBody>
          <a:bodyPr lIns="91431" tIns="45716" rIns="91431" bIns="45716"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4433" y="2907577"/>
            <a:ext cx="10368598" cy="1500222"/>
          </a:xfrm>
          <a:prstGeom prst="rect">
            <a:avLst/>
          </a:prstGeom>
        </p:spPr>
        <p:txBody>
          <a:bodyPr lIns="91431" tIns="45716" rIns="91431" bIns="45716" anchor="b"/>
          <a:lstStyle>
            <a:lvl1pPr marL="0" indent="0">
              <a:buNone/>
              <a:defRPr sz="2000"/>
            </a:lvl1pPr>
            <a:lvl2pPr marL="457157" indent="0">
              <a:buNone/>
              <a:defRPr sz="1800"/>
            </a:lvl2pPr>
            <a:lvl3pPr marL="914314" indent="0">
              <a:buNone/>
              <a:defRPr sz="1600"/>
            </a:lvl3pPr>
            <a:lvl4pPr marL="1371471" indent="0">
              <a:buNone/>
              <a:defRPr sz="1400"/>
            </a:lvl4pPr>
            <a:lvl5pPr marL="1828630" indent="0">
              <a:buNone/>
              <a:defRPr sz="1400"/>
            </a:lvl5pPr>
            <a:lvl6pPr marL="2285786" indent="0">
              <a:buNone/>
              <a:defRPr sz="1400"/>
            </a:lvl6pPr>
            <a:lvl7pPr marL="2742944" indent="0">
              <a:buNone/>
              <a:defRPr sz="1400"/>
            </a:lvl7pPr>
            <a:lvl8pPr marL="3200100" indent="0">
              <a:buNone/>
              <a:defRPr sz="1400"/>
            </a:lvl8pPr>
            <a:lvl9pPr marL="3657259"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7DE3FF93-745F-48B7-9020-BDBD4C808FF6}"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1846855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7" y="272899"/>
            <a:ext cx="4014021" cy="1163029"/>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793" y="272898"/>
            <a:ext cx="6819641" cy="5855153"/>
          </a:xfrm>
          <a:prstGeom prst="rect">
            <a:avLst/>
          </a:prstGeom>
        </p:spPr>
        <p:txBody>
          <a:bodyPr lIns="91431" tIns="45716" rIns="91431"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7" y="1435927"/>
            <a:ext cx="4014021" cy="469212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3633760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15" y="4802143"/>
            <a:ext cx="7319010" cy="565798"/>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115" y="612952"/>
            <a:ext cx="7319010" cy="4116324"/>
          </a:xfrm>
          <a:prstGeom prst="rect">
            <a:avLst/>
          </a:prstGeom>
        </p:spPr>
        <p:txBody>
          <a:bodyPr lIns="91431" tIns="45716" rIns="91431" bIns="45716"/>
          <a:lstStyle>
            <a:lvl1pPr marL="0" indent="0">
              <a:buNone/>
              <a:defRPr sz="3200"/>
            </a:lvl1pPr>
            <a:lvl2pPr marL="457157" indent="0">
              <a:buNone/>
              <a:defRPr sz="2800"/>
            </a:lvl2pPr>
            <a:lvl3pPr marL="914314" indent="0">
              <a:buNone/>
              <a:defRPr sz="2400"/>
            </a:lvl3pPr>
            <a:lvl4pPr marL="1371471" indent="0">
              <a:buNone/>
              <a:defRPr sz="2000"/>
            </a:lvl4pPr>
            <a:lvl5pPr marL="1828630" indent="0">
              <a:buNone/>
              <a:defRPr sz="2000"/>
            </a:lvl5pPr>
            <a:lvl6pPr marL="2285786" indent="0">
              <a:buNone/>
              <a:defRPr sz="2000"/>
            </a:lvl6pPr>
            <a:lvl7pPr marL="2742944" indent="0">
              <a:buNone/>
              <a:defRPr sz="2000"/>
            </a:lvl7pPr>
            <a:lvl8pPr marL="3200100" indent="0">
              <a:buNone/>
              <a:defRPr sz="2000"/>
            </a:lvl8pPr>
            <a:lvl9pPr marL="3657259" indent="0">
              <a:buNone/>
              <a:defRPr sz="2000"/>
            </a:lvl9pPr>
          </a:lstStyle>
          <a:p>
            <a:pPr lvl="0"/>
            <a:endParaRPr lang="zh-CN" altLang="en-US" noProof="0" smtClean="0"/>
          </a:p>
        </p:txBody>
      </p:sp>
      <p:sp>
        <p:nvSpPr>
          <p:cNvPr id="4" name="文本占位符 3"/>
          <p:cNvSpPr>
            <a:spLocks noGrp="1"/>
          </p:cNvSpPr>
          <p:nvPr>
            <p:ph type="body" sz="half" idx="2"/>
          </p:nvPr>
        </p:nvSpPr>
        <p:spPr>
          <a:xfrm>
            <a:off x="2390115" y="5367941"/>
            <a:ext cx="7319010" cy="80583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560255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38"/>
            <a:ext cx="10978515" cy="4527814"/>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328997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326"/>
            <a:ext cx="2744629" cy="5853725"/>
          </a:xfrm>
          <a:prstGeom prst="rect">
            <a:avLst/>
          </a:prstGeom>
        </p:spPr>
        <p:txBody>
          <a:bodyPr vert="eaVert"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326"/>
            <a:ext cx="8050911" cy="5853725"/>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2550269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09763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userDrawn="1"/>
        </p:nvSpPr>
        <p:spPr bwMode="auto">
          <a:xfrm>
            <a:off x="3985430" y="6270929"/>
            <a:ext cx="2881860" cy="271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596" tIns="50799" rIns="101596" bIns="50799">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defTabSz="1016081" eaLnBrk="1" hangingPunct="1">
              <a:buFontTx/>
              <a:buNone/>
              <a:defRPr/>
            </a:pPr>
            <a:r>
              <a:rPr lang="zh-CN" altLang="en-US" sz="1100" smtClean="0">
                <a:solidFill>
                  <a:srgbClr val="606060"/>
                </a:solidFill>
                <a:latin typeface="方正中等线简体" pitchFamily="65" charset="-122"/>
                <a:ea typeface="方正中等线简体" pitchFamily="65" charset="-122"/>
              </a:rPr>
              <a:t>深圳证券交易所 </a:t>
            </a:r>
            <a:r>
              <a:rPr lang="en-US" altLang="zh-CN" sz="1100" dirty="0" smtClean="0">
                <a:solidFill>
                  <a:srgbClr val="606060"/>
                </a:solidFill>
                <a:latin typeface="方正中等线简体" pitchFamily="65" charset="-122"/>
                <a:ea typeface="方正中等线简体" pitchFamily="65" charset="-122"/>
              </a:rPr>
              <a:t>PPT</a:t>
            </a:r>
            <a:endParaRPr lang="zh-CN" altLang="en-US" sz="1100" dirty="0" smtClean="0">
              <a:solidFill>
                <a:srgbClr val="606060"/>
              </a:solidFill>
              <a:latin typeface="方正中等线简体" pitchFamily="65" charset="-122"/>
              <a:ea typeface="方正中等线简体" pitchFamily="65" charset="-122"/>
            </a:endParaRPr>
          </a:p>
        </p:txBody>
      </p:sp>
      <p:sp>
        <p:nvSpPr>
          <p:cNvPr id="4" name="Rectangle 4"/>
          <p:cNvSpPr>
            <a:spLocks noGrp="1" noChangeArrowheads="1"/>
          </p:cNvSpPr>
          <p:nvPr>
            <p:ph type="dt" sz="half" idx="10"/>
          </p:nvPr>
        </p:nvSpPr>
        <p:spPr/>
        <p:txBody>
          <a:bodyPr/>
          <a:lstStyle>
            <a:lvl1pPr defTabSz="914400" eaLnBrk="0" hangingPunct="0">
              <a:buFont typeface="Arial" charset="0"/>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smtClean="0"/>
              <a:t>2013</a:t>
            </a:r>
            <a:r>
              <a:rPr lang="zh-CN" altLang="en-US" smtClean="0"/>
              <a:t>年</a:t>
            </a:r>
            <a:r>
              <a:rPr lang="en-US" altLang="zh-CN" smtClean="0"/>
              <a:t>10</a:t>
            </a:r>
            <a:r>
              <a:rPr lang="zh-CN" altLang="en-US" smtClean="0"/>
              <a:t>月</a:t>
            </a:r>
            <a:r>
              <a:rPr lang="en-US" altLang="zh-CN" smtClean="0"/>
              <a:t>21</a:t>
            </a:r>
            <a:r>
              <a:rPr lang="zh-CN" altLang="en-US" smtClean="0"/>
              <a:t>日</a:t>
            </a:r>
            <a:endParaRPr lang="en-US" altLang="zh-CN"/>
          </a:p>
        </p:txBody>
      </p:sp>
      <p:sp>
        <p:nvSpPr>
          <p:cNvPr id="5" name="Rectangle 5"/>
          <p:cNvSpPr>
            <a:spLocks noGrp="1" noChangeArrowheads="1"/>
          </p:cNvSpPr>
          <p:nvPr>
            <p:ph type="ftr" sz="quarter" idx="11"/>
          </p:nvPr>
        </p:nvSpPr>
        <p:spPr/>
        <p:txBody>
          <a:bodyPr/>
          <a:lstStyle>
            <a:lvl1pPr algn="l" defTabSz="914400" eaLnBrk="0" hangingPunct="0">
              <a:buFont typeface="Arial" charset="0"/>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a:t>PAGE </a:t>
            </a:r>
            <a:fld id="{09BA3F00-7CD0-4085-8339-BF585E13A751}" type="slidenum">
              <a:rPr lang="en-US" altLang="zh-CN"/>
              <a:pPr>
                <a:defRPr/>
              </a:pPr>
              <a:t>‹#›</a:t>
            </a:fld>
            <a:endParaRPr lang="en-US" altLang="zh-CN"/>
          </a:p>
        </p:txBody>
      </p:sp>
    </p:spTree>
    <p:extLst>
      <p:ext uri="{BB962C8B-B14F-4D97-AF65-F5344CB8AC3E}">
        <p14:creationId xmlns:p14="http://schemas.microsoft.com/office/powerpoint/2010/main" xmlns="" val="66786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572"/>
            <a:ext cx="10978515" cy="4527011"/>
          </a:xfrm>
          <a:prstGeom prst="rect">
            <a:avLst/>
          </a:prstGeom>
        </p:spPr>
        <p:txBody>
          <a:bodyPr lIns="101605" tIns="50803" rIns="101605" bIns="5080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defTabSz="914400" eaLnBrk="0" hangingPunct="0">
              <a:buFont typeface="Arial" charset="0"/>
              <a:buNone/>
              <a:defRPr/>
            </a:lvl1pPr>
          </a:lstStyle>
          <a:p>
            <a:pPr>
              <a:defRPr/>
            </a:pPr>
            <a:endParaRPr lang="en-US" altLang="zh-CN"/>
          </a:p>
        </p:txBody>
      </p:sp>
      <p:sp>
        <p:nvSpPr>
          <p:cNvPr id="5" name="页脚占位符 4"/>
          <p:cNvSpPr>
            <a:spLocks noGrp="1"/>
          </p:cNvSpPr>
          <p:nvPr>
            <p:ph type="ftr" sz="quarter" idx="11"/>
          </p:nvPr>
        </p:nvSpPr>
        <p:spPr/>
        <p:txBody>
          <a:bodyPr/>
          <a:lstStyle>
            <a:lvl1pPr defTabSz="914400" eaLnBrk="0" hangingPunct="0">
              <a:buFont typeface="Arial" charset="0"/>
              <a:buNone/>
              <a:defRPr/>
            </a:lvl1pPr>
          </a:lstStyle>
          <a:p>
            <a:pPr>
              <a:defRPr/>
            </a:pPr>
            <a:endParaRPr lang="en-US" altLang="zh-CN"/>
          </a:p>
        </p:txBody>
      </p:sp>
      <p:sp>
        <p:nvSpPr>
          <p:cNvPr id="6" name="灯片编号占位符 5"/>
          <p:cNvSpPr>
            <a:spLocks noGrp="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Arial" charset="0"/>
                <a:ea typeface="宋体" charset="-122"/>
              </a:defRPr>
            </a:lvl1pPr>
          </a:lstStyle>
          <a:p>
            <a:pPr>
              <a:defRPr/>
            </a:pPr>
            <a:fld id="{B6ACB7D7-9E87-4A67-AC56-05A07A352404}" type="slidenum">
              <a:rPr lang="en-US" altLang="zh-CN"/>
              <a:pPr>
                <a:defRPr/>
              </a:pPr>
              <a:t>‹#›</a:t>
            </a:fld>
            <a:endParaRPr lang="en-US" altLang="zh-CN"/>
          </a:p>
        </p:txBody>
      </p:sp>
    </p:spTree>
    <p:extLst>
      <p:ext uri="{BB962C8B-B14F-4D97-AF65-F5344CB8AC3E}">
        <p14:creationId xmlns:p14="http://schemas.microsoft.com/office/powerpoint/2010/main" xmlns="" val="19694837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607476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3500921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294379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0663"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a:t>PAGE </a:t>
            </a:r>
            <a:fld id="{D38644A0-7FF6-4C91-AA8D-DA4C36E9CCAF}"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163323941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28322678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8" y="1600572"/>
            <a:ext cx="5387604" cy="4527011"/>
          </a:xfrm>
          <a:prstGeom prst="rect">
            <a:avLst/>
          </a:prstGeom>
        </p:spPr>
        <p:txBody>
          <a:bodyPr lIns="101605" tIns="50803" rIns="101605" bIns="50803"/>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30" y="1600572"/>
            <a:ext cx="5387604" cy="4527011"/>
          </a:xfrm>
          <a:prstGeom prst="rect">
            <a:avLst/>
          </a:prstGeom>
        </p:spPr>
        <p:txBody>
          <a:bodyPr lIns="101605" tIns="50803" rIns="101605" bIns="50803"/>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defTabSz="914400" eaLnBrk="0" hangingPunct="0">
              <a:buFont typeface="Arial" charset="0"/>
              <a:buNone/>
              <a:defRPr/>
            </a:lvl1pPr>
          </a:lstStyle>
          <a:p>
            <a:pPr>
              <a:defRPr/>
            </a:pPr>
            <a:endParaRPr lang="en-US"/>
          </a:p>
        </p:txBody>
      </p:sp>
      <p:sp>
        <p:nvSpPr>
          <p:cNvPr id="6" name="Rectangle 5"/>
          <p:cNvSpPr>
            <a:spLocks noGrp="1" noChangeArrowheads="1"/>
          </p:cNvSpPr>
          <p:nvPr>
            <p:ph type="ftr" sz="quarter" idx="11"/>
          </p:nvPr>
        </p:nvSpPr>
        <p:spPr/>
        <p:txBody>
          <a:bodyPr/>
          <a:lstStyle>
            <a:lvl1pPr defTabSz="914400" eaLnBrk="0" hangingPunct="0">
              <a:buFont typeface="Arial" charset="0"/>
              <a:buNone/>
              <a:defRPr/>
            </a:lvl1pPr>
          </a:lstStyle>
          <a:p>
            <a:pPr>
              <a:defRPr/>
            </a:pPr>
            <a:endParaRPr lang="en-US"/>
          </a:p>
        </p:txBody>
      </p:sp>
      <p:sp>
        <p:nvSpPr>
          <p:cNvPr id="7" name="Rectangle 6"/>
          <p:cNvSpPr>
            <a:spLocks noGrp="1" noChangeArrowheads="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Times New Roman" pitchFamily="18" charset="0"/>
                <a:ea typeface="华文细黑" pitchFamily="2" charset="-122"/>
              </a:defRPr>
            </a:lvl1pPr>
          </a:lstStyle>
          <a:p>
            <a:pPr>
              <a:defRPr/>
            </a:pPr>
            <a:fld id="{2D137997-7BBF-4B62-ACEB-D03A2DBF661D}" type="slidenum">
              <a:rPr lang="en-US"/>
              <a:pPr>
                <a:defRPr/>
              </a:pPr>
              <a:t>‹#›</a:t>
            </a:fld>
            <a:endParaRPr lang="en-US"/>
          </a:p>
        </p:txBody>
      </p:sp>
    </p:spTree>
    <p:extLst>
      <p:ext uri="{BB962C8B-B14F-4D97-AF65-F5344CB8AC3E}">
        <p14:creationId xmlns:p14="http://schemas.microsoft.com/office/powerpoint/2010/main" xmlns="" val="2441710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defTabSz="914400" eaLnBrk="0" hangingPunct="0">
              <a:buFont typeface="Arial" charset="0"/>
              <a:buNone/>
              <a:defRPr/>
            </a:lvl1pPr>
          </a:lstStyle>
          <a:p>
            <a:pPr>
              <a:defRPr/>
            </a:pPr>
            <a:endParaRPr lang="en-US"/>
          </a:p>
        </p:txBody>
      </p:sp>
      <p:sp>
        <p:nvSpPr>
          <p:cNvPr id="4" name="Rectangle 5"/>
          <p:cNvSpPr>
            <a:spLocks noGrp="1" noChangeArrowheads="1"/>
          </p:cNvSpPr>
          <p:nvPr>
            <p:ph type="ftr" sz="quarter" idx="11"/>
          </p:nvPr>
        </p:nvSpPr>
        <p:spPr/>
        <p:txBody>
          <a:bodyPr/>
          <a:lstStyle>
            <a:lvl1pPr defTabSz="914400" eaLnBrk="0" hangingPunct="0">
              <a:buFont typeface="Arial" charset="0"/>
              <a:buNone/>
              <a:defRPr/>
            </a:lvl1pPr>
          </a:lstStyle>
          <a:p>
            <a:pPr>
              <a:defRPr/>
            </a:pPr>
            <a:endParaRPr lang="en-US"/>
          </a:p>
        </p:txBody>
      </p:sp>
      <p:sp>
        <p:nvSpPr>
          <p:cNvPr id="5" name="Rectangle 6"/>
          <p:cNvSpPr>
            <a:spLocks noGrp="1" noChangeArrowheads="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Times New Roman" pitchFamily="18" charset="0"/>
                <a:ea typeface="华文细黑" pitchFamily="2" charset="-122"/>
              </a:defRPr>
            </a:lvl1pPr>
          </a:lstStyle>
          <a:p>
            <a:pPr>
              <a:defRPr/>
            </a:pPr>
            <a:fld id="{5682BD98-1832-4382-BB3C-4FA86D39EC08}" type="slidenum">
              <a:rPr lang="en-US"/>
              <a:pPr>
                <a:defRPr/>
              </a:pPr>
              <a:t>‹#›</a:t>
            </a:fld>
            <a:endParaRPr lang="en-US"/>
          </a:p>
        </p:txBody>
      </p:sp>
    </p:spTree>
    <p:extLst>
      <p:ext uri="{BB962C8B-B14F-4D97-AF65-F5344CB8AC3E}">
        <p14:creationId xmlns:p14="http://schemas.microsoft.com/office/powerpoint/2010/main" xmlns="" val="1210623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8258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defTabSz="914400" eaLnBrk="0" hangingPunct="0">
              <a:buFont typeface="Arial" charset="0"/>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smtClean="0"/>
              <a:t>2013</a:t>
            </a:r>
            <a:r>
              <a:rPr lang="zh-CN" altLang="en-US" smtClean="0"/>
              <a:t>年</a:t>
            </a:r>
            <a:r>
              <a:rPr lang="en-US" altLang="zh-CN" smtClean="0"/>
              <a:t>10</a:t>
            </a:r>
            <a:r>
              <a:rPr lang="zh-CN" altLang="en-US" smtClean="0"/>
              <a:t>月</a:t>
            </a:r>
            <a:r>
              <a:rPr lang="en-US" altLang="zh-CN" smtClean="0"/>
              <a:t>21</a:t>
            </a:r>
            <a:r>
              <a:rPr lang="zh-CN" altLang="en-US" smtClean="0"/>
              <a:t>日</a:t>
            </a:r>
            <a:endParaRPr lang="en-US" altLang="zh-CN"/>
          </a:p>
        </p:txBody>
      </p:sp>
      <p:sp>
        <p:nvSpPr>
          <p:cNvPr id="5" name="Rectangle 5"/>
          <p:cNvSpPr>
            <a:spLocks noGrp="1" noChangeArrowheads="1"/>
          </p:cNvSpPr>
          <p:nvPr>
            <p:ph type="ftr" sz="quarter" idx="11"/>
          </p:nvPr>
        </p:nvSpPr>
        <p:spPr/>
        <p:txBody>
          <a:bodyPr/>
          <a:lstStyle>
            <a:lvl1pPr algn="l" defTabSz="914400" eaLnBrk="0" hangingPunct="0">
              <a:buFont typeface="Arial" charset="0"/>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a:t>PAGE </a:t>
            </a:r>
            <a:fld id="{8CAA1B50-E0F7-418C-BF6B-9A0E357F7093}" type="slidenum">
              <a:rPr lang="en-US" altLang="zh-CN"/>
              <a:pPr>
                <a:defRPr/>
              </a:pPr>
              <a:t>‹#›</a:t>
            </a:fld>
            <a:endParaRPr lang="en-US" altLang="zh-CN"/>
          </a:p>
        </p:txBody>
      </p:sp>
    </p:spTree>
    <p:extLst>
      <p:ext uri="{BB962C8B-B14F-4D97-AF65-F5344CB8AC3E}">
        <p14:creationId xmlns:p14="http://schemas.microsoft.com/office/powerpoint/2010/main" xmlns="" val="2589910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572"/>
            <a:ext cx="10978515" cy="4527011"/>
          </a:xfrm>
          <a:prstGeom prst="rect">
            <a:avLst/>
          </a:prstGeom>
        </p:spPr>
        <p:txBody>
          <a:bodyPr lIns="101605" tIns="50803" rIns="101605" bIns="5080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defTabSz="914400" eaLnBrk="0" hangingPunct="0">
              <a:buFont typeface="Arial" charset="0"/>
              <a:buNone/>
              <a:defRPr/>
            </a:lvl1pPr>
          </a:lstStyle>
          <a:p>
            <a:pPr>
              <a:defRPr/>
            </a:pPr>
            <a:endParaRPr lang="en-US" altLang="zh-CN"/>
          </a:p>
        </p:txBody>
      </p:sp>
      <p:sp>
        <p:nvSpPr>
          <p:cNvPr id="5" name="页脚占位符 4"/>
          <p:cNvSpPr>
            <a:spLocks noGrp="1"/>
          </p:cNvSpPr>
          <p:nvPr>
            <p:ph type="ftr" sz="quarter" idx="11"/>
          </p:nvPr>
        </p:nvSpPr>
        <p:spPr/>
        <p:txBody>
          <a:bodyPr/>
          <a:lstStyle>
            <a:lvl1pPr defTabSz="914400" eaLnBrk="0" hangingPunct="0">
              <a:buFont typeface="Arial" charset="0"/>
              <a:buNone/>
              <a:defRPr/>
            </a:lvl1pPr>
          </a:lstStyle>
          <a:p>
            <a:pPr>
              <a:defRPr/>
            </a:pPr>
            <a:endParaRPr lang="en-US" altLang="zh-CN"/>
          </a:p>
        </p:txBody>
      </p:sp>
      <p:sp>
        <p:nvSpPr>
          <p:cNvPr id="6" name="灯片编号占位符 5"/>
          <p:cNvSpPr>
            <a:spLocks noGrp="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Arial" charset="0"/>
                <a:ea typeface="宋体" charset="-122"/>
              </a:defRPr>
            </a:lvl1pPr>
          </a:lstStyle>
          <a:p>
            <a:pPr>
              <a:defRPr/>
            </a:pPr>
            <a:fld id="{C02FB2AA-AD33-4EDB-A1B4-90D6485AAEA8}" type="slidenum">
              <a:rPr lang="en-US" altLang="zh-CN"/>
              <a:pPr>
                <a:defRPr/>
              </a:pPr>
              <a:t>‹#›</a:t>
            </a:fld>
            <a:endParaRPr lang="en-US" altLang="zh-CN"/>
          </a:p>
        </p:txBody>
      </p:sp>
    </p:spTree>
    <p:extLst>
      <p:ext uri="{BB962C8B-B14F-4D97-AF65-F5344CB8AC3E}">
        <p14:creationId xmlns:p14="http://schemas.microsoft.com/office/powerpoint/2010/main" xmlns="" val="4183044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2839300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1474911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3120185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90267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21" y="1535943"/>
            <a:ext cx="5390146"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921" y="2176040"/>
            <a:ext cx="5390146"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386" y="1535943"/>
            <a:ext cx="5392051"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386" y="2176040"/>
            <a:ext cx="5392051"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CN" altLang="en-US"/>
              <a:t>PAGE </a:t>
            </a:r>
            <a:fld id="{F84E9766-031A-456B-B99D-B6B2864E1164}"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2230797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8" y="1600572"/>
            <a:ext cx="5387604" cy="4527011"/>
          </a:xfrm>
          <a:prstGeom prst="rect">
            <a:avLst/>
          </a:prstGeom>
        </p:spPr>
        <p:txBody>
          <a:bodyPr lIns="101605" tIns="50803" rIns="101605" bIns="50803"/>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30" y="1600572"/>
            <a:ext cx="5387604" cy="4527011"/>
          </a:xfrm>
          <a:prstGeom prst="rect">
            <a:avLst/>
          </a:prstGeom>
        </p:spPr>
        <p:txBody>
          <a:bodyPr lIns="101605" tIns="50803" rIns="101605" bIns="50803"/>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defTabSz="914400" eaLnBrk="0" hangingPunct="0">
              <a:buFont typeface="Arial" charset="0"/>
              <a:buNone/>
              <a:defRPr/>
            </a:lvl1pPr>
          </a:lstStyle>
          <a:p>
            <a:pPr>
              <a:defRPr/>
            </a:pPr>
            <a:endParaRPr lang="en-US"/>
          </a:p>
        </p:txBody>
      </p:sp>
      <p:sp>
        <p:nvSpPr>
          <p:cNvPr id="6" name="Rectangle 5"/>
          <p:cNvSpPr>
            <a:spLocks noGrp="1" noChangeArrowheads="1"/>
          </p:cNvSpPr>
          <p:nvPr>
            <p:ph type="ftr" sz="quarter" idx="11"/>
          </p:nvPr>
        </p:nvSpPr>
        <p:spPr/>
        <p:txBody>
          <a:bodyPr/>
          <a:lstStyle>
            <a:lvl1pPr defTabSz="914400" eaLnBrk="0" hangingPunct="0">
              <a:buFont typeface="Arial" charset="0"/>
              <a:buNone/>
              <a:defRPr/>
            </a:lvl1pPr>
          </a:lstStyle>
          <a:p>
            <a:pPr>
              <a:defRPr/>
            </a:pPr>
            <a:endParaRPr lang="en-US"/>
          </a:p>
        </p:txBody>
      </p:sp>
      <p:sp>
        <p:nvSpPr>
          <p:cNvPr id="7" name="Rectangle 6"/>
          <p:cNvSpPr>
            <a:spLocks noGrp="1" noChangeArrowheads="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Times New Roman" pitchFamily="18" charset="0"/>
                <a:ea typeface="华文细黑" pitchFamily="2" charset="-122"/>
              </a:defRPr>
            </a:lvl1pPr>
          </a:lstStyle>
          <a:p>
            <a:pPr>
              <a:defRPr/>
            </a:pPr>
            <a:fld id="{177C4445-8D52-4A85-BF5A-727CDC53113D}" type="slidenum">
              <a:rPr lang="en-US"/>
              <a:pPr>
                <a:defRPr/>
              </a:pPr>
              <a:t>‹#›</a:t>
            </a:fld>
            <a:endParaRPr lang="en-US"/>
          </a:p>
        </p:txBody>
      </p:sp>
    </p:spTree>
    <p:extLst>
      <p:ext uri="{BB962C8B-B14F-4D97-AF65-F5344CB8AC3E}">
        <p14:creationId xmlns:p14="http://schemas.microsoft.com/office/powerpoint/2010/main" xmlns="" val="3320569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defTabSz="914400" eaLnBrk="0" hangingPunct="0">
              <a:buFont typeface="Arial" charset="0"/>
              <a:buNone/>
              <a:defRPr/>
            </a:lvl1pPr>
          </a:lstStyle>
          <a:p>
            <a:pPr>
              <a:defRPr/>
            </a:pPr>
            <a:endParaRPr lang="en-US"/>
          </a:p>
        </p:txBody>
      </p:sp>
      <p:sp>
        <p:nvSpPr>
          <p:cNvPr id="4" name="Rectangle 5"/>
          <p:cNvSpPr>
            <a:spLocks noGrp="1" noChangeArrowheads="1"/>
          </p:cNvSpPr>
          <p:nvPr>
            <p:ph type="ftr" sz="quarter" idx="11"/>
          </p:nvPr>
        </p:nvSpPr>
        <p:spPr/>
        <p:txBody>
          <a:bodyPr/>
          <a:lstStyle>
            <a:lvl1pPr defTabSz="914400" eaLnBrk="0" hangingPunct="0">
              <a:buFont typeface="Arial" charset="0"/>
              <a:buNone/>
              <a:defRPr/>
            </a:lvl1pPr>
          </a:lstStyle>
          <a:p>
            <a:pPr>
              <a:defRPr/>
            </a:pPr>
            <a:endParaRPr lang="en-US"/>
          </a:p>
        </p:txBody>
      </p:sp>
      <p:sp>
        <p:nvSpPr>
          <p:cNvPr id="5" name="Rectangle 6"/>
          <p:cNvSpPr>
            <a:spLocks noGrp="1" noChangeArrowheads="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Times New Roman" pitchFamily="18" charset="0"/>
                <a:ea typeface="华文细黑" pitchFamily="2" charset="-122"/>
              </a:defRPr>
            </a:lvl1pPr>
          </a:lstStyle>
          <a:p>
            <a:pPr>
              <a:defRPr/>
            </a:pPr>
            <a:fld id="{43CF3FE5-0F3A-4A92-B32F-520E8FC0FC86}" type="slidenum">
              <a:rPr lang="en-US"/>
              <a:pPr>
                <a:defRPr/>
              </a:pPr>
              <a:t>‹#›</a:t>
            </a:fld>
            <a:endParaRPr lang="en-US"/>
          </a:p>
        </p:txBody>
      </p:sp>
    </p:spTree>
    <p:extLst>
      <p:ext uri="{BB962C8B-B14F-4D97-AF65-F5344CB8AC3E}">
        <p14:creationId xmlns:p14="http://schemas.microsoft.com/office/powerpoint/2010/main" xmlns="" val="306393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CN" altLang="en-US"/>
              <a:t>PAGE </a:t>
            </a:r>
            <a:fld id="{825B4A87-1548-4C33-97C5-A49C0A8AD605}"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376354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zh-CN" altLang="en-US"/>
              <a:t>PAGE </a:t>
            </a:r>
            <a:fld id="{14F7A036-F2F7-434D-9A61-7EDF8A71D745}"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3119848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7" y="272899"/>
            <a:ext cx="4014021" cy="1163029"/>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793" y="272898"/>
            <a:ext cx="6819641" cy="5855153"/>
          </a:xfrm>
          <a:prstGeom prst="rect">
            <a:avLst/>
          </a:prstGeom>
        </p:spPr>
        <p:txBody>
          <a:bodyPr lIns="91431" tIns="45716" rIns="91431"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7" y="1435927"/>
            <a:ext cx="4014021" cy="469212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a:t>PAGE </a:t>
            </a:r>
            <a:fld id="{1D60A0AB-6E1B-4426-9460-3E3835B75EA6}"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114868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15" y="4802143"/>
            <a:ext cx="7319010" cy="565798"/>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115" y="612952"/>
            <a:ext cx="7319010" cy="4116324"/>
          </a:xfrm>
          <a:prstGeom prst="rect">
            <a:avLst/>
          </a:prstGeom>
        </p:spPr>
        <p:txBody>
          <a:bodyPr lIns="91431" tIns="45716" rIns="91431" bIns="45716"/>
          <a:lstStyle>
            <a:lvl1pPr marL="0" indent="0">
              <a:buNone/>
              <a:defRPr sz="3200"/>
            </a:lvl1pPr>
            <a:lvl2pPr marL="457157" indent="0">
              <a:buNone/>
              <a:defRPr sz="2800"/>
            </a:lvl2pPr>
            <a:lvl3pPr marL="914314" indent="0">
              <a:buNone/>
              <a:defRPr sz="2400"/>
            </a:lvl3pPr>
            <a:lvl4pPr marL="1371471" indent="0">
              <a:buNone/>
              <a:defRPr sz="2000"/>
            </a:lvl4pPr>
            <a:lvl5pPr marL="1828630" indent="0">
              <a:buNone/>
              <a:defRPr sz="2000"/>
            </a:lvl5pPr>
            <a:lvl6pPr marL="2285786" indent="0">
              <a:buNone/>
              <a:defRPr sz="2000"/>
            </a:lvl6pPr>
            <a:lvl7pPr marL="2742944" indent="0">
              <a:buNone/>
              <a:defRPr sz="2000"/>
            </a:lvl7pPr>
            <a:lvl8pPr marL="3200100" indent="0">
              <a:buNone/>
              <a:defRPr sz="2000"/>
            </a:lvl8pPr>
            <a:lvl9pPr marL="3657259" indent="0">
              <a:buNone/>
              <a:defRPr sz="2000"/>
            </a:lvl9pPr>
          </a:lstStyle>
          <a:p>
            <a:pPr lvl="0"/>
            <a:endParaRPr lang="zh-CN" altLang="en-US" noProof="0" smtClean="0">
              <a:sym typeface="宋体" pitchFamily="2" charset="-122"/>
            </a:endParaRPr>
          </a:p>
        </p:txBody>
      </p:sp>
      <p:sp>
        <p:nvSpPr>
          <p:cNvPr id="4" name="文本占位符 3"/>
          <p:cNvSpPr>
            <a:spLocks noGrp="1"/>
          </p:cNvSpPr>
          <p:nvPr>
            <p:ph type="body" sz="half" idx="2"/>
          </p:nvPr>
        </p:nvSpPr>
        <p:spPr>
          <a:xfrm>
            <a:off x="2390115" y="5367941"/>
            <a:ext cx="7319010" cy="80583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a:t>PAGE </a:t>
            </a:r>
            <a:fld id="{0D3C5510-98ED-4AD8-B170-936CE409597F}"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xmlns="" val="9376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jpe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dt" sz="half" idx="2"/>
          </p:nvPr>
        </p:nvSpPr>
        <p:spPr bwMode="auto">
          <a:xfrm>
            <a:off x="2064191" y="6279502"/>
            <a:ext cx="2847552" cy="271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1590" tIns="50795" rIns="101590" bIns="50795" numCol="1" anchor="t" anchorCtr="0" compatLnSpc="1">
            <a:prstTxWarp prst="textNoShape">
              <a:avLst/>
            </a:prstTxWarp>
            <a:spAutoFit/>
          </a:bodyPr>
          <a:lstStyle>
            <a:lvl1pPr>
              <a:buFont typeface="Arial" pitchFamily="34" charset="0"/>
              <a:buNone/>
              <a:defRPr sz="1100">
                <a:solidFill>
                  <a:srgbClr val="606060"/>
                </a:solidFill>
                <a:latin typeface="方正中等线简体" pitchFamily="1" charset="-122"/>
                <a:ea typeface="方正中等线简体" pitchFamily="1" charset="-122"/>
                <a:sym typeface="方正中等线简体" pitchFamily="1" charset="-122"/>
              </a:defRPr>
            </a:lvl1pPr>
          </a:lstStyle>
          <a:p>
            <a:pPr>
              <a:defRPr/>
            </a:pPr>
            <a:r>
              <a:rPr lang="zh-CN" altLang="en-US" smtClean="0"/>
              <a:t>2013年10月21日</a:t>
            </a:r>
            <a:endParaRPr lang="en-US" altLang="zh-CN" sz="1800">
              <a:solidFill>
                <a:schemeClr val="tx1"/>
              </a:solidFill>
              <a:latin typeface="+mn-lt"/>
              <a:ea typeface="+mn-ea"/>
            </a:endParaRPr>
          </a:p>
        </p:txBody>
      </p:sp>
      <p:sp>
        <p:nvSpPr>
          <p:cNvPr id="1027" name="Rectangle 5"/>
          <p:cNvSpPr>
            <a:spLocks noGrp="1" noChangeArrowheads="1"/>
          </p:cNvSpPr>
          <p:nvPr>
            <p:ph type="ftr" sz="quarter" idx="3"/>
          </p:nvPr>
        </p:nvSpPr>
        <p:spPr bwMode="auto">
          <a:xfrm>
            <a:off x="651849" y="6279502"/>
            <a:ext cx="1534324" cy="271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1590" tIns="50795" rIns="101590" bIns="50795" numCol="1" anchor="t" anchorCtr="0" compatLnSpc="1">
            <a:prstTxWarp prst="textNoShape">
              <a:avLst/>
            </a:prstTxWarp>
            <a:spAutoFit/>
          </a:bodyPr>
          <a:lstStyle>
            <a:lvl1pPr>
              <a:buFont typeface="Arial" pitchFamily="34" charset="0"/>
              <a:buNone/>
              <a:defRPr sz="1100">
                <a:solidFill>
                  <a:srgbClr val="606060"/>
                </a:solidFill>
                <a:latin typeface="方正中等线简体" pitchFamily="1" charset="-122"/>
                <a:ea typeface="方正中等线简体" pitchFamily="1" charset="-122"/>
                <a:sym typeface="方正中等线简体" pitchFamily="1" charset="-122"/>
              </a:defRPr>
            </a:lvl1pPr>
          </a:lstStyle>
          <a:p>
            <a:pPr>
              <a:defRPr/>
            </a:pPr>
            <a:r>
              <a:rPr lang="zh-CN" altLang="en-US" dirty="0"/>
              <a:t>PAGE </a:t>
            </a:r>
            <a:fld id="{B5C49FAB-0841-4BED-9842-927D28A1E18D}" type="slidenum">
              <a:rPr lang="zh-CN" altLang="en-US"/>
              <a:pPr>
                <a:defRPr/>
              </a:pPr>
              <a:t>‹#›</a:t>
            </a:fld>
            <a:endParaRPr lang="en-US" altLang="zh-CN" sz="1800" dirty="0">
              <a:solidFill>
                <a:schemeClr val="tx1"/>
              </a:solidFill>
              <a:latin typeface="+mn-lt"/>
              <a:ea typeface="+mn-ea"/>
            </a:endParaRPr>
          </a:p>
        </p:txBody>
      </p:sp>
      <p:pic>
        <p:nvPicPr>
          <p:cNvPr id="1028" name="图片 1"/>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0223218" y="5793716"/>
            <a:ext cx="1708362"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iming>
    <p:tnLst>
      <p:par>
        <p:cTn id="1" dur="indefinite" restart="never" nodeType="tmRoot"/>
      </p:par>
    </p:tnLst>
  </p:timing>
  <p:txStyles>
    <p:titleStyle>
      <a:lvl1pPr algn="ctr" rtl="0" eaLnBrk="0" fontAlgn="base" hangingPunct="0">
        <a:spcBef>
          <a:spcPct val="0"/>
        </a:spcBef>
        <a:spcAft>
          <a:spcPct val="0"/>
        </a:spcAft>
        <a:defRPr sz="4900">
          <a:solidFill>
            <a:schemeClr val="tx2"/>
          </a:solidFill>
          <a:latin typeface="+mj-lt"/>
          <a:ea typeface="+mj-ea"/>
          <a:cs typeface="+mj-cs"/>
          <a:sym typeface="宋体" pitchFamily="2" charset="-122"/>
        </a:defRPr>
      </a:lvl1pPr>
      <a:lvl2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2pPr>
      <a:lvl3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3pPr>
      <a:lvl4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4pPr>
      <a:lvl5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5pPr>
      <a:lvl6pPr marL="457157"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6pPr>
      <a:lvl7pPr marL="914314"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7pPr>
      <a:lvl8pPr marL="1371471"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8pPr>
      <a:lvl9pPr marL="1828630"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9pPr>
    </p:titleStyle>
    <p:bodyStyle>
      <a:lvl1pPr marL="377825" indent="-377825" algn="l" defTabSz="0" rtl="0" eaLnBrk="0" fontAlgn="base" hangingPunct="0">
        <a:spcBef>
          <a:spcPct val="20000"/>
        </a:spcBef>
        <a:spcAft>
          <a:spcPct val="0"/>
        </a:spcAft>
        <a:buChar char="•"/>
        <a:defRPr sz="3400">
          <a:solidFill>
            <a:schemeClr val="tx1"/>
          </a:solidFill>
          <a:latin typeface="+mn-lt"/>
          <a:ea typeface="+mn-ea"/>
          <a:cs typeface="+mn-cs"/>
          <a:sym typeface="宋体" pitchFamily="2" charset="-122"/>
        </a:defRPr>
      </a:lvl1pPr>
      <a:lvl2pPr marL="822325" indent="-314325" algn="l" defTabSz="0" rtl="0" eaLnBrk="0" fontAlgn="base" hangingPunct="0">
        <a:spcBef>
          <a:spcPct val="20000"/>
        </a:spcBef>
        <a:spcAft>
          <a:spcPct val="0"/>
        </a:spcAft>
        <a:buChar char="–"/>
        <a:defRPr sz="3100">
          <a:solidFill>
            <a:schemeClr val="tx1"/>
          </a:solidFill>
          <a:latin typeface="+mn-lt"/>
          <a:ea typeface="+mn-ea"/>
          <a:sym typeface="宋体" pitchFamily="2" charset="-122"/>
        </a:defRPr>
      </a:lvl2pPr>
      <a:lvl3pPr marL="1266825" indent="-250825" algn="l" defTabSz="0" rtl="0" eaLnBrk="0" fontAlgn="base" hangingPunct="0">
        <a:spcBef>
          <a:spcPct val="20000"/>
        </a:spcBef>
        <a:spcAft>
          <a:spcPct val="0"/>
        </a:spcAft>
        <a:buChar char="•"/>
        <a:defRPr sz="2600">
          <a:solidFill>
            <a:schemeClr val="tx1"/>
          </a:solidFill>
          <a:latin typeface="+mn-lt"/>
          <a:ea typeface="+mn-ea"/>
          <a:sym typeface="宋体" pitchFamily="2" charset="-122"/>
        </a:defRPr>
      </a:lvl3pPr>
      <a:lvl4pPr marL="1774825" indent="-250825"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4pPr>
      <a:lvl5pPr marL="2282825" indent="-250825"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5pPr>
      <a:lvl6pPr marL="2741358"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6pPr>
      <a:lvl7pPr marL="3198516"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7pPr>
      <a:lvl8pPr marL="3655672"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8pPr>
      <a:lvl9pPr marL="4112829"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9pPr>
    </p:bodyStyle>
    <p:otherStyle>
      <a:defPPr>
        <a:defRPr lang="zh-CN"/>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30" algn="l" defTabSz="914314" rtl="0" eaLnBrk="1" latinLnBrk="0" hangingPunct="1">
        <a:defRPr sz="1800" kern="1200">
          <a:solidFill>
            <a:schemeClr val="tx1"/>
          </a:solidFill>
          <a:latin typeface="+mn-lt"/>
          <a:ea typeface="+mn-ea"/>
          <a:cs typeface="+mn-cs"/>
        </a:defRPr>
      </a:lvl5pPr>
      <a:lvl6pPr marL="2285786" algn="l" defTabSz="914314" rtl="0" eaLnBrk="1" latinLnBrk="0" hangingPunct="1">
        <a:defRPr sz="1800" kern="1200">
          <a:solidFill>
            <a:schemeClr val="tx1"/>
          </a:solidFill>
          <a:latin typeface="+mn-lt"/>
          <a:ea typeface="+mn-ea"/>
          <a:cs typeface="+mn-cs"/>
        </a:defRPr>
      </a:lvl6pPr>
      <a:lvl7pPr marL="2742944"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9"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 name="图片 1"/>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10223218" y="5793716"/>
            <a:ext cx="1708362"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4900">
          <a:solidFill>
            <a:schemeClr val="tx2"/>
          </a:solidFill>
          <a:latin typeface="+mj-lt"/>
          <a:ea typeface="+mj-ea"/>
          <a:cs typeface="+mj-cs"/>
          <a:sym typeface="宋体" pitchFamily="2" charset="-122"/>
        </a:defRPr>
      </a:lvl1pPr>
      <a:lvl2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2pPr>
      <a:lvl3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3pPr>
      <a:lvl4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4pPr>
      <a:lvl5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5pPr>
      <a:lvl6pPr marL="457157"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6pPr>
      <a:lvl7pPr marL="914314"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7pPr>
      <a:lvl8pPr marL="1371471"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8pPr>
      <a:lvl9pPr marL="1828630"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9pPr>
    </p:titleStyle>
    <p:bodyStyle>
      <a:lvl1pPr marL="377825" indent="-377825" algn="l" defTabSz="0" rtl="0" eaLnBrk="0" fontAlgn="base" hangingPunct="0">
        <a:spcBef>
          <a:spcPct val="20000"/>
        </a:spcBef>
        <a:spcAft>
          <a:spcPct val="0"/>
        </a:spcAft>
        <a:buChar char="•"/>
        <a:defRPr sz="3400">
          <a:solidFill>
            <a:schemeClr val="tx1"/>
          </a:solidFill>
          <a:latin typeface="+mn-lt"/>
          <a:ea typeface="+mn-ea"/>
          <a:cs typeface="+mn-cs"/>
          <a:sym typeface="宋体" pitchFamily="2" charset="-122"/>
        </a:defRPr>
      </a:lvl1pPr>
      <a:lvl2pPr marL="822325" indent="-314325" algn="l" defTabSz="0" rtl="0" eaLnBrk="0" fontAlgn="base" hangingPunct="0">
        <a:spcBef>
          <a:spcPct val="20000"/>
        </a:spcBef>
        <a:spcAft>
          <a:spcPct val="0"/>
        </a:spcAft>
        <a:buChar char="–"/>
        <a:defRPr sz="3100">
          <a:solidFill>
            <a:schemeClr val="tx1"/>
          </a:solidFill>
          <a:latin typeface="+mn-lt"/>
          <a:ea typeface="+mn-ea"/>
          <a:sym typeface="宋体" pitchFamily="2" charset="-122"/>
        </a:defRPr>
      </a:lvl2pPr>
      <a:lvl3pPr marL="1266825" indent="-250825" algn="l" defTabSz="0" rtl="0" eaLnBrk="0" fontAlgn="base" hangingPunct="0">
        <a:spcBef>
          <a:spcPct val="20000"/>
        </a:spcBef>
        <a:spcAft>
          <a:spcPct val="0"/>
        </a:spcAft>
        <a:buChar char="•"/>
        <a:defRPr sz="2600">
          <a:solidFill>
            <a:schemeClr val="tx1"/>
          </a:solidFill>
          <a:latin typeface="+mn-lt"/>
          <a:ea typeface="+mn-ea"/>
          <a:sym typeface="宋体" pitchFamily="2" charset="-122"/>
        </a:defRPr>
      </a:lvl3pPr>
      <a:lvl4pPr marL="1774825" indent="-250825"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4pPr>
      <a:lvl5pPr marL="2282825" indent="-250825"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5pPr>
      <a:lvl6pPr marL="2741358"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6pPr>
      <a:lvl7pPr marL="3198516"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7pPr>
      <a:lvl8pPr marL="3655672"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8pPr>
      <a:lvl9pPr marL="4112829"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9pPr>
    </p:bodyStyle>
    <p:otherStyle>
      <a:defPPr>
        <a:defRPr lang="zh-CN"/>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30" algn="l" defTabSz="914314" rtl="0" eaLnBrk="1" latinLnBrk="0" hangingPunct="1">
        <a:defRPr sz="1800" kern="1200">
          <a:solidFill>
            <a:schemeClr val="tx1"/>
          </a:solidFill>
          <a:latin typeface="+mn-lt"/>
          <a:ea typeface="+mn-ea"/>
          <a:cs typeface="+mn-cs"/>
        </a:defRPr>
      </a:lvl5pPr>
      <a:lvl6pPr marL="2285786" algn="l" defTabSz="914314" rtl="0" eaLnBrk="1" latinLnBrk="0" hangingPunct="1">
        <a:defRPr sz="1800" kern="1200">
          <a:solidFill>
            <a:schemeClr val="tx1"/>
          </a:solidFill>
          <a:latin typeface="+mn-lt"/>
          <a:ea typeface="+mn-ea"/>
          <a:cs typeface="+mn-cs"/>
        </a:defRPr>
      </a:lvl6pPr>
      <a:lvl7pPr marL="2742944"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9" algn="l" defTabSz="91431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iming>
    <p:tnLst>
      <p:par>
        <p:cTn id="1" dur="indefinite" restart="never" nodeType="tmRoot"/>
      </p:par>
    </p:tnLst>
  </p:timing>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ea typeface="宋体" pitchFamily="2" charset="-122"/>
        </a:defRPr>
      </a:lvl2pPr>
      <a:lvl3pPr algn="ctr" rtl="0" eaLnBrk="0" fontAlgn="base" hangingPunct="0">
        <a:spcBef>
          <a:spcPct val="0"/>
        </a:spcBef>
        <a:spcAft>
          <a:spcPct val="0"/>
        </a:spcAft>
        <a:defRPr sz="4900">
          <a:solidFill>
            <a:schemeClr val="tx2"/>
          </a:solidFill>
          <a:latin typeface="Arial" pitchFamily="34" charset="0"/>
          <a:ea typeface="宋体" pitchFamily="2" charset="-122"/>
        </a:defRPr>
      </a:lvl3pPr>
      <a:lvl4pPr algn="ctr" rtl="0" eaLnBrk="0" fontAlgn="base" hangingPunct="0">
        <a:spcBef>
          <a:spcPct val="0"/>
        </a:spcBef>
        <a:spcAft>
          <a:spcPct val="0"/>
        </a:spcAft>
        <a:defRPr sz="4900">
          <a:solidFill>
            <a:schemeClr val="tx2"/>
          </a:solidFill>
          <a:latin typeface="Arial" pitchFamily="34" charset="0"/>
          <a:ea typeface="宋体" pitchFamily="2" charset="-122"/>
        </a:defRPr>
      </a:lvl4pPr>
      <a:lvl5pPr algn="ctr" rtl="0" eaLnBrk="0" fontAlgn="base" hangingPunct="0">
        <a:spcBef>
          <a:spcPct val="0"/>
        </a:spcBef>
        <a:spcAft>
          <a:spcPct val="0"/>
        </a:spcAft>
        <a:defRPr sz="4900">
          <a:solidFill>
            <a:schemeClr val="tx2"/>
          </a:solidFill>
          <a:latin typeface="Arial" pitchFamily="34" charset="0"/>
          <a:ea typeface="宋体" pitchFamily="2" charset="-122"/>
        </a:defRPr>
      </a:lvl5pPr>
      <a:lvl6pPr marL="457157" algn="ctr" rtl="0" eaLnBrk="0" fontAlgn="base" hangingPunct="0">
        <a:spcBef>
          <a:spcPct val="0"/>
        </a:spcBef>
        <a:spcAft>
          <a:spcPct val="0"/>
        </a:spcAft>
        <a:defRPr sz="4900">
          <a:solidFill>
            <a:schemeClr val="tx2"/>
          </a:solidFill>
          <a:latin typeface="Arial" pitchFamily="34" charset="0"/>
          <a:ea typeface="宋体" pitchFamily="2" charset="-122"/>
        </a:defRPr>
      </a:lvl6pPr>
      <a:lvl7pPr marL="914314" algn="ctr" rtl="0" eaLnBrk="0" fontAlgn="base" hangingPunct="0">
        <a:spcBef>
          <a:spcPct val="0"/>
        </a:spcBef>
        <a:spcAft>
          <a:spcPct val="0"/>
        </a:spcAft>
        <a:defRPr sz="4900">
          <a:solidFill>
            <a:schemeClr val="tx2"/>
          </a:solidFill>
          <a:latin typeface="Arial" pitchFamily="34" charset="0"/>
          <a:ea typeface="宋体" pitchFamily="2" charset="-122"/>
        </a:defRPr>
      </a:lvl7pPr>
      <a:lvl8pPr marL="1371471" algn="ctr" rtl="0" eaLnBrk="0" fontAlgn="base" hangingPunct="0">
        <a:spcBef>
          <a:spcPct val="0"/>
        </a:spcBef>
        <a:spcAft>
          <a:spcPct val="0"/>
        </a:spcAft>
        <a:defRPr sz="4900">
          <a:solidFill>
            <a:schemeClr val="tx2"/>
          </a:solidFill>
          <a:latin typeface="Arial" pitchFamily="34" charset="0"/>
          <a:ea typeface="宋体" pitchFamily="2" charset="-122"/>
        </a:defRPr>
      </a:lvl8pPr>
      <a:lvl9pPr marL="1828630" algn="ctr" rtl="0" eaLnBrk="0" fontAlgn="base" hangingPunct="0">
        <a:spcBef>
          <a:spcPct val="0"/>
        </a:spcBef>
        <a:spcAft>
          <a:spcPct val="0"/>
        </a:spcAft>
        <a:defRPr sz="4900">
          <a:solidFill>
            <a:schemeClr val="tx2"/>
          </a:solidFill>
          <a:latin typeface="Arial" pitchFamily="34" charset="0"/>
          <a:ea typeface="宋体" pitchFamily="2" charset="-122"/>
        </a:defRPr>
      </a:lvl9pPr>
    </p:titleStyle>
    <p:bodyStyle>
      <a:lvl1pPr marL="377825" indent="-377825" algn="l" rtl="0" eaLnBrk="0" fontAlgn="base" hangingPunct="0">
        <a:spcBef>
          <a:spcPct val="20000"/>
        </a:spcBef>
        <a:spcAft>
          <a:spcPct val="0"/>
        </a:spcAft>
        <a:buChar char="•"/>
        <a:defRPr sz="3400">
          <a:solidFill>
            <a:schemeClr val="tx1"/>
          </a:solidFill>
          <a:latin typeface="+mn-lt"/>
          <a:ea typeface="+mn-ea"/>
          <a:cs typeface="+mn-cs"/>
        </a:defRPr>
      </a:lvl1pPr>
      <a:lvl2pPr marL="822325" indent="-315913" algn="l" rtl="0" eaLnBrk="0" fontAlgn="base" hangingPunct="0">
        <a:spcBef>
          <a:spcPct val="20000"/>
        </a:spcBef>
        <a:spcAft>
          <a:spcPct val="0"/>
        </a:spcAft>
        <a:buChar char="–"/>
        <a:defRPr sz="3100">
          <a:solidFill>
            <a:schemeClr val="tx1"/>
          </a:solidFill>
          <a:latin typeface="+mn-lt"/>
          <a:ea typeface="+mn-ea"/>
        </a:defRPr>
      </a:lvl2pPr>
      <a:lvl3pPr marL="1266825" indent="-252413" algn="l" rtl="0" eaLnBrk="0" fontAlgn="base" hangingPunct="0">
        <a:spcBef>
          <a:spcPct val="20000"/>
        </a:spcBef>
        <a:spcAft>
          <a:spcPct val="0"/>
        </a:spcAft>
        <a:buChar char="•"/>
        <a:defRPr sz="2600">
          <a:solidFill>
            <a:schemeClr val="tx1"/>
          </a:solidFill>
          <a:latin typeface="+mn-lt"/>
          <a:ea typeface="+mn-ea"/>
        </a:defRPr>
      </a:lvl3pPr>
      <a:lvl4pPr marL="1774825" indent="-252413" algn="l" rtl="0" eaLnBrk="0" fontAlgn="base" hangingPunct="0">
        <a:spcBef>
          <a:spcPct val="20000"/>
        </a:spcBef>
        <a:spcAft>
          <a:spcPct val="0"/>
        </a:spcAft>
        <a:buChar char="–"/>
        <a:defRPr sz="2200">
          <a:solidFill>
            <a:schemeClr val="tx1"/>
          </a:solidFill>
          <a:latin typeface="+mn-lt"/>
          <a:ea typeface="+mn-ea"/>
        </a:defRPr>
      </a:lvl4pPr>
      <a:lvl5pPr marL="2282825" indent="-252413" algn="l" rtl="0" eaLnBrk="0" fontAlgn="base" hangingPunct="0">
        <a:spcBef>
          <a:spcPct val="20000"/>
        </a:spcBef>
        <a:spcAft>
          <a:spcPct val="0"/>
        </a:spcAft>
        <a:buChar char="»"/>
        <a:defRPr sz="2200">
          <a:solidFill>
            <a:schemeClr val="tx1"/>
          </a:solidFill>
          <a:latin typeface="+mn-lt"/>
          <a:ea typeface="+mn-ea"/>
        </a:defRPr>
      </a:lvl5pPr>
      <a:lvl6pPr marL="2741358" indent="-253977" algn="l" rtl="0" eaLnBrk="0" fontAlgn="base" hangingPunct="0">
        <a:spcBef>
          <a:spcPct val="20000"/>
        </a:spcBef>
        <a:spcAft>
          <a:spcPct val="0"/>
        </a:spcAft>
        <a:buChar char="»"/>
        <a:defRPr sz="2200">
          <a:solidFill>
            <a:schemeClr val="tx1"/>
          </a:solidFill>
          <a:latin typeface="+mn-lt"/>
          <a:ea typeface="+mn-ea"/>
        </a:defRPr>
      </a:lvl6pPr>
      <a:lvl7pPr marL="3198516" indent="-253977" algn="l" rtl="0" eaLnBrk="0" fontAlgn="base" hangingPunct="0">
        <a:spcBef>
          <a:spcPct val="20000"/>
        </a:spcBef>
        <a:spcAft>
          <a:spcPct val="0"/>
        </a:spcAft>
        <a:buChar char="»"/>
        <a:defRPr sz="2200">
          <a:solidFill>
            <a:schemeClr val="tx1"/>
          </a:solidFill>
          <a:latin typeface="+mn-lt"/>
          <a:ea typeface="+mn-ea"/>
        </a:defRPr>
      </a:lvl7pPr>
      <a:lvl8pPr marL="3655672" indent="-253977" algn="l" rtl="0" eaLnBrk="0" fontAlgn="base" hangingPunct="0">
        <a:spcBef>
          <a:spcPct val="20000"/>
        </a:spcBef>
        <a:spcAft>
          <a:spcPct val="0"/>
        </a:spcAft>
        <a:buChar char="»"/>
        <a:defRPr sz="2200">
          <a:solidFill>
            <a:schemeClr val="tx1"/>
          </a:solidFill>
          <a:latin typeface="+mn-lt"/>
          <a:ea typeface="+mn-ea"/>
        </a:defRPr>
      </a:lvl8pPr>
      <a:lvl9pPr marL="4112829" indent="-253977" algn="l" rtl="0" eaLnBrk="0" fontAlgn="base" hangingPunct="0">
        <a:spcBef>
          <a:spcPct val="20000"/>
        </a:spcBef>
        <a:spcAft>
          <a:spcPct val="0"/>
        </a:spcAft>
        <a:buChar char="»"/>
        <a:defRPr sz="2200">
          <a:solidFill>
            <a:schemeClr val="tx1"/>
          </a:solidFill>
          <a:latin typeface="+mn-lt"/>
          <a:ea typeface="+mn-ea"/>
        </a:defRPr>
      </a:lvl9pPr>
    </p:bodyStyle>
    <p:otherStyle>
      <a:defPPr>
        <a:defRPr lang="zh-CN"/>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30" algn="l" defTabSz="914314" rtl="0" eaLnBrk="1" latinLnBrk="0" hangingPunct="1">
        <a:defRPr sz="1800" kern="1200">
          <a:solidFill>
            <a:schemeClr val="tx1"/>
          </a:solidFill>
          <a:latin typeface="+mn-lt"/>
          <a:ea typeface="+mn-ea"/>
          <a:cs typeface="+mn-cs"/>
        </a:defRPr>
      </a:lvl5pPr>
      <a:lvl6pPr marL="2285786" algn="l" defTabSz="914314" rtl="0" eaLnBrk="1" latinLnBrk="0" hangingPunct="1">
        <a:defRPr sz="1800" kern="1200">
          <a:solidFill>
            <a:schemeClr val="tx1"/>
          </a:solidFill>
          <a:latin typeface="+mn-lt"/>
          <a:ea typeface="+mn-ea"/>
          <a:cs typeface="+mn-cs"/>
        </a:defRPr>
      </a:lvl6pPr>
      <a:lvl7pPr marL="2742944"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9" algn="l" defTabSz="9143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 name="Rectangle 4"/>
          <p:cNvSpPr>
            <a:spLocks noGrp="1" noChangeArrowheads="1"/>
          </p:cNvSpPr>
          <p:nvPr>
            <p:ph type="dt" sz="half" idx="2"/>
          </p:nvPr>
        </p:nvSpPr>
        <p:spPr>
          <a:xfrm>
            <a:off x="2064191" y="6279503"/>
            <a:ext cx="2847552" cy="271867"/>
          </a:xfrm>
          <a:prstGeom prst="rect">
            <a:avLst/>
          </a:prstGeom>
          <a:ln/>
        </p:spPr>
        <p:txBody>
          <a:bodyPr lIns="101596" tIns="50799" rIns="101596" bIns="50799">
            <a:spAutoFit/>
          </a:bodyPr>
          <a:lstStyle>
            <a:lvl1pPr defTabSz="1016081" eaLnBrk="1" hangingPunct="1">
              <a:buFontTx/>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smtClean="0"/>
              <a:t>2013</a:t>
            </a:r>
            <a:r>
              <a:rPr lang="zh-CN" altLang="en-US" smtClean="0"/>
              <a:t>年</a:t>
            </a:r>
            <a:r>
              <a:rPr lang="en-US" altLang="zh-CN" smtClean="0"/>
              <a:t>10</a:t>
            </a:r>
            <a:r>
              <a:rPr lang="zh-CN" altLang="en-US" smtClean="0"/>
              <a:t>月</a:t>
            </a:r>
            <a:r>
              <a:rPr lang="en-US" altLang="zh-CN" smtClean="0"/>
              <a:t>21</a:t>
            </a:r>
            <a:r>
              <a:rPr lang="zh-CN" altLang="en-US" smtClean="0"/>
              <a:t>日</a:t>
            </a:r>
            <a:endParaRPr lang="en-US" altLang="zh-CN"/>
          </a:p>
        </p:txBody>
      </p:sp>
      <p:sp>
        <p:nvSpPr>
          <p:cNvPr id="12" name="Rectangle 5"/>
          <p:cNvSpPr>
            <a:spLocks noGrp="1" noChangeArrowheads="1"/>
          </p:cNvSpPr>
          <p:nvPr>
            <p:ph type="ftr" sz="quarter" idx="3"/>
          </p:nvPr>
        </p:nvSpPr>
        <p:spPr>
          <a:xfrm>
            <a:off x="756680" y="6279502"/>
            <a:ext cx="1534323" cy="271867"/>
          </a:xfrm>
          <a:prstGeom prst="rect">
            <a:avLst/>
          </a:prstGeom>
          <a:ln/>
        </p:spPr>
        <p:txBody>
          <a:bodyPr wrap="square" lIns="101596" tIns="50799" rIns="101596" bIns="50799">
            <a:spAutoFit/>
          </a:bodyPr>
          <a:lstStyle>
            <a:lvl1pPr algn="l" defTabSz="1016081" eaLnBrk="1" hangingPunct="1">
              <a:buFontTx/>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a:t>PAGE </a:t>
            </a:r>
            <a:fld id="{0DEACDC0-E9F1-4294-9C03-02C5BC0B1D6F}" type="slidenum">
              <a:rPr lang="en-US" altLang="zh-CN"/>
              <a:pPr>
                <a:defRPr/>
              </a:pPr>
              <a:t>‹#›</a:t>
            </a:fld>
            <a:endParaRPr lang="en-US" altLang="zh-CN"/>
          </a:p>
        </p:txBody>
      </p:sp>
      <p:sp>
        <p:nvSpPr>
          <p:cNvPr id="1029" name="TextBox 13"/>
          <p:cNvSpPr txBox="1">
            <a:spLocks noChangeArrowheads="1"/>
          </p:cNvSpPr>
          <p:nvPr userDrawn="1"/>
        </p:nvSpPr>
        <p:spPr bwMode="auto">
          <a:xfrm>
            <a:off x="3985430" y="6270929"/>
            <a:ext cx="2881860" cy="271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596" tIns="50799" rIns="101596" bIns="50799">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defTabSz="1016081" eaLnBrk="1" hangingPunct="1">
              <a:buFontTx/>
              <a:buNone/>
              <a:defRPr/>
            </a:pPr>
            <a:r>
              <a:rPr lang="zh-CN" altLang="en-US" sz="1100" dirty="0" smtClean="0">
                <a:solidFill>
                  <a:srgbClr val="606060"/>
                </a:solidFill>
                <a:latin typeface="方正中等线简体" pitchFamily="65" charset="-122"/>
                <a:ea typeface="方正中等线简体" pitchFamily="65" charset="-122"/>
              </a:rPr>
              <a:t>深圳证券交易所 </a:t>
            </a:r>
            <a:r>
              <a:rPr lang="en-US" altLang="zh-CN" sz="1100" dirty="0" smtClean="0">
                <a:solidFill>
                  <a:srgbClr val="606060"/>
                </a:solidFill>
                <a:latin typeface="方正中等线简体" pitchFamily="65" charset="-122"/>
                <a:ea typeface="方正中等线简体" pitchFamily="65" charset="-122"/>
              </a:rPr>
              <a:t>PPT</a:t>
            </a:r>
            <a:endParaRPr lang="zh-CN" altLang="en-US" sz="1100" dirty="0" smtClean="0">
              <a:solidFill>
                <a:srgbClr val="606060"/>
              </a:solidFill>
              <a:latin typeface="方正中等线简体" pitchFamily="65" charset="-122"/>
              <a:ea typeface="方正中等线简体" pitchFamily="65" charset="-122"/>
            </a:endParaRPr>
          </a:p>
        </p:txBody>
      </p:sp>
      <p:pic>
        <p:nvPicPr>
          <p:cNvPr id="6" name="图片 1"/>
          <p:cNvPicPr>
            <a:picLocks noChangeAspect="1" noChangeArrowheads="1"/>
          </p:cNvPicPr>
          <p:nvPr userDrawn="1"/>
        </p:nvPicPr>
        <p:blipFill>
          <a:blip r:embed="rId12">
            <a:extLst>
              <a:ext uri="{28A0092B-C50C-407E-A947-70E740481C1C}">
                <a14:useLocalDpi xmlns:a14="http://schemas.microsoft.com/office/drawing/2010/main" xmlns="" val="0"/>
              </a:ext>
            </a:extLst>
          </a:blip>
          <a:srcRect/>
          <a:stretch>
            <a:fillRect/>
          </a:stretch>
        </p:blipFill>
        <p:spPr bwMode="auto">
          <a:xfrm>
            <a:off x="10223218" y="5793716"/>
            <a:ext cx="1708362"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7" r:id="rId5"/>
    <p:sldLayoutId id="2147484298" r:id="rId6"/>
    <p:sldLayoutId id="2147484299" r:id="rId7"/>
    <p:sldLayoutId id="2147484300" r:id="rId8"/>
    <p:sldLayoutId id="2147484301" r:id="rId9"/>
  </p:sldLayoutIdLst>
  <p:timing>
    <p:tnLst>
      <p:par>
        <p:cTn id="1" dur="indefinite" restart="never" nodeType="tmRoot"/>
      </p:par>
    </p:tnLst>
  </p:timing>
  <p:hf sldNum="0" hdr="0"/>
  <p:txStyles>
    <p:titleStyle>
      <a:lvl1pPr algn="ctr" rtl="0" eaLnBrk="0" fontAlgn="base" hangingPunct="0">
        <a:spcBef>
          <a:spcPct val="0"/>
        </a:spcBef>
        <a:spcAft>
          <a:spcPct val="0"/>
        </a:spcAft>
        <a:defRPr sz="4900">
          <a:solidFill>
            <a:schemeClr val="tx2"/>
          </a:solidFill>
          <a:latin typeface="+mj-lt"/>
          <a:ea typeface="+mj-ea"/>
          <a:cs typeface="宋体" charset="0"/>
        </a:defRPr>
      </a:lvl1pPr>
      <a:lvl2pPr algn="ctr" rtl="0" eaLnBrk="0" fontAlgn="base" hangingPunct="0">
        <a:spcBef>
          <a:spcPct val="0"/>
        </a:spcBef>
        <a:spcAft>
          <a:spcPct val="0"/>
        </a:spcAft>
        <a:defRPr sz="4900">
          <a:solidFill>
            <a:schemeClr val="tx2"/>
          </a:solidFill>
          <a:latin typeface="Arial" charset="0"/>
          <a:ea typeface="宋体" charset="-122"/>
          <a:cs typeface="宋体" charset="0"/>
        </a:defRPr>
      </a:lvl2pPr>
      <a:lvl3pPr algn="ctr" rtl="0" eaLnBrk="0" fontAlgn="base" hangingPunct="0">
        <a:spcBef>
          <a:spcPct val="0"/>
        </a:spcBef>
        <a:spcAft>
          <a:spcPct val="0"/>
        </a:spcAft>
        <a:defRPr sz="4900">
          <a:solidFill>
            <a:schemeClr val="tx2"/>
          </a:solidFill>
          <a:latin typeface="Arial" charset="0"/>
          <a:ea typeface="宋体" charset="-122"/>
          <a:cs typeface="宋体" charset="0"/>
        </a:defRPr>
      </a:lvl3pPr>
      <a:lvl4pPr algn="ctr" rtl="0" eaLnBrk="0" fontAlgn="base" hangingPunct="0">
        <a:spcBef>
          <a:spcPct val="0"/>
        </a:spcBef>
        <a:spcAft>
          <a:spcPct val="0"/>
        </a:spcAft>
        <a:defRPr sz="4900">
          <a:solidFill>
            <a:schemeClr val="tx2"/>
          </a:solidFill>
          <a:latin typeface="Arial" charset="0"/>
          <a:ea typeface="宋体" charset="-122"/>
          <a:cs typeface="宋体" charset="0"/>
        </a:defRPr>
      </a:lvl4pPr>
      <a:lvl5pPr algn="ctr" rtl="0" eaLnBrk="0" fontAlgn="base" hangingPunct="0">
        <a:spcBef>
          <a:spcPct val="0"/>
        </a:spcBef>
        <a:spcAft>
          <a:spcPct val="0"/>
        </a:spcAft>
        <a:defRPr sz="4900">
          <a:solidFill>
            <a:schemeClr val="tx2"/>
          </a:solidFill>
          <a:latin typeface="Arial" charset="0"/>
          <a:ea typeface="宋体" charset="-122"/>
          <a:cs typeface="宋体" charset="0"/>
        </a:defRPr>
      </a:lvl5pPr>
      <a:lvl6pPr marL="507983" algn="ctr" rtl="0" fontAlgn="base">
        <a:spcBef>
          <a:spcPct val="0"/>
        </a:spcBef>
        <a:spcAft>
          <a:spcPct val="0"/>
        </a:spcAft>
        <a:defRPr sz="4900">
          <a:solidFill>
            <a:schemeClr val="tx2"/>
          </a:solidFill>
          <a:latin typeface="Arial" charset="0"/>
          <a:ea typeface="宋体" charset="-122"/>
        </a:defRPr>
      </a:lvl6pPr>
      <a:lvl7pPr marL="1015967" algn="ctr" rtl="0" fontAlgn="base">
        <a:spcBef>
          <a:spcPct val="0"/>
        </a:spcBef>
        <a:spcAft>
          <a:spcPct val="0"/>
        </a:spcAft>
        <a:defRPr sz="4900">
          <a:solidFill>
            <a:schemeClr val="tx2"/>
          </a:solidFill>
          <a:latin typeface="Arial" charset="0"/>
          <a:ea typeface="宋体" charset="-122"/>
        </a:defRPr>
      </a:lvl7pPr>
      <a:lvl8pPr marL="1523950" algn="ctr" rtl="0" fontAlgn="base">
        <a:spcBef>
          <a:spcPct val="0"/>
        </a:spcBef>
        <a:spcAft>
          <a:spcPct val="0"/>
        </a:spcAft>
        <a:defRPr sz="4900">
          <a:solidFill>
            <a:schemeClr val="tx2"/>
          </a:solidFill>
          <a:latin typeface="Arial" charset="0"/>
          <a:ea typeface="宋体" charset="-122"/>
        </a:defRPr>
      </a:lvl8pPr>
      <a:lvl9pPr marL="2031933" algn="ctr" rtl="0" fontAlgn="base">
        <a:spcBef>
          <a:spcPct val="0"/>
        </a:spcBef>
        <a:spcAft>
          <a:spcPct val="0"/>
        </a:spcAft>
        <a:defRPr sz="4900">
          <a:solidFill>
            <a:schemeClr val="tx2"/>
          </a:solidFill>
          <a:latin typeface="Arial" charset="0"/>
          <a:ea typeface="宋体" charset="-122"/>
        </a:defRPr>
      </a:lvl9pPr>
    </p:titleStyle>
    <p:bodyStyle>
      <a:lvl1pPr marL="377825" indent="-377825" algn="l" rtl="0" eaLnBrk="0" fontAlgn="base" hangingPunct="0">
        <a:spcBef>
          <a:spcPct val="20000"/>
        </a:spcBef>
        <a:spcAft>
          <a:spcPct val="0"/>
        </a:spcAft>
        <a:buChar char="•"/>
        <a:defRPr sz="3400">
          <a:solidFill>
            <a:schemeClr val="tx1"/>
          </a:solidFill>
          <a:latin typeface="+mn-lt"/>
          <a:ea typeface="+mn-ea"/>
          <a:cs typeface="宋体" charset="0"/>
        </a:defRPr>
      </a:lvl1pPr>
      <a:lvl2pPr marL="822325" indent="-315913" algn="l" rtl="0" eaLnBrk="0" fontAlgn="base" hangingPunct="0">
        <a:spcBef>
          <a:spcPct val="20000"/>
        </a:spcBef>
        <a:spcAft>
          <a:spcPct val="0"/>
        </a:spcAft>
        <a:buChar char="–"/>
        <a:defRPr sz="3100">
          <a:solidFill>
            <a:schemeClr val="tx1"/>
          </a:solidFill>
          <a:latin typeface="+mn-lt"/>
          <a:ea typeface="+mn-ea"/>
          <a:cs typeface="宋体" charset="0"/>
        </a:defRPr>
      </a:lvl2pPr>
      <a:lvl3pPr marL="1266825" indent="-252413" algn="l" rtl="0" eaLnBrk="0" fontAlgn="base" hangingPunct="0">
        <a:spcBef>
          <a:spcPct val="20000"/>
        </a:spcBef>
        <a:spcAft>
          <a:spcPct val="0"/>
        </a:spcAft>
        <a:buChar char="•"/>
        <a:defRPr sz="2600">
          <a:solidFill>
            <a:schemeClr val="tx1"/>
          </a:solidFill>
          <a:latin typeface="+mn-lt"/>
          <a:ea typeface="+mn-ea"/>
          <a:cs typeface="宋体" charset="0"/>
        </a:defRPr>
      </a:lvl3pPr>
      <a:lvl4pPr marL="1774825" indent="-252413" algn="l" rtl="0" eaLnBrk="0" fontAlgn="base" hangingPunct="0">
        <a:spcBef>
          <a:spcPct val="20000"/>
        </a:spcBef>
        <a:spcAft>
          <a:spcPct val="0"/>
        </a:spcAft>
        <a:buChar char="–"/>
        <a:defRPr sz="2200">
          <a:solidFill>
            <a:schemeClr val="tx1"/>
          </a:solidFill>
          <a:latin typeface="+mn-lt"/>
          <a:ea typeface="+mn-ea"/>
          <a:cs typeface="宋体" charset="0"/>
        </a:defRPr>
      </a:lvl4pPr>
      <a:lvl5pPr marL="2282825" indent="-252413" algn="l" rtl="0" eaLnBrk="0" fontAlgn="base" hangingPunct="0">
        <a:spcBef>
          <a:spcPct val="20000"/>
        </a:spcBef>
        <a:spcAft>
          <a:spcPct val="0"/>
        </a:spcAft>
        <a:buChar char="»"/>
        <a:defRPr sz="2200">
          <a:solidFill>
            <a:schemeClr val="tx1"/>
          </a:solidFill>
          <a:latin typeface="+mn-lt"/>
          <a:ea typeface="+mn-ea"/>
          <a:cs typeface="宋体" charset="0"/>
        </a:defRPr>
      </a:lvl5pPr>
      <a:lvl6pPr marL="2793908" indent="-253993" algn="l" rtl="0" fontAlgn="base">
        <a:spcBef>
          <a:spcPct val="20000"/>
        </a:spcBef>
        <a:spcAft>
          <a:spcPct val="0"/>
        </a:spcAft>
        <a:buChar char="»"/>
        <a:defRPr sz="2200">
          <a:solidFill>
            <a:schemeClr val="tx1"/>
          </a:solidFill>
          <a:latin typeface="+mn-lt"/>
          <a:ea typeface="+mn-ea"/>
        </a:defRPr>
      </a:lvl6pPr>
      <a:lvl7pPr marL="3301891" indent="-253993" algn="l" rtl="0" fontAlgn="base">
        <a:spcBef>
          <a:spcPct val="20000"/>
        </a:spcBef>
        <a:spcAft>
          <a:spcPct val="0"/>
        </a:spcAft>
        <a:buChar char="»"/>
        <a:defRPr sz="2200">
          <a:solidFill>
            <a:schemeClr val="tx1"/>
          </a:solidFill>
          <a:latin typeface="+mn-lt"/>
          <a:ea typeface="+mn-ea"/>
        </a:defRPr>
      </a:lvl7pPr>
      <a:lvl8pPr marL="3809875" indent="-253993" algn="l" rtl="0" fontAlgn="base">
        <a:spcBef>
          <a:spcPct val="20000"/>
        </a:spcBef>
        <a:spcAft>
          <a:spcPct val="0"/>
        </a:spcAft>
        <a:buChar char="»"/>
        <a:defRPr sz="2200">
          <a:solidFill>
            <a:schemeClr val="tx1"/>
          </a:solidFill>
          <a:latin typeface="+mn-lt"/>
          <a:ea typeface="+mn-ea"/>
        </a:defRPr>
      </a:lvl8pPr>
      <a:lvl9pPr marL="4317858" indent="-253993" algn="l" rtl="0" fontAlgn="base">
        <a:spcBef>
          <a:spcPct val="20000"/>
        </a:spcBef>
        <a:spcAft>
          <a:spcPct val="0"/>
        </a:spcAft>
        <a:buChar char="»"/>
        <a:defRPr sz="2200">
          <a:solidFill>
            <a:schemeClr val="tx1"/>
          </a:solidFill>
          <a:latin typeface="+mn-lt"/>
          <a:ea typeface="+mn-ea"/>
        </a:defRPr>
      </a:lvl9pPr>
    </p:bodyStyle>
    <p:otherStyle>
      <a:defPPr>
        <a:defRPr lang="zh-CN"/>
      </a:defPPr>
      <a:lvl1pPr marL="0" algn="l" defTabSz="1015967" rtl="0" eaLnBrk="1" latinLnBrk="0" hangingPunct="1">
        <a:defRPr sz="2000" kern="1200">
          <a:solidFill>
            <a:schemeClr val="tx1"/>
          </a:solidFill>
          <a:latin typeface="+mn-lt"/>
          <a:ea typeface="+mn-ea"/>
          <a:cs typeface="+mn-cs"/>
        </a:defRPr>
      </a:lvl1pPr>
      <a:lvl2pPr marL="507983" algn="l" defTabSz="1015967" rtl="0" eaLnBrk="1" latinLnBrk="0" hangingPunct="1">
        <a:defRPr sz="2000" kern="1200">
          <a:solidFill>
            <a:schemeClr val="tx1"/>
          </a:solidFill>
          <a:latin typeface="+mn-lt"/>
          <a:ea typeface="+mn-ea"/>
          <a:cs typeface="+mn-cs"/>
        </a:defRPr>
      </a:lvl2pPr>
      <a:lvl3pPr marL="1015967" algn="l" defTabSz="1015967" rtl="0" eaLnBrk="1" latinLnBrk="0" hangingPunct="1">
        <a:defRPr sz="2000" kern="1200">
          <a:solidFill>
            <a:schemeClr val="tx1"/>
          </a:solidFill>
          <a:latin typeface="+mn-lt"/>
          <a:ea typeface="+mn-ea"/>
          <a:cs typeface="+mn-cs"/>
        </a:defRPr>
      </a:lvl3pPr>
      <a:lvl4pPr marL="1523950" algn="l" defTabSz="1015967" rtl="0" eaLnBrk="1" latinLnBrk="0" hangingPunct="1">
        <a:defRPr sz="2000" kern="1200">
          <a:solidFill>
            <a:schemeClr val="tx1"/>
          </a:solidFill>
          <a:latin typeface="+mn-lt"/>
          <a:ea typeface="+mn-ea"/>
          <a:cs typeface="+mn-cs"/>
        </a:defRPr>
      </a:lvl4pPr>
      <a:lvl5pPr marL="2031933" algn="l" defTabSz="1015967" rtl="0" eaLnBrk="1" latinLnBrk="0" hangingPunct="1">
        <a:defRPr sz="2000" kern="1200">
          <a:solidFill>
            <a:schemeClr val="tx1"/>
          </a:solidFill>
          <a:latin typeface="+mn-lt"/>
          <a:ea typeface="+mn-ea"/>
          <a:cs typeface="+mn-cs"/>
        </a:defRPr>
      </a:lvl5pPr>
      <a:lvl6pPr marL="2539917" algn="l" defTabSz="1015967" rtl="0" eaLnBrk="1" latinLnBrk="0" hangingPunct="1">
        <a:defRPr sz="2000" kern="1200">
          <a:solidFill>
            <a:schemeClr val="tx1"/>
          </a:solidFill>
          <a:latin typeface="+mn-lt"/>
          <a:ea typeface="+mn-ea"/>
          <a:cs typeface="+mn-cs"/>
        </a:defRPr>
      </a:lvl6pPr>
      <a:lvl7pPr marL="3047899" algn="l" defTabSz="1015967" rtl="0" eaLnBrk="1" latinLnBrk="0" hangingPunct="1">
        <a:defRPr sz="2000" kern="1200">
          <a:solidFill>
            <a:schemeClr val="tx1"/>
          </a:solidFill>
          <a:latin typeface="+mn-lt"/>
          <a:ea typeface="+mn-ea"/>
          <a:cs typeface="+mn-cs"/>
        </a:defRPr>
      </a:lvl7pPr>
      <a:lvl8pPr marL="3555882" algn="l" defTabSz="1015967" rtl="0" eaLnBrk="1" latinLnBrk="0" hangingPunct="1">
        <a:defRPr sz="2000" kern="1200">
          <a:solidFill>
            <a:schemeClr val="tx1"/>
          </a:solidFill>
          <a:latin typeface="+mn-lt"/>
          <a:ea typeface="+mn-ea"/>
          <a:cs typeface="+mn-cs"/>
        </a:defRPr>
      </a:lvl8pPr>
      <a:lvl9pPr marL="4063865" algn="l" defTabSz="1015967"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 name="Rectangle 4"/>
          <p:cNvSpPr>
            <a:spLocks noGrp="1" noChangeArrowheads="1"/>
          </p:cNvSpPr>
          <p:nvPr>
            <p:ph type="dt" sz="half" idx="2"/>
          </p:nvPr>
        </p:nvSpPr>
        <p:spPr>
          <a:xfrm>
            <a:off x="2064191" y="6279503"/>
            <a:ext cx="2847552" cy="271867"/>
          </a:xfrm>
          <a:prstGeom prst="rect">
            <a:avLst/>
          </a:prstGeom>
          <a:ln/>
        </p:spPr>
        <p:txBody>
          <a:bodyPr lIns="101596" tIns="50799" rIns="101596" bIns="50799">
            <a:spAutoFit/>
          </a:bodyPr>
          <a:lstStyle>
            <a:lvl1pPr defTabSz="1016081" eaLnBrk="1" hangingPunct="1">
              <a:buFontTx/>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smtClean="0"/>
              <a:t>2013</a:t>
            </a:r>
            <a:r>
              <a:rPr lang="zh-CN" altLang="en-US" smtClean="0"/>
              <a:t>年</a:t>
            </a:r>
            <a:r>
              <a:rPr lang="en-US" altLang="zh-CN" smtClean="0"/>
              <a:t>10</a:t>
            </a:r>
            <a:r>
              <a:rPr lang="zh-CN" altLang="en-US" smtClean="0"/>
              <a:t>月</a:t>
            </a:r>
            <a:r>
              <a:rPr lang="en-US" altLang="zh-CN" smtClean="0"/>
              <a:t>21</a:t>
            </a:r>
            <a:r>
              <a:rPr lang="zh-CN" altLang="en-US" smtClean="0"/>
              <a:t>日</a:t>
            </a:r>
            <a:endParaRPr lang="en-US" altLang="zh-CN"/>
          </a:p>
        </p:txBody>
      </p:sp>
      <p:sp>
        <p:nvSpPr>
          <p:cNvPr id="12" name="Rectangle 5"/>
          <p:cNvSpPr>
            <a:spLocks noGrp="1" noChangeArrowheads="1"/>
          </p:cNvSpPr>
          <p:nvPr>
            <p:ph type="ftr" sz="quarter" idx="3"/>
          </p:nvPr>
        </p:nvSpPr>
        <p:spPr>
          <a:xfrm>
            <a:off x="756680" y="6279502"/>
            <a:ext cx="1534323" cy="271867"/>
          </a:xfrm>
          <a:prstGeom prst="rect">
            <a:avLst/>
          </a:prstGeom>
          <a:ln/>
        </p:spPr>
        <p:txBody>
          <a:bodyPr wrap="square" lIns="101596" tIns="50799" rIns="101596" bIns="50799">
            <a:spAutoFit/>
          </a:bodyPr>
          <a:lstStyle>
            <a:lvl1pPr algn="l" defTabSz="1016081" eaLnBrk="1" hangingPunct="1">
              <a:buFontTx/>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dirty="0"/>
              <a:t>PAGE </a:t>
            </a:r>
            <a:fld id="{775E3CF2-343A-420A-9331-8FC26286A06B}" type="slidenum">
              <a:rPr lang="en-US" altLang="zh-CN"/>
              <a:pPr>
                <a:defRPr/>
              </a:pPr>
              <a:t>‹#›</a:t>
            </a:fld>
            <a:endParaRPr lang="en-US" altLang="zh-CN" dirty="0"/>
          </a:p>
        </p:txBody>
      </p:sp>
      <p:pic>
        <p:nvPicPr>
          <p:cNvPr id="5" name="图片 1"/>
          <p:cNvPicPr>
            <a:picLocks noChangeAspect="1" noChangeArrowheads="1"/>
          </p:cNvPicPr>
          <p:nvPr userDrawn="1"/>
        </p:nvPicPr>
        <p:blipFill>
          <a:blip r:embed="rId12">
            <a:extLst>
              <a:ext uri="{28A0092B-C50C-407E-A947-70E740481C1C}">
                <a14:useLocalDpi xmlns:a14="http://schemas.microsoft.com/office/drawing/2010/main" xmlns="" val="0"/>
              </a:ext>
            </a:extLst>
          </a:blip>
          <a:srcRect/>
          <a:stretch>
            <a:fillRect/>
          </a:stretch>
        </p:blipFill>
        <p:spPr bwMode="auto">
          <a:xfrm>
            <a:off x="10223218" y="5793716"/>
            <a:ext cx="1708362" cy="80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5770752"/>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8" r:id="rId5"/>
    <p:sldLayoutId id="2147484309" r:id="rId6"/>
    <p:sldLayoutId id="2147484310" r:id="rId7"/>
    <p:sldLayoutId id="2147484311" r:id="rId8"/>
    <p:sldLayoutId id="2147484312" r:id="rId9"/>
  </p:sldLayoutIdLst>
  <p:timing>
    <p:tnLst>
      <p:par>
        <p:cTn id="1" dur="indefinite" restart="never" nodeType="tmRoot"/>
      </p:par>
    </p:tnLst>
  </p:timing>
  <p:hf sldNum="0" hdr="0"/>
  <p:txStyles>
    <p:titleStyle>
      <a:lvl1pPr algn="ctr" rtl="0" eaLnBrk="0" fontAlgn="base" hangingPunct="0">
        <a:spcBef>
          <a:spcPct val="0"/>
        </a:spcBef>
        <a:spcAft>
          <a:spcPct val="0"/>
        </a:spcAft>
        <a:defRPr sz="4900">
          <a:solidFill>
            <a:schemeClr val="tx2"/>
          </a:solidFill>
          <a:latin typeface="+mj-lt"/>
          <a:ea typeface="+mj-ea"/>
          <a:cs typeface="宋体" charset="0"/>
        </a:defRPr>
      </a:lvl1pPr>
      <a:lvl2pPr algn="ctr" rtl="0" eaLnBrk="0" fontAlgn="base" hangingPunct="0">
        <a:spcBef>
          <a:spcPct val="0"/>
        </a:spcBef>
        <a:spcAft>
          <a:spcPct val="0"/>
        </a:spcAft>
        <a:defRPr sz="4900">
          <a:solidFill>
            <a:schemeClr val="tx2"/>
          </a:solidFill>
          <a:latin typeface="Arial" charset="0"/>
          <a:ea typeface="宋体" charset="-122"/>
          <a:cs typeface="宋体" charset="0"/>
        </a:defRPr>
      </a:lvl2pPr>
      <a:lvl3pPr algn="ctr" rtl="0" eaLnBrk="0" fontAlgn="base" hangingPunct="0">
        <a:spcBef>
          <a:spcPct val="0"/>
        </a:spcBef>
        <a:spcAft>
          <a:spcPct val="0"/>
        </a:spcAft>
        <a:defRPr sz="4900">
          <a:solidFill>
            <a:schemeClr val="tx2"/>
          </a:solidFill>
          <a:latin typeface="Arial" charset="0"/>
          <a:ea typeface="宋体" charset="-122"/>
          <a:cs typeface="宋体" charset="0"/>
        </a:defRPr>
      </a:lvl3pPr>
      <a:lvl4pPr algn="ctr" rtl="0" eaLnBrk="0" fontAlgn="base" hangingPunct="0">
        <a:spcBef>
          <a:spcPct val="0"/>
        </a:spcBef>
        <a:spcAft>
          <a:spcPct val="0"/>
        </a:spcAft>
        <a:defRPr sz="4900">
          <a:solidFill>
            <a:schemeClr val="tx2"/>
          </a:solidFill>
          <a:latin typeface="Arial" charset="0"/>
          <a:ea typeface="宋体" charset="-122"/>
          <a:cs typeface="宋体" charset="0"/>
        </a:defRPr>
      </a:lvl4pPr>
      <a:lvl5pPr algn="ctr" rtl="0" eaLnBrk="0" fontAlgn="base" hangingPunct="0">
        <a:spcBef>
          <a:spcPct val="0"/>
        </a:spcBef>
        <a:spcAft>
          <a:spcPct val="0"/>
        </a:spcAft>
        <a:defRPr sz="4900">
          <a:solidFill>
            <a:schemeClr val="tx2"/>
          </a:solidFill>
          <a:latin typeface="Arial" charset="0"/>
          <a:ea typeface="宋体" charset="-122"/>
          <a:cs typeface="宋体" charset="0"/>
        </a:defRPr>
      </a:lvl5pPr>
      <a:lvl6pPr marL="507983" algn="ctr" rtl="0" fontAlgn="base">
        <a:spcBef>
          <a:spcPct val="0"/>
        </a:spcBef>
        <a:spcAft>
          <a:spcPct val="0"/>
        </a:spcAft>
        <a:defRPr sz="4900">
          <a:solidFill>
            <a:schemeClr val="tx2"/>
          </a:solidFill>
          <a:latin typeface="Arial" charset="0"/>
          <a:ea typeface="宋体" charset="-122"/>
        </a:defRPr>
      </a:lvl6pPr>
      <a:lvl7pPr marL="1015967" algn="ctr" rtl="0" fontAlgn="base">
        <a:spcBef>
          <a:spcPct val="0"/>
        </a:spcBef>
        <a:spcAft>
          <a:spcPct val="0"/>
        </a:spcAft>
        <a:defRPr sz="4900">
          <a:solidFill>
            <a:schemeClr val="tx2"/>
          </a:solidFill>
          <a:latin typeface="Arial" charset="0"/>
          <a:ea typeface="宋体" charset="-122"/>
        </a:defRPr>
      </a:lvl7pPr>
      <a:lvl8pPr marL="1523950" algn="ctr" rtl="0" fontAlgn="base">
        <a:spcBef>
          <a:spcPct val="0"/>
        </a:spcBef>
        <a:spcAft>
          <a:spcPct val="0"/>
        </a:spcAft>
        <a:defRPr sz="4900">
          <a:solidFill>
            <a:schemeClr val="tx2"/>
          </a:solidFill>
          <a:latin typeface="Arial" charset="0"/>
          <a:ea typeface="宋体" charset="-122"/>
        </a:defRPr>
      </a:lvl8pPr>
      <a:lvl9pPr marL="2031933" algn="ctr" rtl="0" fontAlgn="base">
        <a:spcBef>
          <a:spcPct val="0"/>
        </a:spcBef>
        <a:spcAft>
          <a:spcPct val="0"/>
        </a:spcAft>
        <a:defRPr sz="4900">
          <a:solidFill>
            <a:schemeClr val="tx2"/>
          </a:solidFill>
          <a:latin typeface="Arial" charset="0"/>
          <a:ea typeface="宋体" charset="-122"/>
        </a:defRPr>
      </a:lvl9pPr>
    </p:titleStyle>
    <p:bodyStyle>
      <a:lvl1pPr marL="377825" indent="-377825" algn="l" rtl="0" eaLnBrk="0" fontAlgn="base" hangingPunct="0">
        <a:spcBef>
          <a:spcPct val="20000"/>
        </a:spcBef>
        <a:spcAft>
          <a:spcPct val="0"/>
        </a:spcAft>
        <a:buChar char="•"/>
        <a:defRPr sz="3400">
          <a:solidFill>
            <a:schemeClr val="tx1"/>
          </a:solidFill>
          <a:latin typeface="+mn-lt"/>
          <a:ea typeface="+mn-ea"/>
          <a:cs typeface="宋体" charset="0"/>
        </a:defRPr>
      </a:lvl1pPr>
      <a:lvl2pPr marL="822325" indent="-315913" algn="l" rtl="0" eaLnBrk="0" fontAlgn="base" hangingPunct="0">
        <a:spcBef>
          <a:spcPct val="20000"/>
        </a:spcBef>
        <a:spcAft>
          <a:spcPct val="0"/>
        </a:spcAft>
        <a:buChar char="–"/>
        <a:defRPr sz="3100">
          <a:solidFill>
            <a:schemeClr val="tx1"/>
          </a:solidFill>
          <a:latin typeface="+mn-lt"/>
          <a:ea typeface="+mn-ea"/>
          <a:cs typeface="宋体" charset="0"/>
        </a:defRPr>
      </a:lvl2pPr>
      <a:lvl3pPr marL="1266825" indent="-252413" algn="l" rtl="0" eaLnBrk="0" fontAlgn="base" hangingPunct="0">
        <a:spcBef>
          <a:spcPct val="20000"/>
        </a:spcBef>
        <a:spcAft>
          <a:spcPct val="0"/>
        </a:spcAft>
        <a:buChar char="•"/>
        <a:defRPr sz="2600">
          <a:solidFill>
            <a:schemeClr val="tx1"/>
          </a:solidFill>
          <a:latin typeface="+mn-lt"/>
          <a:ea typeface="+mn-ea"/>
          <a:cs typeface="宋体" charset="0"/>
        </a:defRPr>
      </a:lvl3pPr>
      <a:lvl4pPr marL="1774825" indent="-252413" algn="l" rtl="0" eaLnBrk="0" fontAlgn="base" hangingPunct="0">
        <a:spcBef>
          <a:spcPct val="20000"/>
        </a:spcBef>
        <a:spcAft>
          <a:spcPct val="0"/>
        </a:spcAft>
        <a:buChar char="–"/>
        <a:defRPr sz="2200">
          <a:solidFill>
            <a:schemeClr val="tx1"/>
          </a:solidFill>
          <a:latin typeface="+mn-lt"/>
          <a:ea typeface="+mn-ea"/>
          <a:cs typeface="宋体" charset="0"/>
        </a:defRPr>
      </a:lvl4pPr>
      <a:lvl5pPr marL="2282825" indent="-252413" algn="l" rtl="0" eaLnBrk="0" fontAlgn="base" hangingPunct="0">
        <a:spcBef>
          <a:spcPct val="20000"/>
        </a:spcBef>
        <a:spcAft>
          <a:spcPct val="0"/>
        </a:spcAft>
        <a:buChar char="»"/>
        <a:defRPr sz="2200">
          <a:solidFill>
            <a:schemeClr val="tx1"/>
          </a:solidFill>
          <a:latin typeface="+mn-lt"/>
          <a:ea typeface="+mn-ea"/>
          <a:cs typeface="宋体" charset="0"/>
        </a:defRPr>
      </a:lvl5pPr>
      <a:lvl6pPr marL="2793908" indent="-253993" algn="l" rtl="0" fontAlgn="base">
        <a:spcBef>
          <a:spcPct val="20000"/>
        </a:spcBef>
        <a:spcAft>
          <a:spcPct val="0"/>
        </a:spcAft>
        <a:buChar char="»"/>
        <a:defRPr sz="2200">
          <a:solidFill>
            <a:schemeClr val="tx1"/>
          </a:solidFill>
          <a:latin typeface="+mn-lt"/>
          <a:ea typeface="+mn-ea"/>
        </a:defRPr>
      </a:lvl6pPr>
      <a:lvl7pPr marL="3301891" indent="-253993" algn="l" rtl="0" fontAlgn="base">
        <a:spcBef>
          <a:spcPct val="20000"/>
        </a:spcBef>
        <a:spcAft>
          <a:spcPct val="0"/>
        </a:spcAft>
        <a:buChar char="»"/>
        <a:defRPr sz="2200">
          <a:solidFill>
            <a:schemeClr val="tx1"/>
          </a:solidFill>
          <a:latin typeface="+mn-lt"/>
          <a:ea typeface="+mn-ea"/>
        </a:defRPr>
      </a:lvl7pPr>
      <a:lvl8pPr marL="3809875" indent="-253993" algn="l" rtl="0" fontAlgn="base">
        <a:spcBef>
          <a:spcPct val="20000"/>
        </a:spcBef>
        <a:spcAft>
          <a:spcPct val="0"/>
        </a:spcAft>
        <a:buChar char="»"/>
        <a:defRPr sz="2200">
          <a:solidFill>
            <a:schemeClr val="tx1"/>
          </a:solidFill>
          <a:latin typeface="+mn-lt"/>
          <a:ea typeface="+mn-ea"/>
        </a:defRPr>
      </a:lvl8pPr>
      <a:lvl9pPr marL="4317858" indent="-253993" algn="l" rtl="0" fontAlgn="base">
        <a:spcBef>
          <a:spcPct val="20000"/>
        </a:spcBef>
        <a:spcAft>
          <a:spcPct val="0"/>
        </a:spcAft>
        <a:buChar char="»"/>
        <a:defRPr sz="2200">
          <a:solidFill>
            <a:schemeClr val="tx1"/>
          </a:solidFill>
          <a:latin typeface="+mn-lt"/>
          <a:ea typeface="+mn-ea"/>
        </a:defRPr>
      </a:lvl9pPr>
    </p:bodyStyle>
    <p:otherStyle>
      <a:defPPr>
        <a:defRPr lang="zh-CN"/>
      </a:defPPr>
      <a:lvl1pPr marL="0" algn="l" defTabSz="1015967" rtl="0" eaLnBrk="1" latinLnBrk="0" hangingPunct="1">
        <a:defRPr sz="2000" kern="1200">
          <a:solidFill>
            <a:schemeClr val="tx1"/>
          </a:solidFill>
          <a:latin typeface="+mn-lt"/>
          <a:ea typeface="+mn-ea"/>
          <a:cs typeface="+mn-cs"/>
        </a:defRPr>
      </a:lvl1pPr>
      <a:lvl2pPr marL="507983" algn="l" defTabSz="1015967" rtl="0" eaLnBrk="1" latinLnBrk="0" hangingPunct="1">
        <a:defRPr sz="2000" kern="1200">
          <a:solidFill>
            <a:schemeClr val="tx1"/>
          </a:solidFill>
          <a:latin typeface="+mn-lt"/>
          <a:ea typeface="+mn-ea"/>
          <a:cs typeface="+mn-cs"/>
        </a:defRPr>
      </a:lvl2pPr>
      <a:lvl3pPr marL="1015967" algn="l" defTabSz="1015967" rtl="0" eaLnBrk="1" latinLnBrk="0" hangingPunct="1">
        <a:defRPr sz="2000" kern="1200">
          <a:solidFill>
            <a:schemeClr val="tx1"/>
          </a:solidFill>
          <a:latin typeface="+mn-lt"/>
          <a:ea typeface="+mn-ea"/>
          <a:cs typeface="+mn-cs"/>
        </a:defRPr>
      </a:lvl3pPr>
      <a:lvl4pPr marL="1523950" algn="l" defTabSz="1015967" rtl="0" eaLnBrk="1" latinLnBrk="0" hangingPunct="1">
        <a:defRPr sz="2000" kern="1200">
          <a:solidFill>
            <a:schemeClr val="tx1"/>
          </a:solidFill>
          <a:latin typeface="+mn-lt"/>
          <a:ea typeface="+mn-ea"/>
          <a:cs typeface="+mn-cs"/>
        </a:defRPr>
      </a:lvl4pPr>
      <a:lvl5pPr marL="2031933" algn="l" defTabSz="1015967" rtl="0" eaLnBrk="1" latinLnBrk="0" hangingPunct="1">
        <a:defRPr sz="2000" kern="1200">
          <a:solidFill>
            <a:schemeClr val="tx1"/>
          </a:solidFill>
          <a:latin typeface="+mn-lt"/>
          <a:ea typeface="+mn-ea"/>
          <a:cs typeface="+mn-cs"/>
        </a:defRPr>
      </a:lvl5pPr>
      <a:lvl6pPr marL="2539917" algn="l" defTabSz="1015967" rtl="0" eaLnBrk="1" latinLnBrk="0" hangingPunct="1">
        <a:defRPr sz="2000" kern="1200">
          <a:solidFill>
            <a:schemeClr val="tx1"/>
          </a:solidFill>
          <a:latin typeface="+mn-lt"/>
          <a:ea typeface="+mn-ea"/>
          <a:cs typeface="+mn-cs"/>
        </a:defRPr>
      </a:lvl6pPr>
      <a:lvl7pPr marL="3047899" algn="l" defTabSz="1015967" rtl="0" eaLnBrk="1" latinLnBrk="0" hangingPunct="1">
        <a:defRPr sz="2000" kern="1200">
          <a:solidFill>
            <a:schemeClr val="tx1"/>
          </a:solidFill>
          <a:latin typeface="+mn-lt"/>
          <a:ea typeface="+mn-ea"/>
          <a:cs typeface="+mn-cs"/>
        </a:defRPr>
      </a:lvl7pPr>
      <a:lvl8pPr marL="3555882" algn="l" defTabSz="1015967" rtl="0" eaLnBrk="1" latinLnBrk="0" hangingPunct="1">
        <a:defRPr sz="2000" kern="1200">
          <a:solidFill>
            <a:schemeClr val="tx1"/>
          </a:solidFill>
          <a:latin typeface="+mn-lt"/>
          <a:ea typeface="+mn-ea"/>
          <a:cs typeface="+mn-cs"/>
        </a:defRPr>
      </a:lvl8pPr>
      <a:lvl9pPr marL="4063865" algn="l" defTabSz="101596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1949528" y="1603322"/>
            <a:ext cx="8248314" cy="1200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lgn="ctr">
              <a:lnSpc>
                <a:spcPct val="150000"/>
              </a:lnSpc>
            </a:pPr>
            <a:r>
              <a:rPr lang="zh-CN" altLang="en-US" sz="4800" b="1" dirty="0">
                <a:solidFill>
                  <a:schemeClr val="bg1"/>
                </a:solidFill>
                <a:latin typeface="楷体" pitchFamily="49" charset="-122"/>
                <a:ea typeface="楷体" pitchFamily="49" charset="-122"/>
                <a:cs typeface="宋体" charset="0"/>
              </a:rPr>
              <a:t>深交所</a:t>
            </a:r>
            <a:r>
              <a:rPr lang="zh-CN" altLang="en-US" sz="4800" b="1" dirty="0" smtClean="0">
                <a:solidFill>
                  <a:schemeClr val="bg1"/>
                </a:solidFill>
                <a:latin typeface="楷体" pitchFamily="49" charset="-122"/>
                <a:ea typeface="楷体" pitchFamily="49" charset="-122"/>
                <a:cs typeface="宋体" charset="0"/>
              </a:rPr>
              <a:t>港股通</a:t>
            </a:r>
            <a:r>
              <a:rPr lang="zh-CN" altLang="en-US" sz="4800" b="1" dirty="0">
                <a:solidFill>
                  <a:schemeClr val="bg1"/>
                </a:solidFill>
                <a:latin typeface="楷体" pitchFamily="49" charset="-122"/>
                <a:ea typeface="楷体" pitchFamily="49" charset="-122"/>
                <a:cs typeface="宋体" charset="0"/>
              </a:rPr>
              <a:t>业务介绍</a:t>
            </a:r>
            <a:endParaRPr lang="en-US" altLang="zh-CN" sz="4800" b="1" dirty="0">
              <a:solidFill>
                <a:schemeClr val="bg1"/>
              </a:solidFill>
              <a:latin typeface="楷体" pitchFamily="49" charset="-122"/>
              <a:ea typeface="楷体" pitchFamily="49" charset="-122"/>
              <a:cs typeface="宋体" charset="0"/>
            </a:endParaRPr>
          </a:p>
        </p:txBody>
      </p:sp>
      <p:sp>
        <p:nvSpPr>
          <p:cNvPr id="3" name="TextBox 2"/>
          <p:cNvSpPr txBox="1"/>
          <p:nvPr/>
        </p:nvSpPr>
        <p:spPr>
          <a:xfrm>
            <a:off x="4283704" y="3300182"/>
            <a:ext cx="3457470" cy="523212"/>
          </a:xfrm>
          <a:prstGeom prst="rect">
            <a:avLst/>
          </a:prstGeom>
          <a:noFill/>
        </p:spPr>
        <p:txBody>
          <a:bodyPr lIns="91431" tIns="45716" rIns="91431" bIns="45716">
            <a:spAutoFit/>
          </a:bodyPr>
          <a:lstStyle/>
          <a:p>
            <a:pPr algn="ctr">
              <a:buFont typeface="Arial" pitchFamily="34" charset="0"/>
              <a:buNone/>
              <a:defRPr/>
            </a:pPr>
            <a:r>
              <a:rPr lang="en-US" altLang="zh-CN" sz="2800" b="1" dirty="0" smtClean="0">
                <a:solidFill>
                  <a:schemeClr val="bg1"/>
                </a:solidFill>
                <a:latin typeface="楷体" panose="02010609060101010101" pitchFamily="49" charset="-122"/>
                <a:ea typeface="楷体" panose="02010609060101010101" pitchFamily="49" charset="-122"/>
              </a:rPr>
              <a:t>2016</a:t>
            </a:r>
            <a:r>
              <a:rPr lang="zh-CN" altLang="en-US" sz="2800" b="1" dirty="0" smtClean="0">
                <a:solidFill>
                  <a:schemeClr val="bg1"/>
                </a:solidFill>
                <a:latin typeface="楷体" panose="02010609060101010101" pitchFamily="49" charset="-122"/>
                <a:ea typeface="楷体" panose="02010609060101010101" pitchFamily="49" charset="-122"/>
              </a:rPr>
              <a:t>年</a:t>
            </a:r>
            <a:r>
              <a:rPr lang="en-US" altLang="zh-CN" sz="2800" b="1" dirty="0" smtClean="0">
                <a:solidFill>
                  <a:schemeClr val="bg1"/>
                </a:solidFill>
                <a:latin typeface="楷体" panose="02010609060101010101" pitchFamily="49" charset="-122"/>
                <a:ea typeface="楷体" panose="02010609060101010101" pitchFamily="49" charset="-122"/>
              </a:rPr>
              <a:t>8</a:t>
            </a:r>
            <a:r>
              <a:rPr lang="zh-CN" altLang="en-US" sz="2800" b="1" dirty="0" smtClean="0">
                <a:solidFill>
                  <a:schemeClr val="bg1"/>
                </a:solidFill>
                <a:latin typeface="楷体" panose="02010609060101010101" pitchFamily="49" charset="-122"/>
                <a:ea typeface="楷体" panose="02010609060101010101" pitchFamily="49" charset="-122"/>
              </a:rPr>
              <a:t>月</a:t>
            </a:r>
            <a:r>
              <a:rPr lang="en-US" altLang="zh-CN" sz="2800" b="1" dirty="0" smtClean="0">
                <a:solidFill>
                  <a:schemeClr val="bg1"/>
                </a:solidFill>
                <a:latin typeface="楷体" panose="02010609060101010101" pitchFamily="49" charset="-122"/>
                <a:ea typeface="楷体" panose="02010609060101010101" pitchFamily="49" charset="-122"/>
              </a:rPr>
              <a:t>31</a:t>
            </a:r>
            <a:r>
              <a:rPr lang="zh-CN" altLang="en-US" sz="2800" b="1" dirty="0" smtClean="0">
                <a:solidFill>
                  <a:schemeClr val="bg1"/>
                </a:solidFill>
                <a:latin typeface="楷体" panose="02010609060101010101" pitchFamily="49" charset="-122"/>
                <a:ea typeface="楷体" panose="02010609060101010101" pitchFamily="49" charset="-122"/>
              </a:rPr>
              <a:t>日</a:t>
            </a:r>
            <a:endParaRPr lang="zh-CN" altLang="en-US"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直接连接符 17"/>
          <p:cNvSpPr>
            <a:spLocks noChangeShapeType="1"/>
          </p:cNvSpPr>
          <p:nvPr/>
        </p:nvSpPr>
        <p:spPr bwMode="auto">
          <a:xfrm>
            <a:off x="867227" y="1226390"/>
            <a:ext cx="10610658" cy="0"/>
          </a:xfrm>
          <a:prstGeom prst="line">
            <a:avLst/>
          </a:prstGeom>
          <a:noFill/>
          <a:ln w="25400">
            <a:solidFill>
              <a:srgbClr val="3C8C9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
        <p:nvSpPr>
          <p:cNvPr id="5" name="TextBox 4"/>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（一）标的</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标的调整</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39213" y="172227"/>
            <a:ext cx="996828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xmlns="" val="820157290"/>
              </p:ext>
            </p:extLst>
          </p:nvPr>
        </p:nvGraphicFramePr>
        <p:xfrm>
          <a:off x="720383" y="1629669"/>
          <a:ext cx="10757502" cy="3185523"/>
        </p:xfrm>
        <a:graphic>
          <a:graphicData uri="http://schemas.openxmlformats.org/drawingml/2006/table">
            <a:tbl>
              <a:tblPr firstRow="1" bandRow="1">
                <a:tableStyleId>{5C22544A-7EE6-4342-B048-85BDC9FD1C3A}</a:tableStyleId>
              </a:tblPr>
              <a:tblGrid>
                <a:gridCol w="2136232"/>
                <a:gridCol w="8621270"/>
              </a:tblGrid>
              <a:tr h="360025">
                <a:tc>
                  <a:txBody>
                    <a:bodyPr/>
                    <a:lstStyle/>
                    <a:p>
                      <a:pPr algn="ctr"/>
                      <a:r>
                        <a:rPr lang="zh-CN" altLang="en-US" sz="1800" b="1" dirty="0" smtClean="0">
                          <a:solidFill>
                            <a:schemeClr val="bg1"/>
                          </a:solidFill>
                        </a:rPr>
                        <a:t>标的调整</a:t>
                      </a:r>
                      <a:endParaRPr lang="zh-CN" altLang="en-US" sz="1800" b="1" dirty="0">
                        <a:solidFill>
                          <a:schemeClr val="bg1"/>
                        </a:solidFill>
                      </a:endParaRPr>
                    </a:p>
                  </a:txBody>
                  <a:tcPr marL="109785" marR="109785" marT="41149" marB="41149" anchor="ctr">
                    <a:solidFill>
                      <a:schemeClr val="accent2"/>
                    </a:solidFill>
                  </a:tcPr>
                </a:tc>
                <a:tc>
                  <a:txBody>
                    <a:bodyPr/>
                    <a:lstStyle/>
                    <a:p>
                      <a:pPr algn="ctr"/>
                      <a:r>
                        <a:rPr lang="zh-CN" altLang="en-US" sz="1800" b="1" dirty="0" smtClean="0">
                          <a:solidFill>
                            <a:schemeClr val="bg1"/>
                          </a:solidFill>
                        </a:rPr>
                        <a:t>规则</a:t>
                      </a:r>
                      <a:endParaRPr lang="zh-CN" altLang="en-US" sz="1800" b="1" dirty="0">
                        <a:solidFill>
                          <a:schemeClr val="bg1"/>
                        </a:solidFill>
                      </a:endParaRPr>
                    </a:p>
                  </a:txBody>
                  <a:tcPr marL="109785" marR="109785" marT="41149" marB="41149" anchor="ctr">
                    <a:solidFill>
                      <a:schemeClr val="accent2"/>
                    </a:solidFill>
                  </a:tcPr>
                </a:tc>
              </a:tr>
              <a:tr h="936065">
                <a:tc>
                  <a:txBody>
                    <a:bodyPr/>
                    <a:lstStyle/>
                    <a:p>
                      <a:pPr marL="0" indent="0" algn="ctr">
                        <a:buNone/>
                      </a:pPr>
                      <a:r>
                        <a:rPr lang="zh-CN" altLang="en-US" sz="1800" b="1" dirty="0" smtClean="0">
                          <a:solidFill>
                            <a:schemeClr val="bg1"/>
                          </a:solidFill>
                        </a:rPr>
                        <a:t>调入</a:t>
                      </a:r>
                      <a:endParaRPr lang="en-US" altLang="zh-CN" sz="1800" b="1" dirty="0" smtClean="0">
                        <a:solidFill>
                          <a:schemeClr val="bg1"/>
                        </a:solidFill>
                      </a:endParaRPr>
                    </a:p>
                  </a:txBody>
                  <a:tcPr marL="109785" marR="109785" marT="41149" marB="41149" anchor="ctr">
                    <a:solidFill>
                      <a:schemeClr val="accent2"/>
                    </a:solidFill>
                  </a:tcPr>
                </a:tc>
                <a:tc>
                  <a:txBody>
                    <a:bodyPr/>
                    <a:lstStyle/>
                    <a:p>
                      <a:pPr marL="0" indent="0">
                        <a:buNone/>
                      </a:pPr>
                      <a:r>
                        <a:rPr lang="zh-CN" altLang="en-US" sz="1800" b="1" dirty="0" smtClean="0"/>
                        <a:t>指数调整：</a:t>
                      </a:r>
                      <a:endParaRPr lang="en-US" altLang="zh-CN" sz="1800" b="1" dirty="0" smtClean="0"/>
                    </a:p>
                    <a:p>
                      <a:pPr marL="0" indent="0">
                        <a:buNone/>
                      </a:pPr>
                      <a:r>
                        <a:rPr lang="en-US" altLang="zh-CN" sz="1800" b="0" dirty="0" smtClean="0"/>
                        <a:t>1.</a:t>
                      </a:r>
                      <a:r>
                        <a:rPr lang="zh-CN" altLang="en-US" sz="1800" b="0" dirty="0" smtClean="0"/>
                        <a:t>股票进入恒生综合大、中型股指数；</a:t>
                      </a:r>
                      <a:endParaRPr lang="en-US" altLang="zh-CN" sz="1800" b="0" dirty="0" smtClean="0"/>
                    </a:p>
                    <a:p>
                      <a:pPr marL="0" indent="0">
                        <a:buNone/>
                      </a:pPr>
                      <a:r>
                        <a:rPr lang="en-US" altLang="zh-CN" sz="1800" b="0" dirty="0" smtClean="0"/>
                        <a:t>2.</a:t>
                      </a:r>
                      <a:r>
                        <a:rPr lang="zh-CN" altLang="en-US" sz="1800" b="0" dirty="0" smtClean="0"/>
                        <a:t>股票进入恒生综合小型股指数，并满足</a:t>
                      </a:r>
                      <a:r>
                        <a:rPr lang="en-US" altLang="zh-CN" sz="1800" b="0" dirty="0" smtClean="0"/>
                        <a:t>50</a:t>
                      </a:r>
                      <a:r>
                        <a:rPr lang="zh-CN" altLang="en-US" sz="1800" b="0" dirty="0" smtClean="0"/>
                        <a:t>亿元港币市值标准。</a:t>
                      </a:r>
                      <a:endParaRPr lang="en-US" altLang="zh-CN" sz="1800" b="0" dirty="0" smtClean="0"/>
                    </a:p>
                    <a:p>
                      <a:pPr marL="0" indent="0">
                        <a:buNone/>
                      </a:pPr>
                      <a:endParaRPr lang="en-US" altLang="zh-CN" sz="1800" b="0" dirty="0" smtClean="0"/>
                    </a:p>
                    <a:p>
                      <a:pPr marL="0" indent="0">
                        <a:buNone/>
                      </a:pPr>
                      <a:r>
                        <a:rPr lang="en-US" altLang="zh-CN" sz="1800" b="1" dirty="0" smtClean="0"/>
                        <a:t>A+H</a:t>
                      </a:r>
                      <a:r>
                        <a:rPr lang="zh-CN" altLang="en-US" sz="1800" b="1" dirty="0" smtClean="0"/>
                        <a:t>股</a:t>
                      </a:r>
                      <a:endParaRPr lang="en-US" altLang="zh-CN" sz="1800" b="1" dirty="0" smtClean="0"/>
                    </a:p>
                    <a:p>
                      <a:pPr marL="0" indent="0">
                        <a:buNone/>
                      </a:pPr>
                      <a:r>
                        <a:rPr lang="en-US" altLang="zh-CN" sz="1800" b="0" dirty="0" smtClean="0"/>
                        <a:t>1.</a:t>
                      </a:r>
                      <a:r>
                        <a:rPr lang="zh-CN" altLang="en-US" sz="1800" b="0" dirty="0" smtClean="0"/>
                        <a:t>新增</a:t>
                      </a:r>
                      <a:r>
                        <a:rPr lang="en-US" altLang="zh-CN" sz="1800" b="0" dirty="0" smtClean="0"/>
                        <a:t>A+H</a:t>
                      </a:r>
                      <a:r>
                        <a:rPr lang="zh-CN" altLang="en-US" sz="1800" b="0" dirty="0" smtClean="0"/>
                        <a:t>股的，其</a:t>
                      </a:r>
                      <a:r>
                        <a:rPr lang="en-US" altLang="zh-CN" sz="1800" b="0" dirty="0" smtClean="0"/>
                        <a:t>H</a:t>
                      </a:r>
                      <a:r>
                        <a:rPr lang="zh-CN" altLang="en-US" sz="1800" b="0" dirty="0" smtClean="0"/>
                        <a:t>股在价格稳定期结束且相应</a:t>
                      </a:r>
                      <a:r>
                        <a:rPr lang="en-US" altLang="zh-CN" sz="1800" b="0" dirty="0" smtClean="0"/>
                        <a:t>A</a:t>
                      </a:r>
                      <a:r>
                        <a:rPr lang="zh-CN" altLang="en-US" sz="1800" b="0" dirty="0" smtClean="0"/>
                        <a:t>股满</a:t>
                      </a:r>
                      <a:r>
                        <a:rPr lang="en-US" altLang="zh-CN" sz="1800" b="0" dirty="0" smtClean="0"/>
                        <a:t>10</a:t>
                      </a:r>
                      <a:r>
                        <a:rPr lang="zh-CN" altLang="en-US" sz="1800" b="0" dirty="0" smtClean="0"/>
                        <a:t>个交易日后调入标的；</a:t>
                      </a:r>
                    </a:p>
                    <a:p>
                      <a:pPr marL="0" indent="0">
                        <a:buNone/>
                      </a:pPr>
                      <a:r>
                        <a:rPr lang="en-US" altLang="zh-CN" sz="1800" b="0" dirty="0" smtClean="0"/>
                        <a:t>2.H</a:t>
                      </a:r>
                      <a:r>
                        <a:rPr lang="zh-CN" altLang="en-US" sz="1800" b="0" dirty="0" smtClean="0"/>
                        <a:t>股在其</a:t>
                      </a:r>
                      <a:r>
                        <a:rPr lang="en-US" altLang="zh-CN" sz="1800" b="0" dirty="0" smtClean="0"/>
                        <a:t>A</a:t>
                      </a:r>
                      <a:r>
                        <a:rPr lang="zh-CN" altLang="en-US" sz="1800" b="0" dirty="0" smtClean="0"/>
                        <a:t>股被撤销风险警示或退出风险警示板（但未退市）、恢复上市后调入港股通股票；</a:t>
                      </a:r>
                      <a:endParaRPr lang="en-US" altLang="zh-CN" sz="1800" b="0" dirty="0" smtClean="0"/>
                    </a:p>
                    <a:p>
                      <a:pPr marL="0" indent="0">
                        <a:buNone/>
                      </a:pPr>
                      <a:r>
                        <a:rPr lang="en-US" altLang="zh-CN" sz="1800" b="0" dirty="0" smtClean="0"/>
                        <a:t>3.A</a:t>
                      </a:r>
                      <a:r>
                        <a:rPr lang="zh-CN" altLang="en-US" sz="1800" b="0" dirty="0" smtClean="0"/>
                        <a:t>股在内地证券交易所退市，若其</a:t>
                      </a:r>
                      <a:r>
                        <a:rPr lang="en-US" altLang="zh-CN" sz="1800" b="0" dirty="0" smtClean="0"/>
                        <a:t>H</a:t>
                      </a:r>
                      <a:r>
                        <a:rPr lang="zh-CN" altLang="en-US" sz="1800" b="0" dirty="0" smtClean="0"/>
                        <a:t>股属于港股通股票范围的，调入港股通股票。</a:t>
                      </a:r>
                      <a:endParaRPr lang="en-US" altLang="zh-CN" sz="1800" b="0" dirty="0" smtClean="0"/>
                    </a:p>
                    <a:p>
                      <a:pPr marL="342900" indent="-342900">
                        <a:buAutoNum type="arabicPeriod"/>
                      </a:pPr>
                      <a:endParaRPr lang="zh-CN" altLang="en-US" sz="1800" b="0" dirty="0" smtClean="0"/>
                    </a:p>
                  </a:txBody>
                  <a:tcPr marL="109785" marR="109785" marT="41149" marB="41149" anchor="ctr">
                    <a:solidFill>
                      <a:schemeClr val="accent5"/>
                    </a:solidFill>
                  </a:tcPr>
                </a:tc>
              </a:tr>
            </a:tbl>
          </a:graphicData>
        </a:graphic>
      </p:graphicFrame>
    </p:spTree>
    <p:extLst>
      <p:ext uri="{BB962C8B-B14F-4D97-AF65-F5344CB8AC3E}">
        <p14:creationId xmlns:p14="http://schemas.microsoft.com/office/powerpoint/2010/main" xmlns="" val="1384164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直接连接符 17"/>
          <p:cNvSpPr>
            <a:spLocks noChangeShapeType="1"/>
          </p:cNvSpPr>
          <p:nvPr/>
        </p:nvSpPr>
        <p:spPr bwMode="auto">
          <a:xfrm>
            <a:off x="867227" y="1226390"/>
            <a:ext cx="10610658" cy="0"/>
          </a:xfrm>
          <a:prstGeom prst="line">
            <a:avLst/>
          </a:prstGeom>
          <a:noFill/>
          <a:ln w="25400">
            <a:solidFill>
              <a:srgbClr val="3C8C9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
        <p:nvSpPr>
          <p:cNvPr id="5" name="TextBox 4"/>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（一）标的</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标的调整</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39213" y="172227"/>
            <a:ext cx="996828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xmlns="" val="3562083550"/>
              </p:ext>
            </p:extLst>
          </p:nvPr>
        </p:nvGraphicFramePr>
        <p:xfrm>
          <a:off x="720383" y="1845684"/>
          <a:ext cx="10757502" cy="2911203"/>
        </p:xfrm>
        <a:graphic>
          <a:graphicData uri="http://schemas.openxmlformats.org/drawingml/2006/table">
            <a:tbl>
              <a:tblPr firstRow="1" bandRow="1">
                <a:tableStyleId>{5C22544A-7EE6-4342-B048-85BDC9FD1C3A}</a:tableStyleId>
              </a:tblPr>
              <a:tblGrid>
                <a:gridCol w="2136232"/>
                <a:gridCol w="8621270"/>
              </a:tblGrid>
              <a:tr h="360025">
                <a:tc>
                  <a:txBody>
                    <a:bodyPr/>
                    <a:lstStyle/>
                    <a:p>
                      <a:pPr algn="ctr"/>
                      <a:r>
                        <a:rPr lang="zh-CN" altLang="en-US" sz="1800" b="1" dirty="0" smtClean="0">
                          <a:solidFill>
                            <a:schemeClr val="bg1"/>
                          </a:solidFill>
                        </a:rPr>
                        <a:t>标的调整</a:t>
                      </a:r>
                      <a:endParaRPr lang="zh-CN" altLang="en-US" sz="1800" b="1" dirty="0">
                        <a:solidFill>
                          <a:schemeClr val="bg1"/>
                        </a:solidFill>
                      </a:endParaRPr>
                    </a:p>
                  </a:txBody>
                  <a:tcPr marL="109785" marR="109785" marT="41149" marB="41149" anchor="ctr">
                    <a:solidFill>
                      <a:schemeClr val="accent2"/>
                    </a:solidFill>
                  </a:tcPr>
                </a:tc>
                <a:tc>
                  <a:txBody>
                    <a:bodyPr/>
                    <a:lstStyle/>
                    <a:p>
                      <a:pPr algn="ctr"/>
                      <a:r>
                        <a:rPr lang="zh-CN" altLang="en-US" sz="1800" b="1" dirty="0" smtClean="0">
                          <a:solidFill>
                            <a:schemeClr val="bg1"/>
                          </a:solidFill>
                        </a:rPr>
                        <a:t>规则</a:t>
                      </a:r>
                      <a:endParaRPr lang="zh-CN" altLang="en-US" sz="1800" b="1" dirty="0">
                        <a:solidFill>
                          <a:schemeClr val="bg1"/>
                        </a:solidFill>
                      </a:endParaRPr>
                    </a:p>
                  </a:txBody>
                  <a:tcPr marL="109785" marR="109785" marT="41149" marB="41149" anchor="ctr">
                    <a:solidFill>
                      <a:schemeClr val="accent2"/>
                    </a:solidFill>
                  </a:tcPr>
                </a:tc>
              </a:tr>
              <a:tr h="936065">
                <a:tc>
                  <a:txBody>
                    <a:bodyPr/>
                    <a:lstStyle/>
                    <a:p>
                      <a:pPr marL="0" indent="0" algn="ctr">
                        <a:buNone/>
                      </a:pPr>
                      <a:r>
                        <a:rPr lang="zh-CN" altLang="en-US" sz="1800" b="1" dirty="0" smtClean="0">
                          <a:solidFill>
                            <a:schemeClr val="bg1"/>
                          </a:solidFill>
                        </a:rPr>
                        <a:t>调出</a:t>
                      </a:r>
                      <a:endParaRPr lang="en-US" altLang="zh-CN" sz="1800" b="1" dirty="0" smtClean="0">
                        <a:solidFill>
                          <a:schemeClr val="bg1"/>
                        </a:solidFill>
                      </a:endParaRPr>
                    </a:p>
                  </a:txBody>
                  <a:tcPr marL="109785" marR="109785" marT="41149" marB="41149" anchor="ctr">
                    <a:solidFill>
                      <a:schemeClr val="accent2"/>
                    </a:solidFill>
                  </a:tcPr>
                </a:tc>
                <a:tc>
                  <a:txBody>
                    <a:bodyPr/>
                    <a:lstStyle/>
                    <a:p>
                      <a:pPr marL="0" indent="0">
                        <a:buNone/>
                      </a:pPr>
                      <a:r>
                        <a:rPr lang="zh-CN" altLang="en-US" sz="1800" b="1" dirty="0" smtClean="0"/>
                        <a:t>指数调整：</a:t>
                      </a:r>
                      <a:endParaRPr lang="en-US" altLang="zh-CN" sz="1800" b="1" dirty="0" smtClean="0"/>
                    </a:p>
                    <a:p>
                      <a:pPr marL="0" indent="0">
                        <a:buNone/>
                      </a:pPr>
                      <a:r>
                        <a:rPr lang="en-US" altLang="zh-CN" sz="1800" b="0" dirty="0" smtClean="0"/>
                        <a:t>1.</a:t>
                      </a:r>
                      <a:r>
                        <a:rPr lang="zh-CN" altLang="en-US" sz="1800" b="0" dirty="0" smtClean="0"/>
                        <a:t>股票被剔除出恒生综合指数；</a:t>
                      </a:r>
                    </a:p>
                    <a:p>
                      <a:pPr marL="361950" indent="-361950">
                        <a:buNone/>
                      </a:pPr>
                      <a:r>
                        <a:rPr lang="en-US" altLang="zh-CN" sz="1800" b="0" dirty="0" smtClean="0"/>
                        <a:t>2.</a:t>
                      </a:r>
                      <a:r>
                        <a:rPr lang="zh-CN" altLang="en-US" sz="1800" b="0" dirty="0" smtClean="0"/>
                        <a:t>股票从恒生综合大、中型股指数调入小型股指数，且不满足</a:t>
                      </a:r>
                      <a:r>
                        <a:rPr lang="en-US" altLang="zh-CN" sz="1800" b="0" dirty="0" smtClean="0"/>
                        <a:t>50</a:t>
                      </a:r>
                      <a:r>
                        <a:rPr lang="zh-CN" altLang="en-US" sz="1800" b="0" dirty="0" smtClean="0"/>
                        <a:t>亿元港币平均市值。</a:t>
                      </a:r>
                      <a:endParaRPr lang="en-US" altLang="zh-CN" sz="1800" b="0" dirty="0" smtClean="0"/>
                    </a:p>
                    <a:p>
                      <a:pPr marL="0" indent="0">
                        <a:buNone/>
                      </a:pPr>
                      <a:endParaRPr lang="en-US" altLang="zh-CN" sz="1800" b="0" dirty="0" smtClean="0"/>
                    </a:p>
                    <a:p>
                      <a:pPr marL="0" indent="0">
                        <a:buNone/>
                      </a:pPr>
                      <a:r>
                        <a:rPr lang="en-US" altLang="zh-CN" sz="1800" b="1" dirty="0" smtClean="0"/>
                        <a:t>A+H</a:t>
                      </a:r>
                      <a:r>
                        <a:rPr lang="zh-CN" altLang="en-US" sz="1800" b="1" dirty="0" smtClean="0"/>
                        <a:t>股：</a:t>
                      </a:r>
                      <a:endParaRPr lang="en-US" altLang="zh-CN" sz="1800" b="1" dirty="0" smtClean="0"/>
                    </a:p>
                    <a:p>
                      <a:pPr marL="0" indent="0" algn="l" defTabSz="914314" rtl="0" eaLnBrk="1" latinLnBrk="0" hangingPunct="1">
                        <a:buNone/>
                      </a:pPr>
                      <a:r>
                        <a:rPr lang="en-US" altLang="zh-CN" sz="1800" b="0" kern="1200" dirty="0" smtClean="0">
                          <a:solidFill>
                            <a:schemeClr val="dk1"/>
                          </a:solidFill>
                          <a:latin typeface="+mn-lt"/>
                          <a:ea typeface="+mn-ea"/>
                          <a:cs typeface="+mn-cs"/>
                        </a:rPr>
                        <a:t>1.A</a:t>
                      </a:r>
                      <a:r>
                        <a:rPr lang="zh-CN" altLang="en-US" sz="1800" b="0" kern="1200" dirty="0" smtClean="0">
                          <a:solidFill>
                            <a:schemeClr val="dk1"/>
                          </a:solidFill>
                          <a:latin typeface="+mn-lt"/>
                          <a:ea typeface="+mn-ea"/>
                          <a:cs typeface="+mn-cs"/>
                        </a:rPr>
                        <a:t>股在内地证券交易所被实施风险警示、进入风险警示板或暂停上市的，其</a:t>
                      </a:r>
                      <a:r>
                        <a:rPr lang="en-US" altLang="zh-CN" sz="1800" b="0" kern="1200" dirty="0" smtClean="0">
                          <a:solidFill>
                            <a:schemeClr val="dk1"/>
                          </a:solidFill>
                          <a:latin typeface="+mn-lt"/>
                          <a:ea typeface="+mn-ea"/>
                          <a:cs typeface="+mn-cs"/>
                        </a:rPr>
                        <a:t>H</a:t>
                      </a:r>
                      <a:r>
                        <a:rPr lang="zh-CN" altLang="en-US" sz="1800" b="0" kern="1200" dirty="0" smtClean="0">
                          <a:solidFill>
                            <a:schemeClr val="dk1"/>
                          </a:solidFill>
                          <a:latin typeface="+mn-lt"/>
                          <a:ea typeface="+mn-ea"/>
                          <a:cs typeface="+mn-cs"/>
                        </a:rPr>
                        <a:t>股调出港股通股票；</a:t>
                      </a:r>
                    </a:p>
                    <a:p>
                      <a:pPr marL="0" indent="0" algn="l" defTabSz="914314" rtl="0" eaLnBrk="1" latinLnBrk="0" hangingPunct="1">
                        <a:buNone/>
                      </a:pPr>
                      <a:r>
                        <a:rPr lang="en-US" altLang="zh-CN" sz="1800" b="0" kern="1200" dirty="0" smtClean="0">
                          <a:solidFill>
                            <a:schemeClr val="tx1"/>
                          </a:solidFill>
                          <a:latin typeface="+mn-lt"/>
                          <a:ea typeface="+mn-ea"/>
                          <a:cs typeface="+mn-cs"/>
                        </a:rPr>
                        <a:t>2.A</a:t>
                      </a:r>
                      <a:r>
                        <a:rPr lang="zh-CN" altLang="en-US" sz="1800" b="0" kern="1200" dirty="0" smtClean="0">
                          <a:solidFill>
                            <a:schemeClr val="tx1"/>
                          </a:solidFill>
                          <a:latin typeface="+mn-lt"/>
                          <a:ea typeface="+mn-ea"/>
                          <a:cs typeface="+mn-cs"/>
                        </a:rPr>
                        <a:t>股在内地证券交易所退市后，其</a:t>
                      </a:r>
                      <a:r>
                        <a:rPr lang="en-US" altLang="zh-CN" sz="1800" b="0" kern="1200" dirty="0" smtClean="0">
                          <a:solidFill>
                            <a:schemeClr val="tx1"/>
                          </a:solidFill>
                          <a:latin typeface="+mn-lt"/>
                          <a:ea typeface="+mn-ea"/>
                          <a:cs typeface="+mn-cs"/>
                        </a:rPr>
                        <a:t>H</a:t>
                      </a:r>
                      <a:r>
                        <a:rPr lang="zh-CN" altLang="en-US" sz="1800" b="0" kern="1200" dirty="0" smtClean="0">
                          <a:solidFill>
                            <a:schemeClr val="tx1"/>
                          </a:solidFill>
                          <a:latin typeface="+mn-lt"/>
                          <a:ea typeface="+mn-ea"/>
                          <a:cs typeface="+mn-cs"/>
                        </a:rPr>
                        <a:t>股不属于港股通股票范围的，调出港股通股票。</a:t>
                      </a:r>
                    </a:p>
                    <a:p>
                      <a:pPr marL="0" indent="0">
                        <a:buNone/>
                      </a:pPr>
                      <a:endParaRPr lang="en-US" altLang="zh-CN" sz="1800" b="0" dirty="0" smtClean="0"/>
                    </a:p>
                  </a:txBody>
                  <a:tcPr marL="109785" marR="109785" marT="41149" marB="41149" anchor="ctr">
                    <a:solidFill>
                      <a:schemeClr val="accent5"/>
                    </a:solidFill>
                  </a:tcPr>
                </a:tc>
              </a:tr>
            </a:tbl>
          </a:graphicData>
        </a:graphic>
      </p:graphicFrame>
    </p:spTree>
    <p:extLst>
      <p:ext uri="{BB962C8B-B14F-4D97-AF65-F5344CB8AC3E}">
        <p14:creationId xmlns:p14="http://schemas.microsoft.com/office/powerpoint/2010/main" xmlns="" val="2754507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28"/>
          <p:cNvSpPr>
            <a:spLocks noChangeArrowheads="1"/>
          </p:cNvSpPr>
          <p:nvPr/>
        </p:nvSpPr>
        <p:spPr bwMode="auto">
          <a:xfrm>
            <a:off x="7539275" y="3305849"/>
            <a:ext cx="3216899" cy="476250"/>
          </a:xfrm>
          <a:custGeom>
            <a:avLst/>
            <a:gdLst>
              <a:gd name="T0" fmla="*/ 0 w 2347"/>
              <a:gd name="T1" fmla="*/ 266473 h 336"/>
              <a:gd name="T2" fmla="*/ 0 w 2347"/>
              <a:gd name="T3" fmla="*/ 476250 h 336"/>
              <a:gd name="T4" fmla="*/ 3814762 w 2347"/>
              <a:gd name="T5" fmla="*/ 476250 h 336"/>
              <a:gd name="T6" fmla="*/ 3258883 w 2347"/>
              <a:gd name="T7" fmla="*/ 0 h 336"/>
              <a:gd name="T8" fmla="*/ 3258883 w 2347"/>
              <a:gd name="T9" fmla="*/ 267891 h 336"/>
              <a:gd name="T10" fmla="*/ 0 w 2347"/>
              <a:gd name="T11" fmla="*/ 266473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a:extLst/>
        </p:spPr>
        <p:txBody>
          <a:bodyPr wrap="none" anchor="ctr"/>
          <a:lstStyle/>
          <a:p>
            <a:endParaRPr lang="zh-CN" altLang="zh-CN">
              <a:solidFill>
                <a:srgbClr val="000000"/>
              </a:solidFill>
              <a:sym typeface="宋体" pitchFamily="2" charset="-122"/>
            </a:endParaRPr>
          </a:p>
        </p:txBody>
      </p:sp>
      <p:sp>
        <p:nvSpPr>
          <p:cNvPr id="57" name="TextBox 56"/>
          <p:cNvSpPr txBox="1"/>
          <p:nvPr/>
        </p:nvSpPr>
        <p:spPr>
          <a:xfrm>
            <a:off x="739214" y="172227"/>
            <a:ext cx="9320236"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4" y="707942"/>
            <a:ext cx="6421936"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（二）额度</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16" name="TextBox 6"/>
          <p:cNvSpPr txBox="1">
            <a:spLocks noChangeArrowheads="1"/>
          </p:cNvSpPr>
          <p:nvPr/>
        </p:nvSpPr>
        <p:spPr bwMode="auto">
          <a:xfrm>
            <a:off x="6819225" y="4171315"/>
            <a:ext cx="50538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ea typeface="宋体" charset="-122"/>
              </a:defRPr>
            </a:lvl1pPr>
            <a:lvl2pPr marL="742950" indent="-285750" eaLnBrk="0" hangingPunct="0">
              <a:defRPr sz="1200">
                <a:solidFill>
                  <a:schemeClr val="tx1"/>
                </a:solidFill>
                <a:latin typeface="Arial" charset="0"/>
                <a:ea typeface="宋体" charset="-122"/>
              </a:defRPr>
            </a:lvl2pPr>
            <a:lvl3pPr marL="1143000" indent="-228600" eaLnBrk="0" hangingPunct="0">
              <a:defRPr sz="1200">
                <a:solidFill>
                  <a:schemeClr val="tx1"/>
                </a:solidFill>
                <a:latin typeface="Arial" charset="0"/>
                <a:ea typeface="宋体" charset="-122"/>
              </a:defRPr>
            </a:lvl3pPr>
            <a:lvl4pPr marL="1600200" indent="-228600" eaLnBrk="0" hangingPunct="0">
              <a:defRPr sz="1200">
                <a:solidFill>
                  <a:schemeClr val="tx1"/>
                </a:solidFill>
                <a:latin typeface="Arial" charset="0"/>
                <a:ea typeface="宋体" charset="-122"/>
              </a:defRPr>
            </a:lvl4pPr>
            <a:lvl5pPr marL="2057400" indent="-228600" eaLnBrk="0" hangingPunct="0">
              <a:defRPr sz="1200">
                <a:solidFill>
                  <a:schemeClr val="tx1"/>
                </a:solidFill>
                <a:latin typeface="Arial" charset="0"/>
                <a:ea typeface="宋体" charset="-122"/>
              </a:defRPr>
            </a:lvl5pPr>
            <a:lvl6pPr marL="2514600" indent="-228600" eaLnBrk="0" fontAlgn="base" hangingPunct="0">
              <a:spcBef>
                <a:spcPct val="0"/>
              </a:spcBef>
              <a:spcAft>
                <a:spcPct val="0"/>
              </a:spcAft>
              <a:defRPr sz="1200">
                <a:solidFill>
                  <a:schemeClr val="tx1"/>
                </a:solidFill>
                <a:latin typeface="Arial" charset="0"/>
                <a:ea typeface="宋体" charset="-122"/>
              </a:defRPr>
            </a:lvl6pPr>
            <a:lvl7pPr marL="2971800" indent="-228600" eaLnBrk="0" fontAlgn="base" hangingPunct="0">
              <a:spcBef>
                <a:spcPct val="0"/>
              </a:spcBef>
              <a:spcAft>
                <a:spcPct val="0"/>
              </a:spcAft>
              <a:defRPr sz="1200">
                <a:solidFill>
                  <a:schemeClr val="tx1"/>
                </a:solidFill>
                <a:latin typeface="Arial" charset="0"/>
                <a:ea typeface="宋体" charset="-122"/>
              </a:defRPr>
            </a:lvl7pPr>
            <a:lvl8pPr marL="3429000" indent="-228600" eaLnBrk="0" fontAlgn="base" hangingPunct="0">
              <a:spcBef>
                <a:spcPct val="0"/>
              </a:spcBef>
              <a:spcAft>
                <a:spcPct val="0"/>
              </a:spcAft>
              <a:defRPr sz="1200">
                <a:solidFill>
                  <a:schemeClr val="tx1"/>
                </a:solidFill>
                <a:latin typeface="Arial" charset="0"/>
                <a:ea typeface="宋体" charset="-122"/>
              </a:defRPr>
            </a:lvl8pPr>
            <a:lvl9pPr marL="3886200" indent="-228600" eaLnBrk="0" fontAlgn="base" hangingPunct="0">
              <a:spcBef>
                <a:spcPct val="0"/>
              </a:spcBef>
              <a:spcAft>
                <a:spcPct val="0"/>
              </a:spcAft>
              <a:defRPr sz="1200">
                <a:solidFill>
                  <a:schemeClr val="tx1"/>
                </a:solidFill>
                <a:latin typeface="Arial" charset="0"/>
                <a:ea typeface="宋体" charset="-122"/>
              </a:defRPr>
            </a:lvl9pPr>
          </a:lstStyle>
          <a:p>
            <a:pPr>
              <a:buClr>
                <a:srgbClr val="00B0F0"/>
              </a:buClr>
            </a:pPr>
            <a:r>
              <a:rPr lang="zh-CN" altLang="en-US" sz="1800" b="1" dirty="0">
                <a:latin typeface="+mn-ea"/>
                <a:ea typeface="+mn-ea"/>
              </a:rPr>
              <a:t>沪深</a:t>
            </a:r>
            <a:r>
              <a:rPr lang="zh-CN" altLang="en-US" sz="1800" b="1" dirty="0" smtClean="0">
                <a:latin typeface="+mn-ea"/>
                <a:ea typeface="+mn-ea"/>
              </a:rPr>
              <a:t>两市港</a:t>
            </a:r>
            <a:r>
              <a:rPr lang="zh-CN" altLang="en-US" sz="1800" b="1" dirty="0">
                <a:latin typeface="+mn-ea"/>
                <a:ea typeface="+mn-ea"/>
              </a:rPr>
              <a:t>股通</a:t>
            </a:r>
            <a:r>
              <a:rPr lang="zh-CN" altLang="en-US" sz="1800" b="1" dirty="0" smtClean="0">
                <a:latin typeface="+mn-ea"/>
                <a:ea typeface="+mn-ea"/>
              </a:rPr>
              <a:t>每日额度由沪深两所分别监控</a:t>
            </a:r>
            <a:endParaRPr lang="en-US" altLang="zh-CN" sz="1800" b="1" dirty="0">
              <a:latin typeface="+mn-ea"/>
              <a:ea typeface="+mn-ea"/>
            </a:endParaRPr>
          </a:p>
        </p:txBody>
      </p:sp>
      <p:sp>
        <p:nvSpPr>
          <p:cNvPr id="19" name="AutoShape 20"/>
          <p:cNvSpPr>
            <a:spLocks noChangeArrowheads="1"/>
          </p:cNvSpPr>
          <p:nvPr/>
        </p:nvSpPr>
        <p:spPr bwMode="auto">
          <a:xfrm>
            <a:off x="7320824" y="2403604"/>
            <a:ext cx="3435350" cy="367745"/>
          </a:xfrm>
          <a:prstGeom prst="roundRect">
            <a:avLst>
              <a:gd name="adj" fmla="val 16667"/>
            </a:avLst>
          </a:prstGeom>
          <a:solidFill>
            <a:schemeClr val="accent1">
              <a:lumMod val="50000"/>
            </a:schemeClr>
          </a:solidFill>
          <a:ln w="12700" cmpd="sng">
            <a:noFill/>
            <a:bevel/>
            <a:headEnd/>
            <a:tailEnd/>
          </a:ln>
        </p:spPr>
        <p:txBody>
          <a:bodyPr wrap="none" anchor="ctr"/>
          <a:lstStyle/>
          <a:p>
            <a:endParaRPr lang="zh-CN" altLang="zh-CN">
              <a:solidFill>
                <a:srgbClr val="000000"/>
              </a:solidFill>
            </a:endParaRPr>
          </a:p>
        </p:txBody>
      </p:sp>
      <p:sp>
        <p:nvSpPr>
          <p:cNvPr id="33" name="AutoShape 29"/>
          <p:cNvSpPr>
            <a:spLocks noChangeArrowheads="1"/>
          </p:cNvSpPr>
          <p:nvPr/>
        </p:nvSpPr>
        <p:spPr bwMode="auto">
          <a:xfrm rot="5400000">
            <a:off x="8341587" y="2756131"/>
            <a:ext cx="1443037" cy="768350"/>
          </a:xfrm>
          <a:prstGeom prst="upArrow">
            <a:avLst>
              <a:gd name="adj1" fmla="val 65157"/>
              <a:gd name="adj2" fmla="val 48343"/>
            </a:avLst>
          </a:prstGeom>
          <a:solidFill>
            <a:schemeClr val="accent2"/>
          </a:solidFill>
          <a:ln>
            <a:noFill/>
          </a:ln>
          <a:extLst/>
        </p:spPr>
        <p:txBody>
          <a:bodyPr wrap="none" anchor="ctr"/>
          <a:lstStyle/>
          <a:p>
            <a:endParaRPr lang="zh-CN" altLang="zh-CN">
              <a:solidFill>
                <a:srgbClr val="000000"/>
              </a:solidFill>
            </a:endParaRPr>
          </a:p>
        </p:txBody>
      </p:sp>
      <p:sp>
        <p:nvSpPr>
          <p:cNvPr id="36" name="Text Box 32"/>
          <p:cNvSpPr>
            <a:spLocks noChangeArrowheads="1"/>
          </p:cNvSpPr>
          <p:nvPr/>
        </p:nvSpPr>
        <p:spPr bwMode="auto">
          <a:xfrm>
            <a:off x="6733729" y="3451638"/>
            <a:ext cx="8055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square">
            <a:spAutoFit/>
          </a:bodyPr>
          <a:lstStyle/>
          <a:p>
            <a:pPr eaLnBrk="1" hangingPunct="1">
              <a:spcBef>
                <a:spcPct val="50000"/>
              </a:spcBef>
            </a:pPr>
            <a:r>
              <a:rPr lang="zh-CN" altLang="en-US" dirty="0" smtClean="0"/>
              <a:t>深圳</a:t>
            </a:r>
            <a:endParaRPr lang="zh-CN" altLang="en-US" dirty="0"/>
          </a:p>
        </p:txBody>
      </p:sp>
      <p:sp>
        <p:nvSpPr>
          <p:cNvPr id="37" name="Text Box 33"/>
          <p:cNvSpPr>
            <a:spLocks noChangeArrowheads="1"/>
          </p:cNvSpPr>
          <p:nvPr/>
        </p:nvSpPr>
        <p:spPr bwMode="auto">
          <a:xfrm>
            <a:off x="10779500" y="3429793"/>
            <a:ext cx="762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square">
            <a:spAutoFit/>
          </a:bodyPr>
          <a:lstStyle/>
          <a:p>
            <a:pPr eaLnBrk="1" hangingPunct="1">
              <a:spcBef>
                <a:spcPct val="50000"/>
              </a:spcBef>
            </a:pPr>
            <a:r>
              <a:rPr lang="zh-CN" altLang="en-US" dirty="0" smtClean="0"/>
              <a:t>香港</a:t>
            </a:r>
            <a:endParaRPr lang="zh-CN" altLang="en-US" dirty="0"/>
          </a:p>
        </p:txBody>
      </p:sp>
      <p:sp>
        <p:nvSpPr>
          <p:cNvPr id="39" name="Text Box 35"/>
          <p:cNvSpPr>
            <a:spLocks noChangeArrowheads="1"/>
          </p:cNvSpPr>
          <p:nvPr/>
        </p:nvSpPr>
        <p:spPr bwMode="auto">
          <a:xfrm>
            <a:off x="8205062" y="3021239"/>
            <a:ext cx="17430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a:spAutoFit/>
          </a:bodyPr>
          <a:lstStyle/>
          <a:p>
            <a:pPr algn="ctr" eaLnBrk="1" hangingPunct="1">
              <a:spcBef>
                <a:spcPct val="50000"/>
              </a:spcBef>
            </a:pPr>
            <a:r>
              <a:rPr lang="en-US" sz="1600" b="1" i="1" dirty="0" smtClean="0">
                <a:solidFill>
                  <a:schemeClr val="bg1"/>
                </a:solidFill>
              </a:rPr>
              <a:t>105</a:t>
            </a:r>
            <a:r>
              <a:rPr lang="zh-CN" altLang="en-US" sz="1600" b="1" i="1" dirty="0" smtClean="0">
                <a:solidFill>
                  <a:schemeClr val="bg1"/>
                </a:solidFill>
              </a:rPr>
              <a:t>亿</a:t>
            </a:r>
            <a:endParaRPr lang="zh-CN" altLang="en-US" b="1" dirty="0">
              <a:solidFill>
                <a:schemeClr val="bg1"/>
              </a:solidFill>
            </a:endParaRPr>
          </a:p>
        </p:txBody>
      </p:sp>
      <p:sp>
        <p:nvSpPr>
          <p:cNvPr id="40" name="Rectangle 36"/>
          <p:cNvSpPr>
            <a:spLocks noChangeArrowheads="1"/>
          </p:cNvSpPr>
          <p:nvPr/>
        </p:nvSpPr>
        <p:spPr bwMode="auto">
          <a:xfrm>
            <a:off x="7323260" y="2379782"/>
            <a:ext cx="3456240" cy="372012"/>
          </a:xfrm>
          <a:prstGeom prst="rect">
            <a:avLst/>
          </a:prstGeom>
          <a:solidFill>
            <a:schemeClr val="accent2"/>
          </a:solidFill>
          <a:ln w="9525" cmpd="sng">
            <a:noFill/>
            <a:bevel/>
            <a:headEnd/>
            <a:tailEnd/>
          </a:ln>
          <a:extLst/>
        </p:spPr>
        <p:txBody>
          <a:bodyPr wrap="square">
            <a:spAutoFit/>
          </a:bodyPr>
          <a:lstStyle/>
          <a:p>
            <a:pPr algn="ctr"/>
            <a:r>
              <a:rPr lang="zh-CN" altLang="en-US" b="1" dirty="0" smtClean="0">
                <a:solidFill>
                  <a:schemeClr val="bg1"/>
                </a:solidFill>
              </a:rPr>
              <a:t>深市港股通</a:t>
            </a:r>
            <a:endParaRPr lang="zh-CN" altLang="en-US" b="1" dirty="0">
              <a:solidFill>
                <a:schemeClr val="bg1"/>
              </a:solidFill>
            </a:endParaRPr>
          </a:p>
        </p:txBody>
      </p:sp>
      <p:sp>
        <p:nvSpPr>
          <p:cNvPr id="26" name="矩形 25"/>
          <p:cNvSpPr/>
          <p:nvPr/>
        </p:nvSpPr>
        <p:spPr>
          <a:xfrm>
            <a:off x="683592" y="1989694"/>
            <a:ext cx="10239918" cy="4154984"/>
          </a:xfrm>
          <a:prstGeom prst="rect">
            <a:avLst/>
          </a:prstGeom>
        </p:spPr>
        <p:txBody>
          <a:bodyPr wrap="square">
            <a:spAutoFit/>
          </a:bodyPr>
          <a:lstStyle/>
          <a:p>
            <a:pPr marL="285750" indent="-285750">
              <a:buClr>
                <a:schemeClr val="accent2"/>
              </a:buClr>
              <a:buFont typeface="Wingdings" pitchFamily="2" charset="2"/>
              <a:buChar char="l"/>
            </a:pPr>
            <a:r>
              <a:rPr lang="zh-CN" altLang="en-US" sz="2000" b="1" dirty="0">
                <a:ea typeface="宋体" charset="-122"/>
              </a:rPr>
              <a:t>总</a:t>
            </a:r>
            <a:r>
              <a:rPr lang="zh-CN" altLang="en-US" sz="2000" b="1" dirty="0" smtClean="0">
                <a:ea typeface="宋体" charset="-122"/>
              </a:rPr>
              <a:t>额度：</a:t>
            </a:r>
            <a:r>
              <a:rPr lang="zh-CN" altLang="en-US" sz="2000" dirty="0" smtClean="0">
                <a:ea typeface="宋体" charset="-122"/>
              </a:rPr>
              <a:t>取消总额度控制</a:t>
            </a:r>
            <a:endParaRPr lang="en-US" altLang="zh-CN" sz="2000" dirty="0" smtClean="0">
              <a:ea typeface="宋体" charset="-122"/>
            </a:endParaRPr>
          </a:p>
          <a:p>
            <a:pPr marL="285750" indent="-285750">
              <a:buClr>
                <a:srgbClr val="00B0F0"/>
              </a:buClr>
              <a:buFont typeface="Wingdings" pitchFamily="2" charset="2"/>
              <a:buChar char="l"/>
            </a:pPr>
            <a:endParaRPr lang="en-US" altLang="zh-CN" sz="2400" b="1" dirty="0" smtClean="0">
              <a:ea typeface="宋体" charset="-122"/>
            </a:endParaRPr>
          </a:p>
          <a:p>
            <a:pPr marL="285750" indent="-285750">
              <a:lnSpc>
                <a:spcPct val="150000"/>
              </a:lnSpc>
              <a:buClr>
                <a:schemeClr val="accent2"/>
              </a:buClr>
              <a:buFont typeface="Wingdings" pitchFamily="2" charset="2"/>
              <a:buChar char="l"/>
            </a:pPr>
            <a:r>
              <a:rPr lang="zh-CN" altLang="en-US" sz="2000" b="1" dirty="0" smtClean="0">
                <a:ea typeface="宋体" charset="-122"/>
              </a:rPr>
              <a:t>每日额度：</a:t>
            </a:r>
            <a:r>
              <a:rPr lang="zh-CN" altLang="en-US" sz="2000" dirty="0" smtClean="0">
                <a:ea typeface="宋体" charset="-122"/>
              </a:rPr>
              <a:t>深</a:t>
            </a:r>
            <a:r>
              <a:rPr lang="zh-CN" altLang="en-US" sz="2000" dirty="0">
                <a:ea typeface="宋体" charset="-122"/>
              </a:rPr>
              <a:t>港通</a:t>
            </a:r>
            <a:r>
              <a:rPr lang="zh-CN" altLang="en-US" sz="2000" dirty="0" smtClean="0">
                <a:ea typeface="宋体" charset="-122"/>
              </a:rPr>
              <a:t>每日额度控制与沪港通相同</a:t>
            </a:r>
            <a:endParaRPr lang="en-US" altLang="zh-CN" sz="2000" dirty="0" smtClean="0">
              <a:ea typeface="宋体" charset="-122"/>
            </a:endParaRPr>
          </a:p>
          <a:p>
            <a:pPr>
              <a:lnSpc>
                <a:spcPct val="150000"/>
              </a:lnSpc>
              <a:buClr>
                <a:srgbClr val="00B0F0"/>
              </a:buClr>
            </a:pPr>
            <a:r>
              <a:rPr lang="en-US" altLang="zh-CN" sz="2000" dirty="0" smtClean="0">
                <a:ea typeface="宋体" charset="-122"/>
              </a:rPr>
              <a:t>    1</a:t>
            </a:r>
            <a:r>
              <a:rPr lang="zh-CN" altLang="en-US" sz="2000" dirty="0" smtClean="0">
                <a:ea typeface="宋体" charset="-122"/>
              </a:rPr>
              <a:t>、额度规模相同：</a:t>
            </a:r>
            <a:endParaRPr lang="en-US" altLang="zh-CN" sz="2000" dirty="0" smtClean="0">
              <a:ea typeface="宋体" charset="-122"/>
            </a:endParaRPr>
          </a:p>
          <a:p>
            <a:pPr>
              <a:lnSpc>
                <a:spcPct val="150000"/>
              </a:lnSpc>
              <a:buClr>
                <a:srgbClr val="00B0F0"/>
              </a:buClr>
            </a:pPr>
            <a:r>
              <a:rPr lang="en-US" altLang="zh-CN" sz="2000" dirty="0">
                <a:ea typeface="宋体" charset="-122"/>
              </a:rPr>
              <a:t> </a:t>
            </a:r>
            <a:r>
              <a:rPr lang="en-US" altLang="zh-CN" sz="2000" dirty="0" smtClean="0">
                <a:ea typeface="宋体" charset="-122"/>
              </a:rPr>
              <a:t>         </a:t>
            </a:r>
            <a:r>
              <a:rPr lang="zh-CN" altLang="en-US" sz="2000" dirty="0" smtClean="0">
                <a:ea typeface="宋体" charset="-122"/>
              </a:rPr>
              <a:t>北上：</a:t>
            </a:r>
            <a:r>
              <a:rPr lang="en-US" altLang="zh-CN" sz="2000" dirty="0" smtClean="0">
                <a:ea typeface="宋体" charset="-122"/>
              </a:rPr>
              <a:t>130</a:t>
            </a:r>
            <a:r>
              <a:rPr lang="zh-CN" altLang="en-US" sz="2000" dirty="0" smtClean="0">
                <a:ea typeface="宋体" charset="-122"/>
              </a:rPr>
              <a:t>亿元；南下：</a:t>
            </a:r>
            <a:r>
              <a:rPr lang="en-US" altLang="zh-CN" sz="2000" dirty="0" smtClean="0">
                <a:ea typeface="宋体" charset="-122"/>
              </a:rPr>
              <a:t>105</a:t>
            </a:r>
            <a:r>
              <a:rPr lang="zh-CN" altLang="en-US" sz="2000" dirty="0" smtClean="0">
                <a:ea typeface="宋体" charset="-122"/>
              </a:rPr>
              <a:t>亿元</a:t>
            </a:r>
            <a:endParaRPr lang="en-US" altLang="zh-CN" sz="2000" dirty="0" smtClean="0">
              <a:ea typeface="宋体" charset="-122"/>
            </a:endParaRPr>
          </a:p>
          <a:p>
            <a:pPr>
              <a:lnSpc>
                <a:spcPct val="150000"/>
              </a:lnSpc>
              <a:buClr>
                <a:srgbClr val="00B0F0"/>
              </a:buClr>
            </a:pPr>
            <a:r>
              <a:rPr lang="en-US" altLang="zh-CN" sz="2000" dirty="0" smtClean="0">
                <a:ea typeface="宋体" charset="-122"/>
              </a:rPr>
              <a:t>    2</a:t>
            </a:r>
            <a:r>
              <a:rPr lang="zh-CN" altLang="en-US" sz="2000" dirty="0" smtClean="0">
                <a:ea typeface="宋体" charset="-122"/>
              </a:rPr>
              <a:t>、控制机制相同：</a:t>
            </a:r>
            <a:endParaRPr lang="en-US" altLang="zh-CN" sz="2000" dirty="0" smtClean="0">
              <a:ea typeface="宋体" charset="-122"/>
            </a:endParaRPr>
          </a:p>
          <a:p>
            <a:pPr>
              <a:lnSpc>
                <a:spcPct val="150000"/>
              </a:lnSpc>
              <a:buClr>
                <a:srgbClr val="00B0F0"/>
              </a:buClr>
            </a:pPr>
            <a:r>
              <a:rPr lang="en-US" altLang="zh-CN" sz="2000" dirty="0">
                <a:ea typeface="宋体" charset="-122"/>
              </a:rPr>
              <a:t> </a:t>
            </a:r>
            <a:r>
              <a:rPr lang="en-US" altLang="zh-CN" sz="2000" dirty="0" smtClean="0">
                <a:ea typeface="宋体" charset="-122"/>
              </a:rPr>
              <a:t>         </a:t>
            </a:r>
            <a:r>
              <a:rPr lang="zh-CN" altLang="en-US" sz="2000" dirty="0" smtClean="0">
                <a:ea typeface="宋体" charset="-122"/>
              </a:rPr>
              <a:t>根据每日不同交易时段分别控制：</a:t>
            </a:r>
            <a:endParaRPr lang="en-US" altLang="zh-CN" sz="2000" dirty="0" smtClean="0">
              <a:ea typeface="宋体" charset="-122"/>
            </a:endParaRPr>
          </a:p>
          <a:p>
            <a:r>
              <a:rPr lang="zh-CN" altLang="en-US" sz="1400" dirty="0" smtClean="0"/>
              <a:t>“</a:t>
            </a:r>
            <a:r>
              <a:rPr lang="zh-CN" altLang="zh-CN" sz="1400" dirty="0" smtClean="0"/>
              <a:t>当日</a:t>
            </a:r>
            <a:r>
              <a:rPr lang="zh-CN" altLang="zh-CN" sz="1400" dirty="0"/>
              <a:t>额度在联交所开市前时段使用完毕的，本所证券交易服务公司暂停接受该时段后续的买入申报，且在该时段结束前不再恢复，但仍然接受卖出申报。</a:t>
            </a:r>
            <a:r>
              <a:rPr lang="zh-CN" altLang="zh-CN" sz="1400" b="1" dirty="0"/>
              <a:t>因买入申报被撤销、被联交所拒绝接受或者卖出申报成交等情形，导致当日额度余额大于零的，本所证券交易服务公司在联交所持续交易时段开始时恢复接受后续的买入申报。</a:t>
            </a:r>
            <a:endParaRPr lang="zh-CN" altLang="zh-CN" sz="1400" dirty="0"/>
          </a:p>
          <a:p>
            <a:r>
              <a:rPr lang="zh-CN" altLang="zh-CN" sz="1400" dirty="0"/>
              <a:t>当日额度在联交所持续交易时段或者</a:t>
            </a:r>
            <a:r>
              <a:rPr lang="zh-CN" altLang="zh-CN" sz="1400" b="1" dirty="0"/>
              <a:t>收市竞价时段</a:t>
            </a:r>
            <a:r>
              <a:rPr lang="zh-CN" altLang="zh-CN" sz="1400" dirty="0"/>
              <a:t>使用完毕的，本所证券交易服务公司停止接受当日后续的买入申报，但仍然接受卖出申报。在上述时段停止接受买入申报的，当日不再恢复，本所另有规定的除外</a:t>
            </a:r>
            <a:r>
              <a:rPr lang="zh-CN" altLang="zh-CN" sz="1400" dirty="0" smtClean="0"/>
              <a:t>。</a:t>
            </a:r>
            <a:r>
              <a:rPr lang="en-US" altLang="zh-CN" sz="1400" dirty="0" smtClean="0"/>
              <a:t>”</a:t>
            </a:r>
            <a:endParaRPr lang="en-US" altLang="zh-CN" sz="1400" dirty="0" smtClean="0">
              <a:ea typeface="宋体" charset="-122"/>
            </a:endParaRPr>
          </a:p>
        </p:txBody>
      </p:sp>
      <p:pic>
        <p:nvPicPr>
          <p:cNvPr id="31" name="Picture 27" descr="Trans_00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colorTemperature colorTemp="1500"/>
                    </a14:imgEffect>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6581366" y="3141774"/>
            <a:ext cx="957909" cy="957909"/>
          </a:xfrm>
          <a:prstGeom prst="rect">
            <a:avLst/>
          </a:prstGeom>
          <a:noFill/>
          <a:ln w="9525" cmpd="sng">
            <a:noFill/>
            <a:bevel/>
            <a:headEnd/>
            <a:tailEnd/>
          </a:ln>
          <a:extLst/>
        </p:spPr>
      </p:pic>
      <p:sp>
        <p:nvSpPr>
          <p:cNvPr id="17"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pic>
        <p:nvPicPr>
          <p:cNvPr id="18" name="Picture 27" descr="Trans_00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colorTemperature colorTemp="1500"/>
                    </a14:imgEffect>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10685651" y="3141774"/>
            <a:ext cx="957909" cy="957909"/>
          </a:xfrm>
          <a:prstGeom prst="rect">
            <a:avLst/>
          </a:prstGeom>
          <a:noFill/>
          <a:ln w="9525" cmpd="sng">
            <a:noFill/>
            <a:bevel/>
            <a:headEnd/>
            <a:tailEnd/>
          </a:ln>
          <a:extLst/>
        </p:spPr>
      </p:pic>
    </p:spTree>
    <p:extLst>
      <p:ext uri="{BB962C8B-B14F-4D97-AF65-F5344CB8AC3E}">
        <p14:creationId xmlns:p14="http://schemas.microsoft.com/office/powerpoint/2010/main" xmlns="" val="84800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2" y="707942"/>
            <a:ext cx="10548775"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（三）适当性管理</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风险</a:t>
            </a:r>
            <a:r>
              <a:rPr lang="zh-CN" altLang="en-US" sz="2400" b="1" dirty="0">
                <a:solidFill>
                  <a:srgbClr val="FF6600"/>
                </a:solidFill>
                <a:latin typeface="微软雅黑" panose="020B0503020204020204" pitchFamily="34" charset="-122"/>
                <a:ea typeface="微软雅黑" panose="020B0503020204020204" pitchFamily="34" charset="-122"/>
              </a:rPr>
              <a:t>揭示书必备</a:t>
            </a:r>
            <a:r>
              <a:rPr lang="zh-CN" altLang="en-US" sz="2400" b="1" dirty="0" smtClean="0">
                <a:solidFill>
                  <a:srgbClr val="FF6600"/>
                </a:solidFill>
                <a:latin typeface="微软雅黑" panose="020B0503020204020204" pitchFamily="34" charset="-122"/>
                <a:ea typeface="微软雅黑" panose="020B0503020204020204" pitchFamily="34" charset="-122"/>
              </a:rPr>
              <a:t>条款</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新增关注点</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6" name="矩形 5"/>
          <p:cNvSpPr/>
          <p:nvPr/>
        </p:nvSpPr>
        <p:spPr>
          <a:xfrm>
            <a:off x="928733" y="5805959"/>
            <a:ext cx="9418738" cy="646331"/>
          </a:xfrm>
          <a:prstGeom prst="rect">
            <a:avLst/>
          </a:prstGeom>
        </p:spPr>
        <p:txBody>
          <a:bodyPr wrap="square">
            <a:spAutoFit/>
          </a:bodyPr>
          <a:lstStyle/>
          <a:p>
            <a:r>
              <a:rPr lang="zh-CN" altLang="en-US" b="1" dirty="0"/>
              <a:t>会员应当据此制定深港通的</a:t>
            </a:r>
            <a:r>
              <a:rPr lang="en-US" altLang="zh-CN" b="1" dirty="0"/>
              <a:t>《</a:t>
            </a:r>
            <a:r>
              <a:rPr lang="zh-CN" altLang="en-US" b="1" dirty="0"/>
              <a:t>港股通交易风险揭示书</a:t>
            </a:r>
            <a:r>
              <a:rPr lang="en-US" altLang="zh-CN" b="1" dirty="0"/>
              <a:t>》</a:t>
            </a:r>
            <a:r>
              <a:rPr lang="zh-CN" altLang="en-US" b="1" dirty="0"/>
              <a:t>，要求投资者签字并确认已知晓全部风险，提示投资者参与港股通交易可能遭受损失的</a:t>
            </a:r>
            <a:r>
              <a:rPr lang="zh-CN" altLang="en-US" b="1" dirty="0" smtClean="0"/>
              <a:t>风险</a:t>
            </a:r>
            <a:endParaRPr lang="zh-CN" altLang="en-US" b="1" dirty="0"/>
          </a:p>
        </p:txBody>
      </p:sp>
      <p:sp>
        <p:nvSpPr>
          <p:cNvPr id="7" name="矩形 6"/>
          <p:cNvSpPr/>
          <p:nvPr/>
        </p:nvSpPr>
        <p:spPr bwMode="auto">
          <a:xfrm>
            <a:off x="860293" y="5805959"/>
            <a:ext cx="9448027" cy="691890"/>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3" name="矩形 2"/>
          <p:cNvSpPr/>
          <p:nvPr/>
        </p:nvSpPr>
        <p:spPr>
          <a:xfrm>
            <a:off x="842810" y="1271358"/>
            <a:ext cx="10576563" cy="646331"/>
          </a:xfrm>
          <a:prstGeom prst="rect">
            <a:avLst/>
          </a:prstGeom>
        </p:spPr>
        <p:txBody>
          <a:bodyPr wrap="square">
            <a:spAutoFit/>
          </a:bodyPr>
          <a:lstStyle/>
          <a:p>
            <a:r>
              <a:rPr lang="en-US" altLang="zh-CN" b="1" dirty="0"/>
              <a:t>《</a:t>
            </a:r>
            <a:r>
              <a:rPr lang="zh-CN" altLang="en-US" b="1" dirty="0"/>
              <a:t>必备条款</a:t>
            </a:r>
            <a:r>
              <a:rPr lang="en-US" altLang="zh-CN" b="1" dirty="0" smtClean="0"/>
              <a:t>》</a:t>
            </a:r>
            <a:r>
              <a:rPr lang="zh-CN" altLang="en-US" b="1" dirty="0" smtClean="0"/>
              <a:t>在列明两地市场法规差异、标的股票动态调整、交易结算制度处理差异、技术故障等风险问题的同时，新增了以下关注点：</a:t>
            </a:r>
            <a:endParaRPr lang="en-US" altLang="zh-CN" b="1" dirty="0"/>
          </a:p>
        </p:txBody>
      </p:sp>
      <p:grpSp>
        <p:nvGrpSpPr>
          <p:cNvPr id="31" name="组合 30"/>
          <p:cNvGrpSpPr/>
          <p:nvPr/>
        </p:nvGrpSpPr>
        <p:grpSpPr>
          <a:xfrm>
            <a:off x="860293" y="2061699"/>
            <a:ext cx="10630733" cy="1200324"/>
            <a:chOff x="1131317" y="1292572"/>
            <a:chExt cx="8564289" cy="1200324"/>
          </a:xfrm>
        </p:grpSpPr>
        <p:sp>
          <p:nvSpPr>
            <p:cNvPr id="32" name="AutoShape 13"/>
            <p:cNvSpPr>
              <a:spLocks noChangeArrowheads="1"/>
            </p:cNvSpPr>
            <p:nvPr/>
          </p:nvSpPr>
          <p:spPr bwMode="auto">
            <a:xfrm>
              <a:off x="1131317" y="1519586"/>
              <a:ext cx="8492281" cy="973310"/>
            </a:xfrm>
            <a:prstGeom prst="roundRect">
              <a:avLst>
                <a:gd name="adj" fmla="val 4639"/>
              </a:avLst>
            </a:prstGeom>
            <a:gradFill rotWithShape="1">
              <a:gsLst>
                <a:gs pos="0">
                  <a:srgbClr val="FDFDFD"/>
                </a:gs>
                <a:gs pos="100000">
                  <a:schemeClr val="bg1">
                    <a:lumMod val="95000"/>
                  </a:schemeClr>
                </a:gs>
              </a:gsLst>
              <a:lin ang="5400000" scaled="1"/>
            </a:gradFill>
            <a:ln w="19050" cmpd="sng">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grpSp>
          <p:nvGrpSpPr>
            <p:cNvPr id="33" name="组合 32"/>
            <p:cNvGrpSpPr/>
            <p:nvPr/>
          </p:nvGrpSpPr>
          <p:grpSpPr>
            <a:xfrm>
              <a:off x="1517774" y="1292572"/>
              <a:ext cx="8177832" cy="476250"/>
              <a:chOff x="1229742" y="1292572"/>
              <a:chExt cx="8177832" cy="476250"/>
            </a:xfrm>
          </p:grpSpPr>
          <p:sp>
            <p:nvSpPr>
              <p:cNvPr id="36" name="AutoShape 15"/>
              <p:cNvSpPr>
                <a:spLocks noChangeArrowheads="1"/>
              </p:cNvSpPr>
              <p:nvPr/>
            </p:nvSpPr>
            <p:spPr bwMode="auto">
              <a:xfrm>
                <a:off x="1229742" y="1292572"/>
                <a:ext cx="8177832" cy="476250"/>
              </a:xfrm>
              <a:prstGeom prst="roundRect">
                <a:avLst>
                  <a:gd name="adj" fmla="val 16667"/>
                </a:avLst>
              </a:prstGeom>
              <a:solidFill>
                <a:schemeClr val="accent2"/>
              </a:solidFill>
              <a:ln w="38100" cmpd="sng">
                <a:solidFill>
                  <a:srgbClr val="FFFFFF">
                    <a:alpha val="70000"/>
                  </a:srgbClr>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sp>
            <p:nvSpPr>
              <p:cNvPr id="37" name="Rectangle 17"/>
              <p:cNvSpPr>
                <a:spLocks noChangeArrowheads="1"/>
              </p:cNvSpPr>
              <p:nvPr/>
            </p:nvSpPr>
            <p:spPr bwMode="auto">
              <a:xfrm>
                <a:off x="1652017" y="1362424"/>
                <a:ext cx="739551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0" eaLnBrk="1" hangingPunct="1"/>
                <a:r>
                  <a:rPr lang="zh-CN" altLang="en-US" b="1" kern="0" dirty="0">
                    <a:solidFill>
                      <a:srgbClr val="FFFFFF"/>
                    </a:solidFill>
                    <a:latin typeface="微软雅黑" panose="020B0503020204020204" pitchFamily="34" charset="-122"/>
                    <a:ea typeface="微软雅黑" panose="020B0503020204020204" pitchFamily="34" charset="-122"/>
                  </a:rPr>
                  <a:t>中小市值股票价格波动</a:t>
                </a:r>
              </a:p>
            </p:txBody>
          </p:sp>
        </p:grpSp>
        <p:sp>
          <p:nvSpPr>
            <p:cNvPr id="34" name="Text Box 19"/>
            <p:cNvSpPr txBox="1">
              <a:spLocks noChangeArrowheads="1"/>
            </p:cNvSpPr>
            <p:nvPr/>
          </p:nvSpPr>
          <p:spPr bwMode="auto">
            <a:xfrm>
              <a:off x="1275780" y="1796607"/>
              <a:ext cx="81317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kern="0" dirty="0" smtClean="0">
                  <a:latin typeface="+mn-ea"/>
                  <a:ea typeface="+mn-ea"/>
                </a:rPr>
                <a:t>第三条：提示</a:t>
              </a:r>
              <a:r>
                <a:rPr lang="zh-CN" altLang="en-US" kern="0" dirty="0">
                  <a:latin typeface="+mn-ea"/>
                  <a:ea typeface="+mn-ea"/>
                </a:rPr>
                <a:t>投资者注意，港股通股票尤其是部分中小市值股票，可能出现因公司基本面变化、异常交易情形等原因而引起股价较大波动的情形，投资者应关注可能产生的风险。</a:t>
              </a:r>
            </a:p>
          </p:txBody>
        </p:sp>
        <p:sp>
          <p:nvSpPr>
            <p:cNvPr id="35" name="TextBox 34"/>
            <p:cNvSpPr txBox="1"/>
            <p:nvPr/>
          </p:nvSpPr>
          <p:spPr>
            <a:xfrm>
              <a:off x="1136688" y="1316226"/>
              <a:ext cx="360040" cy="400110"/>
            </a:xfrm>
            <a:prstGeom prst="rect">
              <a:avLst/>
            </a:prstGeom>
            <a:solidFill>
              <a:schemeClr val="accent2"/>
            </a:solid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865663" y="3285784"/>
            <a:ext cx="10636521" cy="1078361"/>
            <a:chOff x="1126654" y="1268760"/>
            <a:chExt cx="8568952" cy="1078361"/>
          </a:xfrm>
        </p:grpSpPr>
        <p:sp>
          <p:nvSpPr>
            <p:cNvPr id="39" name="AutoShape 13"/>
            <p:cNvSpPr>
              <a:spLocks noChangeArrowheads="1"/>
            </p:cNvSpPr>
            <p:nvPr/>
          </p:nvSpPr>
          <p:spPr bwMode="auto">
            <a:xfrm>
              <a:off x="1131317" y="1519586"/>
              <a:ext cx="8492281" cy="763808"/>
            </a:xfrm>
            <a:prstGeom prst="roundRect">
              <a:avLst>
                <a:gd name="adj" fmla="val 4639"/>
              </a:avLst>
            </a:prstGeom>
            <a:gradFill rotWithShape="1">
              <a:gsLst>
                <a:gs pos="0">
                  <a:srgbClr val="FDFDFD"/>
                </a:gs>
                <a:gs pos="100000">
                  <a:schemeClr val="bg1">
                    <a:lumMod val="95000"/>
                  </a:schemeClr>
                </a:gs>
              </a:gsLst>
              <a:lin ang="5400000" scaled="1"/>
            </a:gradFill>
            <a:ln w="19050" cmpd="sng">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grpSp>
          <p:nvGrpSpPr>
            <p:cNvPr id="40" name="组合 39"/>
            <p:cNvGrpSpPr/>
            <p:nvPr/>
          </p:nvGrpSpPr>
          <p:grpSpPr>
            <a:xfrm>
              <a:off x="1517774" y="1268760"/>
              <a:ext cx="8177832" cy="523875"/>
              <a:chOff x="1229742" y="1268760"/>
              <a:chExt cx="8177832" cy="523875"/>
            </a:xfrm>
          </p:grpSpPr>
          <p:sp>
            <p:nvSpPr>
              <p:cNvPr id="43" name="AutoShape 15"/>
              <p:cNvSpPr>
                <a:spLocks noChangeArrowheads="1"/>
              </p:cNvSpPr>
              <p:nvPr/>
            </p:nvSpPr>
            <p:spPr bwMode="auto">
              <a:xfrm>
                <a:off x="1229742" y="1268760"/>
                <a:ext cx="8177832" cy="523875"/>
              </a:xfrm>
              <a:prstGeom prst="roundRect">
                <a:avLst>
                  <a:gd name="adj" fmla="val 16667"/>
                </a:avLst>
              </a:prstGeom>
              <a:solidFill>
                <a:schemeClr val="accent2"/>
              </a:solidFill>
              <a:ln w="38100" cmpd="sng">
                <a:solidFill>
                  <a:srgbClr val="FFFFFF">
                    <a:alpha val="70000"/>
                  </a:srgbClr>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sp>
            <p:nvSpPr>
              <p:cNvPr id="44" name="Rectangle 17"/>
              <p:cNvSpPr>
                <a:spLocks noChangeArrowheads="1"/>
              </p:cNvSpPr>
              <p:nvPr/>
            </p:nvSpPr>
            <p:spPr bwMode="auto">
              <a:xfrm>
                <a:off x="1652017" y="1319560"/>
                <a:ext cx="739551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0" eaLnBrk="1" hangingPunct="1"/>
                <a:r>
                  <a:rPr lang="zh-CN" altLang="en-US" b="1" kern="0" dirty="0">
                    <a:solidFill>
                      <a:srgbClr val="FFFFFF"/>
                    </a:solidFill>
                    <a:latin typeface="微软雅黑" panose="020B0503020204020204" pitchFamily="34" charset="-122"/>
                    <a:ea typeface="微软雅黑" panose="020B0503020204020204" pitchFamily="34" charset="-122"/>
                  </a:rPr>
                  <a:t>两地市场风险警示及退市制度差异</a:t>
                </a:r>
              </a:p>
            </p:txBody>
          </p:sp>
        </p:grpSp>
        <p:sp>
          <p:nvSpPr>
            <p:cNvPr id="41" name="Text Box 19"/>
            <p:cNvSpPr txBox="1">
              <a:spLocks noChangeArrowheads="1"/>
            </p:cNvSpPr>
            <p:nvPr/>
          </p:nvSpPr>
          <p:spPr bwMode="auto">
            <a:xfrm>
              <a:off x="1249294" y="1700790"/>
              <a:ext cx="81317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smtClean="0">
                  <a:latin typeface="+mn-ea"/>
                  <a:ea typeface="+mn-ea"/>
                </a:rPr>
                <a:t>第四条：提示</a:t>
              </a:r>
              <a:r>
                <a:rPr lang="zh-CN" altLang="en-US" dirty="0">
                  <a:latin typeface="+mn-ea"/>
                  <a:ea typeface="+mn-ea"/>
                </a:rPr>
                <a:t>投资者注意，与内地证券市场相比，香港市场在股票交易风险警示、退市规则等方面存在一定差异，存在直接退市风险，投资者应当关注可能产生的风险。</a:t>
              </a:r>
            </a:p>
          </p:txBody>
        </p:sp>
        <p:sp>
          <p:nvSpPr>
            <p:cNvPr id="42" name="TextBox 41"/>
            <p:cNvSpPr txBox="1"/>
            <p:nvPr/>
          </p:nvSpPr>
          <p:spPr>
            <a:xfrm>
              <a:off x="1126654" y="1316226"/>
              <a:ext cx="360040" cy="400110"/>
            </a:xfrm>
            <a:prstGeom prst="rect">
              <a:avLst/>
            </a:prstGeom>
            <a:solidFill>
              <a:schemeClr val="accent2"/>
            </a:solid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842810" y="4365859"/>
            <a:ext cx="10655064" cy="1160839"/>
            <a:chOff x="1084260" y="1268760"/>
            <a:chExt cx="8583891" cy="1160839"/>
          </a:xfrm>
        </p:grpSpPr>
        <p:sp>
          <p:nvSpPr>
            <p:cNvPr id="46" name="AutoShape 13"/>
            <p:cNvSpPr>
              <a:spLocks noChangeArrowheads="1"/>
            </p:cNvSpPr>
            <p:nvPr/>
          </p:nvSpPr>
          <p:spPr bwMode="auto">
            <a:xfrm>
              <a:off x="1131317" y="1519586"/>
              <a:ext cx="8492281" cy="910013"/>
            </a:xfrm>
            <a:prstGeom prst="roundRect">
              <a:avLst>
                <a:gd name="adj" fmla="val 4639"/>
              </a:avLst>
            </a:prstGeom>
            <a:gradFill rotWithShape="1">
              <a:gsLst>
                <a:gs pos="0">
                  <a:srgbClr val="FDFDFD"/>
                </a:gs>
                <a:gs pos="100000">
                  <a:schemeClr val="bg1">
                    <a:lumMod val="95000"/>
                  </a:schemeClr>
                </a:gs>
              </a:gsLst>
              <a:lin ang="5400000" scaled="1"/>
            </a:gradFill>
            <a:ln w="19050" cmpd="sng">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grpSp>
          <p:nvGrpSpPr>
            <p:cNvPr id="47" name="组合 46"/>
            <p:cNvGrpSpPr/>
            <p:nvPr/>
          </p:nvGrpSpPr>
          <p:grpSpPr>
            <a:xfrm>
              <a:off x="1490319" y="1268760"/>
              <a:ext cx="8177832" cy="523875"/>
              <a:chOff x="1202287" y="1268760"/>
              <a:chExt cx="8177832" cy="523875"/>
            </a:xfrm>
          </p:grpSpPr>
          <p:sp>
            <p:nvSpPr>
              <p:cNvPr id="50" name="AutoShape 15"/>
              <p:cNvSpPr>
                <a:spLocks noChangeArrowheads="1"/>
              </p:cNvSpPr>
              <p:nvPr/>
            </p:nvSpPr>
            <p:spPr bwMode="auto">
              <a:xfrm>
                <a:off x="1202287" y="1268760"/>
                <a:ext cx="8177832" cy="523875"/>
              </a:xfrm>
              <a:prstGeom prst="roundRect">
                <a:avLst>
                  <a:gd name="adj" fmla="val 16667"/>
                </a:avLst>
              </a:prstGeom>
              <a:solidFill>
                <a:schemeClr val="accent2"/>
              </a:solidFill>
              <a:ln w="38100" cmpd="sng">
                <a:solidFill>
                  <a:srgbClr val="FFFFFF">
                    <a:alpha val="70000"/>
                  </a:srgbClr>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sp>
            <p:nvSpPr>
              <p:cNvPr id="51" name="Rectangle 17"/>
              <p:cNvSpPr>
                <a:spLocks noChangeArrowheads="1"/>
              </p:cNvSpPr>
              <p:nvPr/>
            </p:nvSpPr>
            <p:spPr bwMode="auto">
              <a:xfrm>
                <a:off x="1608346" y="1319560"/>
                <a:ext cx="739551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0" eaLnBrk="1" hangingPunct="1"/>
                <a:r>
                  <a:rPr lang="zh-CN" altLang="en-US" b="1" kern="0" dirty="0">
                    <a:solidFill>
                      <a:srgbClr val="FFFFFF"/>
                    </a:solidFill>
                    <a:latin typeface="微软雅黑" panose="020B0503020204020204" pitchFamily="34" charset="-122"/>
                    <a:ea typeface="微软雅黑" panose="020B0503020204020204" pitchFamily="34" charset="-122"/>
                  </a:rPr>
                  <a:t>市场波动调节机制等需要投资者特别关注的事项</a:t>
                </a:r>
              </a:p>
            </p:txBody>
          </p:sp>
        </p:grpSp>
        <p:sp>
          <p:nvSpPr>
            <p:cNvPr id="48" name="Text Box 19"/>
            <p:cNvSpPr txBox="1">
              <a:spLocks noChangeArrowheads="1"/>
            </p:cNvSpPr>
            <p:nvPr/>
          </p:nvSpPr>
          <p:spPr bwMode="auto">
            <a:xfrm>
              <a:off x="1275780" y="1772795"/>
              <a:ext cx="81317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smtClean="0">
                  <a:latin typeface="+mn-ea"/>
                  <a:ea typeface="+mn-ea"/>
                </a:rPr>
                <a:t>第十五条：提示</a:t>
              </a:r>
              <a:r>
                <a:rPr lang="zh-CN" altLang="en-US" dirty="0">
                  <a:latin typeface="+mn-ea"/>
                  <a:ea typeface="+mn-ea"/>
                </a:rPr>
                <a:t>投资者注意，香港市场建立了市场波动调节机制，但对股票交易价格不设置涨跌幅限制，投资者应当关注可能产生的风险。</a:t>
              </a:r>
            </a:p>
          </p:txBody>
        </p:sp>
        <p:sp>
          <p:nvSpPr>
            <p:cNvPr id="49" name="TextBox 48"/>
            <p:cNvSpPr txBox="1"/>
            <p:nvPr/>
          </p:nvSpPr>
          <p:spPr>
            <a:xfrm>
              <a:off x="1084260" y="1316226"/>
              <a:ext cx="360040" cy="400110"/>
            </a:xfrm>
            <a:prstGeom prst="rect">
              <a:avLst/>
            </a:prstGeom>
            <a:solidFill>
              <a:schemeClr val="accent2"/>
            </a:solid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9"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1167960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1322" y="707942"/>
            <a:ext cx="10576563"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（四）交易机制</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3" name="矩形 2"/>
          <p:cNvSpPr/>
          <p:nvPr/>
        </p:nvSpPr>
        <p:spPr>
          <a:xfrm>
            <a:off x="825664" y="1269644"/>
            <a:ext cx="5934862" cy="461665"/>
          </a:xfrm>
          <a:prstGeom prst="rect">
            <a:avLst/>
          </a:prstGeom>
        </p:spPr>
        <p:txBody>
          <a:bodyPr wrap="square">
            <a:spAutoFit/>
          </a:bodyPr>
          <a:lstStyle/>
          <a:p>
            <a:pPr defTabSz="911225"/>
            <a:r>
              <a:rPr lang="zh-CN" altLang="en-US" sz="2400" b="1" dirty="0" smtClean="0">
                <a:latin typeface="宋体" pitchFamily="2" charset="-122"/>
              </a:rPr>
              <a:t>港股市场增加两项新的港股通交易机制：</a:t>
            </a:r>
            <a:endParaRPr lang="en-US" altLang="zh-CN" sz="2400" b="1" dirty="0" smtClean="0"/>
          </a:p>
        </p:txBody>
      </p:sp>
      <p:sp>
        <p:nvSpPr>
          <p:cNvPr id="8" name="圆角矩形 7"/>
          <p:cNvSpPr/>
          <p:nvPr/>
        </p:nvSpPr>
        <p:spPr>
          <a:xfrm>
            <a:off x="3264338" y="4077839"/>
            <a:ext cx="2620685" cy="442674"/>
          </a:xfrm>
          <a:prstGeom prst="roundRect">
            <a:avLst/>
          </a:prstGeom>
          <a:solidFill>
            <a:schemeClr val="accent2"/>
          </a:solidFill>
          <a:ln>
            <a:solidFill>
              <a:schemeClr val="accent5">
                <a:lumMod val="75000"/>
              </a:schemeClr>
            </a:solidFill>
          </a:ln>
        </p:spPr>
        <p:txBody>
          <a:bodyPr wrap="none">
            <a:spAutoFit/>
          </a:bodyPr>
          <a:lstStyle/>
          <a:p>
            <a:pPr marL="342900" indent="-342900">
              <a:buFont typeface="Arial" pitchFamily="34" charset="0"/>
              <a:buChar char="•"/>
            </a:pPr>
            <a:r>
              <a:rPr lang="zh-CN" altLang="en-US" sz="2000" b="1" dirty="0">
                <a:solidFill>
                  <a:schemeClr val="bg1"/>
                </a:solidFill>
                <a:latin typeface="+mn-ea"/>
                <a:ea typeface="+mn-ea"/>
              </a:rPr>
              <a:t>市场波动调节机制</a:t>
            </a:r>
          </a:p>
        </p:txBody>
      </p:sp>
      <p:sp>
        <p:nvSpPr>
          <p:cNvPr id="10" name="矩形 98"/>
          <p:cNvSpPr/>
          <p:nvPr/>
        </p:nvSpPr>
        <p:spPr>
          <a:xfrm>
            <a:off x="3218975" y="1722375"/>
            <a:ext cx="2751784" cy="442674"/>
          </a:xfrm>
          <a:prstGeom prst="roundRect">
            <a:avLst/>
          </a:prstGeom>
          <a:solidFill>
            <a:schemeClr val="accent2"/>
          </a:solidFill>
        </p:spPr>
        <p:txBody>
          <a:bodyPr wrap="none">
            <a:spAutoFit/>
          </a:bodyPr>
          <a:lstStyle/>
          <a:p>
            <a:pPr marL="342900" indent="-342900">
              <a:buFont typeface="Arial" pitchFamily="34" charset="0"/>
              <a:buChar char="•"/>
            </a:pPr>
            <a:r>
              <a:rPr lang="zh-CN" altLang="en-US" sz="2000" b="1" dirty="0">
                <a:solidFill>
                  <a:schemeClr val="bg1"/>
                </a:solidFill>
                <a:latin typeface="+mn-ea"/>
                <a:ea typeface="+mn-ea"/>
              </a:rPr>
              <a:t>收盘集合</a:t>
            </a:r>
            <a:r>
              <a:rPr lang="zh-CN" altLang="en-US" sz="2000" b="1" dirty="0" smtClean="0">
                <a:solidFill>
                  <a:schemeClr val="bg1"/>
                </a:solidFill>
                <a:latin typeface="+mn-ea"/>
                <a:ea typeface="+mn-ea"/>
              </a:rPr>
              <a:t>竞价机制 </a:t>
            </a:r>
            <a:endParaRPr lang="zh-CN" altLang="en-US" sz="2000" b="1" dirty="0">
              <a:solidFill>
                <a:schemeClr val="bg1"/>
              </a:solidFill>
              <a:latin typeface="+mn-ea"/>
              <a:ea typeface="+mn-ea"/>
            </a:endParaRPr>
          </a:p>
        </p:txBody>
      </p:sp>
      <p:grpSp>
        <p:nvGrpSpPr>
          <p:cNvPr id="11" name="组合 10"/>
          <p:cNvGrpSpPr/>
          <p:nvPr/>
        </p:nvGrpSpPr>
        <p:grpSpPr>
          <a:xfrm>
            <a:off x="338775" y="1989694"/>
            <a:ext cx="2637092" cy="2916270"/>
            <a:chOff x="1778695" y="1804610"/>
            <a:chExt cx="5709657" cy="5368806"/>
          </a:xfrm>
        </p:grpSpPr>
        <p:pic>
          <p:nvPicPr>
            <p:cNvPr id="12" name="Picture 2" descr="E:\仝德志文件，勿删！\03-参考文档\！PPT图片及版面资源\PPT精美插图\商务\小人工作中.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0000"/>
            <a:stretch/>
          </p:blipFill>
          <p:spPr bwMode="auto">
            <a:xfrm>
              <a:off x="1778695" y="2132856"/>
              <a:ext cx="3225382" cy="344837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E:\仝德志文件，勿删！\03-参考文档\！PPT图片及版面资源\PPT精美插图\商务\小人工作中.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0528" r="24736"/>
            <a:stretch/>
          </p:blipFill>
          <p:spPr bwMode="auto">
            <a:xfrm>
              <a:off x="5004077" y="1804610"/>
              <a:ext cx="2484275" cy="536880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4" name="Picture 2" descr="E:\仝德志文件，勿删！\03-参考文档\！PPT图片及版面资源\PPT精美插图\商务\小人工作中.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2170"/>
          <a:stretch/>
        </p:blipFill>
        <p:spPr bwMode="auto">
          <a:xfrm>
            <a:off x="2066895" y="1845684"/>
            <a:ext cx="1082100" cy="341235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5935993" y="1857078"/>
            <a:ext cx="2467342" cy="369332"/>
          </a:xfrm>
          <a:prstGeom prst="rect">
            <a:avLst/>
          </a:prstGeom>
        </p:spPr>
        <p:txBody>
          <a:bodyPr wrap="none">
            <a:spAutoFit/>
          </a:bodyPr>
          <a:lstStyle/>
          <a:p>
            <a:r>
              <a:rPr lang="en-US" altLang="zh-CN" dirty="0"/>
              <a:t>2016</a:t>
            </a:r>
            <a:r>
              <a:rPr lang="zh-CN" altLang="en-US" dirty="0"/>
              <a:t>年</a:t>
            </a:r>
            <a:r>
              <a:rPr lang="en-US" altLang="zh-CN" dirty="0"/>
              <a:t>7</a:t>
            </a:r>
            <a:r>
              <a:rPr lang="zh-CN" altLang="en-US" dirty="0"/>
              <a:t>月</a:t>
            </a:r>
            <a:r>
              <a:rPr lang="en-US" altLang="zh-CN" dirty="0"/>
              <a:t>25</a:t>
            </a:r>
            <a:r>
              <a:rPr lang="zh-CN" altLang="en-US" dirty="0"/>
              <a:t>日起实施</a:t>
            </a:r>
          </a:p>
        </p:txBody>
      </p:sp>
      <p:cxnSp>
        <p:nvCxnSpPr>
          <p:cNvPr id="15" name="直接连接符 14"/>
          <p:cNvCxnSpPr/>
          <p:nvPr/>
        </p:nvCxnSpPr>
        <p:spPr bwMode="auto">
          <a:xfrm>
            <a:off x="5883160" y="2154405"/>
            <a:ext cx="254187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直接连接符 16"/>
          <p:cNvCxnSpPr/>
          <p:nvPr/>
        </p:nvCxnSpPr>
        <p:spPr bwMode="auto">
          <a:xfrm>
            <a:off x="5869839" y="4509869"/>
            <a:ext cx="254187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矩形 17"/>
          <p:cNvSpPr/>
          <p:nvPr/>
        </p:nvSpPr>
        <p:spPr>
          <a:xfrm>
            <a:off x="5878342" y="4167271"/>
            <a:ext cx="2467342" cy="369332"/>
          </a:xfrm>
          <a:prstGeom prst="rect">
            <a:avLst/>
          </a:prstGeom>
        </p:spPr>
        <p:txBody>
          <a:bodyPr wrap="none">
            <a:spAutoFit/>
          </a:bodyPr>
          <a:lstStyle/>
          <a:p>
            <a:r>
              <a:rPr lang="en-US" altLang="zh-CN" dirty="0" smtClean="0"/>
              <a:t>2016</a:t>
            </a:r>
            <a:r>
              <a:rPr lang="zh-CN" altLang="en-US" dirty="0" smtClean="0"/>
              <a:t>年</a:t>
            </a:r>
            <a:r>
              <a:rPr lang="en-US" altLang="zh-CN" dirty="0" smtClean="0"/>
              <a:t>8</a:t>
            </a:r>
            <a:r>
              <a:rPr lang="zh-CN" altLang="en-US" dirty="0" smtClean="0"/>
              <a:t>月</a:t>
            </a:r>
            <a:r>
              <a:rPr lang="en-US" altLang="zh-CN" dirty="0" smtClean="0"/>
              <a:t>22</a:t>
            </a:r>
            <a:r>
              <a:rPr lang="zh-CN" altLang="en-US" dirty="0" smtClean="0"/>
              <a:t>日</a:t>
            </a:r>
            <a:r>
              <a:rPr lang="zh-CN" altLang="en-US" dirty="0"/>
              <a:t>起实施</a:t>
            </a:r>
          </a:p>
        </p:txBody>
      </p:sp>
      <p:sp>
        <p:nvSpPr>
          <p:cNvPr id="16" name="矩形 15"/>
          <p:cNvSpPr/>
          <p:nvPr/>
        </p:nvSpPr>
        <p:spPr>
          <a:xfrm>
            <a:off x="3293005" y="2155175"/>
            <a:ext cx="7979234" cy="615553"/>
          </a:xfrm>
          <a:prstGeom prst="rect">
            <a:avLst/>
          </a:prstGeom>
        </p:spPr>
        <p:txBody>
          <a:bodyPr wrap="square">
            <a:spAutoFit/>
          </a:bodyPr>
          <a:lstStyle/>
          <a:p>
            <a:pPr marL="285750" lvl="1" indent="-285750" defTabSz="911225">
              <a:buClr>
                <a:schemeClr val="accent2"/>
              </a:buClr>
              <a:buFont typeface="Wingdings" pitchFamily="2" charset="2"/>
              <a:buChar char="ü"/>
            </a:pPr>
            <a:r>
              <a:rPr lang="zh-CN" altLang="en-US" b="1" dirty="0"/>
              <a:t>对部分证券实施收盘集合竞价</a:t>
            </a:r>
            <a:r>
              <a:rPr lang="zh-CN" altLang="en-US" b="1" dirty="0" smtClean="0"/>
              <a:t>：</a:t>
            </a:r>
            <a:r>
              <a:rPr lang="zh-CN" altLang="en-US" sz="1600" dirty="0" smtClean="0"/>
              <a:t>恒</a:t>
            </a:r>
            <a:r>
              <a:rPr lang="zh-CN" altLang="en-US" sz="1600" dirty="0"/>
              <a:t>生综合大型股、中型股、</a:t>
            </a:r>
            <a:r>
              <a:rPr lang="en-US" altLang="zh-CN" sz="1600" dirty="0"/>
              <a:t>AH</a:t>
            </a:r>
            <a:r>
              <a:rPr lang="zh-CN" altLang="en-US" sz="1600" dirty="0"/>
              <a:t>股、及所有</a:t>
            </a:r>
            <a:r>
              <a:rPr lang="en-US" altLang="zh-CN" sz="1600" dirty="0" smtClean="0"/>
              <a:t>ETF</a:t>
            </a:r>
            <a:r>
              <a:rPr lang="zh-CN" altLang="en-US" sz="1600" dirty="0" smtClean="0"/>
              <a:t>；</a:t>
            </a:r>
            <a:endParaRPr lang="en-US" altLang="zh-CN" sz="1600" dirty="0"/>
          </a:p>
        </p:txBody>
      </p:sp>
      <p:sp>
        <p:nvSpPr>
          <p:cNvPr id="19" name="矩形 18"/>
          <p:cNvSpPr/>
          <p:nvPr/>
        </p:nvSpPr>
        <p:spPr>
          <a:xfrm>
            <a:off x="3293005" y="2436174"/>
            <a:ext cx="7719881" cy="1600438"/>
          </a:xfrm>
          <a:prstGeom prst="rect">
            <a:avLst/>
          </a:prstGeom>
        </p:spPr>
        <p:txBody>
          <a:bodyPr wrap="square">
            <a:spAutoFit/>
          </a:bodyPr>
          <a:lstStyle/>
          <a:p>
            <a:pPr marL="285750" lvl="1" indent="-285750" defTabSz="911225">
              <a:buClr>
                <a:schemeClr val="accent2"/>
              </a:buClr>
              <a:buFont typeface="Wingdings" pitchFamily="2" charset="2"/>
              <a:buChar char="ü"/>
            </a:pPr>
            <a:r>
              <a:rPr lang="zh-CN" altLang="en-US" b="1" dirty="0"/>
              <a:t>在现有收盘时间的基础上延长</a:t>
            </a:r>
            <a:r>
              <a:rPr lang="en-US" altLang="zh-CN" b="1" dirty="0"/>
              <a:t>10</a:t>
            </a:r>
            <a:r>
              <a:rPr lang="zh-CN" altLang="en-US" b="1" dirty="0"/>
              <a:t>分钟收盘集合</a:t>
            </a:r>
            <a:r>
              <a:rPr lang="zh-CN" altLang="en-US" b="1" dirty="0" smtClean="0"/>
              <a:t>竞价：</a:t>
            </a:r>
            <a:endParaRPr lang="en-US" altLang="zh-CN" b="1" dirty="0" smtClean="0"/>
          </a:p>
          <a:p>
            <a:pPr marL="0" lvl="1" indent="0" defTabSz="911225">
              <a:buClr>
                <a:schemeClr val="accent5">
                  <a:lumMod val="50000"/>
                </a:schemeClr>
              </a:buClr>
            </a:pPr>
            <a:r>
              <a:rPr lang="zh-CN" altLang="en-US" sz="1400" dirty="0" smtClean="0"/>
              <a:t>     </a:t>
            </a:r>
            <a:r>
              <a:rPr lang="zh-CN" altLang="en-US" sz="1600" dirty="0" smtClean="0"/>
              <a:t>（</a:t>
            </a:r>
            <a:r>
              <a:rPr lang="en-US" altLang="zh-CN" sz="1600" dirty="0" smtClean="0"/>
              <a:t>1</a:t>
            </a:r>
            <a:r>
              <a:rPr lang="zh-CN" altLang="en-US" sz="1600" dirty="0" smtClean="0"/>
              <a:t>）</a:t>
            </a:r>
            <a:r>
              <a:rPr lang="en-US" altLang="zh-CN" sz="1600" dirty="0" smtClean="0"/>
              <a:t>16:00-16:01</a:t>
            </a:r>
            <a:r>
              <a:rPr lang="zh-CN" altLang="en-US" sz="1600" dirty="0" smtClean="0"/>
              <a:t>为参考价定价时间；</a:t>
            </a:r>
            <a:endParaRPr lang="en-US" altLang="zh-CN" sz="1600" dirty="0" smtClean="0"/>
          </a:p>
          <a:p>
            <a:pPr marL="0" lvl="1" indent="0" defTabSz="911225">
              <a:buClr>
                <a:schemeClr val="accent5">
                  <a:lumMod val="50000"/>
                </a:schemeClr>
              </a:buClr>
            </a:pPr>
            <a:r>
              <a:rPr lang="zh-CN" altLang="en-US" sz="1600" dirty="0" smtClean="0"/>
              <a:t>     （</a:t>
            </a:r>
            <a:r>
              <a:rPr lang="en-US" altLang="zh-CN" sz="1600" dirty="0" smtClean="0"/>
              <a:t>2</a:t>
            </a:r>
            <a:r>
              <a:rPr lang="zh-CN" altLang="en-US" sz="1600" dirty="0" smtClean="0"/>
              <a:t>）</a:t>
            </a:r>
            <a:r>
              <a:rPr lang="en-US" altLang="zh-CN" sz="1600" dirty="0" smtClean="0"/>
              <a:t>16:01</a:t>
            </a:r>
            <a:r>
              <a:rPr lang="zh-CN" altLang="en-US" sz="1600" dirty="0" smtClean="0"/>
              <a:t>进入</a:t>
            </a:r>
            <a:r>
              <a:rPr lang="zh-CN" altLang="en-US" sz="1600" dirty="0"/>
              <a:t>收市竞价阶段，开始接受申报及撤销申报（参考价的</a:t>
            </a:r>
            <a:r>
              <a:rPr lang="en-US" altLang="zh-CN" sz="1600" dirty="0"/>
              <a:t>5%</a:t>
            </a:r>
            <a:r>
              <a:rPr lang="zh-CN" altLang="en-US" sz="1600" dirty="0"/>
              <a:t>）；</a:t>
            </a:r>
            <a:endParaRPr lang="en-US" altLang="zh-CN" sz="1600" dirty="0" smtClean="0"/>
          </a:p>
          <a:p>
            <a:pPr marL="6350" lvl="1" indent="0" defTabSz="911225">
              <a:buClr>
                <a:schemeClr val="accent5">
                  <a:lumMod val="50000"/>
                </a:schemeClr>
              </a:buClr>
            </a:pPr>
            <a:r>
              <a:rPr lang="zh-CN" altLang="en-US" sz="1600" dirty="0" smtClean="0"/>
              <a:t>     （</a:t>
            </a:r>
            <a:r>
              <a:rPr lang="en-US" altLang="zh-CN" sz="1600" dirty="0" smtClean="0"/>
              <a:t>3</a:t>
            </a:r>
            <a:r>
              <a:rPr lang="zh-CN" altLang="en-US" sz="1600" dirty="0" smtClean="0"/>
              <a:t>）</a:t>
            </a:r>
            <a:r>
              <a:rPr lang="en-US" altLang="zh-CN" sz="1600" dirty="0" smtClean="0"/>
              <a:t>16:06</a:t>
            </a:r>
            <a:r>
              <a:rPr lang="zh-CN" altLang="en-US" sz="1600" dirty="0" smtClean="0"/>
              <a:t>不可</a:t>
            </a:r>
            <a:r>
              <a:rPr lang="zh-CN" altLang="en-US" sz="1600" dirty="0"/>
              <a:t>撤销</a:t>
            </a:r>
            <a:r>
              <a:rPr lang="zh-CN" altLang="en-US" sz="1600" dirty="0" smtClean="0"/>
              <a:t>申报（价格在最低卖价和最高买价之间）；</a:t>
            </a:r>
            <a:endParaRPr lang="en-US" altLang="zh-CN" sz="1600" dirty="0" smtClean="0"/>
          </a:p>
          <a:p>
            <a:pPr marL="0" lvl="1" indent="0" defTabSz="911225">
              <a:buClr>
                <a:schemeClr val="accent5">
                  <a:lumMod val="50000"/>
                </a:schemeClr>
              </a:buClr>
            </a:pPr>
            <a:r>
              <a:rPr lang="zh-CN" altLang="en-US" sz="1600" dirty="0" smtClean="0"/>
              <a:t>     （</a:t>
            </a:r>
            <a:r>
              <a:rPr lang="en-US" altLang="zh-CN" sz="1600" dirty="0" smtClean="0"/>
              <a:t>4</a:t>
            </a:r>
            <a:r>
              <a:rPr lang="zh-CN" altLang="en-US" sz="1600" dirty="0" smtClean="0"/>
              <a:t>）</a:t>
            </a:r>
            <a:r>
              <a:rPr lang="en-US" altLang="zh-CN" sz="1600" dirty="0" smtClean="0"/>
              <a:t>16:08-16:10</a:t>
            </a:r>
            <a:r>
              <a:rPr lang="zh-CN" altLang="en-US" sz="1600" dirty="0"/>
              <a:t>为随机结束</a:t>
            </a:r>
            <a:r>
              <a:rPr lang="zh-CN" altLang="en-US" sz="1600" dirty="0" smtClean="0"/>
              <a:t>时段；</a:t>
            </a:r>
            <a:endParaRPr lang="en-US" altLang="zh-CN" sz="1600" dirty="0" smtClean="0"/>
          </a:p>
          <a:p>
            <a:pPr marL="6350" lvl="1" indent="0" defTabSz="911225">
              <a:buClr>
                <a:schemeClr val="accent5">
                  <a:lumMod val="50000"/>
                </a:schemeClr>
              </a:buClr>
            </a:pPr>
            <a:r>
              <a:rPr lang="zh-CN" altLang="en-US" sz="1600" dirty="0" smtClean="0"/>
              <a:t>     （</a:t>
            </a:r>
            <a:r>
              <a:rPr lang="en-US" altLang="zh-CN" sz="1600" dirty="0" smtClean="0"/>
              <a:t>5</a:t>
            </a:r>
            <a:r>
              <a:rPr lang="zh-CN" altLang="en-US" sz="1600" dirty="0" smtClean="0"/>
              <a:t>）半日</a:t>
            </a:r>
            <a:r>
              <a:rPr lang="zh-CN" altLang="en-US" sz="1600" dirty="0"/>
              <a:t>市时，在</a:t>
            </a:r>
            <a:r>
              <a:rPr lang="en-US" altLang="zh-CN" sz="1600" dirty="0"/>
              <a:t>12</a:t>
            </a:r>
            <a:r>
              <a:rPr lang="zh-CN" altLang="en-US" sz="1600" dirty="0"/>
              <a:t>点收盘的基础上延长</a:t>
            </a:r>
            <a:r>
              <a:rPr lang="en-US" altLang="zh-CN" sz="1600" dirty="0"/>
              <a:t>10</a:t>
            </a:r>
            <a:r>
              <a:rPr lang="zh-CN" altLang="en-US" sz="1600" dirty="0"/>
              <a:t>分钟进行收市</a:t>
            </a:r>
            <a:r>
              <a:rPr lang="zh-CN" altLang="en-US" sz="1600" dirty="0" smtClean="0"/>
              <a:t>竞价；</a:t>
            </a:r>
            <a:endParaRPr lang="en-US" altLang="zh-CN" sz="1600" dirty="0" smtClean="0"/>
          </a:p>
        </p:txBody>
      </p:sp>
      <p:sp>
        <p:nvSpPr>
          <p:cNvPr id="21" name="矩形 20"/>
          <p:cNvSpPr/>
          <p:nvPr/>
        </p:nvSpPr>
        <p:spPr>
          <a:xfrm>
            <a:off x="3218975" y="4510639"/>
            <a:ext cx="8687988" cy="615553"/>
          </a:xfrm>
          <a:prstGeom prst="rect">
            <a:avLst/>
          </a:prstGeom>
        </p:spPr>
        <p:txBody>
          <a:bodyPr wrap="square">
            <a:spAutoFit/>
          </a:bodyPr>
          <a:lstStyle/>
          <a:p>
            <a:pPr marL="285750" lvl="1" indent="-285750" defTabSz="911225">
              <a:buClr>
                <a:schemeClr val="accent2"/>
              </a:buClr>
              <a:buFont typeface="Wingdings" pitchFamily="2" charset="2"/>
              <a:buChar char="ü"/>
            </a:pPr>
            <a:r>
              <a:rPr lang="zh-CN" altLang="en-US" b="1" dirty="0"/>
              <a:t>对部分证券实施市场波动调节</a:t>
            </a:r>
            <a:r>
              <a:rPr lang="zh-CN" altLang="en-US" b="1" dirty="0" smtClean="0"/>
              <a:t>机制：</a:t>
            </a:r>
            <a:endParaRPr lang="en-US" altLang="zh-CN" b="1" dirty="0" smtClean="0"/>
          </a:p>
          <a:p>
            <a:pPr marL="0" lvl="1" indent="0" defTabSz="911225">
              <a:buClr>
                <a:schemeClr val="accent5">
                  <a:lumMod val="50000"/>
                </a:schemeClr>
              </a:buClr>
            </a:pPr>
            <a:r>
              <a:rPr lang="en-US" altLang="zh-CN" sz="1600" b="1" dirty="0"/>
              <a:t> </a:t>
            </a:r>
            <a:r>
              <a:rPr lang="en-US" altLang="zh-CN" sz="1600" b="1" dirty="0" smtClean="0"/>
              <a:t>     </a:t>
            </a:r>
            <a:r>
              <a:rPr lang="zh-CN" altLang="en-US" sz="1600" dirty="0" smtClean="0"/>
              <a:t>股票</a:t>
            </a:r>
            <a:r>
              <a:rPr lang="zh-CN" altLang="en-US" sz="1600" dirty="0"/>
              <a:t>包括恒生指数及恒生国企指数成分股（目前</a:t>
            </a:r>
            <a:r>
              <a:rPr lang="en-US" altLang="zh-CN" sz="1600" dirty="0"/>
              <a:t>81</a:t>
            </a:r>
            <a:r>
              <a:rPr lang="zh-CN" altLang="en-US" sz="1600" dirty="0"/>
              <a:t>只）；</a:t>
            </a:r>
            <a:endParaRPr lang="en-US" altLang="zh-CN" sz="1600" dirty="0"/>
          </a:p>
        </p:txBody>
      </p:sp>
      <p:sp>
        <p:nvSpPr>
          <p:cNvPr id="22" name="矩形 21"/>
          <p:cNvSpPr/>
          <p:nvPr/>
        </p:nvSpPr>
        <p:spPr>
          <a:xfrm>
            <a:off x="3218975" y="5099787"/>
            <a:ext cx="8483269" cy="1354217"/>
          </a:xfrm>
          <a:prstGeom prst="rect">
            <a:avLst/>
          </a:prstGeom>
        </p:spPr>
        <p:txBody>
          <a:bodyPr wrap="square">
            <a:spAutoFit/>
          </a:bodyPr>
          <a:lstStyle/>
          <a:p>
            <a:pPr marL="285750" lvl="1" indent="-285750" defTabSz="911225">
              <a:buClr>
                <a:schemeClr val="accent2"/>
              </a:buClr>
              <a:buFont typeface="Wingdings" pitchFamily="2" charset="2"/>
              <a:buChar char="ü"/>
            </a:pPr>
            <a:r>
              <a:rPr lang="zh-CN" altLang="en-US" b="1" dirty="0"/>
              <a:t>偏离参考价一定幅度（股票</a:t>
            </a:r>
            <a:r>
              <a:rPr lang="en-US" altLang="zh-CN" b="1" dirty="0"/>
              <a:t>10%</a:t>
            </a:r>
            <a:r>
              <a:rPr lang="zh-CN" altLang="en-US" b="1" dirty="0"/>
              <a:t>）将触发市场波动调节</a:t>
            </a:r>
            <a:r>
              <a:rPr lang="zh-CN" altLang="en-US" b="1" dirty="0" smtClean="0"/>
              <a:t>机制：</a:t>
            </a:r>
            <a:endParaRPr lang="en-US" altLang="zh-CN" b="1" dirty="0" smtClean="0"/>
          </a:p>
          <a:p>
            <a:pPr marL="268288" lvl="1" indent="0" defTabSz="911225">
              <a:buClr>
                <a:schemeClr val="accent5">
                  <a:lumMod val="50000"/>
                </a:schemeClr>
              </a:buClr>
            </a:pPr>
            <a:r>
              <a:rPr lang="zh-CN" altLang="en-US" sz="1600" dirty="0" smtClean="0"/>
              <a:t>（</a:t>
            </a:r>
            <a:r>
              <a:rPr lang="en-US" altLang="zh-CN" sz="1600" dirty="0" smtClean="0"/>
              <a:t>1</a:t>
            </a:r>
            <a:r>
              <a:rPr lang="zh-CN" altLang="en-US" sz="1600" dirty="0" smtClean="0"/>
              <a:t>）</a:t>
            </a:r>
            <a:r>
              <a:rPr lang="en-US" altLang="zh-CN" sz="1600" dirty="0"/>
              <a:t>9</a:t>
            </a:r>
            <a:r>
              <a:rPr lang="zh-CN" altLang="en-US" sz="1600" dirty="0"/>
              <a:t>点</a:t>
            </a:r>
            <a:r>
              <a:rPr lang="en-US" altLang="zh-CN" sz="1600" dirty="0"/>
              <a:t>45</a:t>
            </a:r>
            <a:r>
              <a:rPr lang="zh-CN" altLang="en-US" sz="1600" dirty="0"/>
              <a:t>之前、</a:t>
            </a:r>
            <a:r>
              <a:rPr lang="en-US" altLang="zh-CN" sz="1600" dirty="0"/>
              <a:t>15:45</a:t>
            </a:r>
            <a:r>
              <a:rPr lang="zh-CN" altLang="en-US" sz="1600" dirty="0"/>
              <a:t>之后不触发市场波动调节机制；</a:t>
            </a:r>
            <a:endParaRPr lang="en-US" altLang="zh-CN" sz="1600" dirty="0" smtClean="0"/>
          </a:p>
          <a:p>
            <a:pPr marL="268288" lvl="1" indent="0" defTabSz="911225">
              <a:buClr>
                <a:schemeClr val="accent5">
                  <a:lumMod val="50000"/>
                </a:schemeClr>
              </a:buClr>
            </a:pPr>
            <a:r>
              <a:rPr lang="zh-CN" altLang="en-US" sz="1600" dirty="0" smtClean="0"/>
              <a:t>（</a:t>
            </a:r>
            <a:r>
              <a:rPr lang="en-US" altLang="zh-CN" sz="1600" dirty="0" smtClean="0"/>
              <a:t>2</a:t>
            </a:r>
            <a:r>
              <a:rPr lang="zh-CN" altLang="en-US" sz="1600" dirty="0"/>
              <a:t>）早市和午市最多各触发一次；</a:t>
            </a:r>
            <a:endParaRPr lang="en-US" altLang="zh-CN" sz="1600" dirty="0" smtClean="0"/>
          </a:p>
          <a:p>
            <a:pPr marL="268288" lvl="1" indent="0" defTabSz="911225">
              <a:buClr>
                <a:schemeClr val="accent5">
                  <a:lumMod val="50000"/>
                </a:schemeClr>
              </a:buClr>
            </a:pPr>
            <a:r>
              <a:rPr lang="zh-CN" altLang="en-US" sz="1600" dirty="0" smtClean="0"/>
              <a:t>（</a:t>
            </a:r>
            <a:r>
              <a:rPr lang="en-US" altLang="zh-CN" sz="1600" dirty="0" smtClean="0"/>
              <a:t>3</a:t>
            </a:r>
            <a:r>
              <a:rPr lang="zh-CN" altLang="en-US" sz="1600" dirty="0"/>
              <a:t>）触发参考价以前</a:t>
            </a:r>
            <a:r>
              <a:rPr lang="en-US" altLang="zh-CN" sz="1600" dirty="0"/>
              <a:t>5</a:t>
            </a:r>
            <a:r>
              <a:rPr lang="zh-CN" altLang="en-US" sz="1600" dirty="0"/>
              <a:t>分钟最后成交价确定；</a:t>
            </a:r>
            <a:endParaRPr lang="en-US" altLang="zh-CN" sz="1600" dirty="0" smtClean="0"/>
          </a:p>
          <a:p>
            <a:pPr marL="268288" lvl="1" indent="0" defTabSz="911225">
              <a:buClr>
                <a:schemeClr val="accent5">
                  <a:lumMod val="50000"/>
                </a:schemeClr>
              </a:buClr>
            </a:pPr>
            <a:r>
              <a:rPr lang="zh-CN" altLang="en-US" sz="1600" dirty="0" smtClean="0"/>
              <a:t>（</a:t>
            </a:r>
            <a:r>
              <a:rPr lang="en-US" altLang="zh-CN" sz="1600" dirty="0" smtClean="0"/>
              <a:t>4</a:t>
            </a:r>
            <a:r>
              <a:rPr lang="zh-CN" altLang="en-US" sz="1600" dirty="0"/>
              <a:t>）市场波动调节机制时长为</a:t>
            </a:r>
            <a:r>
              <a:rPr lang="en-US" altLang="zh-CN" sz="1600" dirty="0"/>
              <a:t>5</a:t>
            </a:r>
            <a:r>
              <a:rPr lang="zh-CN" altLang="en-US" sz="1600" dirty="0"/>
              <a:t>分钟，在此期间内申报价不得超过参考价的</a:t>
            </a:r>
            <a:r>
              <a:rPr lang="en-US" altLang="zh-CN" sz="1600" dirty="0"/>
              <a:t>±10%</a:t>
            </a:r>
            <a:r>
              <a:rPr lang="zh-CN" altLang="en-US" sz="1600" dirty="0" smtClean="0"/>
              <a:t>；</a:t>
            </a:r>
            <a:endParaRPr lang="en-US" altLang="zh-CN" sz="1600" dirty="0"/>
          </a:p>
        </p:txBody>
      </p:sp>
      <p:sp>
        <p:nvSpPr>
          <p:cNvPr id="23" name="TextBox 22"/>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24"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3944099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1322" y="707942"/>
            <a:ext cx="10576563"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（五）结算汇率</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86820" y="1701674"/>
            <a:ext cx="10296714" cy="3008815"/>
            <a:chOff x="3256127" y="5177106"/>
            <a:chExt cx="5687159" cy="1380878"/>
          </a:xfrm>
        </p:grpSpPr>
        <p:sp>
          <p:nvSpPr>
            <p:cNvPr id="24" name="TextBox 23"/>
            <p:cNvSpPr txBox="1"/>
            <p:nvPr/>
          </p:nvSpPr>
          <p:spPr>
            <a:xfrm>
              <a:off x="3256127" y="5562900"/>
              <a:ext cx="1352192" cy="536625"/>
            </a:xfrm>
            <a:prstGeom prst="rect">
              <a:avLst/>
            </a:prstGeom>
            <a:solidFill>
              <a:schemeClr val="accent2"/>
            </a:solidFill>
          </p:spPr>
          <p:txBody>
            <a:bodyPr wrap="square" rtlCol="0" anchor="ctr" anchorCtr="1">
              <a:noAutofit/>
            </a:bodyPr>
            <a:lstStyle/>
            <a:p>
              <a:pPr defTabSz="911225"/>
              <a:r>
                <a:rPr lang="zh-CN" altLang="en-US" sz="2400" b="1" dirty="0">
                  <a:solidFill>
                    <a:schemeClr val="bg1"/>
                  </a:solidFill>
                </a:rPr>
                <a:t>参考汇率</a:t>
              </a:r>
              <a:r>
                <a:rPr lang="zh-CN" altLang="en-US" sz="2400" b="1" dirty="0" smtClean="0">
                  <a:solidFill>
                    <a:schemeClr val="bg1"/>
                  </a:solidFill>
                </a:rPr>
                <a:t>相同</a:t>
              </a:r>
              <a:endParaRPr lang="en-US" altLang="zh-CN" sz="2400" b="1" dirty="0" smtClean="0">
                <a:solidFill>
                  <a:schemeClr val="bg1"/>
                </a:solidFill>
              </a:endParaRPr>
            </a:p>
            <a:p>
              <a:pPr defTabSz="911225"/>
              <a:endParaRPr lang="en-US" altLang="zh-CN" sz="800" b="1" dirty="0" smtClean="0">
                <a:solidFill>
                  <a:schemeClr val="bg1"/>
                </a:solidFill>
              </a:endParaRPr>
            </a:p>
            <a:p>
              <a:pPr defTabSz="911225"/>
              <a:r>
                <a:rPr lang="zh-CN" altLang="en-US" sz="2400" b="1" dirty="0" smtClean="0">
                  <a:solidFill>
                    <a:schemeClr val="bg1"/>
                  </a:solidFill>
                </a:rPr>
                <a:t>结算汇率不同</a:t>
              </a:r>
              <a:endParaRPr lang="en-US" altLang="zh-CN" sz="2400" b="1" dirty="0">
                <a:solidFill>
                  <a:schemeClr val="bg1"/>
                </a:solidFill>
              </a:endParaRPr>
            </a:p>
          </p:txBody>
        </p:sp>
        <p:grpSp>
          <p:nvGrpSpPr>
            <p:cNvPr id="25" name="组合 24"/>
            <p:cNvGrpSpPr/>
            <p:nvPr/>
          </p:nvGrpSpPr>
          <p:grpSpPr>
            <a:xfrm>
              <a:off x="4608319" y="5177106"/>
              <a:ext cx="300393" cy="1368555"/>
              <a:chOff x="3027695" y="5177106"/>
              <a:chExt cx="300393" cy="1368555"/>
            </a:xfrm>
          </p:grpSpPr>
          <p:cxnSp>
            <p:nvCxnSpPr>
              <p:cNvPr id="34" name="直接箭头连接符 33"/>
              <p:cNvCxnSpPr>
                <a:stCxn id="24" idx="3"/>
              </p:cNvCxnSpPr>
              <p:nvPr/>
            </p:nvCxnSpPr>
            <p:spPr>
              <a:xfrm flipV="1">
                <a:off x="3027695" y="5831212"/>
                <a:ext cx="300393"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328088" y="5177106"/>
                <a:ext cx="0" cy="1368555"/>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347446" y="5304998"/>
              <a:ext cx="2595840" cy="183628"/>
            </a:xfrm>
            <a:prstGeom prst="rect">
              <a:avLst/>
            </a:prstGeom>
            <a:noFill/>
            <a:ln w="12700">
              <a:noFill/>
            </a:ln>
          </p:spPr>
          <p:txBody>
            <a:bodyPr wrap="square" rtlCol="0">
              <a:spAutoFit/>
            </a:bodyPr>
            <a:lstStyle/>
            <a:p>
              <a:r>
                <a:rPr lang="zh-CN" altLang="en-US" sz="2000" b="1" dirty="0">
                  <a:latin typeface="宋体" pitchFamily="2" charset="-122"/>
                </a:rPr>
                <a:t>深、沪结算分公司独立</a:t>
              </a:r>
              <a:r>
                <a:rPr lang="zh-CN" altLang="en-US" sz="2000" b="1" dirty="0" smtClean="0">
                  <a:latin typeface="宋体" pitchFamily="2" charset="-122"/>
                </a:rPr>
                <a:t>换汇</a:t>
              </a:r>
              <a:endParaRPr lang="zh-CN" altLang="en-US" sz="2000" b="1" dirty="0">
                <a:latin typeface="宋体" pitchFamily="2" charset="-122"/>
              </a:endParaRPr>
            </a:p>
          </p:txBody>
        </p:sp>
        <p:sp>
          <p:nvSpPr>
            <p:cNvPr id="27" name="TextBox 26"/>
            <p:cNvSpPr txBox="1"/>
            <p:nvPr/>
          </p:nvSpPr>
          <p:spPr>
            <a:xfrm>
              <a:off x="6322607" y="5678382"/>
              <a:ext cx="2580909" cy="324880"/>
            </a:xfrm>
            <a:prstGeom prst="rect">
              <a:avLst/>
            </a:prstGeom>
            <a:noFill/>
            <a:ln w="12700">
              <a:noFill/>
            </a:ln>
          </p:spPr>
          <p:txBody>
            <a:bodyPr wrap="square" rtlCol="0">
              <a:spAutoFit/>
            </a:bodyPr>
            <a:lstStyle/>
            <a:p>
              <a:r>
                <a:rPr lang="zh-CN" altLang="en-US" sz="2000" b="1" dirty="0" smtClean="0">
                  <a:latin typeface="宋体" pitchFamily="2" charset="-122"/>
                </a:rPr>
                <a:t>深</a:t>
              </a:r>
              <a:r>
                <a:rPr lang="zh-CN" altLang="en-US" sz="2000" b="1" dirty="0">
                  <a:latin typeface="宋体" pitchFamily="2" charset="-122"/>
                </a:rPr>
                <a:t>、沪两司换汇</a:t>
              </a:r>
              <a:r>
                <a:rPr lang="zh-CN" altLang="en-US" sz="2000" b="1" dirty="0" smtClean="0">
                  <a:latin typeface="宋体" pitchFamily="2" charset="-122"/>
                </a:rPr>
                <a:t>机制相同，每日参考</a:t>
              </a:r>
              <a:r>
                <a:rPr lang="zh-CN" altLang="en-US" sz="2000" b="1" dirty="0">
                  <a:latin typeface="宋体" pitchFamily="2" charset="-122"/>
                </a:rPr>
                <a:t>汇率完全</a:t>
              </a:r>
              <a:r>
                <a:rPr lang="zh-CN" altLang="en-US" sz="2000" b="1" dirty="0" smtClean="0">
                  <a:latin typeface="宋体" pitchFamily="2" charset="-122"/>
                </a:rPr>
                <a:t>一致</a:t>
              </a:r>
              <a:endParaRPr lang="zh-CN" altLang="en-US" sz="2000" b="1" dirty="0">
                <a:latin typeface="宋体" pitchFamily="2" charset="-122"/>
              </a:endParaRPr>
            </a:p>
          </p:txBody>
        </p:sp>
        <p:sp>
          <p:nvSpPr>
            <p:cNvPr id="28" name="TextBox 27"/>
            <p:cNvSpPr txBox="1"/>
            <p:nvPr/>
          </p:nvSpPr>
          <p:spPr>
            <a:xfrm>
              <a:off x="6322607" y="6091851"/>
              <a:ext cx="2580909" cy="466133"/>
            </a:xfrm>
            <a:prstGeom prst="rect">
              <a:avLst/>
            </a:prstGeom>
            <a:noFill/>
            <a:ln w="12700">
              <a:noFill/>
            </a:ln>
          </p:spPr>
          <p:txBody>
            <a:bodyPr wrap="square" rtlCol="0">
              <a:spAutoFit/>
            </a:bodyPr>
            <a:lstStyle/>
            <a:p>
              <a:r>
                <a:rPr lang="zh-CN" altLang="en-US" sz="2000" b="1" dirty="0">
                  <a:latin typeface="宋体" pitchFamily="2" charset="-122"/>
                </a:rPr>
                <a:t>由于沪深两所交易量不同</a:t>
              </a:r>
              <a:r>
                <a:rPr lang="zh-CN" altLang="en-US" sz="2000" b="1" dirty="0" smtClean="0">
                  <a:latin typeface="宋体" pitchFamily="2" charset="-122"/>
                </a:rPr>
                <a:t>，按照买卖轧差摊分成本后，汇率</a:t>
              </a:r>
              <a:r>
                <a:rPr lang="zh-CN" altLang="en-US" sz="2000" b="1" dirty="0">
                  <a:latin typeface="宋体" pitchFamily="2" charset="-122"/>
                </a:rPr>
                <a:t>分摊至投资者可能存在较小差异</a:t>
              </a:r>
              <a:endParaRPr lang="en-US" altLang="zh-CN" sz="2000" b="1" dirty="0">
                <a:latin typeface="宋体" pitchFamily="2" charset="-122"/>
              </a:endParaRPr>
            </a:p>
          </p:txBody>
        </p:sp>
        <p:sp>
          <p:nvSpPr>
            <p:cNvPr id="30" name="TextBox 29"/>
            <p:cNvSpPr txBox="1"/>
            <p:nvPr/>
          </p:nvSpPr>
          <p:spPr>
            <a:xfrm>
              <a:off x="5083541" y="5212061"/>
              <a:ext cx="1224137" cy="384418"/>
            </a:xfrm>
            <a:prstGeom prst="rect">
              <a:avLst/>
            </a:prstGeom>
            <a:solidFill>
              <a:schemeClr val="accent2"/>
            </a:solidFill>
          </p:spPr>
          <p:txBody>
            <a:bodyPr wrap="square" rtlCol="0" anchor="ctr" anchorCtr="1">
              <a:no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独立换汇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083541" y="5668507"/>
              <a:ext cx="1224137" cy="405261"/>
            </a:xfrm>
            <a:prstGeom prst="rect">
              <a:avLst/>
            </a:prstGeom>
            <a:solidFill>
              <a:schemeClr val="accent2"/>
            </a:solidFill>
          </p:spPr>
          <p:txBody>
            <a:bodyPr wrap="square" rtlCol="0" anchor="ctr" anchorCtr="1">
              <a:no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机制相同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083542" y="6143292"/>
              <a:ext cx="1224137" cy="384418"/>
            </a:xfrm>
            <a:prstGeom prst="rect">
              <a:avLst/>
            </a:prstGeom>
            <a:solidFill>
              <a:schemeClr val="accent2"/>
            </a:solidFill>
          </p:spPr>
          <p:txBody>
            <a:bodyPr wrap="square" rtlCol="0" anchor="ctr" anchorCtr="1">
              <a:no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成本分摊不同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42" name="矩形 41"/>
          <p:cNvSpPr/>
          <p:nvPr/>
        </p:nvSpPr>
        <p:spPr bwMode="auto">
          <a:xfrm>
            <a:off x="6586610" y="1777837"/>
            <a:ext cx="4597891" cy="837614"/>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43" name="矩形 42"/>
          <p:cNvSpPr/>
          <p:nvPr/>
        </p:nvSpPr>
        <p:spPr bwMode="auto">
          <a:xfrm>
            <a:off x="6603210" y="2798840"/>
            <a:ext cx="4597891" cy="837614"/>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44" name="矩形 43"/>
          <p:cNvSpPr/>
          <p:nvPr/>
        </p:nvSpPr>
        <p:spPr bwMode="auto">
          <a:xfrm>
            <a:off x="6603210" y="3780463"/>
            <a:ext cx="4597891" cy="930025"/>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45" name="矩形 44"/>
          <p:cNvSpPr/>
          <p:nvPr/>
        </p:nvSpPr>
        <p:spPr>
          <a:xfrm>
            <a:off x="3374956" y="5259102"/>
            <a:ext cx="5604419" cy="400110"/>
          </a:xfrm>
          <a:prstGeom prst="rect">
            <a:avLst/>
          </a:prstGeom>
        </p:spPr>
        <p:txBody>
          <a:bodyPr wrap="none">
            <a:spAutoFit/>
          </a:bodyPr>
          <a:lstStyle/>
          <a:p>
            <a:r>
              <a:rPr lang="zh-CN" altLang="en-US" sz="2000" b="1" dirty="0" smtClean="0"/>
              <a:t>会员应向投资者充分揭示沪、深结算汇率的差异</a:t>
            </a:r>
            <a:endParaRPr lang="zh-CN" altLang="en-US" sz="2000" b="1" dirty="0"/>
          </a:p>
        </p:txBody>
      </p:sp>
      <p:sp>
        <p:nvSpPr>
          <p:cNvPr id="46" name="矩形 45"/>
          <p:cNvSpPr/>
          <p:nvPr/>
        </p:nvSpPr>
        <p:spPr bwMode="auto">
          <a:xfrm>
            <a:off x="1058825" y="5040350"/>
            <a:ext cx="10142276" cy="837614"/>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21" name="TextBox 20"/>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22"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2961644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005857" y="3220927"/>
            <a:ext cx="3653218" cy="777314"/>
          </a:xfrm>
          <a:prstGeom prst="rect">
            <a:avLst/>
          </a:prstGeom>
          <a:solidFill>
            <a:schemeClr val="accent2"/>
          </a:solidFill>
        </p:spPr>
        <p:txBody>
          <a:bodyPr wrap="square" rtlCol="0" anchor="ctr" anchorCtr="1">
            <a:noAutofit/>
          </a:bodyPr>
          <a:lstStyle/>
          <a:p>
            <a:pPr defTabSz="911225"/>
            <a:endParaRPr lang="en-US" altLang="zh-CN" sz="2400" b="1" dirty="0" smtClean="0">
              <a:solidFill>
                <a:schemeClr val="bg1"/>
              </a:solidFill>
            </a:endParaRPr>
          </a:p>
        </p:txBody>
      </p:sp>
      <p:sp>
        <p:nvSpPr>
          <p:cNvPr id="36" name="TextBox 35"/>
          <p:cNvSpPr txBox="1"/>
          <p:nvPr/>
        </p:nvSpPr>
        <p:spPr>
          <a:xfrm>
            <a:off x="1005857" y="1950227"/>
            <a:ext cx="3653218" cy="797071"/>
          </a:xfrm>
          <a:prstGeom prst="rect">
            <a:avLst/>
          </a:prstGeom>
          <a:solidFill>
            <a:schemeClr val="accent2"/>
          </a:solidFill>
        </p:spPr>
        <p:txBody>
          <a:bodyPr wrap="square" rtlCol="0" anchor="ctr" anchorCtr="1">
            <a:noAutofit/>
          </a:bodyPr>
          <a:lstStyle/>
          <a:p>
            <a:pPr defTabSz="911225"/>
            <a:endParaRPr lang="en-US" altLang="zh-CN" sz="2400" b="1" dirty="0" smtClean="0">
              <a:solidFill>
                <a:schemeClr val="bg1"/>
              </a:solidFill>
            </a:endParaRPr>
          </a:p>
        </p:txBody>
      </p:sp>
      <p:sp>
        <p:nvSpPr>
          <p:cNvPr id="5" name="TextBox 4"/>
          <p:cNvSpPr txBox="1"/>
          <p:nvPr/>
        </p:nvSpPr>
        <p:spPr>
          <a:xfrm>
            <a:off x="901322" y="707942"/>
            <a:ext cx="10576563"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（六）</a:t>
            </a:r>
            <a:r>
              <a:rPr lang="zh-CN" altLang="en-US" sz="2400" b="1" dirty="0">
                <a:solidFill>
                  <a:srgbClr val="FF6600"/>
                </a:solidFill>
                <a:latin typeface="微软雅黑" panose="020B0503020204020204" pitchFamily="34" charset="-122"/>
                <a:ea typeface="微软雅黑" panose="020B0503020204020204" pitchFamily="34" charset="-122"/>
              </a:rPr>
              <a:t>其他</a:t>
            </a:r>
            <a:r>
              <a:rPr lang="zh-CN" altLang="en-US" sz="2400" b="1" dirty="0" smtClean="0">
                <a:solidFill>
                  <a:srgbClr val="FF6600"/>
                </a:solidFill>
                <a:latin typeface="微软雅黑" panose="020B0503020204020204" pitchFamily="34" charset="-122"/>
                <a:ea typeface="微软雅黑" panose="020B0503020204020204" pitchFamily="34" charset="-122"/>
              </a:rPr>
              <a:t>注意事项</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21" name="矩形 20"/>
          <p:cNvSpPr/>
          <p:nvPr/>
        </p:nvSpPr>
        <p:spPr>
          <a:xfrm>
            <a:off x="1284864" y="2018331"/>
            <a:ext cx="3095203" cy="707886"/>
          </a:xfrm>
          <a:prstGeom prst="rect">
            <a:avLst/>
          </a:prstGeom>
          <a:solidFill>
            <a:schemeClr val="accent2"/>
          </a:solidFill>
        </p:spPr>
        <p:txBody>
          <a:bodyPr wrap="square">
            <a:spAutoFit/>
          </a:bodyPr>
          <a:lstStyle/>
          <a:p>
            <a:pPr algn="ctr"/>
            <a:r>
              <a:rPr lang="zh-CN" altLang="en-US" sz="2000" b="1" dirty="0" smtClean="0">
                <a:solidFill>
                  <a:schemeClr val="bg1"/>
                </a:solidFill>
              </a:rPr>
              <a:t>沪深港股通证券账户股票</a:t>
            </a:r>
            <a:endParaRPr lang="en-US" altLang="zh-CN" sz="2000" b="1" dirty="0" smtClean="0">
              <a:solidFill>
                <a:schemeClr val="bg1"/>
              </a:solidFill>
            </a:endParaRPr>
          </a:p>
          <a:p>
            <a:pPr algn="ctr"/>
            <a:r>
              <a:rPr lang="zh-CN" altLang="en-US" sz="2000" b="1" dirty="0" smtClean="0">
                <a:solidFill>
                  <a:schemeClr val="bg1"/>
                </a:solidFill>
              </a:rPr>
              <a:t>不能交叉卖出</a:t>
            </a:r>
            <a:endParaRPr lang="zh-CN" altLang="en-US" sz="2000" b="1" dirty="0">
              <a:solidFill>
                <a:schemeClr val="bg1"/>
              </a:solidFill>
            </a:endParaRPr>
          </a:p>
        </p:txBody>
      </p:sp>
      <p:sp>
        <p:nvSpPr>
          <p:cNvPr id="22" name="矩形 21"/>
          <p:cNvSpPr/>
          <p:nvPr/>
        </p:nvSpPr>
        <p:spPr>
          <a:xfrm>
            <a:off x="1058825" y="3278191"/>
            <a:ext cx="3321242" cy="707886"/>
          </a:xfrm>
          <a:prstGeom prst="rect">
            <a:avLst/>
          </a:prstGeom>
          <a:solidFill>
            <a:schemeClr val="accent2"/>
          </a:solidFill>
        </p:spPr>
        <p:txBody>
          <a:bodyPr wrap="square">
            <a:spAutoFit/>
          </a:bodyPr>
          <a:lstStyle/>
          <a:p>
            <a:pPr algn="ctr"/>
            <a:r>
              <a:rPr lang="zh-CN" altLang="en-US" sz="2000" b="1" dirty="0">
                <a:solidFill>
                  <a:schemeClr val="bg1"/>
                </a:solidFill>
              </a:rPr>
              <a:t>沪深港股</a:t>
            </a:r>
            <a:r>
              <a:rPr lang="zh-CN" altLang="en-US" sz="2000" b="1" dirty="0" smtClean="0">
                <a:solidFill>
                  <a:schemeClr val="bg1"/>
                </a:solidFill>
              </a:rPr>
              <a:t>通资金账户资金</a:t>
            </a:r>
            <a:endParaRPr lang="en-US" altLang="zh-CN" sz="2000" b="1" dirty="0" smtClean="0">
              <a:solidFill>
                <a:schemeClr val="bg1"/>
              </a:solidFill>
            </a:endParaRPr>
          </a:p>
          <a:p>
            <a:pPr algn="ctr"/>
            <a:r>
              <a:rPr lang="zh-CN" altLang="en-US" sz="2000" b="1" dirty="0" smtClean="0">
                <a:solidFill>
                  <a:schemeClr val="bg1"/>
                </a:solidFill>
              </a:rPr>
              <a:t>可以交叉使用</a:t>
            </a:r>
            <a:endParaRPr lang="zh-CN" altLang="en-US" sz="2000" b="1" dirty="0">
              <a:solidFill>
                <a:schemeClr val="bg1"/>
              </a:solidFill>
            </a:endParaRPr>
          </a:p>
        </p:txBody>
      </p:sp>
      <p:sp>
        <p:nvSpPr>
          <p:cNvPr id="29" name="矩形 28"/>
          <p:cNvSpPr/>
          <p:nvPr/>
        </p:nvSpPr>
        <p:spPr>
          <a:xfrm>
            <a:off x="4790402" y="1967407"/>
            <a:ext cx="6853158" cy="707886"/>
          </a:xfrm>
          <a:prstGeom prst="rect">
            <a:avLst/>
          </a:prstGeom>
        </p:spPr>
        <p:txBody>
          <a:bodyPr wrap="none">
            <a:spAutoFit/>
          </a:bodyPr>
          <a:lstStyle/>
          <a:p>
            <a:r>
              <a:rPr lang="zh-CN" altLang="en-US" sz="2000" dirty="0" smtClean="0"/>
              <a:t>通过上交所港股通买入的港股不能通过深交所港股通卖出</a:t>
            </a:r>
            <a:endParaRPr lang="en-US" altLang="zh-CN" sz="2000" dirty="0" smtClean="0"/>
          </a:p>
          <a:p>
            <a:r>
              <a:rPr lang="zh-CN" altLang="en-US" sz="2000" dirty="0" smtClean="0"/>
              <a:t>通过深交所港</a:t>
            </a:r>
            <a:r>
              <a:rPr lang="zh-CN" altLang="en-US" sz="2000" dirty="0"/>
              <a:t>股通买入的港股不能</a:t>
            </a:r>
            <a:r>
              <a:rPr lang="zh-CN" altLang="en-US" sz="2000" dirty="0" smtClean="0"/>
              <a:t>通过上交所港通通卖出</a:t>
            </a:r>
            <a:endParaRPr lang="en-US" altLang="zh-CN" sz="2000" dirty="0"/>
          </a:p>
        </p:txBody>
      </p:sp>
      <p:sp>
        <p:nvSpPr>
          <p:cNvPr id="33" name="矩形 32"/>
          <p:cNvSpPr/>
          <p:nvPr/>
        </p:nvSpPr>
        <p:spPr>
          <a:xfrm>
            <a:off x="4731080" y="3134181"/>
            <a:ext cx="6596678" cy="1015663"/>
          </a:xfrm>
          <a:prstGeom prst="rect">
            <a:avLst/>
          </a:prstGeom>
        </p:spPr>
        <p:txBody>
          <a:bodyPr wrap="square">
            <a:spAutoFit/>
          </a:bodyPr>
          <a:lstStyle/>
          <a:p>
            <a:r>
              <a:rPr lang="zh-CN" altLang="en-US" sz="2000" dirty="0"/>
              <a:t>通过</a:t>
            </a:r>
            <a:r>
              <a:rPr lang="zh-CN" altLang="en-US" sz="2000" dirty="0" smtClean="0"/>
              <a:t>上交所港股通卖出港股的资金可用于买入深交所港股通的港股，通过深交</a:t>
            </a:r>
            <a:r>
              <a:rPr lang="zh-CN" altLang="en-US" sz="2000" dirty="0"/>
              <a:t>所港股通卖出港股的资金</a:t>
            </a:r>
            <a:r>
              <a:rPr lang="zh-CN" altLang="en-US" sz="2000" dirty="0" smtClean="0"/>
              <a:t>可用于买入上交</a:t>
            </a:r>
            <a:r>
              <a:rPr lang="zh-CN" altLang="en-US" sz="2000" dirty="0"/>
              <a:t>所</a:t>
            </a:r>
            <a:r>
              <a:rPr lang="zh-CN" altLang="en-US" sz="2000" dirty="0" smtClean="0"/>
              <a:t>港股</a:t>
            </a:r>
            <a:r>
              <a:rPr lang="zh-CN" altLang="en-US" sz="2000" dirty="0"/>
              <a:t>通的港</a:t>
            </a:r>
            <a:r>
              <a:rPr lang="zh-CN" altLang="en-US" sz="2000" dirty="0" smtClean="0"/>
              <a:t>股</a:t>
            </a:r>
            <a:endParaRPr lang="zh-CN" altLang="en-US" sz="2000" dirty="0"/>
          </a:p>
        </p:txBody>
      </p:sp>
      <p:sp>
        <p:nvSpPr>
          <p:cNvPr id="38" name="矩形 37"/>
          <p:cNvSpPr/>
          <p:nvPr/>
        </p:nvSpPr>
        <p:spPr bwMode="auto">
          <a:xfrm>
            <a:off x="4731080" y="1895401"/>
            <a:ext cx="6596678" cy="901614"/>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39" name="矩形 38"/>
          <p:cNvSpPr/>
          <p:nvPr/>
        </p:nvSpPr>
        <p:spPr bwMode="auto">
          <a:xfrm>
            <a:off x="4731080" y="3096627"/>
            <a:ext cx="6596678" cy="1045624"/>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49" name="TextBox 48"/>
          <p:cNvSpPr txBox="1"/>
          <p:nvPr/>
        </p:nvSpPr>
        <p:spPr>
          <a:xfrm>
            <a:off x="986820" y="4581874"/>
            <a:ext cx="3653218" cy="777314"/>
          </a:xfrm>
          <a:prstGeom prst="rect">
            <a:avLst/>
          </a:prstGeom>
          <a:solidFill>
            <a:schemeClr val="accent2"/>
          </a:solidFill>
        </p:spPr>
        <p:txBody>
          <a:bodyPr wrap="square" rtlCol="0" anchor="ctr" anchorCtr="1">
            <a:noAutofit/>
          </a:bodyPr>
          <a:lstStyle/>
          <a:p>
            <a:pPr defTabSz="911225"/>
            <a:endParaRPr lang="en-US" altLang="zh-CN" sz="2400" b="1" dirty="0" smtClean="0">
              <a:solidFill>
                <a:schemeClr val="bg1"/>
              </a:solidFill>
            </a:endParaRPr>
          </a:p>
        </p:txBody>
      </p:sp>
      <p:sp>
        <p:nvSpPr>
          <p:cNvPr id="50" name="矩形 49"/>
          <p:cNvSpPr/>
          <p:nvPr/>
        </p:nvSpPr>
        <p:spPr>
          <a:xfrm>
            <a:off x="1039788" y="4743063"/>
            <a:ext cx="3321242" cy="400110"/>
          </a:xfrm>
          <a:prstGeom prst="rect">
            <a:avLst/>
          </a:prstGeom>
          <a:solidFill>
            <a:schemeClr val="accent2"/>
          </a:solidFill>
        </p:spPr>
        <p:txBody>
          <a:bodyPr wrap="square">
            <a:spAutoFit/>
          </a:bodyPr>
          <a:lstStyle/>
          <a:p>
            <a:pPr algn="ctr"/>
            <a:r>
              <a:rPr lang="zh-CN" altLang="en-US" sz="2000" b="1" dirty="0" smtClean="0">
                <a:solidFill>
                  <a:schemeClr val="bg1"/>
                </a:solidFill>
              </a:rPr>
              <a:t>沪深两所账户体系不同</a:t>
            </a:r>
            <a:endParaRPr lang="zh-CN" altLang="en-US" sz="2000" b="1" dirty="0">
              <a:solidFill>
                <a:schemeClr val="bg1"/>
              </a:solidFill>
            </a:endParaRPr>
          </a:p>
        </p:txBody>
      </p:sp>
      <p:sp>
        <p:nvSpPr>
          <p:cNvPr id="51" name="矩形 50"/>
          <p:cNvSpPr/>
          <p:nvPr/>
        </p:nvSpPr>
        <p:spPr>
          <a:xfrm>
            <a:off x="4731080" y="4770476"/>
            <a:ext cx="6596678" cy="400110"/>
          </a:xfrm>
          <a:prstGeom prst="rect">
            <a:avLst/>
          </a:prstGeom>
        </p:spPr>
        <p:txBody>
          <a:bodyPr wrap="square">
            <a:spAutoFit/>
          </a:bodyPr>
          <a:lstStyle/>
          <a:p>
            <a:r>
              <a:rPr lang="zh-CN" altLang="en-US" sz="2000" dirty="0" smtClean="0"/>
              <a:t>上交所指定交易，深交所可转托管</a:t>
            </a:r>
            <a:endParaRPr lang="zh-CN" altLang="en-US" sz="2000" dirty="0"/>
          </a:p>
        </p:txBody>
      </p:sp>
      <p:sp>
        <p:nvSpPr>
          <p:cNvPr id="52" name="矩形 51"/>
          <p:cNvSpPr/>
          <p:nvPr/>
        </p:nvSpPr>
        <p:spPr bwMode="auto">
          <a:xfrm>
            <a:off x="4712043" y="4639138"/>
            <a:ext cx="6596678" cy="707886"/>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17" name="TextBox 16"/>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18"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2179905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bwMode="auto">
          <a:xfrm>
            <a:off x="393409" y="902360"/>
            <a:ext cx="2296720" cy="8006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598" tIns="50801" rIns="101598" bIns="50801"/>
          <a:lstStyle/>
          <a:p>
            <a:r>
              <a:rPr lang="zh-CN" altLang="en-US" sz="4000" b="1" dirty="0" smtClean="0">
                <a:solidFill>
                  <a:schemeClr val="accent2"/>
                </a:solidFill>
                <a:latin typeface="微软雅黑" pitchFamily="34" charset="-122"/>
                <a:ea typeface="微软雅黑" pitchFamily="34" charset="-122"/>
                <a:sym typeface="微软雅黑" pitchFamily="34" charset="-122"/>
              </a:rPr>
              <a:t>目 录</a:t>
            </a:r>
            <a:endParaRPr lang="zh-CN" altLang="en-US" dirty="0" smtClean="0">
              <a:solidFill>
                <a:schemeClr val="accent2"/>
              </a:solidFill>
            </a:endParaRPr>
          </a:p>
        </p:txBody>
      </p:sp>
      <p:sp>
        <p:nvSpPr>
          <p:cNvPr id="5123" name="直接连接符 6"/>
          <p:cNvSpPr>
            <a:spLocks noChangeShapeType="1"/>
          </p:cNvSpPr>
          <p:nvPr/>
        </p:nvSpPr>
        <p:spPr bwMode="auto">
          <a:xfrm>
            <a:off x="2449202" y="1413865"/>
            <a:ext cx="9749149"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91431" tIns="45716" rIns="91431" bIns="45716"/>
          <a:lstStyle/>
          <a:p>
            <a:endParaRPr lang="zh-CN" altLang="en-US"/>
          </a:p>
        </p:txBody>
      </p:sp>
      <p:sp>
        <p:nvSpPr>
          <p:cNvPr id="5124" name="直接连接符 27"/>
          <p:cNvSpPr>
            <a:spLocks noChangeShapeType="1"/>
          </p:cNvSpPr>
          <p:nvPr/>
        </p:nvSpPr>
        <p:spPr bwMode="auto">
          <a:xfrm flipV="1">
            <a:off x="-1" y="1443755"/>
            <a:ext cx="66138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91431" tIns="45716" rIns="91431" bIns="45716"/>
          <a:lstStyle/>
          <a:p>
            <a:endParaRPr lang="zh-CN" altLang="en-US"/>
          </a:p>
        </p:txBody>
      </p:sp>
      <p:sp>
        <p:nvSpPr>
          <p:cNvPr id="5126" name="矩形 20"/>
          <p:cNvSpPr>
            <a:spLocks noChangeArrowheads="1"/>
          </p:cNvSpPr>
          <p:nvPr/>
        </p:nvSpPr>
        <p:spPr bwMode="auto">
          <a:xfrm>
            <a:off x="1004459" y="201966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7" name="矩形 26"/>
          <p:cNvSpPr>
            <a:spLocks noChangeArrowheads="1"/>
          </p:cNvSpPr>
          <p:nvPr/>
        </p:nvSpPr>
        <p:spPr bwMode="auto">
          <a:xfrm>
            <a:off x="661380" y="201966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9" name="TextBox 28"/>
          <p:cNvSpPr>
            <a:spLocks noChangeArrowheads="1"/>
          </p:cNvSpPr>
          <p:nvPr/>
        </p:nvSpPr>
        <p:spPr bwMode="auto">
          <a:xfrm>
            <a:off x="1328478" y="2143972"/>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一</a:t>
            </a:r>
          </a:p>
        </p:txBody>
      </p:sp>
      <p:sp>
        <p:nvSpPr>
          <p:cNvPr id="17" name="矩形 18"/>
          <p:cNvSpPr>
            <a:spLocks noChangeArrowheads="1"/>
          </p:cNvSpPr>
          <p:nvPr/>
        </p:nvSpPr>
        <p:spPr bwMode="auto">
          <a:xfrm>
            <a:off x="2246409" y="4429926"/>
            <a:ext cx="8385849" cy="618664"/>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业务方案要点介绍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20"/>
          <p:cNvSpPr>
            <a:spLocks noChangeArrowheads="1"/>
          </p:cNvSpPr>
          <p:nvPr/>
        </p:nvSpPr>
        <p:spPr bwMode="auto">
          <a:xfrm>
            <a:off x="955639" y="4429926"/>
            <a:ext cx="1200775"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19" name="矩形 26"/>
          <p:cNvSpPr>
            <a:spLocks noChangeArrowheads="1"/>
          </p:cNvSpPr>
          <p:nvPr/>
        </p:nvSpPr>
        <p:spPr bwMode="auto">
          <a:xfrm>
            <a:off x="612560" y="4429926"/>
            <a:ext cx="282087"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1" name="TextBox 28"/>
          <p:cNvSpPr>
            <a:spLocks noChangeArrowheads="1"/>
          </p:cNvSpPr>
          <p:nvPr/>
        </p:nvSpPr>
        <p:spPr bwMode="auto">
          <a:xfrm>
            <a:off x="1279658" y="4554230"/>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二</a:t>
            </a:r>
          </a:p>
        </p:txBody>
      </p:sp>
      <p:sp>
        <p:nvSpPr>
          <p:cNvPr id="29" name="矩形 18"/>
          <p:cNvSpPr>
            <a:spLocks noChangeArrowheads="1"/>
          </p:cNvSpPr>
          <p:nvPr/>
        </p:nvSpPr>
        <p:spPr bwMode="auto">
          <a:xfrm>
            <a:off x="2295331" y="2019668"/>
            <a:ext cx="8385849" cy="618663"/>
          </a:xfrm>
          <a:prstGeom prst="rect">
            <a:avLst/>
          </a:prstGeom>
          <a:gradFill flip="none" rotWithShape="1">
            <a:gsLst>
              <a:gs pos="0">
                <a:schemeClr val="accent2"/>
              </a:gs>
              <a:gs pos="5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a:t>
            </a:r>
            <a:r>
              <a:rPr lang="zh-CN" altLang="en-US" sz="2800" b="1" dirty="0" smtClean="0">
                <a:solidFill>
                  <a:srgbClr val="002060"/>
                </a:solidFill>
                <a:latin typeface="微软雅黑" panose="020B0503020204020204" pitchFamily="34" charset="-122"/>
                <a:ea typeface="微软雅黑" panose="020B0503020204020204" pitchFamily="34" charset="-122"/>
              </a:rPr>
              <a:t>、概述</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01324" y="707942"/>
            <a:ext cx="3112236" cy="461665"/>
          </a:xfrm>
          <a:prstGeom prst="rect">
            <a:avLst/>
          </a:prstGeom>
          <a:noFill/>
        </p:spPr>
        <p:txBody>
          <a:bodyPr wrap="square" rtlCol="0">
            <a:spAutoFit/>
          </a:bodyPr>
          <a:lstStyle/>
          <a:p>
            <a:pPr defTabSz="911225"/>
            <a:r>
              <a:rPr lang="zh-CN" altLang="en-US" sz="2400" b="1" dirty="0">
                <a:solidFill>
                  <a:srgbClr val="FF6600"/>
                </a:solidFill>
                <a:latin typeface="微软雅黑" panose="020B0503020204020204" pitchFamily="34" charset="-122"/>
                <a:ea typeface="微软雅黑" panose="020B0503020204020204" pitchFamily="34" charset="-122"/>
              </a:rPr>
              <a:t>（一</a:t>
            </a:r>
            <a:r>
              <a:rPr lang="zh-CN" altLang="en-US" sz="2400" b="1" dirty="0" smtClean="0">
                <a:solidFill>
                  <a:srgbClr val="FF6600"/>
                </a:solidFill>
                <a:latin typeface="微软雅黑" panose="020B0503020204020204" pitchFamily="34" charset="-122"/>
                <a:ea typeface="微软雅黑" panose="020B0503020204020204" pitchFamily="34" charset="-122"/>
              </a:rPr>
              <a:t>）背景</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25"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grpSp>
        <p:nvGrpSpPr>
          <p:cNvPr id="44" name="组合 3"/>
          <p:cNvGrpSpPr>
            <a:grpSpLocks/>
          </p:cNvGrpSpPr>
          <p:nvPr/>
        </p:nvGrpSpPr>
        <p:grpSpPr bwMode="auto">
          <a:xfrm>
            <a:off x="9594109" y="2438256"/>
            <a:ext cx="2553486" cy="1944867"/>
            <a:chOff x="7737176" y="3044094"/>
            <a:chExt cx="1677511" cy="1374579"/>
          </a:xfrm>
        </p:grpSpPr>
        <p:grpSp>
          <p:nvGrpSpPr>
            <p:cNvPr id="47" name="组合 4"/>
            <p:cNvGrpSpPr>
              <a:grpSpLocks/>
            </p:cNvGrpSpPr>
            <p:nvPr/>
          </p:nvGrpSpPr>
          <p:grpSpPr bwMode="auto">
            <a:xfrm>
              <a:off x="7737176" y="3044094"/>
              <a:ext cx="1677511" cy="1374579"/>
              <a:chOff x="7647017" y="2699415"/>
              <a:chExt cx="2617944" cy="2145185"/>
            </a:xfrm>
          </p:grpSpPr>
          <p:sp>
            <p:nvSpPr>
              <p:cNvPr id="49" name="Oval 8"/>
              <p:cNvSpPr>
                <a:spLocks noChangeArrowheads="1"/>
              </p:cNvSpPr>
              <p:nvPr/>
            </p:nvSpPr>
            <p:spPr bwMode="auto">
              <a:xfrm flipV="1">
                <a:off x="7647017" y="4398719"/>
                <a:ext cx="2617944" cy="44588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50" name="Oval 19"/>
              <p:cNvSpPr>
                <a:spLocks noChangeArrowheads="1"/>
              </p:cNvSpPr>
              <p:nvPr/>
            </p:nvSpPr>
            <p:spPr bwMode="auto">
              <a:xfrm>
                <a:off x="8011103" y="2699415"/>
                <a:ext cx="1931879" cy="1932153"/>
              </a:xfrm>
              <a:prstGeom prst="ellipse">
                <a:avLst/>
              </a:prstGeom>
              <a:solidFill>
                <a:schemeClr val="accent2"/>
              </a:solidFill>
              <a:ln w="9525">
                <a:solidFill>
                  <a:schemeClr val="accent1">
                    <a:lumMod val="25000"/>
                  </a:schemeClr>
                </a:solidFill>
                <a:round/>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51" name="未知"/>
              <p:cNvSpPr>
                <a:spLocks/>
              </p:cNvSpPr>
              <p:nvPr/>
            </p:nvSpPr>
            <p:spPr bwMode="auto">
              <a:xfrm>
                <a:off x="8234012" y="2744003"/>
                <a:ext cx="1488536" cy="72579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sp>
          <p:nvSpPr>
            <p:cNvPr id="48" name="TextBox 47"/>
            <p:cNvSpPr txBox="1"/>
            <p:nvPr/>
          </p:nvSpPr>
          <p:spPr>
            <a:xfrm>
              <a:off x="8142493" y="3359769"/>
              <a:ext cx="934303" cy="456809"/>
            </a:xfrm>
            <a:prstGeom prst="rect">
              <a:avLst/>
            </a:prstGeom>
            <a:noFill/>
          </p:spPr>
          <p:txBody>
            <a:bodyPr wrap="none">
              <a:spAutoFit/>
            </a:bodyPr>
            <a:lstStyle/>
            <a:p>
              <a:pPr fontAlgn="auto">
                <a:spcBef>
                  <a:spcPts val="0"/>
                </a:spcBef>
                <a:spcAft>
                  <a:spcPts val="0"/>
                </a:spcAft>
                <a:defRPr/>
              </a:pPr>
              <a:r>
                <a:rPr lang="en-US" altLang="zh-CN" sz="3600" i="1" kern="0" dirty="0" smtClean="0">
                  <a:solidFill>
                    <a:sysClr val="window" lastClr="FFFFFF"/>
                  </a:solidFill>
                  <a:latin typeface="Impact" pitchFamily="34" charset="0"/>
                  <a:ea typeface="微软雅黑" pitchFamily="34" charset="-122"/>
                </a:rPr>
                <a:t>2016.8</a:t>
              </a:r>
              <a:endParaRPr lang="zh-CN" altLang="en-US" sz="3600" i="1" kern="0" dirty="0">
                <a:solidFill>
                  <a:sysClr val="window" lastClr="FFFFFF"/>
                </a:solidFill>
                <a:latin typeface="Impact" pitchFamily="34" charset="0"/>
                <a:ea typeface="微软雅黑" pitchFamily="34" charset="-122"/>
              </a:endParaRPr>
            </a:p>
          </p:txBody>
        </p:sp>
      </p:grpSp>
      <p:grpSp>
        <p:nvGrpSpPr>
          <p:cNvPr id="52" name="组合 9"/>
          <p:cNvGrpSpPr>
            <a:grpSpLocks/>
          </p:cNvGrpSpPr>
          <p:nvPr/>
        </p:nvGrpSpPr>
        <p:grpSpPr bwMode="auto">
          <a:xfrm>
            <a:off x="338775" y="2941866"/>
            <a:ext cx="9610456" cy="991576"/>
            <a:chOff x="516898" y="2948781"/>
            <a:chExt cx="6583003" cy="1102537"/>
          </a:xfrm>
        </p:grpSpPr>
        <p:sp>
          <p:nvSpPr>
            <p:cNvPr id="53" name="AutoShape 13"/>
            <p:cNvSpPr>
              <a:spLocks noChangeArrowheads="1"/>
            </p:cNvSpPr>
            <p:nvPr/>
          </p:nvSpPr>
          <p:spPr bwMode="auto">
            <a:xfrm rot="10800000">
              <a:off x="615542" y="3905159"/>
              <a:ext cx="5912792" cy="88616"/>
            </a:xfrm>
            <a:custGeom>
              <a:avLst/>
              <a:gdLst>
                <a:gd name="T0" fmla="*/ 1580044630 w 21600"/>
                <a:gd name="T1" fmla="*/ 548896 h 21600"/>
                <a:gd name="T2" fmla="*/ 790022315 w 21600"/>
                <a:gd name="T3" fmla="*/ 1097792 h 21600"/>
                <a:gd name="T4" fmla="*/ 0 w 21600"/>
                <a:gd name="T5" fmla="*/ 548896 h 21600"/>
                <a:gd name="T6" fmla="*/ 79002231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54" name="AutoShape 7"/>
            <p:cNvSpPr>
              <a:spLocks noChangeArrowheads="1"/>
            </p:cNvSpPr>
            <p:nvPr/>
          </p:nvSpPr>
          <p:spPr bwMode="auto">
            <a:xfrm>
              <a:off x="615543" y="2964668"/>
              <a:ext cx="6292249" cy="915073"/>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anchor="ctr"/>
            <a:lstStyle/>
            <a:p>
              <a:pPr marL="357188" indent="-357188" fontAlgn="auto">
                <a:lnSpc>
                  <a:spcPct val="120000"/>
                </a:lnSpc>
                <a:spcBef>
                  <a:spcPts val="0"/>
                </a:spcBef>
                <a:spcAft>
                  <a:spcPts val="0"/>
                </a:spcAft>
                <a:defRPr/>
              </a:pPr>
              <a:endParaRPr lang="zh-CN" altLang="en-US" sz="1200" kern="0" dirty="0">
                <a:solidFill>
                  <a:srgbClr val="646464"/>
                </a:solidFill>
                <a:ea typeface="微软雅黑" pitchFamily="34" charset="-122"/>
              </a:endParaRPr>
            </a:p>
          </p:txBody>
        </p:sp>
        <p:grpSp>
          <p:nvGrpSpPr>
            <p:cNvPr id="55" name="组合 12"/>
            <p:cNvGrpSpPr>
              <a:grpSpLocks/>
            </p:cNvGrpSpPr>
            <p:nvPr/>
          </p:nvGrpSpPr>
          <p:grpSpPr bwMode="auto">
            <a:xfrm>
              <a:off x="5444689" y="2955136"/>
              <a:ext cx="566803" cy="1096182"/>
              <a:chOff x="5422687" y="1772364"/>
              <a:chExt cx="653445" cy="1096182"/>
            </a:xfrm>
          </p:grpSpPr>
          <p:sp>
            <p:nvSpPr>
              <p:cNvPr id="73" name="AutoShape 8"/>
              <p:cNvSpPr>
                <a:spLocks noChangeArrowheads="1"/>
              </p:cNvSpPr>
              <p:nvPr/>
            </p:nvSpPr>
            <p:spPr bwMode="auto">
              <a:xfrm>
                <a:off x="5422687" y="1772364"/>
                <a:ext cx="653445" cy="934138"/>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74" name="AutoShape 14"/>
              <p:cNvSpPr>
                <a:spLocks noChangeArrowheads="1"/>
              </p:cNvSpPr>
              <p:nvPr/>
            </p:nvSpPr>
            <p:spPr bwMode="auto">
              <a:xfrm>
                <a:off x="5438109" y="2714445"/>
                <a:ext cx="287368" cy="154101"/>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nvGrpSpPr>
            <p:cNvPr id="56" name="组合 13"/>
            <p:cNvGrpSpPr>
              <a:grpSpLocks/>
            </p:cNvGrpSpPr>
            <p:nvPr/>
          </p:nvGrpSpPr>
          <p:grpSpPr bwMode="auto">
            <a:xfrm>
              <a:off x="4430803" y="2955136"/>
              <a:ext cx="566803" cy="1096182"/>
              <a:chOff x="4531406" y="1772364"/>
              <a:chExt cx="653445" cy="1096182"/>
            </a:xfrm>
          </p:grpSpPr>
          <p:sp>
            <p:nvSpPr>
              <p:cNvPr id="71" name="AutoShape 8"/>
              <p:cNvSpPr>
                <a:spLocks noChangeArrowheads="1"/>
              </p:cNvSpPr>
              <p:nvPr/>
            </p:nvSpPr>
            <p:spPr bwMode="auto">
              <a:xfrm>
                <a:off x="4531406" y="1772364"/>
                <a:ext cx="653445" cy="934138"/>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72" name="AutoShape 14"/>
              <p:cNvSpPr>
                <a:spLocks noChangeArrowheads="1"/>
              </p:cNvSpPr>
              <p:nvPr/>
            </p:nvSpPr>
            <p:spPr bwMode="auto">
              <a:xfrm>
                <a:off x="4546802" y="2714445"/>
                <a:ext cx="287369" cy="154101"/>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nvGrpSpPr>
            <p:cNvPr id="57" name="组合 14"/>
            <p:cNvGrpSpPr>
              <a:grpSpLocks/>
            </p:cNvGrpSpPr>
            <p:nvPr/>
          </p:nvGrpSpPr>
          <p:grpSpPr bwMode="auto">
            <a:xfrm>
              <a:off x="763509" y="2955136"/>
              <a:ext cx="566804" cy="1093004"/>
              <a:chOff x="707245" y="1772364"/>
              <a:chExt cx="653444" cy="1093004"/>
            </a:xfrm>
          </p:grpSpPr>
          <p:sp>
            <p:nvSpPr>
              <p:cNvPr id="69" name="AutoShape 8"/>
              <p:cNvSpPr>
                <a:spLocks noChangeArrowheads="1"/>
              </p:cNvSpPr>
              <p:nvPr/>
            </p:nvSpPr>
            <p:spPr bwMode="auto">
              <a:xfrm>
                <a:off x="707245" y="1772364"/>
                <a:ext cx="653444" cy="934137"/>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70" name="AutoShape 14"/>
              <p:cNvSpPr>
                <a:spLocks noChangeArrowheads="1"/>
              </p:cNvSpPr>
              <p:nvPr/>
            </p:nvSpPr>
            <p:spPr bwMode="auto">
              <a:xfrm>
                <a:off x="707245" y="2711267"/>
                <a:ext cx="287370" cy="154101"/>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nvGrpSpPr>
            <p:cNvPr id="59" name="组合 16"/>
            <p:cNvGrpSpPr>
              <a:grpSpLocks/>
            </p:cNvGrpSpPr>
            <p:nvPr/>
          </p:nvGrpSpPr>
          <p:grpSpPr bwMode="auto">
            <a:xfrm>
              <a:off x="6532572" y="2948781"/>
              <a:ext cx="567329" cy="1099429"/>
              <a:chOff x="8100392" y="1766009"/>
              <a:chExt cx="654050" cy="1099429"/>
            </a:xfrm>
          </p:grpSpPr>
          <p:sp>
            <p:nvSpPr>
              <p:cNvPr id="65" name="AutoShape 8"/>
              <p:cNvSpPr>
                <a:spLocks noChangeArrowheads="1"/>
              </p:cNvSpPr>
              <p:nvPr/>
            </p:nvSpPr>
            <p:spPr bwMode="auto">
              <a:xfrm>
                <a:off x="8100998" y="1766009"/>
                <a:ext cx="653444" cy="934137"/>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66" name="AutoShape 14"/>
              <p:cNvSpPr>
                <a:spLocks noChangeArrowheads="1"/>
              </p:cNvSpPr>
              <p:nvPr/>
            </p:nvSpPr>
            <p:spPr bwMode="auto">
              <a:xfrm>
                <a:off x="8106489" y="2711267"/>
                <a:ext cx="287370" cy="154101"/>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sp>
          <p:nvSpPr>
            <p:cNvPr id="60" name="TextBox 59"/>
            <p:cNvSpPr txBox="1"/>
            <p:nvPr/>
          </p:nvSpPr>
          <p:spPr>
            <a:xfrm>
              <a:off x="516898" y="3237919"/>
              <a:ext cx="530379" cy="410662"/>
            </a:xfrm>
            <a:prstGeom prst="rect">
              <a:avLst/>
            </a:prstGeom>
            <a:noFill/>
          </p:spPr>
          <p:txBody>
            <a:bodyPr wrap="none">
              <a:spAutoFit/>
            </a:bodyPr>
            <a:lstStyle>
              <a:defPPr>
                <a:defRPr lang="zh-CN"/>
              </a:defPPr>
              <a:lvl1pPr>
                <a:defRPr i="1">
                  <a:solidFill>
                    <a:srgbClr val="646464"/>
                  </a:solidFill>
                </a:defRPr>
              </a:lvl1pPr>
            </a:lstStyle>
            <a:p>
              <a:pPr fontAlgn="auto">
                <a:spcBef>
                  <a:spcPts val="0"/>
                </a:spcBef>
                <a:spcAft>
                  <a:spcPts val="0"/>
                </a:spcAft>
                <a:defRPr/>
              </a:pPr>
              <a:r>
                <a:rPr lang="en-US" altLang="zh-CN" kern="0" dirty="0" smtClean="0">
                  <a:latin typeface="Impact" pitchFamily="34" charset="0"/>
                  <a:ea typeface="微软雅黑" pitchFamily="34" charset="-122"/>
                </a:rPr>
                <a:t>2007</a:t>
              </a:r>
              <a:endParaRPr lang="zh-CN" altLang="en-US" kern="0" dirty="0">
                <a:latin typeface="Impact" pitchFamily="34" charset="0"/>
                <a:ea typeface="微软雅黑" pitchFamily="34" charset="-122"/>
              </a:endParaRPr>
            </a:p>
          </p:txBody>
        </p:sp>
        <p:sp>
          <p:nvSpPr>
            <p:cNvPr id="62" name="TextBox 61"/>
            <p:cNvSpPr txBox="1"/>
            <p:nvPr/>
          </p:nvSpPr>
          <p:spPr>
            <a:xfrm>
              <a:off x="4035971" y="3237919"/>
              <a:ext cx="821283" cy="410662"/>
            </a:xfrm>
            <a:prstGeom prst="rect">
              <a:avLst/>
            </a:prstGeom>
            <a:noFill/>
          </p:spPr>
          <p:txBody>
            <a:bodyPr wrap="square">
              <a:spAutoFit/>
            </a:bodyPr>
            <a:lstStyle/>
            <a:p>
              <a:pPr fontAlgn="auto">
                <a:spcBef>
                  <a:spcPts val="0"/>
                </a:spcBef>
                <a:spcAft>
                  <a:spcPts val="0"/>
                </a:spcAft>
                <a:defRPr/>
              </a:pPr>
              <a:r>
                <a:rPr lang="en-US" altLang="zh-CN" i="1" kern="0" dirty="0" smtClean="0">
                  <a:solidFill>
                    <a:srgbClr val="646464"/>
                  </a:solidFill>
                  <a:latin typeface="Impact" pitchFamily="34" charset="0"/>
                  <a:ea typeface="微软雅黑" pitchFamily="34" charset="-122"/>
                </a:rPr>
                <a:t>2015.12</a:t>
              </a:r>
              <a:endParaRPr lang="zh-CN" altLang="en-US" i="1" kern="0" dirty="0">
                <a:solidFill>
                  <a:srgbClr val="646464"/>
                </a:solidFill>
                <a:latin typeface="Impact" pitchFamily="34" charset="0"/>
                <a:ea typeface="微软雅黑" pitchFamily="34" charset="-122"/>
              </a:endParaRPr>
            </a:p>
          </p:txBody>
        </p:sp>
        <p:sp>
          <p:nvSpPr>
            <p:cNvPr id="63" name="TextBox 62"/>
            <p:cNvSpPr txBox="1"/>
            <p:nvPr/>
          </p:nvSpPr>
          <p:spPr>
            <a:xfrm>
              <a:off x="4946900" y="3237919"/>
              <a:ext cx="806786" cy="410662"/>
            </a:xfrm>
            <a:prstGeom prst="rect">
              <a:avLst/>
            </a:prstGeom>
            <a:noFill/>
          </p:spPr>
          <p:txBody>
            <a:bodyPr wrap="none">
              <a:spAutoFit/>
            </a:bodyPr>
            <a:lstStyle>
              <a:defPPr>
                <a:defRPr lang="zh-CN"/>
              </a:defPPr>
              <a:lvl1pPr>
                <a:defRPr i="1">
                  <a:solidFill>
                    <a:srgbClr val="646464"/>
                  </a:solidFill>
                </a:defRPr>
              </a:lvl1pPr>
            </a:lstStyle>
            <a:p>
              <a:pPr fontAlgn="auto">
                <a:spcBef>
                  <a:spcPts val="0"/>
                </a:spcBef>
                <a:spcAft>
                  <a:spcPts val="0"/>
                </a:spcAft>
                <a:defRPr/>
              </a:pPr>
              <a:r>
                <a:rPr lang="en-US" altLang="zh-CN" kern="0" dirty="0" smtClean="0">
                  <a:latin typeface="Impact" pitchFamily="34" charset="0"/>
                  <a:ea typeface="微软雅黑" pitchFamily="34" charset="-122"/>
                </a:rPr>
                <a:t>2016.3.5</a:t>
              </a:r>
              <a:endParaRPr lang="zh-CN" altLang="en-US" kern="0" dirty="0">
                <a:latin typeface="Impact" pitchFamily="34" charset="0"/>
                <a:ea typeface="微软雅黑" pitchFamily="34" charset="-122"/>
              </a:endParaRPr>
            </a:p>
          </p:txBody>
        </p:sp>
        <p:sp>
          <p:nvSpPr>
            <p:cNvPr id="64" name="TextBox 63"/>
            <p:cNvSpPr txBox="1"/>
            <p:nvPr/>
          </p:nvSpPr>
          <p:spPr>
            <a:xfrm>
              <a:off x="5977078" y="3237919"/>
              <a:ext cx="896250" cy="410662"/>
            </a:xfrm>
            <a:prstGeom prst="rect">
              <a:avLst/>
            </a:prstGeom>
            <a:noFill/>
          </p:spPr>
          <p:txBody>
            <a:bodyPr wrap="none">
              <a:spAutoFit/>
            </a:bodyPr>
            <a:lstStyle>
              <a:defPPr>
                <a:defRPr lang="zh-CN"/>
              </a:defPPr>
              <a:lvl1pPr>
                <a:defRPr i="1">
                  <a:solidFill>
                    <a:srgbClr val="646464"/>
                  </a:solidFill>
                </a:defRPr>
              </a:lvl1pPr>
            </a:lstStyle>
            <a:p>
              <a:pPr fontAlgn="auto">
                <a:spcBef>
                  <a:spcPts val="0"/>
                </a:spcBef>
                <a:spcAft>
                  <a:spcPts val="0"/>
                </a:spcAft>
                <a:defRPr/>
              </a:pPr>
              <a:r>
                <a:rPr lang="en-US" altLang="zh-CN" kern="0" dirty="0" smtClean="0">
                  <a:latin typeface="Impact" pitchFamily="34" charset="0"/>
                  <a:ea typeface="微软雅黑" pitchFamily="34" charset="-122"/>
                </a:rPr>
                <a:t>2016</a:t>
              </a:r>
              <a:r>
                <a:rPr lang="en-US" altLang="zh-CN" kern="0" dirty="0">
                  <a:latin typeface="Impact" pitchFamily="34" charset="0"/>
                  <a:ea typeface="微软雅黑" pitchFamily="34" charset="-122"/>
                </a:rPr>
                <a:t>.</a:t>
              </a:r>
              <a:r>
                <a:rPr lang="en-US" altLang="zh-CN" kern="0" dirty="0" smtClean="0">
                  <a:latin typeface="Impact" pitchFamily="34" charset="0"/>
                  <a:ea typeface="微软雅黑" pitchFamily="34" charset="-122"/>
                </a:rPr>
                <a:t>3.24</a:t>
              </a:r>
              <a:endParaRPr lang="zh-CN" altLang="en-US" kern="0" dirty="0">
                <a:latin typeface="Impact" pitchFamily="34" charset="0"/>
                <a:ea typeface="微软雅黑" pitchFamily="34" charset="-122"/>
              </a:endParaRPr>
            </a:p>
          </p:txBody>
        </p:sp>
      </p:grpSp>
      <p:grpSp>
        <p:nvGrpSpPr>
          <p:cNvPr id="78" name="组合 35"/>
          <p:cNvGrpSpPr>
            <a:grpSpLocks/>
          </p:cNvGrpSpPr>
          <p:nvPr/>
        </p:nvGrpSpPr>
        <p:grpSpPr bwMode="auto">
          <a:xfrm>
            <a:off x="474977" y="1917688"/>
            <a:ext cx="2311968" cy="1038464"/>
            <a:chOff x="2192618" y="2404075"/>
            <a:chExt cx="1925931" cy="1154417"/>
          </a:xfrm>
        </p:grpSpPr>
        <p:cxnSp>
          <p:nvCxnSpPr>
            <p:cNvPr id="79" name="直接连接符 36"/>
            <p:cNvCxnSpPr>
              <a:cxnSpLocks noChangeShapeType="1"/>
            </p:cNvCxnSpPr>
            <p:nvPr/>
          </p:nvCxnSpPr>
          <p:spPr bwMode="auto">
            <a:xfrm>
              <a:off x="2293144" y="2423563"/>
              <a:ext cx="0" cy="1134929"/>
            </a:xfrm>
            <a:prstGeom prst="line">
              <a:avLst/>
            </a:prstGeom>
            <a:noFill/>
            <a:ln w="9525" algn="ctr">
              <a:solidFill>
                <a:schemeClr val="accent2"/>
              </a:solidFill>
              <a:round/>
              <a:headEnd type="oval" w="med" len="med"/>
              <a:tailEnd type="oval" w="med" len="med"/>
            </a:ln>
          </p:spPr>
        </p:cxnSp>
        <p:sp>
          <p:nvSpPr>
            <p:cNvPr id="80" name="TextBox 79"/>
            <p:cNvSpPr txBox="1"/>
            <p:nvPr/>
          </p:nvSpPr>
          <p:spPr>
            <a:xfrm>
              <a:off x="2192618" y="2404075"/>
              <a:ext cx="1925931" cy="1026427"/>
            </a:xfrm>
            <a:prstGeom prst="rect">
              <a:avLst/>
            </a:prstGeom>
            <a:noFill/>
          </p:spPr>
          <p:txBody>
            <a:bodyPr>
              <a:spAutoFit/>
            </a:bodyPr>
            <a:lstStyle/>
            <a:p>
              <a:pPr fontAlgn="auto">
                <a:lnSpc>
                  <a:spcPct val="150000"/>
                </a:lnSpc>
                <a:spcBef>
                  <a:spcPts val="0"/>
                </a:spcBef>
                <a:spcAft>
                  <a:spcPts val="0"/>
                </a:spcAft>
                <a:defRPr/>
              </a:pPr>
              <a:r>
                <a:rPr lang="zh-CN" altLang="en-US" b="1" kern="0" dirty="0" smtClean="0">
                  <a:latin typeface="宋体" pitchFamily="2" charset="-122"/>
                </a:rPr>
                <a:t>“港股直通车”</a:t>
              </a:r>
              <a:endParaRPr lang="en-US" altLang="zh-CN" b="1" kern="0" dirty="0" smtClean="0">
                <a:latin typeface="宋体" pitchFamily="2" charset="-122"/>
              </a:endParaRPr>
            </a:p>
            <a:p>
              <a:pPr fontAlgn="auto">
                <a:lnSpc>
                  <a:spcPct val="150000"/>
                </a:lnSpc>
                <a:spcBef>
                  <a:spcPts val="0"/>
                </a:spcBef>
                <a:spcAft>
                  <a:spcPts val="0"/>
                </a:spcAft>
                <a:defRPr/>
              </a:pPr>
              <a:r>
                <a:rPr lang="zh-CN" altLang="en-US" b="1" kern="0" dirty="0" smtClean="0">
                  <a:latin typeface="宋体" pitchFamily="2" charset="-122"/>
                </a:rPr>
                <a:t>    </a:t>
              </a:r>
              <a:endParaRPr lang="zh-CN" altLang="en-US" b="1" kern="0" dirty="0">
                <a:latin typeface="宋体" pitchFamily="2" charset="-122"/>
              </a:endParaRPr>
            </a:p>
          </p:txBody>
        </p:sp>
      </p:grpSp>
      <p:grpSp>
        <p:nvGrpSpPr>
          <p:cNvPr id="81" name="组合 38"/>
          <p:cNvGrpSpPr>
            <a:grpSpLocks/>
          </p:cNvGrpSpPr>
          <p:nvPr/>
        </p:nvGrpSpPr>
        <p:grpSpPr bwMode="auto">
          <a:xfrm>
            <a:off x="5385554" y="3637682"/>
            <a:ext cx="1865701" cy="1222767"/>
            <a:chOff x="5237848" y="3980384"/>
            <a:chExt cx="1925931" cy="1358533"/>
          </a:xfrm>
        </p:grpSpPr>
        <p:cxnSp>
          <p:nvCxnSpPr>
            <p:cNvPr id="82" name="直接连接符 39"/>
            <p:cNvCxnSpPr>
              <a:cxnSpLocks noChangeShapeType="1"/>
            </p:cNvCxnSpPr>
            <p:nvPr/>
          </p:nvCxnSpPr>
          <p:spPr bwMode="auto">
            <a:xfrm>
              <a:off x="5285368" y="3980384"/>
              <a:ext cx="0" cy="1358533"/>
            </a:xfrm>
            <a:prstGeom prst="line">
              <a:avLst/>
            </a:prstGeom>
            <a:noFill/>
            <a:ln w="9525" algn="ctr">
              <a:solidFill>
                <a:schemeClr val="accent2"/>
              </a:solidFill>
              <a:round/>
              <a:headEnd type="oval" w="med" len="med"/>
              <a:tailEnd type="oval" w="med" len="med"/>
            </a:ln>
          </p:spPr>
        </p:cxnSp>
        <p:sp>
          <p:nvSpPr>
            <p:cNvPr id="83" name="TextBox 82"/>
            <p:cNvSpPr txBox="1"/>
            <p:nvPr/>
          </p:nvSpPr>
          <p:spPr>
            <a:xfrm>
              <a:off x="5237848" y="4389412"/>
              <a:ext cx="1925931" cy="718094"/>
            </a:xfrm>
            <a:prstGeom prst="rect">
              <a:avLst/>
            </a:prstGeom>
            <a:noFill/>
          </p:spPr>
          <p:txBody>
            <a:bodyPr>
              <a:spAutoFit/>
            </a:bodyPr>
            <a:lstStyle/>
            <a:p>
              <a:pPr eaLnBrk="1" hangingPunct="1"/>
              <a:r>
                <a:rPr lang="zh-CN" altLang="en-US" b="1" dirty="0">
                  <a:latin typeface="宋体" pitchFamily="2" charset="-122"/>
                </a:rPr>
                <a:t>深交所基金互认</a:t>
              </a:r>
              <a:endParaRPr lang="en-US" altLang="zh-CN" b="1" dirty="0">
                <a:latin typeface="宋体" pitchFamily="2" charset="-122"/>
              </a:endParaRPr>
            </a:p>
            <a:p>
              <a:pPr eaLnBrk="1" hangingPunct="1"/>
              <a:r>
                <a:rPr lang="zh-CN" altLang="en-US" b="1" dirty="0">
                  <a:latin typeface="宋体" pitchFamily="2" charset="-122"/>
                </a:rPr>
                <a:t>正式上线</a:t>
              </a:r>
            </a:p>
          </p:txBody>
        </p:sp>
      </p:grpSp>
      <p:grpSp>
        <p:nvGrpSpPr>
          <p:cNvPr id="84" name="组合 41"/>
          <p:cNvGrpSpPr>
            <a:grpSpLocks/>
          </p:cNvGrpSpPr>
          <p:nvPr/>
        </p:nvGrpSpPr>
        <p:grpSpPr bwMode="auto">
          <a:xfrm>
            <a:off x="8453480" y="3637681"/>
            <a:ext cx="2470030" cy="1786783"/>
            <a:chOff x="6355768" y="3980384"/>
            <a:chExt cx="1832749" cy="1985175"/>
          </a:xfrm>
        </p:grpSpPr>
        <p:cxnSp>
          <p:nvCxnSpPr>
            <p:cNvPr id="85" name="直接连接符 42"/>
            <p:cNvCxnSpPr>
              <a:cxnSpLocks noChangeShapeType="1"/>
            </p:cNvCxnSpPr>
            <p:nvPr/>
          </p:nvCxnSpPr>
          <p:spPr bwMode="auto">
            <a:xfrm>
              <a:off x="6363260" y="3980384"/>
              <a:ext cx="0" cy="1358533"/>
            </a:xfrm>
            <a:prstGeom prst="line">
              <a:avLst/>
            </a:prstGeom>
            <a:noFill/>
            <a:ln w="9525" algn="ctr">
              <a:solidFill>
                <a:schemeClr val="accent2"/>
              </a:solidFill>
              <a:round/>
              <a:headEnd type="oval" w="med" len="med"/>
              <a:tailEnd type="oval" w="med" len="med"/>
            </a:ln>
          </p:spPr>
        </p:cxnSp>
        <p:sp>
          <p:nvSpPr>
            <p:cNvPr id="86" name="TextBox 85"/>
            <p:cNvSpPr txBox="1"/>
            <p:nvPr/>
          </p:nvSpPr>
          <p:spPr>
            <a:xfrm>
              <a:off x="6355768" y="4939709"/>
              <a:ext cx="1832749" cy="1025850"/>
            </a:xfrm>
            <a:prstGeom prst="rect">
              <a:avLst/>
            </a:prstGeom>
            <a:noFill/>
          </p:spPr>
          <p:txBody>
            <a:bodyPr wrap="square">
              <a:spAutoFit/>
            </a:bodyPr>
            <a:lstStyle/>
            <a:p>
              <a:pPr eaLnBrk="1" hangingPunct="1"/>
              <a:r>
                <a:rPr lang="zh-CN" altLang="en-US" b="1" dirty="0" smtClean="0">
                  <a:latin typeface="宋体" pitchFamily="2" charset="-122"/>
                </a:rPr>
                <a:t>李克强总理在</a:t>
              </a:r>
              <a:r>
                <a:rPr lang="zh-CN" altLang="en-US" b="1" dirty="0">
                  <a:latin typeface="宋体" pitchFamily="2" charset="-122"/>
                </a:rPr>
                <a:t>博鳌宣布</a:t>
              </a:r>
              <a:r>
                <a:rPr lang="zh-CN" altLang="en-US" b="1" dirty="0" smtClean="0">
                  <a:latin typeface="宋体" pitchFamily="2" charset="-122"/>
                </a:rPr>
                <a:t>：今年</a:t>
              </a:r>
              <a:r>
                <a:rPr lang="zh-CN" altLang="en-US" b="1" dirty="0">
                  <a:latin typeface="宋体" pitchFamily="2" charset="-122"/>
                </a:rPr>
                <a:t>要择机</a:t>
              </a:r>
              <a:r>
                <a:rPr lang="zh-CN" altLang="en-US" b="1" dirty="0" smtClean="0">
                  <a:latin typeface="宋体" pitchFamily="2" charset="-122"/>
                </a:rPr>
                <a:t>推出深</a:t>
              </a:r>
              <a:r>
                <a:rPr lang="zh-CN" altLang="en-US" b="1" dirty="0">
                  <a:latin typeface="宋体" pitchFamily="2" charset="-122"/>
                </a:rPr>
                <a:t>港</a:t>
              </a:r>
              <a:r>
                <a:rPr lang="zh-CN" altLang="en-US" b="1" dirty="0" smtClean="0">
                  <a:latin typeface="宋体" pitchFamily="2" charset="-122"/>
                </a:rPr>
                <a:t>通</a:t>
              </a:r>
              <a:endParaRPr lang="zh-CN" altLang="en-US" b="1" dirty="0">
                <a:latin typeface="宋体" pitchFamily="2" charset="-122"/>
              </a:endParaRPr>
            </a:p>
          </p:txBody>
        </p:sp>
      </p:grpSp>
      <p:grpSp>
        <p:nvGrpSpPr>
          <p:cNvPr id="87" name="组合 44"/>
          <p:cNvGrpSpPr>
            <a:grpSpLocks/>
          </p:cNvGrpSpPr>
          <p:nvPr/>
        </p:nvGrpSpPr>
        <p:grpSpPr bwMode="auto">
          <a:xfrm>
            <a:off x="6807335" y="1485660"/>
            <a:ext cx="3036100" cy="1584109"/>
            <a:chOff x="5044092" y="2140893"/>
            <a:chExt cx="1925931" cy="1760987"/>
          </a:xfrm>
        </p:grpSpPr>
        <p:cxnSp>
          <p:nvCxnSpPr>
            <p:cNvPr id="88" name="直接连接符 45"/>
            <p:cNvCxnSpPr>
              <a:cxnSpLocks noChangeShapeType="1"/>
            </p:cNvCxnSpPr>
            <p:nvPr/>
          </p:nvCxnSpPr>
          <p:spPr bwMode="auto">
            <a:xfrm>
              <a:off x="5044092" y="2278954"/>
              <a:ext cx="0" cy="1622926"/>
            </a:xfrm>
            <a:prstGeom prst="line">
              <a:avLst/>
            </a:prstGeom>
            <a:noFill/>
            <a:ln w="9525" algn="ctr">
              <a:solidFill>
                <a:schemeClr val="accent2"/>
              </a:solidFill>
              <a:round/>
              <a:headEnd type="oval" w="med" len="med"/>
              <a:tailEnd type="oval" w="med" len="med"/>
            </a:ln>
          </p:spPr>
        </p:cxnSp>
        <p:sp>
          <p:nvSpPr>
            <p:cNvPr id="89" name="TextBox 88"/>
            <p:cNvSpPr txBox="1"/>
            <p:nvPr/>
          </p:nvSpPr>
          <p:spPr>
            <a:xfrm>
              <a:off x="5044092" y="2140893"/>
              <a:ext cx="1925931" cy="1642283"/>
            </a:xfrm>
            <a:prstGeom prst="rect">
              <a:avLst/>
            </a:prstGeom>
            <a:noFill/>
          </p:spPr>
          <p:txBody>
            <a:bodyPr>
              <a:spAutoFit/>
            </a:bodyPr>
            <a:lstStyle/>
            <a:p>
              <a:pPr eaLnBrk="1" hangingPunct="1"/>
              <a:r>
                <a:rPr lang="zh-CN" altLang="en-US" b="1" dirty="0" smtClean="0">
                  <a:latin typeface="宋体" pitchFamily="2" charset="-122"/>
                </a:rPr>
                <a:t>李克强总理在</a:t>
              </a:r>
              <a:r>
                <a:rPr lang="zh-CN" altLang="en-US" b="1" dirty="0">
                  <a:latin typeface="宋体" pitchFamily="2" charset="-122"/>
                </a:rPr>
                <a:t>政府工作报告</a:t>
              </a:r>
              <a:r>
                <a:rPr lang="zh-CN" altLang="en-US" b="1" dirty="0" smtClean="0">
                  <a:latin typeface="宋体" pitchFamily="2" charset="-122"/>
                </a:rPr>
                <a:t>中指出</a:t>
              </a:r>
              <a:r>
                <a:rPr lang="zh-CN" altLang="en-US" b="1" dirty="0">
                  <a:latin typeface="宋体" pitchFamily="2" charset="-122"/>
                </a:rPr>
                <a:t>：适时</a:t>
              </a:r>
              <a:r>
                <a:rPr lang="zh-CN" altLang="en-US" b="1" dirty="0" smtClean="0">
                  <a:latin typeface="宋体" pitchFamily="2" charset="-122"/>
                </a:rPr>
                <a:t>启动深</a:t>
              </a:r>
              <a:r>
                <a:rPr lang="zh-CN" altLang="en-US" b="1" dirty="0">
                  <a:latin typeface="宋体" pitchFamily="2" charset="-122"/>
                </a:rPr>
                <a:t>港</a:t>
              </a:r>
              <a:r>
                <a:rPr lang="zh-CN" altLang="en-US" b="1" dirty="0" smtClean="0">
                  <a:latin typeface="宋体" pitchFamily="2" charset="-122"/>
                </a:rPr>
                <a:t>通</a:t>
              </a:r>
              <a:endParaRPr lang="en-US" altLang="zh-CN" b="1" dirty="0" smtClean="0">
                <a:latin typeface="宋体" pitchFamily="2" charset="-122"/>
              </a:endParaRPr>
            </a:p>
            <a:p>
              <a:pPr eaLnBrk="1" hangingPunct="1"/>
              <a:endParaRPr lang="en-US" altLang="zh-CN" b="1" dirty="0" smtClean="0">
                <a:latin typeface="宋体" pitchFamily="2" charset="-122"/>
              </a:endParaRPr>
            </a:p>
            <a:p>
              <a:pPr eaLnBrk="1" hangingPunct="1"/>
              <a:r>
                <a:rPr lang="zh-CN" altLang="en-US" b="1" dirty="0">
                  <a:latin typeface="宋体" pitchFamily="2" charset="-122"/>
                </a:rPr>
                <a:t>刘士</a:t>
              </a:r>
              <a:r>
                <a:rPr lang="zh-CN" altLang="en-US" b="1" dirty="0" smtClean="0">
                  <a:latin typeface="宋体" pitchFamily="2" charset="-122"/>
                </a:rPr>
                <a:t>余主席答记者问时指出深港通年内“肯定通”</a:t>
              </a:r>
              <a:endParaRPr lang="zh-CN" altLang="en-US" b="1" dirty="0">
                <a:latin typeface="宋体" pitchFamily="2" charset="-122"/>
              </a:endParaRPr>
            </a:p>
          </p:txBody>
        </p:sp>
      </p:grpSp>
      <p:grpSp>
        <p:nvGrpSpPr>
          <p:cNvPr id="90" name="Group 12"/>
          <p:cNvGrpSpPr>
            <a:grpSpLocks/>
          </p:cNvGrpSpPr>
          <p:nvPr/>
        </p:nvGrpSpPr>
        <p:grpSpPr bwMode="auto">
          <a:xfrm rot="-1693754" flipH="1" flipV="1">
            <a:off x="9963870" y="3627681"/>
            <a:ext cx="1473333" cy="264324"/>
            <a:chOff x="2532" y="1051"/>
            <a:chExt cx="893" cy="246"/>
          </a:xfrm>
        </p:grpSpPr>
        <p:grpSp>
          <p:nvGrpSpPr>
            <p:cNvPr id="91" name="Group 13"/>
            <p:cNvGrpSpPr>
              <a:grpSpLocks/>
            </p:cNvGrpSpPr>
            <p:nvPr/>
          </p:nvGrpSpPr>
          <p:grpSpPr bwMode="auto">
            <a:xfrm>
              <a:off x="2532" y="1051"/>
              <a:ext cx="743" cy="185"/>
              <a:chOff x="1565" y="2568"/>
              <a:chExt cx="1118" cy="279"/>
            </a:xfrm>
          </p:grpSpPr>
          <p:sp>
            <p:nvSpPr>
              <p:cNvPr id="100" name="AutoShape 14"/>
              <p:cNvSpPr>
                <a:spLocks noChangeArrowheads="1"/>
              </p:cNvSpPr>
              <p:nvPr/>
            </p:nvSpPr>
            <p:spPr bwMode="ltGray">
              <a:xfrm rot="5263130">
                <a:off x="1862" y="2282"/>
                <a:ext cx="229"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109" name="AutoShape 15"/>
              <p:cNvSpPr>
                <a:spLocks noChangeArrowheads="1"/>
              </p:cNvSpPr>
              <p:nvPr/>
            </p:nvSpPr>
            <p:spPr bwMode="ltGray">
              <a:xfrm rot="6078281">
                <a:off x="1997" y="2280"/>
                <a:ext cx="227" cy="817"/>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111" name="AutoShape 16"/>
              <p:cNvSpPr>
                <a:spLocks noChangeArrowheads="1"/>
              </p:cNvSpPr>
              <p:nvPr/>
            </p:nvSpPr>
            <p:spPr bwMode="ltGray">
              <a:xfrm rot="6373927">
                <a:off x="2072" y="2302"/>
                <a:ext cx="231"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113" name="AutoShape 17"/>
              <p:cNvSpPr>
                <a:spLocks noChangeArrowheads="1"/>
              </p:cNvSpPr>
              <p:nvPr/>
            </p:nvSpPr>
            <p:spPr bwMode="ltGray">
              <a:xfrm rot="6906312">
                <a:off x="2162" y="2334"/>
                <a:ext cx="227"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nvGrpSpPr>
            <p:cNvPr id="92" name="Group 18"/>
            <p:cNvGrpSpPr>
              <a:grpSpLocks/>
            </p:cNvGrpSpPr>
            <p:nvPr/>
          </p:nvGrpSpPr>
          <p:grpSpPr bwMode="auto">
            <a:xfrm rot="1353540">
              <a:off x="2682" y="1111"/>
              <a:ext cx="743" cy="186"/>
              <a:chOff x="1565" y="2568"/>
              <a:chExt cx="1118" cy="279"/>
            </a:xfrm>
          </p:grpSpPr>
          <p:sp>
            <p:nvSpPr>
              <p:cNvPr id="93" name="AutoShape 19"/>
              <p:cNvSpPr>
                <a:spLocks noChangeArrowheads="1"/>
              </p:cNvSpPr>
              <p:nvPr/>
            </p:nvSpPr>
            <p:spPr bwMode="ltGray">
              <a:xfrm rot="5263130">
                <a:off x="1871" y="2284"/>
                <a:ext cx="227"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94" name="AutoShape 20"/>
              <p:cNvSpPr>
                <a:spLocks noChangeArrowheads="1"/>
              </p:cNvSpPr>
              <p:nvPr/>
            </p:nvSpPr>
            <p:spPr bwMode="ltGray">
              <a:xfrm rot="6078281">
                <a:off x="2005" y="2279"/>
                <a:ext cx="223" cy="817"/>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95" name="AutoShape 21"/>
              <p:cNvSpPr>
                <a:spLocks noChangeArrowheads="1"/>
              </p:cNvSpPr>
              <p:nvPr/>
            </p:nvSpPr>
            <p:spPr bwMode="ltGray">
              <a:xfrm rot="6373927">
                <a:off x="2080" y="2304"/>
                <a:ext cx="227" cy="815"/>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99" name="AutoShape 22"/>
              <p:cNvSpPr>
                <a:spLocks noChangeArrowheads="1"/>
              </p:cNvSpPr>
              <p:nvPr/>
            </p:nvSpPr>
            <p:spPr bwMode="ltGray">
              <a:xfrm rot="6906312">
                <a:off x="2171" y="2336"/>
                <a:ext cx="227"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sp>
        <p:nvSpPr>
          <p:cNvPr id="114" name="TextBox 113"/>
          <p:cNvSpPr txBox="1"/>
          <p:nvPr/>
        </p:nvSpPr>
        <p:spPr bwMode="auto">
          <a:xfrm>
            <a:off x="10094361" y="3444212"/>
            <a:ext cx="1636710" cy="461665"/>
          </a:xfrm>
          <a:prstGeom prst="rect">
            <a:avLst/>
          </a:prstGeom>
          <a:noFill/>
        </p:spPr>
        <p:txBody>
          <a:bodyPr wrap="square">
            <a:spAutoFit/>
          </a:bodyPr>
          <a:lstStyle/>
          <a:p>
            <a:pPr fontAlgn="auto">
              <a:lnSpc>
                <a:spcPct val="150000"/>
              </a:lnSpc>
              <a:spcBef>
                <a:spcPts val="0"/>
              </a:spcBef>
              <a:spcAft>
                <a:spcPts val="0"/>
              </a:spcAft>
              <a:defRPr/>
            </a:pPr>
            <a:r>
              <a:rPr lang="zh-CN" altLang="en-US" sz="1600" b="1" kern="0" dirty="0" smtClean="0">
                <a:solidFill>
                  <a:schemeClr val="bg1"/>
                </a:solidFill>
                <a:ea typeface="微软雅黑" pitchFamily="34" charset="-122"/>
              </a:rPr>
              <a:t>国务院正式批准</a:t>
            </a:r>
            <a:endParaRPr lang="zh-CN" altLang="en-US" sz="1600" b="1" kern="0" dirty="0">
              <a:solidFill>
                <a:schemeClr val="bg1"/>
              </a:solidFill>
              <a:ea typeface="微软雅黑" pitchFamily="34" charset="-122"/>
            </a:endParaRPr>
          </a:p>
        </p:txBody>
      </p:sp>
      <p:sp>
        <p:nvSpPr>
          <p:cNvPr id="58" name="AutoShape 8"/>
          <p:cNvSpPr>
            <a:spLocks noChangeArrowheads="1"/>
          </p:cNvSpPr>
          <p:nvPr/>
        </p:nvSpPr>
        <p:spPr bwMode="auto">
          <a:xfrm>
            <a:off x="4790084" y="2950827"/>
            <a:ext cx="805056" cy="840124"/>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61" name="AutoShape 14"/>
          <p:cNvSpPr>
            <a:spLocks noChangeArrowheads="1"/>
          </p:cNvSpPr>
          <p:nvPr/>
        </p:nvSpPr>
        <p:spPr bwMode="auto">
          <a:xfrm>
            <a:off x="4809064" y="3795237"/>
            <a:ext cx="354046" cy="138592"/>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67" name="AutoShape 8"/>
          <p:cNvSpPr>
            <a:spLocks noChangeArrowheads="1"/>
          </p:cNvSpPr>
          <p:nvPr/>
        </p:nvSpPr>
        <p:spPr bwMode="auto">
          <a:xfrm>
            <a:off x="3638004" y="2949695"/>
            <a:ext cx="805056" cy="840124"/>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68" name="AutoShape 8"/>
          <p:cNvSpPr>
            <a:spLocks noChangeArrowheads="1"/>
          </p:cNvSpPr>
          <p:nvPr/>
        </p:nvSpPr>
        <p:spPr bwMode="auto">
          <a:xfrm>
            <a:off x="2282910" y="2925759"/>
            <a:ext cx="805056" cy="840124"/>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75" name="AutoShape 14"/>
          <p:cNvSpPr>
            <a:spLocks noChangeArrowheads="1"/>
          </p:cNvSpPr>
          <p:nvPr/>
        </p:nvSpPr>
        <p:spPr bwMode="auto">
          <a:xfrm>
            <a:off x="2288889" y="3789819"/>
            <a:ext cx="354046" cy="138592"/>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76" name="AutoShape 14"/>
          <p:cNvSpPr>
            <a:spLocks noChangeArrowheads="1"/>
          </p:cNvSpPr>
          <p:nvPr/>
        </p:nvSpPr>
        <p:spPr bwMode="auto">
          <a:xfrm>
            <a:off x="3656984" y="3789819"/>
            <a:ext cx="354046" cy="138592"/>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77" name="TextBox 76"/>
          <p:cNvSpPr txBox="1"/>
          <p:nvPr/>
        </p:nvSpPr>
        <p:spPr bwMode="auto">
          <a:xfrm>
            <a:off x="2956058" y="3213779"/>
            <a:ext cx="1198982" cy="369332"/>
          </a:xfrm>
          <a:prstGeom prst="rect">
            <a:avLst/>
          </a:prstGeom>
          <a:noFill/>
        </p:spPr>
        <p:txBody>
          <a:bodyPr wrap="square">
            <a:spAutoFit/>
          </a:bodyPr>
          <a:lstStyle/>
          <a:p>
            <a:pPr fontAlgn="auto">
              <a:spcBef>
                <a:spcPts val="0"/>
              </a:spcBef>
              <a:spcAft>
                <a:spcPts val="0"/>
              </a:spcAft>
              <a:defRPr/>
            </a:pPr>
            <a:r>
              <a:rPr lang="en-US" altLang="zh-CN" i="1" kern="0" dirty="0" smtClean="0">
                <a:solidFill>
                  <a:srgbClr val="646464"/>
                </a:solidFill>
                <a:latin typeface="Impact" pitchFamily="34" charset="0"/>
                <a:ea typeface="微软雅黑" pitchFamily="34" charset="-122"/>
              </a:rPr>
              <a:t>2014.11.17</a:t>
            </a:r>
            <a:endParaRPr lang="zh-CN" altLang="en-US" i="1" kern="0" dirty="0">
              <a:solidFill>
                <a:srgbClr val="646464"/>
              </a:solidFill>
              <a:latin typeface="Impact" pitchFamily="34" charset="0"/>
              <a:ea typeface="微软雅黑" pitchFamily="34" charset="-122"/>
            </a:endParaRPr>
          </a:p>
        </p:txBody>
      </p:sp>
      <p:grpSp>
        <p:nvGrpSpPr>
          <p:cNvPr id="96" name="组合 38"/>
          <p:cNvGrpSpPr>
            <a:grpSpLocks/>
          </p:cNvGrpSpPr>
          <p:nvPr/>
        </p:nvGrpSpPr>
        <p:grpSpPr bwMode="auto">
          <a:xfrm>
            <a:off x="3081394" y="3719133"/>
            <a:ext cx="1865701" cy="1016060"/>
            <a:chOff x="5237848" y="3980384"/>
            <a:chExt cx="1925931" cy="748208"/>
          </a:xfrm>
        </p:grpSpPr>
        <p:cxnSp>
          <p:nvCxnSpPr>
            <p:cNvPr id="97" name="直接连接符 39"/>
            <p:cNvCxnSpPr>
              <a:cxnSpLocks noChangeShapeType="1"/>
            </p:cNvCxnSpPr>
            <p:nvPr/>
          </p:nvCxnSpPr>
          <p:spPr bwMode="auto">
            <a:xfrm>
              <a:off x="5305541" y="3980384"/>
              <a:ext cx="0" cy="729180"/>
            </a:xfrm>
            <a:prstGeom prst="line">
              <a:avLst/>
            </a:prstGeom>
            <a:noFill/>
            <a:ln w="9525" algn="ctr">
              <a:solidFill>
                <a:schemeClr val="accent2"/>
              </a:solidFill>
              <a:round/>
              <a:headEnd type="oval" w="med" len="med"/>
              <a:tailEnd type="oval" w="med" len="med"/>
            </a:ln>
          </p:spPr>
        </p:cxnSp>
        <p:sp>
          <p:nvSpPr>
            <p:cNvPr id="98" name="TextBox 97"/>
            <p:cNvSpPr txBox="1"/>
            <p:nvPr/>
          </p:nvSpPr>
          <p:spPr>
            <a:xfrm>
              <a:off x="5237848" y="4456623"/>
              <a:ext cx="1925931" cy="271969"/>
            </a:xfrm>
            <a:prstGeom prst="rect">
              <a:avLst/>
            </a:prstGeom>
            <a:noFill/>
          </p:spPr>
          <p:txBody>
            <a:bodyPr>
              <a:spAutoFit/>
            </a:bodyPr>
            <a:lstStyle/>
            <a:p>
              <a:pPr eaLnBrk="1" hangingPunct="1"/>
              <a:r>
                <a:rPr lang="zh-CN" altLang="en-US" b="1" dirty="0">
                  <a:latin typeface="宋体" pitchFamily="2" charset="-122"/>
                </a:rPr>
                <a:t>沪港</a:t>
              </a:r>
              <a:r>
                <a:rPr lang="zh-CN" altLang="en-US" b="1" dirty="0" smtClean="0">
                  <a:latin typeface="宋体" pitchFamily="2" charset="-122"/>
                </a:rPr>
                <a:t>通正式开通</a:t>
              </a:r>
              <a:endParaRPr lang="zh-CN" altLang="en-US" b="1" dirty="0">
                <a:latin typeface="宋体" pitchFamily="2" charset="-122"/>
              </a:endParaRPr>
            </a:p>
          </p:txBody>
        </p:sp>
      </p:grpSp>
      <p:sp>
        <p:nvSpPr>
          <p:cNvPr id="101" name="TextBox 100"/>
          <p:cNvSpPr txBox="1"/>
          <p:nvPr/>
        </p:nvSpPr>
        <p:spPr bwMode="auto">
          <a:xfrm>
            <a:off x="4252148" y="3213779"/>
            <a:ext cx="1198982" cy="369332"/>
          </a:xfrm>
          <a:prstGeom prst="rect">
            <a:avLst/>
          </a:prstGeom>
          <a:noFill/>
        </p:spPr>
        <p:txBody>
          <a:bodyPr wrap="square">
            <a:spAutoFit/>
          </a:bodyPr>
          <a:lstStyle/>
          <a:p>
            <a:pPr fontAlgn="auto">
              <a:spcBef>
                <a:spcPts val="0"/>
              </a:spcBef>
              <a:spcAft>
                <a:spcPts val="0"/>
              </a:spcAft>
              <a:defRPr/>
            </a:pPr>
            <a:r>
              <a:rPr lang="en-US" altLang="zh-CN" i="1" kern="0" dirty="0" smtClean="0">
                <a:solidFill>
                  <a:srgbClr val="646464"/>
                </a:solidFill>
                <a:latin typeface="Impact" pitchFamily="34" charset="0"/>
                <a:ea typeface="微软雅黑" pitchFamily="34" charset="-122"/>
              </a:rPr>
              <a:t>2015.1.5</a:t>
            </a:r>
            <a:endParaRPr lang="zh-CN" altLang="en-US" i="1" kern="0" dirty="0">
              <a:solidFill>
                <a:srgbClr val="646464"/>
              </a:solidFill>
              <a:latin typeface="Impact" pitchFamily="34" charset="0"/>
              <a:ea typeface="微软雅黑" pitchFamily="34" charset="-122"/>
            </a:endParaRPr>
          </a:p>
        </p:txBody>
      </p:sp>
      <p:grpSp>
        <p:nvGrpSpPr>
          <p:cNvPr id="102" name="组合 38"/>
          <p:cNvGrpSpPr>
            <a:grpSpLocks/>
          </p:cNvGrpSpPr>
          <p:nvPr/>
        </p:nvGrpSpPr>
        <p:grpSpPr bwMode="auto">
          <a:xfrm>
            <a:off x="4161469" y="1609851"/>
            <a:ext cx="1865701" cy="1382697"/>
            <a:chOff x="5237848" y="4573496"/>
            <a:chExt cx="1925931" cy="558220"/>
          </a:xfrm>
        </p:grpSpPr>
        <p:cxnSp>
          <p:nvCxnSpPr>
            <p:cNvPr id="103" name="直接连接符 39"/>
            <p:cNvCxnSpPr>
              <a:cxnSpLocks noChangeShapeType="1"/>
            </p:cNvCxnSpPr>
            <p:nvPr/>
          </p:nvCxnSpPr>
          <p:spPr bwMode="auto">
            <a:xfrm>
              <a:off x="5285368" y="4573496"/>
              <a:ext cx="0" cy="558220"/>
            </a:xfrm>
            <a:prstGeom prst="line">
              <a:avLst/>
            </a:prstGeom>
            <a:noFill/>
            <a:ln w="9525" algn="ctr">
              <a:solidFill>
                <a:schemeClr val="accent2"/>
              </a:solidFill>
              <a:round/>
              <a:headEnd type="oval" w="med" len="med"/>
              <a:tailEnd type="oval" w="med" len="med"/>
            </a:ln>
          </p:spPr>
        </p:cxnSp>
        <p:sp>
          <p:nvSpPr>
            <p:cNvPr id="104" name="TextBox 103"/>
            <p:cNvSpPr txBox="1"/>
            <p:nvPr/>
          </p:nvSpPr>
          <p:spPr>
            <a:xfrm>
              <a:off x="5237848" y="4602789"/>
              <a:ext cx="1925931" cy="484595"/>
            </a:xfrm>
            <a:prstGeom prst="rect">
              <a:avLst/>
            </a:prstGeom>
            <a:noFill/>
          </p:spPr>
          <p:txBody>
            <a:bodyPr>
              <a:spAutoFit/>
            </a:bodyPr>
            <a:lstStyle/>
            <a:p>
              <a:pPr eaLnBrk="1" hangingPunct="1"/>
              <a:r>
                <a:rPr lang="zh-CN" altLang="en-US" b="1" dirty="0" smtClean="0">
                  <a:latin typeface="宋体" pitchFamily="2" charset="-122"/>
                </a:rPr>
                <a:t>李克强</a:t>
              </a:r>
              <a:r>
                <a:rPr lang="zh-CN" altLang="en-US" b="1" dirty="0">
                  <a:latin typeface="宋体" pitchFamily="2" charset="-122"/>
                </a:rPr>
                <a:t>总理在深圳考察时强调：沪港通后应有深港</a:t>
              </a:r>
              <a:r>
                <a:rPr lang="zh-CN" altLang="en-US" b="1" dirty="0" smtClean="0">
                  <a:latin typeface="宋体" pitchFamily="2" charset="-122"/>
                </a:rPr>
                <a:t>通</a:t>
              </a:r>
              <a:endParaRPr lang="zh-CN" altLang="en-US" b="1" dirty="0">
                <a:latin typeface="宋体" pitchFamily="2" charset="-122"/>
              </a:endParaRPr>
            </a:p>
          </p:txBody>
        </p:sp>
      </p:grpSp>
      <p:grpSp>
        <p:nvGrpSpPr>
          <p:cNvPr id="105" name="组合 38"/>
          <p:cNvGrpSpPr>
            <a:grpSpLocks/>
          </p:cNvGrpSpPr>
          <p:nvPr/>
        </p:nvGrpSpPr>
        <p:grpSpPr bwMode="auto">
          <a:xfrm>
            <a:off x="1202835" y="3717810"/>
            <a:ext cx="1865701" cy="1407040"/>
            <a:chOff x="5237848" y="4007508"/>
            <a:chExt cx="1925931" cy="530088"/>
          </a:xfrm>
        </p:grpSpPr>
        <p:cxnSp>
          <p:nvCxnSpPr>
            <p:cNvPr id="106" name="直接连接符 39"/>
            <p:cNvCxnSpPr>
              <a:cxnSpLocks noChangeShapeType="1"/>
            </p:cNvCxnSpPr>
            <p:nvPr/>
          </p:nvCxnSpPr>
          <p:spPr bwMode="auto">
            <a:xfrm>
              <a:off x="5285368" y="4007508"/>
              <a:ext cx="0" cy="515416"/>
            </a:xfrm>
            <a:prstGeom prst="line">
              <a:avLst/>
            </a:prstGeom>
            <a:noFill/>
            <a:ln w="9525" algn="ctr">
              <a:solidFill>
                <a:schemeClr val="accent2"/>
              </a:solidFill>
              <a:round/>
              <a:headEnd type="oval" w="med" len="med"/>
              <a:tailEnd type="oval" w="med" len="med"/>
            </a:ln>
          </p:spPr>
        </p:cxnSp>
        <p:sp>
          <p:nvSpPr>
            <p:cNvPr id="107" name="TextBox 106"/>
            <p:cNvSpPr txBox="1"/>
            <p:nvPr/>
          </p:nvSpPr>
          <p:spPr>
            <a:xfrm>
              <a:off x="5237848" y="4224526"/>
              <a:ext cx="1925931" cy="313070"/>
            </a:xfrm>
            <a:prstGeom prst="rect">
              <a:avLst/>
            </a:prstGeom>
            <a:noFill/>
          </p:spPr>
          <p:txBody>
            <a:bodyPr>
              <a:spAutoFit/>
            </a:bodyPr>
            <a:lstStyle/>
            <a:p>
              <a:pPr eaLnBrk="1" hangingPunct="1"/>
              <a:r>
                <a:rPr lang="zh-CN" altLang="en-US" sz="1600" b="1" dirty="0">
                  <a:latin typeface="宋体" pitchFamily="2" charset="-122"/>
                </a:rPr>
                <a:t>深交</a:t>
              </a:r>
              <a:r>
                <a:rPr lang="zh-CN" altLang="en-US" sz="1600" b="1" dirty="0" smtClean="0">
                  <a:latin typeface="宋体" pitchFamily="2" charset="-122"/>
                </a:rPr>
                <a:t>所第一只</a:t>
              </a:r>
              <a:endParaRPr lang="en-US" altLang="zh-CN" sz="1600" b="1" dirty="0" smtClean="0">
                <a:latin typeface="宋体" pitchFamily="2" charset="-122"/>
              </a:endParaRPr>
            </a:p>
            <a:p>
              <a:pPr eaLnBrk="1" hangingPunct="1"/>
              <a:r>
                <a:rPr lang="en-US" altLang="zh-CN" sz="1600" b="1" dirty="0" smtClean="0">
                  <a:latin typeface="宋体" pitchFamily="2" charset="-122"/>
                </a:rPr>
                <a:t>B</a:t>
              </a:r>
              <a:r>
                <a:rPr lang="zh-CN" altLang="en-US" sz="1600" b="1" dirty="0" smtClean="0">
                  <a:latin typeface="宋体" pitchFamily="2" charset="-122"/>
                </a:rPr>
                <a:t>转</a:t>
              </a:r>
              <a:r>
                <a:rPr lang="en-US" altLang="zh-CN" sz="1600" b="1" dirty="0" smtClean="0">
                  <a:latin typeface="宋体" pitchFamily="2" charset="-122"/>
                </a:rPr>
                <a:t>H</a:t>
              </a:r>
              <a:r>
                <a:rPr lang="zh-CN" altLang="en-US" sz="1600" b="1" dirty="0" smtClean="0">
                  <a:latin typeface="宋体" pitchFamily="2" charset="-122"/>
                </a:rPr>
                <a:t>股在香港</a:t>
              </a:r>
              <a:endParaRPr lang="en-US" altLang="zh-CN" sz="1600" b="1" dirty="0" smtClean="0">
                <a:latin typeface="宋体" pitchFamily="2" charset="-122"/>
              </a:endParaRPr>
            </a:p>
            <a:p>
              <a:pPr eaLnBrk="1" hangingPunct="1"/>
              <a:r>
                <a:rPr lang="zh-CN" altLang="en-US" sz="1600" b="1" dirty="0" smtClean="0">
                  <a:latin typeface="宋体" pitchFamily="2" charset="-122"/>
                </a:rPr>
                <a:t>上市（中集集团）</a:t>
              </a:r>
              <a:endParaRPr lang="en-US" altLang="zh-CN" sz="1600" b="1" dirty="0" smtClean="0">
                <a:latin typeface="宋体" pitchFamily="2" charset="-122"/>
              </a:endParaRPr>
            </a:p>
          </p:txBody>
        </p:sp>
      </p:grpSp>
      <p:sp>
        <p:nvSpPr>
          <p:cNvPr id="108" name="TextBox 107"/>
          <p:cNvSpPr txBox="1"/>
          <p:nvPr/>
        </p:nvSpPr>
        <p:spPr bwMode="auto">
          <a:xfrm>
            <a:off x="1490855" y="3213779"/>
            <a:ext cx="1198982" cy="369332"/>
          </a:xfrm>
          <a:prstGeom prst="rect">
            <a:avLst/>
          </a:prstGeom>
          <a:noFill/>
        </p:spPr>
        <p:txBody>
          <a:bodyPr wrap="square">
            <a:spAutoFit/>
          </a:bodyPr>
          <a:lstStyle/>
          <a:p>
            <a:pPr fontAlgn="auto">
              <a:spcBef>
                <a:spcPts val="0"/>
              </a:spcBef>
              <a:spcAft>
                <a:spcPts val="0"/>
              </a:spcAft>
              <a:defRPr/>
            </a:pPr>
            <a:r>
              <a:rPr lang="en-US" altLang="zh-CN" i="1" kern="0" dirty="0" smtClean="0">
                <a:solidFill>
                  <a:srgbClr val="646464"/>
                </a:solidFill>
                <a:latin typeface="Impact" pitchFamily="34" charset="0"/>
                <a:ea typeface="微软雅黑" pitchFamily="34" charset="-122"/>
              </a:rPr>
              <a:t>2012.12</a:t>
            </a:r>
            <a:endParaRPr lang="zh-CN" altLang="en-US" i="1" kern="0" dirty="0">
              <a:solidFill>
                <a:srgbClr val="646464"/>
              </a:solidFill>
              <a:latin typeface="Impact" pitchFamily="34" charset="0"/>
              <a:ea typeface="微软雅黑" pitchFamily="34" charset="-122"/>
            </a:endParaRPr>
          </a:p>
        </p:txBody>
      </p:sp>
    </p:spTree>
    <p:extLst>
      <p:ext uri="{BB962C8B-B14F-4D97-AF65-F5344CB8AC3E}">
        <p14:creationId xmlns:p14="http://schemas.microsoft.com/office/powerpoint/2010/main" xmlns="" val="182783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a:t>
            </a:r>
            <a:r>
              <a:rPr lang="zh-CN" altLang="en-US" sz="2800" b="1" dirty="0" smtClean="0">
                <a:solidFill>
                  <a:srgbClr val="002060"/>
                </a:solidFill>
                <a:latin typeface="微软雅黑" panose="020B0503020204020204" pitchFamily="34" charset="-122"/>
                <a:ea typeface="微软雅黑" panose="020B0503020204020204" pitchFamily="34" charset="-122"/>
              </a:rPr>
              <a:t>、概述</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3" y="707942"/>
            <a:ext cx="4853698"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（二）深港通筹备</a:t>
            </a:r>
            <a:r>
              <a:rPr lang="zh-CN" altLang="en-US" sz="2400" b="1" dirty="0">
                <a:solidFill>
                  <a:srgbClr val="FF6600"/>
                </a:solidFill>
                <a:latin typeface="微软雅黑" panose="020B0503020204020204" pitchFamily="34" charset="-122"/>
                <a:ea typeface="微软雅黑" panose="020B0503020204020204" pitchFamily="34" charset="-122"/>
              </a:rPr>
              <a:t>历程</a:t>
            </a:r>
          </a:p>
        </p:txBody>
      </p:sp>
      <p:sp>
        <p:nvSpPr>
          <p:cNvPr id="4" name="TextBox 3"/>
          <p:cNvSpPr txBox="1"/>
          <p:nvPr/>
        </p:nvSpPr>
        <p:spPr>
          <a:xfrm>
            <a:off x="1403279" y="3357789"/>
            <a:ext cx="2247726" cy="584775"/>
          </a:xfrm>
          <a:prstGeom prst="rect">
            <a:avLst/>
          </a:prstGeom>
          <a:noFill/>
          <a:ln w="19050">
            <a:solidFill>
              <a:schemeClr val="accent2"/>
            </a:solidFill>
          </a:ln>
        </p:spPr>
        <p:txBody>
          <a:bodyPr wrap="square" rtlCol="0">
            <a:spAutoFit/>
          </a:bodyPr>
          <a:lstStyle/>
          <a:p>
            <a:pPr lvl="0"/>
            <a:r>
              <a:rPr lang="en-US" altLang="zh-CN" sz="1600" b="1" dirty="0">
                <a:solidFill>
                  <a:schemeClr val="accent2"/>
                </a:solidFill>
                <a:latin typeface="宋体" pitchFamily="2" charset="-122"/>
              </a:rPr>
              <a:t>2014</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12</a:t>
            </a:r>
            <a:r>
              <a:rPr lang="zh-CN" altLang="en-US" sz="1600" b="1" dirty="0">
                <a:solidFill>
                  <a:schemeClr val="accent2"/>
                </a:solidFill>
                <a:latin typeface="宋体" pitchFamily="2" charset="-122"/>
              </a:rPr>
              <a:t>月</a:t>
            </a:r>
            <a:r>
              <a:rPr lang="en-US" altLang="zh-CN" sz="1600" b="1" dirty="0">
                <a:solidFill>
                  <a:schemeClr val="accent2"/>
                </a:solidFill>
                <a:latin typeface="宋体" pitchFamily="2" charset="-122"/>
              </a:rPr>
              <a:t>31</a:t>
            </a:r>
            <a:r>
              <a:rPr lang="zh-CN" altLang="en-US" sz="1600" b="1" dirty="0">
                <a:solidFill>
                  <a:schemeClr val="accent2"/>
                </a:solidFill>
                <a:latin typeface="宋体" pitchFamily="2" charset="-122"/>
              </a:rPr>
              <a:t>日</a:t>
            </a:r>
            <a:endParaRPr lang="en-US" altLang="zh-CN" sz="1600" b="1" dirty="0">
              <a:solidFill>
                <a:schemeClr val="accent2"/>
              </a:solidFill>
              <a:latin typeface="宋体" pitchFamily="2" charset="-122"/>
            </a:endParaRPr>
          </a:p>
          <a:p>
            <a:pPr lvl="0"/>
            <a:r>
              <a:rPr lang="zh-CN" altLang="zh-CN" sz="1600" b="1" dirty="0">
                <a:latin typeface="宋体" pitchFamily="2" charset="-122"/>
              </a:rPr>
              <a:t>深港通工作小组</a:t>
            </a:r>
            <a:r>
              <a:rPr lang="zh-CN" altLang="zh-CN" sz="1600" b="1" dirty="0" smtClean="0">
                <a:latin typeface="宋体" pitchFamily="2" charset="-122"/>
              </a:rPr>
              <a:t>成立</a:t>
            </a:r>
            <a:endParaRPr lang="zh-CN" altLang="en-US" sz="1600" dirty="0">
              <a:latin typeface="宋体" pitchFamily="2" charset="-122"/>
            </a:endParaRPr>
          </a:p>
        </p:txBody>
      </p:sp>
      <p:sp>
        <p:nvSpPr>
          <p:cNvPr id="19" name="形状 18"/>
          <p:cNvSpPr/>
          <p:nvPr/>
        </p:nvSpPr>
        <p:spPr>
          <a:xfrm>
            <a:off x="1430821" y="1550420"/>
            <a:ext cx="10201220" cy="4860450"/>
          </a:xfrm>
          <a:prstGeom prst="swooshArrow">
            <a:avLst>
              <a:gd name="adj1" fmla="val 20957"/>
              <a:gd name="adj2" fmla="val 25758"/>
            </a:avLst>
          </a:prstGeom>
          <a:solidFill>
            <a:schemeClr val="accent2">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椭圆 19"/>
          <p:cNvSpPr/>
          <p:nvPr/>
        </p:nvSpPr>
        <p:spPr>
          <a:xfrm>
            <a:off x="2835649" y="4704953"/>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椭圆 20"/>
          <p:cNvSpPr/>
          <p:nvPr/>
        </p:nvSpPr>
        <p:spPr>
          <a:xfrm>
            <a:off x="3852461" y="4149844"/>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椭圆 21"/>
          <p:cNvSpPr/>
          <p:nvPr/>
        </p:nvSpPr>
        <p:spPr>
          <a:xfrm>
            <a:off x="4587070" y="3717814"/>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椭圆 23"/>
          <p:cNvSpPr/>
          <p:nvPr/>
        </p:nvSpPr>
        <p:spPr>
          <a:xfrm>
            <a:off x="6243185" y="3131038"/>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椭圆 25"/>
          <p:cNvSpPr/>
          <p:nvPr/>
        </p:nvSpPr>
        <p:spPr>
          <a:xfrm>
            <a:off x="7035240" y="2918212"/>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Line 58"/>
          <p:cNvSpPr>
            <a:spLocks noChangeShapeType="1"/>
          </p:cNvSpPr>
          <p:nvPr/>
        </p:nvSpPr>
        <p:spPr bwMode="auto">
          <a:xfrm flipV="1">
            <a:off x="3002960" y="3980645"/>
            <a:ext cx="0" cy="669076"/>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28" name="TextBox 27"/>
          <p:cNvSpPr txBox="1"/>
          <p:nvPr/>
        </p:nvSpPr>
        <p:spPr>
          <a:xfrm>
            <a:off x="2426019" y="1917689"/>
            <a:ext cx="2852884" cy="1323439"/>
          </a:xfrm>
          <a:prstGeom prst="rect">
            <a:avLst/>
          </a:prstGeom>
          <a:noFill/>
          <a:ln w="19050">
            <a:solidFill>
              <a:schemeClr val="accent2"/>
            </a:solidFill>
          </a:ln>
        </p:spPr>
        <p:txBody>
          <a:bodyPr wrap="square" rtlCol="0">
            <a:spAutoFit/>
          </a:bodyPr>
          <a:lstStyle/>
          <a:p>
            <a:pPr lvl="0">
              <a:spcAft>
                <a:spcPts val="0"/>
              </a:spcAft>
            </a:pPr>
            <a:r>
              <a:rPr lang="en-US" altLang="zh-CN" sz="1600" b="1" dirty="0">
                <a:solidFill>
                  <a:schemeClr val="accent2"/>
                </a:solidFill>
                <a:latin typeface="宋体" pitchFamily="2" charset="-122"/>
              </a:rPr>
              <a:t>2015</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2</a:t>
            </a:r>
            <a:r>
              <a:rPr lang="zh-CN" altLang="en-US" sz="1600" b="1" dirty="0">
                <a:solidFill>
                  <a:schemeClr val="accent2"/>
                </a:solidFill>
                <a:latin typeface="宋体" pitchFamily="2" charset="-122"/>
              </a:rPr>
              <a:t>月</a:t>
            </a:r>
            <a:r>
              <a:rPr lang="en-US" altLang="zh-CN" sz="1600" b="1" dirty="0">
                <a:solidFill>
                  <a:schemeClr val="accent2"/>
                </a:solidFill>
                <a:latin typeface="宋体" pitchFamily="2" charset="-122"/>
              </a:rPr>
              <a:t>3</a:t>
            </a:r>
            <a:r>
              <a:rPr lang="zh-CN" altLang="en-US" sz="1600" b="1" dirty="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b="1" dirty="0">
                <a:latin typeface="宋体" pitchFamily="2" charset="-122"/>
              </a:rPr>
              <a:t>上报</a:t>
            </a:r>
            <a:r>
              <a:rPr lang="en-US" altLang="zh-CN" sz="1600" b="1" dirty="0">
                <a:latin typeface="宋体" pitchFamily="2" charset="-122"/>
              </a:rPr>
              <a:t>《</a:t>
            </a:r>
            <a:r>
              <a:rPr lang="zh-CN" altLang="en-US" sz="1600" b="1" dirty="0">
                <a:latin typeface="宋体" pitchFamily="2" charset="-122"/>
              </a:rPr>
              <a:t>关于开通“深港通”业务的请示</a:t>
            </a:r>
            <a:r>
              <a:rPr lang="en-US" altLang="zh-CN" sz="1600" b="1" dirty="0">
                <a:latin typeface="宋体" pitchFamily="2" charset="-122"/>
              </a:rPr>
              <a:t>》</a:t>
            </a:r>
            <a:r>
              <a:rPr lang="zh-CN" altLang="en-US" sz="1600" b="1" dirty="0">
                <a:latin typeface="宋体" pitchFamily="2" charset="-122"/>
              </a:rPr>
              <a:t>：</a:t>
            </a:r>
            <a:r>
              <a:rPr lang="zh-CN" altLang="en-US" sz="1600" dirty="0" smtClean="0">
                <a:latin typeface="宋体" pitchFamily="2" charset="-122"/>
              </a:rPr>
              <a:t>确定原则，拟定</a:t>
            </a:r>
            <a:r>
              <a:rPr lang="zh-CN" altLang="en-US" sz="1600" dirty="0">
                <a:latin typeface="宋体" pitchFamily="2" charset="-122"/>
              </a:rPr>
              <a:t>业务与技术方案，启动规则</a:t>
            </a:r>
            <a:r>
              <a:rPr lang="zh-CN" altLang="en-US" sz="1600" dirty="0" smtClean="0">
                <a:latin typeface="宋体" pitchFamily="2" charset="-122"/>
              </a:rPr>
              <a:t>制定与技术开发</a:t>
            </a:r>
            <a:endParaRPr lang="en-US" altLang="zh-CN" sz="1600" dirty="0">
              <a:latin typeface="宋体" pitchFamily="2" charset="-122"/>
            </a:endParaRPr>
          </a:p>
        </p:txBody>
      </p:sp>
      <p:sp>
        <p:nvSpPr>
          <p:cNvPr id="29" name="Line 58"/>
          <p:cNvSpPr>
            <a:spLocks noChangeShapeType="1"/>
          </p:cNvSpPr>
          <p:nvPr/>
        </p:nvSpPr>
        <p:spPr bwMode="auto">
          <a:xfrm flipH="1" flipV="1">
            <a:off x="4011030" y="3285783"/>
            <a:ext cx="0" cy="851637"/>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36" name="TextBox 35"/>
          <p:cNvSpPr txBox="1"/>
          <p:nvPr/>
        </p:nvSpPr>
        <p:spPr>
          <a:xfrm>
            <a:off x="3651005" y="5423056"/>
            <a:ext cx="2247726" cy="1323439"/>
          </a:xfrm>
          <a:prstGeom prst="rect">
            <a:avLst/>
          </a:prstGeom>
          <a:noFill/>
          <a:ln w="19050">
            <a:solidFill>
              <a:schemeClr val="accent2"/>
            </a:solidFill>
          </a:ln>
        </p:spPr>
        <p:txBody>
          <a:bodyPr wrap="square" rtlCol="0">
            <a:spAutoFit/>
          </a:bodyPr>
          <a:lstStyle/>
          <a:p>
            <a:pPr marL="0" lvl="0" indent="0">
              <a:lnSpc>
                <a:spcPct val="100000"/>
              </a:lnSpc>
              <a:spcAft>
                <a:spcPts val="0"/>
              </a:spcAft>
            </a:pPr>
            <a:r>
              <a:rPr lang="en-US" altLang="zh-CN" sz="1600" b="1" dirty="0">
                <a:solidFill>
                  <a:schemeClr val="accent2"/>
                </a:solidFill>
                <a:latin typeface="宋体" pitchFamily="2" charset="-122"/>
              </a:rPr>
              <a:t>2015</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2</a:t>
            </a:r>
            <a:r>
              <a:rPr lang="zh-CN" altLang="en-US" sz="1600" b="1" dirty="0">
                <a:solidFill>
                  <a:schemeClr val="accent2"/>
                </a:solidFill>
                <a:latin typeface="宋体" pitchFamily="2" charset="-122"/>
              </a:rPr>
              <a:t>月</a:t>
            </a:r>
            <a:r>
              <a:rPr lang="en-US" altLang="zh-CN" sz="1600" b="1" dirty="0">
                <a:solidFill>
                  <a:schemeClr val="accent2"/>
                </a:solidFill>
                <a:latin typeface="宋体" pitchFamily="2" charset="-122"/>
              </a:rPr>
              <a:t>10</a:t>
            </a:r>
            <a:r>
              <a:rPr lang="zh-CN" altLang="en-US" sz="1600" b="1" dirty="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dirty="0">
                <a:latin typeface="宋体" pitchFamily="2" charset="-122"/>
              </a:rPr>
              <a:t>证监会在深圳召开</a:t>
            </a:r>
            <a:r>
              <a:rPr lang="zh-CN" altLang="en-US" sz="1600" b="1" dirty="0">
                <a:latin typeface="宋体" pitchFamily="2" charset="-122"/>
              </a:rPr>
              <a:t>内地、香港两地监管工作会议</a:t>
            </a:r>
            <a:r>
              <a:rPr lang="zh-CN" altLang="en-US" sz="1600" dirty="0">
                <a:latin typeface="宋体" pitchFamily="2" charset="-122"/>
              </a:rPr>
              <a:t>，会议初步确定标的和额度</a:t>
            </a:r>
          </a:p>
        </p:txBody>
      </p:sp>
      <p:sp>
        <p:nvSpPr>
          <p:cNvPr id="37" name="Line 58"/>
          <p:cNvSpPr>
            <a:spLocks noChangeShapeType="1"/>
          </p:cNvSpPr>
          <p:nvPr/>
        </p:nvSpPr>
        <p:spPr bwMode="auto">
          <a:xfrm flipV="1">
            <a:off x="4731080" y="3944563"/>
            <a:ext cx="0" cy="1478492"/>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38" name="TextBox 37"/>
          <p:cNvSpPr txBox="1"/>
          <p:nvPr/>
        </p:nvSpPr>
        <p:spPr>
          <a:xfrm>
            <a:off x="5019100" y="4293854"/>
            <a:ext cx="3458041" cy="1077218"/>
          </a:xfrm>
          <a:prstGeom prst="rect">
            <a:avLst/>
          </a:prstGeom>
          <a:noFill/>
          <a:ln w="19050">
            <a:solidFill>
              <a:schemeClr val="accent2"/>
            </a:solidFill>
          </a:ln>
        </p:spPr>
        <p:txBody>
          <a:bodyPr wrap="square" rtlCol="0">
            <a:spAutoFit/>
          </a:bodyPr>
          <a:lstStyle/>
          <a:p>
            <a:pPr lvl="0"/>
            <a:r>
              <a:rPr lang="en-US" altLang="zh-CN" sz="1600" b="1" dirty="0">
                <a:solidFill>
                  <a:schemeClr val="accent2"/>
                </a:solidFill>
                <a:latin typeface="宋体" pitchFamily="2" charset="-122"/>
              </a:rPr>
              <a:t>2015</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7</a:t>
            </a:r>
            <a:r>
              <a:rPr lang="zh-CN" altLang="en-US" sz="1600" b="1" dirty="0">
                <a:solidFill>
                  <a:schemeClr val="accent2"/>
                </a:solidFill>
                <a:latin typeface="宋体" pitchFamily="2" charset="-122"/>
              </a:rPr>
              <a:t>月</a:t>
            </a:r>
            <a:endParaRPr lang="en-US" altLang="zh-CN" sz="1600" b="1" dirty="0">
              <a:solidFill>
                <a:schemeClr val="accent2"/>
              </a:solidFill>
              <a:latin typeface="宋体" pitchFamily="2" charset="-122"/>
            </a:endParaRPr>
          </a:p>
          <a:p>
            <a:pPr lvl="0"/>
            <a:r>
              <a:rPr lang="en-US" altLang="zh-CN" sz="1600" dirty="0">
                <a:latin typeface="宋体" pitchFamily="2" charset="-122"/>
              </a:rPr>
              <a:t>10</a:t>
            </a:r>
            <a:r>
              <a:rPr lang="zh-CN" altLang="en-US" sz="1600" dirty="0">
                <a:latin typeface="宋体" pitchFamily="2" charset="-122"/>
              </a:rPr>
              <a:t>家会员和</a:t>
            </a:r>
            <a:r>
              <a:rPr lang="en-US" altLang="zh-CN" sz="1600" dirty="0">
                <a:latin typeface="宋体" pitchFamily="2" charset="-122"/>
              </a:rPr>
              <a:t>5</a:t>
            </a:r>
            <a:r>
              <a:rPr lang="zh-CN" altLang="en-US" sz="1600" dirty="0">
                <a:latin typeface="宋体" pitchFamily="2" charset="-122"/>
              </a:rPr>
              <a:t>家开发商启动</a:t>
            </a:r>
            <a:r>
              <a:rPr lang="zh-CN" altLang="en-US" sz="1600" b="1" dirty="0">
                <a:latin typeface="宋体" pitchFamily="2" charset="-122"/>
              </a:rPr>
              <a:t>技术开发</a:t>
            </a:r>
            <a:r>
              <a:rPr lang="zh-CN" altLang="en-US" sz="1600" dirty="0">
                <a:latin typeface="宋体" pitchFamily="2" charset="-122"/>
              </a:rPr>
              <a:t>，</a:t>
            </a:r>
            <a:r>
              <a:rPr lang="en-US" altLang="zh-CN" sz="1600" dirty="0">
                <a:latin typeface="宋体" pitchFamily="2" charset="-122"/>
              </a:rPr>
              <a:t>10</a:t>
            </a:r>
            <a:r>
              <a:rPr lang="zh-CN" altLang="en-US" sz="1600" dirty="0">
                <a:latin typeface="宋体" pitchFamily="2" charset="-122"/>
              </a:rPr>
              <a:t>月完成并启动第</a:t>
            </a:r>
            <a:r>
              <a:rPr lang="en-US" altLang="zh-CN" sz="1600" dirty="0">
                <a:latin typeface="宋体" pitchFamily="2" charset="-122"/>
              </a:rPr>
              <a:t>1</a:t>
            </a:r>
            <a:r>
              <a:rPr lang="zh-CN" altLang="en-US" sz="1600" dirty="0">
                <a:latin typeface="宋体" pitchFamily="2" charset="-122"/>
              </a:rPr>
              <a:t>轮仿真测试。</a:t>
            </a:r>
            <a:r>
              <a:rPr lang="en-US" altLang="zh-CN" sz="1600" dirty="0">
                <a:latin typeface="宋体" pitchFamily="2" charset="-122"/>
              </a:rPr>
              <a:t>2016</a:t>
            </a:r>
            <a:r>
              <a:rPr lang="zh-CN" altLang="en-US" sz="1600" dirty="0">
                <a:latin typeface="宋体" pitchFamily="2" charset="-122"/>
              </a:rPr>
              <a:t>年</a:t>
            </a:r>
            <a:r>
              <a:rPr lang="en-US" altLang="zh-CN" sz="1600" dirty="0">
                <a:latin typeface="宋体" pitchFamily="2" charset="-122"/>
              </a:rPr>
              <a:t>4</a:t>
            </a:r>
            <a:r>
              <a:rPr lang="zh-CN" altLang="en-US" sz="1600" dirty="0">
                <a:latin typeface="宋体" pitchFamily="2" charset="-122"/>
              </a:rPr>
              <a:t>月启动第二轮仿真</a:t>
            </a:r>
            <a:r>
              <a:rPr lang="zh-CN" altLang="en-US" sz="1600" dirty="0" smtClean="0">
                <a:latin typeface="宋体" pitchFamily="2" charset="-122"/>
              </a:rPr>
              <a:t>测试</a:t>
            </a:r>
            <a:endParaRPr lang="zh-CN" altLang="en-US" sz="1600" dirty="0">
              <a:latin typeface="宋体" pitchFamily="2" charset="-122"/>
            </a:endParaRPr>
          </a:p>
        </p:txBody>
      </p:sp>
      <p:sp>
        <p:nvSpPr>
          <p:cNvPr id="39" name="Line 58"/>
          <p:cNvSpPr>
            <a:spLocks noChangeShapeType="1"/>
          </p:cNvSpPr>
          <p:nvPr/>
        </p:nvSpPr>
        <p:spPr bwMode="auto">
          <a:xfrm flipV="1">
            <a:off x="5739150" y="3519732"/>
            <a:ext cx="0" cy="754926"/>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40" name="Line 58"/>
          <p:cNvSpPr>
            <a:spLocks noChangeShapeType="1"/>
          </p:cNvSpPr>
          <p:nvPr/>
        </p:nvSpPr>
        <p:spPr bwMode="auto">
          <a:xfrm flipV="1">
            <a:off x="6387195" y="2460666"/>
            <a:ext cx="0" cy="722478"/>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41" name="TextBox 40"/>
          <p:cNvSpPr txBox="1"/>
          <p:nvPr/>
        </p:nvSpPr>
        <p:spPr>
          <a:xfrm>
            <a:off x="5494018" y="1629669"/>
            <a:ext cx="1692511" cy="830997"/>
          </a:xfrm>
          <a:prstGeom prst="rect">
            <a:avLst/>
          </a:prstGeom>
          <a:noFill/>
          <a:ln w="19050">
            <a:solidFill>
              <a:schemeClr val="accent2"/>
            </a:solidFill>
          </a:ln>
        </p:spPr>
        <p:txBody>
          <a:bodyPr wrap="square" rtlCol="0">
            <a:spAutoFit/>
          </a:bodyPr>
          <a:lstStyle/>
          <a:p>
            <a:pPr lvl="0"/>
            <a:r>
              <a:rPr lang="en-US" altLang="zh-CN" sz="1600" b="1" dirty="0">
                <a:solidFill>
                  <a:schemeClr val="accent2"/>
                </a:solidFill>
                <a:latin typeface="宋体" pitchFamily="2" charset="-122"/>
              </a:rPr>
              <a:t>2016</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5</a:t>
            </a:r>
            <a:r>
              <a:rPr lang="zh-CN" altLang="en-US" sz="1600" b="1" dirty="0">
                <a:solidFill>
                  <a:schemeClr val="accent2"/>
                </a:solidFill>
                <a:latin typeface="宋体" pitchFamily="2" charset="-122"/>
              </a:rPr>
              <a:t>月</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b="1" dirty="0">
                <a:latin typeface="宋体" pitchFamily="2" charset="-122"/>
              </a:rPr>
              <a:t>深港</a:t>
            </a:r>
            <a:r>
              <a:rPr lang="zh-CN" altLang="en-US" sz="1600" b="1" dirty="0" smtClean="0">
                <a:latin typeface="宋体" pitchFamily="2" charset="-122"/>
              </a:rPr>
              <a:t>通所司领导</a:t>
            </a:r>
            <a:r>
              <a:rPr lang="zh-CN" altLang="en-US" sz="1600" b="1" dirty="0">
                <a:latin typeface="宋体" pitchFamily="2" charset="-122"/>
              </a:rPr>
              <a:t>小组</a:t>
            </a:r>
            <a:r>
              <a:rPr lang="zh-CN" altLang="en-US" sz="1600" b="1" dirty="0" smtClean="0">
                <a:latin typeface="宋体" pitchFamily="2" charset="-122"/>
              </a:rPr>
              <a:t>成立</a:t>
            </a:r>
            <a:endParaRPr lang="zh-CN" altLang="en-US" sz="1600" dirty="0">
              <a:latin typeface="宋体" pitchFamily="2" charset="-122"/>
            </a:endParaRPr>
          </a:p>
        </p:txBody>
      </p:sp>
      <p:sp>
        <p:nvSpPr>
          <p:cNvPr id="44" name="TextBox 43"/>
          <p:cNvSpPr txBox="1"/>
          <p:nvPr/>
        </p:nvSpPr>
        <p:spPr>
          <a:xfrm>
            <a:off x="6601597" y="3415690"/>
            <a:ext cx="1988373" cy="830997"/>
          </a:xfrm>
          <a:prstGeom prst="rect">
            <a:avLst/>
          </a:prstGeom>
          <a:noFill/>
          <a:ln w="19050">
            <a:solidFill>
              <a:schemeClr val="accent2"/>
            </a:solidFill>
          </a:ln>
        </p:spPr>
        <p:txBody>
          <a:bodyPr wrap="square" rtlCol="0">
            <a:spAutoFit/>
          </a:bodyPr>
          <a:lstStyle/>
          <a:p>
            <a:pPr lvl="0"/>
            <a:r>
              <a:rPr lang="en-US" altLang="zh-CN" sz="1600" b="1" dirty="0" smtClean="0">
                <a:solidFill>
                  <a:schemeClr val="accent2"/>
                </a:solidFill>
                <a:latin typeface="宋体" pitchFamily="2" charset="-122"/>
              </a:rPr>
              <a:t>2016</a:t>
            </a:r>
            <a:r>
              <a:rPr lang="zh-CN" altLang="en-US" sz="1600" b="1" dirty="0" smtClean="0">
                <a:solidFill>
                  <a:schemeClr val="accent2"/>
                </a:solidFill>
                <a:latin typeface="宋体" pitchFamily="2" charset="-122"/>
              </a:rPr>
              <a:t>年</a:t>
            </a:r>
            <a:r>
              <a:rPr lang="en-US" altLang="zh-CN" sz="1600" b="1" dirty="0">
                <a:solidFill>
                  <a:schemeClr val="accent2"/>
                </a:solidFill>
                <a:latin typeface="宋体" pitchFamily="2" charset="-122"/>
              </a:rPr>
              <a:t>8</a:t>
            </a:r>
            <a:r>
              <a:rPr lang="zh-CN" altLang="en-US" sz="1600" b="1" dirty="0" smtClean="0">
                <a:solidFill>
                  <a:schemeClr val="accent2"/>
                </a:solidFill>
                <a:latin typeface="宋体" pitchFamily="2" charset="-122"/>
              </a:rPr>
              <a:t>月</a:t>
            </a:r>
            <a:r>
              <a:rPr lang="en-US" altLang="zh-CN" sz="1600" b="1" dirty="0" smtClean="0">
                <a:solidFill>
                  <a:schemeClr val="accent2"/>
                </a:solidFill>
                <a:latin typeface="宋体" pitchFamily="2" charset="-122"/>
              </a:rPr>
              <a:t>16</a:t>
            </a:r>
            <a:r>
              <a:rPr lang="zh-CN" altLang="en-US" sz="1600" b="1" dirty="0" smtClean="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b="1" dirty="0" smtClean="0">
                <a:latin typeface="宋体" pitchFamily="2" charset="-122"/>
              </a:rPr>
              <a:t>国务院正式批准，</a:t>
            </a:r>
            <a:r>
              <a:rPr lang="en-US" altLang="zh-CN" sz="1600" b="1" dirty="0" smtClean="0">
                <a:latin typeface="宋体" pitchFamily="2" charset="-122"/>
              </a:rPr>
              <a:t>《</a:t>
            </a:r>
            <a:r>
              <a:rPr lang="zh-CN" altLang="en-US" sz="1600" b="1" dirty="0">
                <a:latin typeface="宋体" pitchFamily="2" charset="-122"/>
              </a:rPr>
              <a:t>联合公告</a:t>
            </a:r>
            <a:r>
              <a:rPr lang="en-US" altLang="zh-CN" sz="1600" b="1" dirty="0">
                <a:latin typeface="宋体" pitchFamily="2" charset="-122"/>
              </a:rPr>
              <a:t>》</a:t>
            </a:r>
            <a:r>
              <a:rPr lang="zh-CN" altLang="en-US" sz="1600" b="1" dirty="0">
                <a:latin typeface="宋体" pitchFamily="2" charset="-122"/>
              </a:rPr>
              <a:t>发布</a:t>
            </a:r>
            <a:endParaRPr lang="zh-CN" altLang="en-US" sz="1600" dirty="0">
              <a:latin typeface="宋体" pitchFamily="2" charset="-122"/>
            </a:endParaRPr>
          </a:p>
        </p:txBody>
      </p:sp>
      <p:sp>
        <p:nvSpPr>
          <p:cNvPr id="45" name="Line 58"/>
          <p:cNvSpPr>
            <a:spLocks noChangeShapeType="1"/>
          </p:cNvSpPr>
          <p:nvPr/>
        </p:nvSpPr>
        <p:spPr bwMode="auto">
          <a:xfrm flipV="1">
            <a:off x="7186530" y="3152177"/>
            <a:ext cx="0" cy="277617"/>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23" name="椭圆 22"/>
          <p:cNvSpPr/>
          <p:nvPr/>
        </p:nvSpPr>
        <p:spPr>
          <a:xfrm>
            <a:off x="5595140" y="3347053"/>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TextBox 24"/>
          <p:cNvSpPr txBox="1"/>
          <p:nvPr/>
        </p:nvSpPr>
        <p:spPr>
          <a:xfrm>
            <a:off x="338775" y="4077839"/>
            <a:ext cx="2247726" cy="1077218"/>
          </a:xfrm>
          <a:prstGeom prst="rect">
            <a:avLst/>
          </a:prstGeom>
          <a:noFill/>
          <a:ln w="19050">
            <a:solidFill>
              <a:schemeClr val="accent2"/>
            </a:solidFill>
          </a:ln>
        </p:spPr>
        <p:txBody>
          <a:bodyPr wrap="square" rtlCol="0">
            <a:spAutoFit/>
          </a:bodyPr>
          <a:lstStyle/>
          <a:p>
            <a:pPr lvl="0"/>
            <a:r>
              <a:rPr lang="en-US" altLang="zh-CN" sz="1600" b="1" dirty="0" smtClean="0">
                <a:solidFill>
                  <a:schemeClr val="accent2"/>
                </a:solidFill>
                <a:latin typeface="宋体" pitchFamily="2" charset="-122"/>
              </a:rPr>
              <a:t>2013-2014</a:t>
            </a:r>
            <a:r>
              <a:rPr lang="zh-CN" altLang="en-US" sz="1600" b="1" dirty="0" smtClean="0">
                <a:solidFill>
                  <a:schemeClr val="accent2"/>
                </a:solidFill>
                <a:latin typeface="宋体" pitchFamily="2" charset="-122"/>
              </a:rPr>
              <a:t>年</a:t>
            </a:r>
            <a:endParaRPr lang="en-US" altLang="zh-CN" sz="1600" b="1" dirty="0" smtClean="0">
              <a:solidFill>
                <a:schemeClr val="accent2"/>
              </a:solidFill>
              <a:latin typeface="宋体" pitchFamily="2" charset="-122"/>
            </a:endParaRPr>
          </a:p>
          <a:p>
            <a:pPr lvl="0"/>
            <a:r>
              <a:rPr lang="zh-CN" altLang="en-US" sz="1600" b="1" dirty="0" smtClean="0">
                <a:latin typeface="宋体" pitchFamily="2" charset="-122"/>
              </a:rPr>
              <a:t>跟踪沪港通进展，制定优化方案：</a:t>
            </a:r>
            <a:r>
              <a:rPr lang="zh-CN" altLang="en-US" sz="1600" dirty="0" smtClean="0">
                <a:latin typeface="宋体" pitchFamily="2" charset="-122"/>
              </a:rPr>
              <a:t>研究交易日方案、</a:t>
            </a:r>
            <a:r>
              <a:rPr lang="en-US" altLang="zh-CN" sz="1600" dirty="0" smtClean="0">
                <a:latin typeface="宋体" pitchFamily="2" charset="-122"/>
              </a:rPr>
              <a:t>ETF</a:t>
            </a:r>
            <a:r>
              <a:rPr lang="zh-CN" altLang="en-US" sz="1600" dirty="0" smtClean="0">
                <a:latin typeface="宋体" pitchFamily="2" charset="-122"/>
              </a:rPr>
              <a:t>纳入标的等</a:t>
            </a:r>
            <a:endParaRPr lang="zh-CN" altLang="en-US" sz="1600" dirty="0">
              <a:latin typeface="宋体" pitchFamily="2" charset="-122"/>
            </a:endParaRPr>
          </a:p>
        </p:txBody>
      </p:sp>
      <p:sp>
        <p:nvSpPr>
          <p:cNvPr id="30" name="椭圆 29"/>
          <p:cNvSpPr/>
          <p:nvPr/>
        </p:nvSpPr>
        <p:spPr>
          <a:xfrm>
            <a:off x="1771145" y="5651213"/>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Line 58"/>
          <p:cNvSpPr>
            <a:spLocks noChangeShapeType="1"/>
          </p:cNvSpPr>
          <p:nvPr/>
        </p:nvSpPr>
        <p:spPr bwMode="auto">
          <a:xfrm flipV="1">
            <a:off x="1922885" y="5155057"/>
            <a:ext cx="0" cy="506892"/>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32" name="椭圆 31"/>
          <p:cNvSpPr/>
          <p:nvPr/>
        </p:nvSpPr>
        <p:spPr>
          <a:xfrm>
            <a:off x="8331330" y="2709744"/>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TextBox 32"/>
          <p:cNvSpPr txBox="1"/>
          <p:nvPr/>
        </p:nvSpPr>
        <p:spPr>
          <a:xfrm>
            <a:off x="7539275" y="1323035"/>
            <a:ext cx="1988373" cy="830997"/>
          </a:xfrm>
          <a:prstGeom prst="rect">
            <a:avLst/>
          </a:prstGeom>
          <a:noFill/>
          <a:ln w="19050">
            <a:solidFill>
              <a:schemeClr val="accent2"/>
            </a:solidFill>
          </a:ln>
        </p:spPr>
        <p:txBody>
          <a:bodyPr wrap="square" rtlCol="0">
            <a:spAutoFit/>
          </a:bodyPr>
          <a:lstStyle/>
          <a:p>
            <a:pPr lvl="0"/>
            <a:r>
              <a:rPr lang="en-US" altLang="zh-CN" sz="1600" b="1" dirty="0" smtClean="0">
                <a:solidFill>
                  <a:schemeClr val="accent2"/>
                </a:solidFill>
                <a:latin typeface="宋体" pitchFamily="2" charset="-122"/>
              </a:rPr>
              <a:t>2016</a:t>
            </a:r>
            <a:r>
              <a:rPr lang="zh-CN" altLang="en-US" sz="1600" b="1" dirty="0" smtClean="0">
                <a:solidFill>
                  <a:schemeClr val="accent2"/>
                </a:solidFill>
                <a:latin typeface="宋体" pitchFamily="2" charset="-122"/>
              </a:rPr>
              <a:t>年</a:t>
            </a:r>
            <a:r>
              <a:rPr lang="en-US" altLang="zh-CN" sz="1600" b="1" dirty="0">
                <a:solidFill>
                  <a:schemeClr val="accent2"/>
                </a:solidFill>
                <a:latin typeface="宋体" pitchFamily="2" charset="-122"/>
              </a:rPr>
              <a:t>8</a:t>
            </a:r>
            <a:r>
              <a:rPr lang="zh-CN" altLang="en-US" sz="1600" b="1" dirty="0" smtClean="0">
                <a:solidFill>
                  <a:schemeClr val="accent2"/>
                </a:solidFill>
                <a:latin typeface="宋体" pitchFamily="2" charset="-122"/>
              </a:rPr>
              <a:t>月</a:t>
            </a:r>
            <a:r>
              <a:rPr lang="en-US" altLang="zh-CN" sz="1600" b="1" dirty="0" smtClean="0">
                <a:solidFill>
                  <a:schemeClr val="accent2"/>
                </a:solidFill>
                <a:latin typeface="宋体" pitchFamily="2" charset="-122"/>
              </a:rPr>
              <a:t>22</a:t>
            </a:r>
            <a:r>
              <a:rPr lang="zh-CN" altLang="en-US" sz="1600" b="1" dirty="0" smtClean="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dirty="0">
                <a:latin typeface="宋体" pitchFamily="2" charset="-122"/>
              </a:rPr>
              <a:t>发布港股通业务和技术启动通知</a:t>
            </a:r>
          </a:p>
        </p:txBody>
      </p:sp>
      <p:sp>
        <p:nvSpPr>
          <p:cNvPr id="34" name="Line 58"/>
          <p:cNvSpPr>
            <a:spLocks noChangeShapeType="1"/>
          </p:cNvSpPr>
          <p:nvPr/>
        </p:nvSpPr>
        <p:spPr bwMode="auto">
          <a:xfrm flipV="1">
            <a:off x="8475340" y="2168277"/>
            <a:ext cx="0" cy="541467"/>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35" name="椭圆 34"/>
          <p:cNvSpPr/>
          <p:nvPr/>
        </p:nvSpPr>
        <p:spPr>
          <a:xfrm>
            <a:off x="9627420" y="2565734"/>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TextBox 41"/>
          <p:cNvSpPr txBox="1"/>
          <p:nvPr/>
        </p:nvSpPr>
        <p:spPr>
          <a:xfrm>
            <a:off x="8835365" y="3627194"/>
            <a:ext cx="2232155" cy="1323439"/>
          </a:xfrm>
          <a:prstGeom prst="rect">
            <a:avLst/>
          </a:prstGeom>
          <a:noFill/>
          <a:ln w="19050">
            <a:solidFill>
              <a:schemeClr val="accent2"/>
            </a:solidFill>
          </a:ln>
        </p:spPr>
        <p:txBody>
          <a:bodyPr wrap="square" rtlCol="0">
            <a:spAutoFit/>
          </a:bodyPr>
          <a:lstStyle/>
          <a:p>
            <a:pPr lvl="0"/>
            <a:r>
              <a:rPr lang="en-US" altLang="zh-CN" sz="1600" b="1" dirty="0" smtClean="0">
                <a:solidFill>
                  <a:schemeClr val="accent2"/>
                </a:solidFill>
                <a:latin typeface="宋体" pitchFamily="2" charset="-122"/>
              </a:rPr>
              <a:t>2016</a:t>
            </a:r>
            <a:r>
              <a:rPr lang="zh-CN" altLang="en-US" sz="1600" b="1" dirty="0" smtClean="0">
                <a:solidFill>
                  <a:schemeClr val="accent2"/>
                </a:solidFill>
                <a:latin typeface="宋体" pitchFamily="2" charset="-122"/>
              </a:rPr>
              <a:t>年</a:t>
            </a:r>
            <a:r>
              <a:rPr lang="en-US" altLang="zh-CN" sz="1600" b="1" dirty="0">
                <a:solidFill>
                  <a:schemeClr val="accent2"/>
                </a:solidFill>
                <a:latin typeface="宋体" pitchFamily="2" charset="-122"/>
              </a:rPr>
              <a:t>8</a:t>
            </a:r>
            <a:r>
              <a:rPr lang="zh-CN" altLang="en-US" sz="1600" b="1" dirty="0" smtClean="0">
                <a:solidFill>
                  <a:schemeClr val="accent2"/>
                </a:solidFill>
                <a:latin typeface="宋体" pitchFamily="2" charset="-122"/>
              </a:rPr>
              <a:t>月</a:t>
            </a:r>
            <a:r>
              <a:rPr lang="en-US" altLang="zh-CN" sz="1600" b="1" dirty="0" smtClean="0">
                <a:solidFill>
                  <a:schemeClr val="accent2"/>
                </a:solidFill>
                <a:latin typeface="宋体" pitchFamily="2" charset="-122"/>
              </a:rPr>
              <a:t>26</a:t>
            </a:r>
            <a:r>
              <a:rPr lang="zh-CN" altLang="en-US" sz="1600" b="1" dirty="0" smtClean="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dirty="0">
                <a:latin typeface="宋体" pitchFamily="2" charset="-122"/>
              </a:rPr>
              <a:t>业务实施办法、适当性管理指引、风险揭示书必备条款向市场征求意见</a:t>
            </a:r>
          </a:p>
        </p:txBody>
      </p:sp>
      <p:sp>
        <p:nvSpPr>
          <p:cNvPr id="43" name="Line 58"/>
          <p:cNvSpPr>
            <a:spLocks noChangeShapeType="1"/>
          </p:cNvSpPr>
          <p:nvPr/>
        </p:nvSpPr>
        <p:spPr bwMode="auto">
          <a:xfrm flipV="1">
            <a:off x="9771430" y="2792485"/>
            <a:ext cx="7280" cy="781320"/>
          </a:xfrm>
          <a:prstGeom prst="line">
            <a:avLst/>
          </a:prstGeom>
          <a:noFill/>
          <a:ln w="19050"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zh-CN" altLang="en-US">
              <a:solidFill>
                <a:srgbClr val="000000"/>
              </a:solidFill>
              <a:latin typeface="宋体" pitchFamily="2" charset="-122"/>
            </a:endParaRPr>
          </a:p>
        </p:txBody>
      </p:sp>
      <p:sp>
        <p:nvSpPr>
          <p:cNvPr id="47"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110569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a:t>
            </a:r>
            <a:r>
              <a:rPr lang="zh-CN" altLang="en-US" sz="2800" b="1" dirty="0" smtClean="0">
                <a:solidFill>
                  <a:srgbClr val="002060"/>
                </a:solidFill>
                <a:latin typeface="微软雅黑" panose="020B0503020204020204" pitchFamily="34" charset="-122"/>
                <a:ea typeface="微软雅黑" panose="020B0503020204020204" pitchFamily="34" charset="-122"/>
              </a:rPr>
              <a:t>、概述</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3" y="707942"/>
            <a:ext cx="7964284"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（三）设计原则</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grpSp>
        <p:nvGrpSpPr>
          <p:cNvPr id="137" name="组合 136"/>
          <p:cNvGrpSpPr>
            <a:grpSpLocks/>
          </p:cNvGrpSpPr>
          <p:nvPr/>
        </p:nvGrpSpPr>
        <p:grpSpPr bwMode="auto">
          <a:xfrm>
            <a:off x="-2397415" y="1694211"/>
            <a:ext cx="14473004" cy="3809374"/>
            <a:chOff x="948119" y="926064"/>
            <a:chExt cx="11139903" cy="4291203"/>
          </a:xfrm>
        </p:grpSpPr>
        <p:sp>
          <p:nvSpPr>
            <p:cNvPr id="138" name="椭圆 10"/>
            <p:cNvSpPr>
              <a:spLocks noChangeArrowheads="1"/>
            </p:cNvSpPr>
            <p:nvPr/>
          </p:nvSpPr>
          <p:spPr bwMode="auto">
            <a:xfrm>
              <a:off x="1743812" y="4230350"/>
              <a:ext cx="5222980" cy="986917"/>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122767" tIns="61384" rIns="122767" bIns="6138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1" i="0" u="none" strike="noStrike" kern="0" cap="none" spc="0" normalizeH="0" baseline="0" noProof="0">
                <a:ln>
                  <a:noFill/>
                </a:ln>
                <a:solidFill>
                  <a:sysClr val="windowText" lastClr="000000"/>
                </a:solidFill>
                <a:effectLst/>
                <a:uLnTx/>
                <a:uFillTx/>
                <a:latin typeface="+mj-ea"/>
                <a:ea typeface="+mj-ea"/>
              </a:endParaRPr>
            </a:p>
          </p:txBody>
        </p:sp>
        <p:sp>
          <p:nvSpPr>
            <p:cNvPr id="139" name="任意多边形 138"/>
            <p:cNvSpPr/>
            <p:nvPr/>
          </p:nvSpPr>
          <p:spPr>
            <a:xfrm>
              <a:off x="3261288" y="2204700"/>
              <a:ext cx="1094251" cy="2495639"/>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0" name="任意多边形 139"/>
            <p:cNvSpPr/>
            <p:nvPr/>
          </p:nvSpPr>
          <p:spPr>
            <a:xfrm flipH="1">
              <a:off x="4355301" y="2205262"/>
              <a:ext cx="1126095" cy="2496066"/>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a:gsLst>
                <a:gs pos="0">
                  <a:srgbClr val="FF6600">
                    <a:lumMod val="36000"/>
                  </a:srgbClr>
                </a:gs>
                <a:gs pos="25000">
                  <a:srgbClr val="FF6600">
                    <a:lumMod val="75000"/>
                  </a:srgbClr>
                </a:gs>
                <a:gs pos="100000">
                  <a:srgbClr val="FF6600"/>
                </a:gs>
              </a:gsLst>
              <a:lin ang="0" scaled="1"/>
            </a:gradFill>
            <a:ln w="3175" cap="flat" cmpd="sng" algn="ctr">
              <a:noFill/>
              <a:prstDash val="solid"/>
            </a:ln>
            <a:effectLst/>
            <a:scene3d>
              <a:camera prst="orthographicFront"/>
              <a:lightRig rig="balanced" dir="t"/>
            </a:scene3d>
            <a:sp3d extrusionH="247650">
              <a:extrusionClr>
                <a:srgbClr val="770B2C"/>
              </a:extrusion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67" b="1" i="0" u="none" strike="noStrike" kern="0" cap="none" spc="0" normalizeH="0" baseline="0" noProof="0">
                <a:ln>
                  <a:noFill/>
                </a:ln>
                <a:solidFill>
                  <a:prstClr val="white"/>
                </a:solidFill>
                <a:effectLst/>
                <a:uLnTx/>
                <a:uFillTx/>
                <a:latin typeface="+mj-ea"/>
                <a:ea typeface="+mj-ea"/>
              </a:endParaRPr>
            </a:p>
          </p:txBody>
        </p:sp>
        <p:sp>
          <p:nvSpPr>
            <p:cNvPr id="141" name="任意多边形 140"/>
            <p:cNvSpPr/>
            <p:nvPr/>
          </p:nvSpPr>
          <p:spPr>
            <a:xfrm flipH="1">
              <a:off x="4425324" y="2396557"/>
              <a:ext cx="811032" cy="2132357"/>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a:gsLst>
                <a:gs pos="0">
                  <a:sysClr val="window" lastClr="FFFFFF">
                    <a:alpha val="30000"/>
                  </a:sysClr>
                </a:gs>
                <a:gs pos="36000">
                  <a:sysClr val="window" lastClr="FFFFFF">
                    <a:alpha val="0"/>
                  </a:sysClr>
                </a:gs>
              </a:gsLst>
              <a:lin ang="8100000" scaled="1"/>
            </a:gradFill>
            <a:ln w="3175" cap="flat" cmpd="sng" algn="ctr">
              <a:gradFill flip="none" rotWithShape="1">
                <a:gsLst>
                  <a:gs pos="0">
                    <a:sysClr val="window" lastClr="FFFFFF"/>
                  </a:gs>
                  <a:gs pos="36000">
                    <a:sysClr val="window" lastClr="FFFFFF">
                      <a:alpha val="0"/>
                    </a:sysClr>
                  </a:gs>
                </a:gsLst>
                <a:lin ang="10800000" scaled="1"/>
                <a:tileRect/>
              </a:gra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2" name="圆角矩形 141"/>
            <p:cNvSpPr/>
            <p:nvPr/>
          </p:nvSpPr>
          <p:spPr bwMode="auto">
            <a:xfrm rot="6662865">
              <a:off x="2404942" y="1248005"/>
              <a:ext cx="45632" cy="2959278"/>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3" name="矩形 142"/>
            <p:cNvSpPr/>
            <p:nvPr/>
          </p:nvSpPr>
          <p:spPr>
            <a:xfrm rot="18905682">
              <a:off x="4915042" y="3809423"/>
              <a:ext cx="198773" cy="596453"/>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4" name="矩形 143"/>
            <p:cNvSpPr/>
            <p:nvPr/>
          </p:nvSpPr>
          <p:spPr>
            <a:xfrm rot="18905682">
              <a:off x="4853418" y="2821983"/>
              <a:ext cx="109798" cy="596455"/>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5" name="矩形 144"/>
            <p:cNvSpPr/>
            <p:nvPr/>
          </p:nvSpPr>
          <p:spPr>
            <a:xfrm rot="18905682">
              <a:off x="4834487" y="3302933"/>
              <a:ext cx="155232" cy="596455"/>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grpSp>
          <p:nvGrpSpPr>
            <p:cNvPr id="146" name="组合 26"/>
            <p:cNvGrpSpPr>
              <a:grpSpLocks/>
            </p:cNvGrpSpPr>
            <p:nvPr/>
          </p:nvGrpSpPr>
          <p:grpSpPr bwMode="auto">
            <a:xfrm>
              <a:off x="5080992" y="1306730"/>
              <a:ext cx="396238" cy="1877118"/>
              <a:chOff x="5272975" y="1325683"/>
              <a:chExt cx="396238" cy="1877118"/>
            </a:xfrm>
          </p:grpSpPr>
          <p:sp>
            <p:nvSpPr>
              <p:cNvPr id="157" name="矩形 8"/>
              <p:cNvSpPr/>
              <p:nvPr/>
            </p:nvSpPr>
            <p:spPr>
              <a:xfrm rot="2301298">
                <a:off x="5272570" y="1326131"/>
                <a:ext cx="397546" cy="1876464"/>
              </a:xfrm>
              <a:custGeom>
                <a:avLst/>
                <a:gdLst/>
                <a:ahLst/>
                <a:cxnLst/>
                <a:rect l="l" t="t" r="r" b="b"/>
                <a:pathLst>
                  <a:path w="396238" h="1877118">
                    <a:moveTo>
                      <a:pt x="196096" y="0"/>
                    </a:moveTo>
                    <a:lnTo>
                      <a:pt x="396238" y="441514"/>
                    </a:lnTo>
                    <a:lnTo>
                      <a:pt x="279988" y="442046"/>
                    </a:lnTo>
                    <a:lnTo>
                      <a:pt x="279988" y="1849253"/>
                    </a:lnTo>
                    <a:lnTo>
                      <a:pt x="279948" y="1849253"/>
                    </a:lnTo>
                    <a:cubicBezTo>
                      <a:pt x="279987" y="1849273"/>
                      <a:pt x="279987" y="1849294"/>
                      <a:pt x="279987" y="1849314"/>
                    </a:cubicBezTo>
                    <a:cubicBezTo>
                      <a:pt x="279988" y="1864669"/>
                      <a:pt x="239971" y="1877117"/>
                      <a:pt x="190607" y="1877118"/>
                    </a:cubicBezTo>
                    <a:cubicBezTo>
                      <a:pt x="141243" y="1877117"/>
                      <a:pt x="101226" y="1864669"/>
                      <a:pt x="101226" y="1849314"/>
                    </a:cubicBezTo>
                    <a:lnTo>
                      <a:pt x="101265" y="1849253"/>
                    </a:lnTo>
                    <a:lnTo>
                      <a:pt x="101226" y="1849253"/>
                    </a:lnTo>
                    <a:lnTo>
                      <a:pt x="101226" y="442863"/>
                    </a:lnTo>
                    <a:lnTo>
                      <a:pt x="0" y="443326"/>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58" name="圆角矩形 157"/>
              <p:cNvSpPr/>
              <p:nvPr/>
            </p:nvSpPr>
            <p:spPr>
              <a:xfrm rot="2301298">
                <a:off x="5325105" y="1660261"/>
                <a:ext cx="38974" cy="1403824"/>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grpSp>
        <p:grpSp>
          <p:nvGrpSpPr>
            <p:cNvPr id="147" name="组合 2050"/>
            <p:cNvGrpSpPr>
              <a:grpSpLocks/>
            </p:cNvGrpSpPr>
            <p:nvPr/>
          </p:nvGrpSpPr>
          <p:grpSpPr bwMode="auto">
            <a:xfrm>
              <a:off x="4624097" y="2900574"/>
              <a:ext cx="3061346" cy="545868"/>
              <a:chOff x="5048626" y="2774424"/>
              <a:chExt cx="3061346" cy="431118"/>
            </a:xfrm>
          </p:grpSpPr>
          <p:sp>
            <p:nvSpPr>
              <p:cNvPr id="155" name="椭圆 34"/>
              <p:cNvSpPr/>
              <p:nvPr/>
            </p:nvSpPr>
            <p:spPr>
              <a:xfrm rot="15824032" flipV="1">
                <a:off x="6029587" y="1976136"/>
                <a:ext cx="369378" cy="2089434"/>
              </a:xfrm>
              <a:custGeom>
                <a:avLst/>
                <a:gdLst/>
                <a:ahLst/>
                <a:cxnLst/>
                <a:rect l="l" t="t" r="r" b="b"/>
                <a:pathLst>
                  <a:path w="368899" h="3658871">
                    <a:moveTo>
                      <a:pt x="368899" y="514796"/>
                    </a:moveTo>
                    <a:lnTo>
                      <a:pt x="174594" y="0"/>
                    </a:lnTo>
                    <a:lnTo>
                      <a:pt x="0" y="521810"/>
                    </a:lnTo>
                    <a:lnTo>
                      <a:pt x="110242" y="519714"/>
                    </a:lnTo>
                    <a:lnTo>
                      <a:pt x="110242" y="3600132"/>
                    </a:lnTo>
                    <a:lnTo>
                      <a:pt x="110277" y="3600132"/>
                    </a:lnTo>
                    <a:lnTo>
                      <a:pt x="110242" y="3600262"/>
                    </a:lnTo>
                    <a:cubicBezTo>
                      <a:pt x="110242" y="3608354"/>
                      <a:pt x="112403" y="3616063"/>
                      <a:pt x="116312" y="3623075"/>
                    </a:cubicBezTo>
                    <a:cubicBezTo>
                      <a:pt x="128037" y="3644111"/>
                      <a:pt x="155487" y="3658871"/>
                      <a:pt x="187481" y="3658871"/>
                    </a:cubicBezTo>
                    <a:cubicBezTo>
                      <a:pt x="230138" y="3658871"/>
                      <a:pt x="264719" y="3632631"/>
                      <a:pt x="264719" y="3600262"/>
                    </a:cubicBezTo>
                    <a:cubicBezTo>
                      <a:pt x="264719" y="3600218"/>
                      <a:pt x="264719" y="3600175"/>
                      <a:pt x="264684" y="3600132"/>
                    </a:cubicBezTo>
                    <a:lnTo>
                      <a:pt x="264718" y="3600132"/>
                    </a:lnTo>
                    <a:lnTo>
                      <a:pt x="264718" y="516777"/>
                    </a:lnTo>
                    <a:close/>
                  </a:path>
                </a:pathLst>
              </a:custGeom>
              <a:solidFill>
                <a:srgbClr val="FF6600"/>
              </a:soli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56" name="圆角矩形 155"/>
              <p:cNvSpPr/>
              <p:nvPr/>
            </p:nvSpPr>
            <p:spPr>
              <a:xfrm rot="15223275" flipV="1">
                <a:off x="6562427" y="1260623"/>
                <a:ext cx="33743" cy="3061346"/>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grpSp>
        <p:grpSp>
          <p:nvGrpSpPr>
            <p:cNvPr id="148" name="组合 2052"/>
            <p:cNvGrpSpPr>
              <a:grpSpLocks/>
            </p:cNvGrpSpPr>
            <p:nvPr/>
          </p:nvGrpSpPr>
          <p:grpSpPr bwMode="auto">
            <a:xfrm>
              <a:off x="4733305" y="3605007"/>
              <a:ext cx="2818789" cy="811783"/>
              <a:chOff x="4925289" y="3623968"/>
              <a:chExt cx="2818789" cy="811782"/>
            </a:xfrm>
          </p:grpSpPr>
          <p:sp>
            <p:nvSpPr>
              <p:cNvPr id="153" name="矩形 8"/>
              <p:cNvSpPr/>
              <p:nvPr/>
            </p:nvSpPr>
            <p:spPr>
              <a:xfrm rot="6456129">
                <a:off x="6154802" y="2846473"/>
                <a:ext cx="359764" cy="2818789"/>
              </a:xfrm>
              <a:custGeom>
                <a:avLst/>
                <a:gdLst/>
                <a:ahLst/>
                <a:cxnLst/>
                <a:rect l="l" t="t" r="r" b="b"/>
                <a:pathLst>
                  <a:path w="360043" h="2819135">
                    <a:moveTo>
                      <a:pt x="0" y="557318"/>
                    </a:moveTo>
                    <a:lnTo>
                      <a:pt x="180022" y="0"/>
                    </a:lnTo>
                    <a:lnTo>
                      <a:pt x="360043" y="557318"/>
                    </a:lnTo>
                    <a:lnTo>
                      <a:pt x="284670" y="557318"/>
                    </a:lnTo>
                    <a:lnTo>
                      <a:pt x="284670" y="2776747"/>
                    </a:lnTo>
                    <a:lnTo>
                      <a:pt x="284625" y="2776747"/>
                    </a:lnTo>
                    <a:cubicBezTo>
                      <a:pt x="284671" y="2776778"/>
                      <a:pt x="284671" y="2776809"/>
                      <a:pt x="284671" y="2776840"/>
                    </a:cubicBezTo>
                    <a:cubicBezTo>
                      <a:pt x="284671" y="2800199"/>
                      <a:pt x="237817" y="2819135"/>
                      <a:pt x="180020" y="2819135"/>
                    </a:cubicBezTo>
                    <a:cubicBezTo>
                      <a:pt x="122223" y="2819135"/>
                      <a:pt x="75369" y="2800199"/>
                      <a:pt x="75369" y="2776840"/>
                    </a:cubicBezTo>
                    <a:lnTo>
                      <a:pt x="75416" y="2776747"/>
                    </a:lnTo>
                    <a:lnTo>
                      <a:pt x="75369" y="2776747"/>
                    </a:lnTo>
                    <a:lnTo>
                      <a:pt x="75369" y="557318"/>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54" name="圆角矩形 153"/>
              <p:cNvSpPr/>
              <p:nvPr/>
            </p:nvSpPr>
            <p:spPr>
              <a:xfrm rot="5400000">
                <a:off x="6364465" y="2579057"/>
                <a:ext cx="45719" cy="2135542"/>
              </a:xfrm>
              <a:prstGeom prst="roundRect">
                <a:avLst>
                  <a:gd name="adj" fmla="val 50000"/>
                </a:avLst>
              </a:prstGeom>
              <a:gradFill flip="none" rotWithShape="1">
                <a:gsLst>
                  <a:gs pos="34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grpSp>
        <p:sp>
          <p:nvSpPr>
            <p:cNvPr id="149" name="TextBox 11"/>
            <p:cNvSpPr txBox="1">
              <a:spLocks noChangeArrowheads="1"/>
            </p:cNvSpPr>
            <p:nvPr/>
          </p:nvSpPr>
          <p:spPr bwMode="auto">
            <a:xfrm flipH="1">
              <a:off x="5880713" y="926064"/>
              <a:ext cx="6207309" cy="1062870"/>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Clr>
                  <a:srgbClr val="C00000"/>
                </a:buClr>
              </a:pPr>
              <a:r>
                <a:rPr lang="zh-CN" altLang="en-US" sz="2000" b="1" dirty="0" smtClean="0">
                  <a:latin typeface="+mj-ea"/>
                  <a:ea typeface="+mj-ea"/>
                </a:rPr>
                <a:t>与沪港</a:t>
              </a:r>
              <a:r>
                <a:rPr lang="zh-CN" altLang="en-US" sz="2000" b="1" dirty="0">
                  <a:latin typeface="+mj-ea"/>
                  <a:ea typeface="+mj-ea"/>
                </a:rPr>
                <a:t>通保持基本框架和模式不变</a:t>
              </a:r>
              <a:r>
                <a:rPr lang="zh-CN" altLang="en-US" sz="2000" b="1" dirty="0" smtClean="0">
                  <a:latin typeface="+mj-ea"/>
                  <a:ea typeface="+mj-ea"/>
                </a:rPr>
                <a:t>，</a:t>
              </a:r>
              <a:endParaRPr lang="en-US" altLang="zh-CN" sz="2000" b="1" dirty="0" smtClean="0">
                <a:latin typeface="+mj-ea"/>
                <a:ea typeface="+mj-ea"/>
              </a:endParaRPr>
            </a:p>
            <a:p>
              <a:pPr>
                <a:lnSpc>
                  <a:spcPct val="150000"/>
                </a:lnSpc>
                <a:buClr>
                  <a:srgbClr val="C00000"/>
                </a:buClr>
              </a:pPr>
              <a:r>
                <a:rPr lang="zh-CN" altLang="en-US" sz="2000" b="1" dirty="0" smtClean="0">
                  <a:latin typeface="+mj-ea"/>
                  <a:ea typeface="+mj-ea"/>
                </a:rPr>
                <a:t>不</a:t>
              </a:r>
              <a:r>
                <a:rPr lang="zh-CN" altLang="en-US" sz="2000" b="1" dirty="0">
                  <a:latin typeface="+mj-ea"/>
                  <a:ea typeface="+mj-ea"/>
                </a:rPr>
                <a:t>改变市场主体业务和技术系统架构</a:t>
              </a:r>
            </a:p>
          </p:txBody>
        </p:sp>
        <p:sp>
          <p:nvSpPr>
            <p:cNvPr id="150" name="TextBox 11"/>
            <p:cNvSpPr txBox="1">
              <a:spLocks noChangeArrowheads="1"/>
            </p:cNvSpPr>
            <p:nvPr/>
          </p:nvSpPr>
          <p:spPr bwMode="auto">
            <a:xfrm flipH="1">
              <a:off x="6871385" y="2662664"/>
              <a:ext cx="3553966" cy="624070"/>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2000" b="1" kern="0" dirty="0">
                  <a:latin typeface="+mj-ea"/>
                  <a:ea typeface="+mj-ea"/>
                </a:rPr>
                <a:t>标的证券突出深圳多层次、多品种特色</a:t>
              </a:r>
            </a:p>
          </p:txBody>
        </p:sp>
        <p:sp>
          <p:nvSpPr>
            <p:cNvPr id="151" name="TextBox 11"/>
            <p:cNvSpPr txBox="1">
              <a:spLocks noChangeArrowheads="1"/>
            </p:cNvSpPr>
            <p:nvPr/>
          </p:nvSpPr>
          <p:spPr bwMode="auto">
            <a:xfrm flipH="1">
              <a:off x="7432541" y="4097860"/>
              <a:ext cx="4433792" cy="1062870"/>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Clr>
                  <a:srgbClr val="C00000"/>
                </a:buClr>
              </a:pPr>
              <a:r>
                <a:rPr lang="zh-CN" altLang="en-US" sz="2000" b="1" dirty="0">
                  <a:latin typeface="+mj-ea"/>
                  <a:ea typeface="+mj-ea"/>
                </a:rPr>
                <a:t>根据市场需求进行方案设计，优化市场服务</a:t>
              </a:r>
              <a:r>
                <a:rPr lang="zh-CN" altLang="en-US" sz="2000" b="1" dirty="0" smtClean="0">
                  <a:latin typeface="+mj-ea"/>
                  <a:ea typeface="+mj-ea"/>
                </a:rPr>
                <a:t>，</a:t>
              </a:r>
              <a:endParaRPr lang="en-US" altLang="zh-CN" sz="2000" b="1" dirty="0" smtClean="0">
                <a:latin typeface="+mj-ea"/>
                <a:ea typeface="+mj-ea"/>
              </a:endParaRPr>
            </a:p>
            <a:p>
              <a:pPr>
                <a:lnSpc>
                  <a:spcPct val="150000"/>
                </a:lnSpc>
                <a:buClr>
                  <a:srgbClr val="C00000"/>
                </a:buClr>
              </a:pPr>
              <a:r>
                <a:rPr lang="zh-CN" altLang="en-US" sz="2000" b="1" dirty="0" smtClean="0">
                  <a:latin typeface="+mj-ea"/>
                  <a:ea typeface="+mj-ea"/>
                </a:rPr>
                <a:t>稳妥</a:t>
              </a:r>
              <a:r>
                <a:rPr lang="zh-CN" altLang="en-US" sz="2000" b="1" dirty="0">
                  <a:latin typeface="+mj-ea"/>
                  <a:ea typeface="+mj-ea"/>
                </a:rPr>
                <a:t>有序实施</a:t>
              </a:r>
            </a:p>
          </p:txBody>
        </p:sp>
        <p:sp>
          <p:nvSpPr>
            <p:cNvPr id="152" name="TextBox 11"/>
            <p:cNvSpPr txBox="1">
              <a:spLocks noChangeArrowheads="1"/>
            </p:cNvSpPr>
            <p:nvPr/>
          </p:nvSpPr>
          <p:spPr bwMode="auto">
            <a:xfrm flipH="1">
              <a:off x="3437898" y="3231963"/>
              <a:ext cx="1051440" cy="52005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b="1" dirty="0" smtClean="0">
                  <a:solidFill>
                    <a:srgbClr val="FFFF00"/>
                  </a:solidFill>
                  <a:latin typeface="+mj-ea"/>
                  <a:ea typeface="+mj-ea"/>
                </a:rPr>
                <a:t>原则</a:t>
              </a:r>
              <a:endParaRPr lang="en-US" altLang="zh-CN" sz="2400" b="1" dirty="0">
                <a:solidFill>
                  <a:srgbClr val="FFFF00"/>
                </a:solidFill>
                <a:latin typeface="+mj-ea"/>
                <a:ea typeface="+mj-ea"/>
              </a:endParaRPr>
            </a:p>
          </p:txBody>
        </p:sp>
      </p:grpSp>
      <p:sp>
        <p:nvSpPr>
          <p:cNvPr id="28"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3706299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a:t>
            </a:r>
            <a:r>
              <a:rPr lang="zh-CN" altLang="en-US" sz="2800" b="1" dirty="0" smtClean="0">
                <a:solidFill>
                  <a:srgbClr val="002060"/>
                </a:solidFill>
                <a:latin typeface="微软雅黑" panose="020B0503020204020204" pitchFamily="34" charset="-122"/>
                <a:ea typeface="微软雅黑" panose="020B0503020204020204" pitchFamily="34" charset="-122"/>
              </a:rPr>
              <a:t>、概述</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3" y="707942"/>
            <a:ext cx="7964284"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（四）意义</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2" name="矩形 1"/>
          <p:cNvSpPr/>
          <p:nvPr/>
        </p:nvSpPr>
        <p:spPr>
          <a:xfrm>
            <a:off x="3905822" y="2205709"/>
            <a:ext cx="7387358" cy="3785652"/>
          </a:xfrm>
          <a:prstGeom prst="rect">
            <a:avLst/>
          </a:prstGeom>
        </p:spPr>
        <p:txBody>
          <a:bodyPr wrap="square">
            <a:spAutoFit/>
          </a:bodyPr>
          <a:lstStyle/>
          <a:p>
            <a:r>
              <a:rPr lang="zh-CN" altLang="en-US" sz="2000" b="1" dirty="0" smtClean="0">
                <a:latin typeface="+mj-ea"/>
                <a:ea typeface="+mj-ea"/>
              </a:rPr>
              <a:t>对两地资本市场：</a:t>
            </a:r>
            <a:r>
              <a:rPr lang="zh-CN" altLang="en-US" sz="2000" dirty="0" smtClean="0">
                <a:latin typeface="+mj-ea"/>
                <a:ea typeface="+mj-ea"/>
              </a:rPr>
              <a:t>进一步</a:t>
            </a:r>
            <a:r>
              <a:rPr lang="zh-CN" altLang="en-US" sz="2000" dirty="0">
                <a:latin typeface="+mj-ea"/>
                <a:ea typeface="+mj-ea"/>
              </a:rPr>
              <a:t>扩大内地与香港股票市场互联互通的规模，有利于在更大范围、更高层次、更深程度上加强内地与香港合作</a:t>
            </a:r>
            <a:r>
              <a:rPr lang="zh-CN" altLang="en-US" sz="2000" dirty="0" smtClean="0">
                <a:latin typeface="+mj-ea"/>
                <a:ea typeface="+mj-ea"/>
              </a:rPr>
              <a:t>，推动</a:t>
            </a:r>
            <a:r>
              <a:rPr lang="zh-CN" altLang="en-US" sz="2000" dirty="0">
                <a:latin typeface="+mj-ea"/>
                <a:ea typeface="+mj-ea"/>
              </a:rPr>
              <a:t>人民币国际化，提升我国金融业的国际竞争力和服务实体经济</a:t>
            </a:r>
            <a:r>
              <a:rPr lang="zh-CN" altLang="en-US" sz="2000" dirty="0" smtClean="0">
                <a:latin typeface="+mj-ea"/>
                <a:ea typeface="+mj-ea"/>
              </a:rPr>
              <a:t>能力</a:t>
            </a:r>
            <a:endParaRPr lang="zh-CN" altLang="en-US" sz="2000" b="1" dirty="0">
              <a:latin typeface="+mj-ea"/>
              <a:ea typeface="+mj-ea"/>
            </a:endParaRPr>
          </a:p>
          <a:p>
            <a:endParaRPr lang="en-US" altLang="zh-CN" sz="2000" b="1" dirty="0" smtClean="0">
              <a:latin typeface="+mj-ea"/>
              <a:ea typeface="+mj-ea"/>
            </a:endParaRPr>
          </a:p>
          <a:p>
            <a:r>
              <a:rPr lang="zh-CN" altLang="en-US" sz="2000" b="1" dirty="0" smtClean="0">
                <a:latin typeface="+mj-ea"/>
                <a:ea typeface="+mj-ea"/>
              </a:rPr>
              <a:t>对交易所：</a:t>
            </a:r>
            <a:r>
              <a:rPr lang="zh-CN" altLang="en-US" sz="2000" dirty="0" smtClean="0">
                <a:latin typeface="+mj-ea"/>
                <a:ea typeface="+mj-ea"/>
              </a:rPr>
              <a:t>有利于</a:t>
            </a:r>
            <a:r>
              <a:rPr lang="zh-CN" altLang="en-US" sz="2000" dirty="0">
                <a:latin typeface="+mj-ea"/>
                <a:ea typeface="+mj-ea"/>
              </a:rPr>
              <a:t>进一步提升深交</a:t>
            </a:r>
            <a:r>
              <a:rPr lang="zh-CN" altLang="en-US" sz="2000" dirty="0" smtClean="0">
                <a:latin typeface="+mj-ea"/>
                <a:ea typeface="+mj-ea"/>
              </a:rPr>
              <a:t>所国际化</a:t>
            </a:r>
            <a:r>
              <a:rPr lang="zh-CN" altLang="en-US" sz="2000" dirty="0">
                <a:latin typeface="+mj-ea"/>
                <a:ea typeface="+mj-ea"/>
              </a:rPr>
              <a:t>水平和全球影响力，加快深港资本市场制度对接，改善投资者结构，提升深交所多层次资本市场的深度、广度和质量，更好地发挥深交所多层次资本市场的投融资功能</a:t>
            </a:r>
            <a:endParaRPr lang="en-US" altLang="zh-CN" sz="2000" dirty="0">
              <a:latin typeface="+mj-ea"/>
              <a:ea typeface="+mj-ea"/>
            </a:endParaRPr>
          </a:p>
          <a:p>
            <a:endParaRPr lang="en-US" altLang="zh-CN" sz="2000" b="1" dirty="0">
              <a:latin typeface="+mj-ea"/>
              <a:ea typeface="+mj-ea"/>
            </a:endParaRPr>
          </a:p>
          <a:p>
            <a:r>
              <a:rPr lang="zh-CN" altLang="en-US" sz="2000" b="1" dirty="0" smtClean="0">
                <a:latin typeface="+mj-ea"/>
                <a:ea typeface="+mj-ea"/>
              </a:rPr>
              <a:t>对投资者：</a:t>
            </a:r>
            <a:r>
              <a:rPr lang="zh-CN" altLang="en-US" sz="2000" dirty="0" smtClean="0">
                <a:latin typeface="+mj-ea"/>
                <a:ea typeface="+mj-ea"/>
              </a:rPr>
              <a:t>使</a:t>
            </a:r>
            <a:r>
              <a:rPr lang="zh-CN" altLang="en-US" sz="2000" dirty="0">
                <a:latin typeface="+mj-ea"/>
                <a:ea typeface="+mj-ea"/>
              </a:rPr>
              <a:t>投资者更好共享内地与香港经济发展成果，满足投资者多样化的跨境投资以及风险管理需求</a:t>
            </a:r>
          </a:p>
        </p:txBody>
      </p:sp>
      <p:pic>
        <p:nvPicPr>
          <p:cNvPr id="29" name="Picture 9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16533" y="2463116"/>
            <a:ext cx="1095375" cy="313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9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805" y="3237045"/>
            <a:ext cx="1933731" cy="2034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8" name="组合 140"/>
          <p:cNvGrpSpPr>
            <a:grpSpLocks/>
          </p:cNvGrpSpPr>
          <p:nvPr/>
        </p:nvGrpSpPr>
        <p:grpSpPr bwMode="auto">
          <a:xfrm>
            <a:off x="3052901" y="2356168"/>
            <a:ext cx="4546600" cy="887412"/>
            <a:chOff x="4346575" y="2908130"/>
            <a:chExt cx="4546600" cy="887576"/>
          </a:xfrm>
        </p:grpSpPr>
        <p:grpSp>
          <p:nvGrpSpPr>
            <p:cNvPr id="39" name="组合 128"/>
            <p:cNvGrpSpPr>
              <a:grpSpLocks/>
            </p:cNvGrpSpPr>
            <p:nvPr/>
          </p:nvGrpSpPr>
          <p:grpSpPr bwMode="auto">
            <a:xfrm>
              <a:off x="4346575" y="2908130"/>
              <a:ext cx="887577" cy="887576"/>
              <a:chOff x="4346575" y="3421063"/>
              <a:chExt cx="646113" cy="646112"/>
            </a:xfrm>
          </p:grpSpPr>
          <p:grpSp>
            <p:nvGrpSpPr>
              <p:cNvPr id="41" name="Group 77"/>
              <p:cNvGrpSpPr>
                <a:grpSpLocks/>
              </p:cNvGrpSpPr>
              <p:nvPr/>
            </p:nvGrpSpPr>
            <p:grpSpPr bwMode="auto">
              <a:xfrm>
                <a:off x="4346575" y="3421063"/>
                <a:ext cx="646113" cy="646112"/>
                <a:chOff x="1601" y="6377"/>
                <a:chExt cx="1701" cy="1701"/>
              </a:xfrm>
            </p:grpSpPr>
            <p:sp>
              <p:nvSpPr>
                <p:cNvPr id="43" name="Oval 78"/>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zh-CN">
                    <a:latin typeface="Calibri" pitchFamily="34" charset="0"/>
                  </a:endParaRPr>
                </a:p>
              </p:txBody>
            </p:sp>
            <p:sp>
              <p:nvSpPr>
                <p:cNvPr id="44" name="Oval 79"/>
                <p:cNvSpPr>
                  <a:spLocks noChangeArrowheads="1"/>
                </p:cNvSpPr>
                <p:nvPr/>
              </p:nvSpPr>
              <p:spPr bwMode="auto">
                <a:xfrm>
                  <a:off x="1806" y="6581"/>
                  <a:ext cx="1292" cy="1292"/>
                </a:xfrm>
                <a:prstGeom prst="ellipse">
                  <a:avLst/>
                </a:prstGeom>
                <a:solidFill>
                  <a:srgbClr val="943634"/>
                </a:solidFill>
                <a:ln w="38100">
                  <a:solidFill>
                    <a:srgbClr val="FFFFFF"/>
                  </a:solidFill>
                  <a:round/>
                  <a:headEnd/>
                  <a:tailEnd/>
                </a:ln>
              </p:spPr>
              <p:txBody>
                <a:bodyPr/>
                <a:lstStyle/>
                <a:p>
                  <a:endParaRPr lang="zh-CN" altLang="zh-CN">
                    <a:latin typeface="Calibri" pitchFamily="34" charset="0"/>
                  </a:endParaRPr>
                </a:p>
              </p:txBody>
            </p:sp>
          </p:grpSp>
          <p:pic>
            <p:nvPicPr>
              <p:cNvPr id="42" name="Picture 8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2150" y="3584575"/>
                <a:ext cx="34607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 name="TextBox 10"/>
            <p:cNvSpPr txBox="1">
              <a:spLocks noChangeArrowheads="1"/>
            </p:cNvSpPr>
            <p:nvPr/>
          </p:nvSpPr>
          <p:spPr bwMode="auto">
            <a:xfrm>
              <a:off x="5357813" y="3105016"/>
              <a:ext cx="3535362" cy="489040"/>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2">
                    <a:lumMod val="75000"/>
                  </a:schemeClr>
                </a:solidFill>
                <a:latin typeface="+mn-lt"/>
                <a:ea typeface="微软雅黑" pitchFamily="34" charset="-122"/>
              </a:endParaRPr>
            </a:p>
          </p:txBody>
        </p:sp>
      </p:grpSp>
      <p:grpSp>
        <p:nvGrpSpPr>
          <p:cNvPr id="45" name="组合 141"/>
          <p:cNvGrpSpPr>
            <a:grpSpLocks/>
          </p:cNvGrpSpPr>
          <p:nvPr/>
        </p:nvGrpSpPr>
        <p:grpSpPr bwMode="auto">
          <a:xfrm>
            <a:off x="3064680" y="3759206"/>
            <a:ext cx="4546600" cy="887412"/>
            <a:chOff x="4346575" y="3867144"/>
            <a:chExt cx="4546600" cy="887576"/>
          </a:xfrm>
        </p:grpSpPr>
        <p:grpSp>
          <p:nvGrpSpPr>
            <p:cNvPr id="46" name="组合 129"/>
            <p:cNvGrpSpPr>
              <a:grpSpLocks/>
            </p:cNvGrpSpPr>
            <p:nvPr/>
          </p:nvGrpSpPr>
          <p:grpSpPr bwMode="auto">
            <a:xfrm>
              <a:off x="4346575" y="3867144"/>
              <a:ext cx="887577" cy="887576"/>
              <a:chOff x="4346575" y="4132263"/>
              <a:chExt cx="646113" cy="646112"/>
            </a:xfrm>
          </p:grpSpPr>
          <p:grpSp>
            <p:nvGrpSpPr>
              <p:cNvPr id="48" name="Group 80"/>
              <p:cNvGrpSpPr>
                <a:grpSpLocks/>
              </p:cNvGrpSpPr>
              <p:nvPr/>
            </p:nvGrpSpPr>
            <p:grpSpPr bwMode="auto">
              <a:xfrm>
                <a:off x="4346575" y="4132263"/>
                <a:ext cx="646113" cy="646112"/>
                <a:chOff x="1601" y="6377"/>
                <a:chExt cx="1701" cy="1701"/>
              </a:xfrm>
            </p:grpSpPr>
            <p:sp>
              <p:nvSpPr>
                <p:cNvPr id="50" name="Oval 81"/>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zh-CN">
                    <a:latin typeface="Calibri" pitchFamily="34" charset="0"/>
                  </a:endParaRPr>
                </a:p>
              </p:txBody>
            </p:sp>
            <p:sp>
              <p:nvSpPr>
                <p:cNvPr id="51" name="Oval 82"/>
                <p:cNvSpPr>
                  <a:spLocks noChangeArrowheads="1"/>
                </p:cNvSpPr>
                <p:nvPr/>
              </p:nvSpPr>
              <p:spPr bwMode="auto">
                <a:xfrm>
                  <a:off x="1806" y="6581"/>
                  <a:ext cx="1292" cy="1292"/>
                </a:xfrm>
                <a:prstGeom prst="ellipse">
                  <a:avLst/>
                </a:prstGeom>
                <a:solidFill>
                  <a:srgbClr val="5F497A"/>
                </a:solidFill>
                <a:ln w="38100">
                  <a:solidFill>
                    <a:srgbClr val="FFFFFF"/>
                  </a:solidFill>
                  <a:round/>
                  <a:headEnd/>
                  <a:tailEnd/>
                </a:ln>
              </p:spPr>
              <p:txBody>
                <a:bodyPr/>
                <a:lstStyle/>
                <a:p>
                  <a:endParaRPr lang="zh-CN" altLang="zh-CN">
                    <a:latin typeface="Calibri" pitchFamily="34" charset="0"/>
                  </a:endParaRPr>
                </a:p>
              </p:txBody>
            </p:sp>
          </p:grpSp>
          <p:pic>
            <p:nvPicPr>
              <p:cNvPr id="49" name="Picture 9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83100" y="4291013"/>
                <a:ext cx="3778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7" name="TextBox 10"/>
            <p:cNvSpPr txBox="1">
              <a:spLocks noChangeArrowheads="1"/>
            </p:cNvSpPr>
            <p:nvPr/>
          </p:nvSpPr>
          <p:spPr bwMode="auto">
            <a:xfrm>
              <a:off x="5357813" y="4071969"/>
              <a:ext cx="3535362" cy="489040"/>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4">
                    <a:lumMod val="75000"/>
                  </a:schemeClr>
                </a:solidFill>
                <a:latin typeface="+mn-lt"/>
                <a:ea typeface="微软雅黑" pitchFamily="34" charset="-122"/>
              </a:endParaRPr>
            </a:p>
          </p:txBody>
        </p:sp>
      </p:grpSp>
      <p:grpSp>
        <p:nvGrpSpPr>
          <p:cNvPr id="52" name="组合 142"/>
          <p:cNvGrpSpPr>
            <a:grpSpLocks/>
          </p:cNvGrpSpPr>
          <p:nvPr/>
        </p:nvGrpSpPr>
        <p:grpSpPr bwMode="auto">
          <a:xfrm>
            <a:off x="3064680" y="5236009"/>
            <a:ext cx="7073892" cy="1299649"/>
            <a:chOff x="4346575" y="4834775"/>
            <a:chExt cx="7073892" cy="1300756"/>
          </a:xfrm>
        </p:grpSpPr>
        <p:grpSp>
          <p:nvGrpSpPr>
            <p:cNvPr id="53" name="组合 130"/>
            <p:cNvGrpSpPr>
              <a:grpSpLocks/>
            </p:cNvGrpSpPr>
            <p:nvPr/>
          </p:nvGrpSpPr>
          <p:grpSpPr bwMode="auto">
            <a:xfrm>
              <a:off x="4346575" y="4834775"/>
              <a:ext cx="887577" cy="889757"/>
              <a:chOff x="4346575" y="4851400"/>
              <a:chExt cx="646113" cy="647700"/>
            </a:xfrm>
          </p:grpSpPr>
          <p:grpSp>
            <p:nvGrpSpPr>
              <p:cNvPr id="55" name="Group 83"/>
              <p:cNvGrpSpPr>
                <a:grpSpLocks/>
              </p:cNvGrpSpPr>
              <p:nvPr/>
            </p:nvGrpSpPr>
            <p:grpSpPr bwMode="auto">
              <a:xfrm>
                <a:off x="4346575" y="4851400"/>
                <a:ext cx="646113" cy="647700"/>
                <a:chOff x="1601" y="6377"/>
                <a:chExt cx="1701" cy="1701"/>
              </a:xfrm>
            </p:grpSpPr>
            <p:sp>
              <p:nvSpPr>
                <p:cNvPr id="58" name="Oval 84"/>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zh-CN">
                    <a:latin typeface="Calibri" pitchFamily="34" charset="0"/>
                  </a:endParaRPr>
                </a:p>
              </p:txBody>
            </p:sp>
            <p:sp>
              <p:nvSpPr>
                <p:cNvPr id="60" name="Oval 85"/>
                <p:cNvSpPr>
                  <a:spLocks noChangeArrowheads="1"/>
                </p:cNvSpPr>
                <p:nvPr/>
              </p:nvSpPr>
              <p:spPr bwMode="auto">
                <a:xfrm>
                  <a:off x="1806" y="6581"/>
                  <a:ext cx="1292" cy="1292"/>
                </a:xfrm>
                <a:prstGeom prst="ellipse">
                  <a:avLst/>
                </a:prstGeom>
                <a:solidFill>
                  <a:srgbClr val="E36C0A"/>
                </a:solidFill>
                <a:ln w="38100">
                  <a:solidFill>
                    <a:srgbClr val="FFFFFF"/>
                  </a:solidFill>
                  <a:round/>
                  <a:headEnd/>
                  <a:tailEnd/>
                </a:ln>
              </p:spPr>
              <p:txBody>
                <a:bodyPr/>
                <a:lstStyle/>
                <a:p>
                  <a:endParaRPr lang="zh-CN" altLang="zh-CN">
                    <a:latin typeface="Calibri" pitchFamily="34" charset="0"/>
                  </a:endParaRPr>
                </a:p>
              </p:txBody>
            </p:sp>
          </p:grpSp>
          <p:pic>
            <p:nvPicPr>
              <p:cNvPr id="56" name="Picture 9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78338" y="5030788"/>
                <a:ext cx="3762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4" name="TextBox 10"/>
            <p:cNvSpPr txBox="1">
              <a:spLocks noChangeArrowheads="1"/>
            </p:cNvSpPr>
            <p:nvPr/>
          </p:nvSpPr>
          <p:spPr bwMode="auto">
            <a:xfrm>
              <a:off x="7885105" y="5646165"/>
              <a:ext cx="3535362" cy="489366"/>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6">
                    <a:lumMod val="75000"/>
                  </a:schemeClr>
                </a:solidFill>
                <a:latin typeface="+mn-lt"/>
                <a:ea typeface="微软雅黑" pitchFamily="34" charset="-122"/>
              </a:endParaRPr>
            </a:p>
          </p:txBody>
        </p:sp>
      </p:grpSp>
      <p:sp>
        <p:nvSpPr>
          <p:cNvPr id="3" name="矩形 2"/>
          <p:cNvSpPr/>
          <p:nvPr/>
        </p:nvSpPr>
        <p:spPr>
          <a:xfrm>
            <a:off x="867228" y="1271358"/>
            <a:ext cx="10610658" cy="707886"/>
          </a:xfrm>
          <a:prstGeom prst="rect">
            <a:avLst/>
          </a:prstGeom>
        </p:spPr>
        <p:txBody>
          <a:bodyPr wrap="square">
            <a:spAutoFit/>
          </a:bodyPr>
          <a:lstStyle/>
          <a:p>
            <a:r>
              <a:rPr lang="zh-CN" altLang="en-US" sz="2000" b="1" dirty="0">
                <a:latin typeface="+mj-ea"/>
              </a:rPr>
              <a:t>深港通是党中央、国务院对资本市场改革开放的又一重大部署，标志着我国资本市场在国际化和市场化方向上又迈出了坚实一步</a:t>
            </a:r>
            <a:endParaRPr lang="en-US" altLang="zh-CN" sz="2000" b="1" dirty="0">
              <a:latin typeface="+mj-ea"/>
            </a:endParaRPr>
          </a:p>
        </p:txBody>
      </p:sp>
      <p:sp>
        <p:nvSpPr>
          <p:cNvPr id="31"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3225575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bwMode="auto">
          <a:xfrm>
            <a:off x="393409" y="902360"/>
            <a:ext cx="2296720" cy="8006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598" tIns="50801" rIns="101598" bIns="50801"/>
          <a:lstStyle/>
          <a:p>
            <a:r>
              <a:rPr lang="zh-CN" altLang="en-US" sz="4000" b="1" dirty="0" smtClean="0">
                <a:solidFill>
                  <a:schemeClr val="accent2"/>
                </a:solidFill>
                <a:latin typeface="微软雅黑" pitchFamily="34" charset="-122"/>
                <a:ea typeface="微软雅黑" pitchFamily="34" charset="-122"/>
                <a:sym typeface="微软雅黑" pitchFamily="34" charset="-122"/>
              </a:rPr>
              <a:t>目 录</a:t>
            </a:r>
            <a:endParaRPr lang="zh-CN" altLang="en-US" dirty="0" smtClean="0">
              <a:solidFill>
                <a:schemeClr val="accent2"/>
              </a:solidFill>
            </a:endParaRPr>
          </a:p>
        </p:txBody>
      </p:sp>
      <p:sp>
        <p:nvSpPr>
          <p:cNvPr id="5123" name="直接连接符 6"/>
          <p:cNvSpPr>
            <a:spLocks noChangeShapeType="1"/>
          </p:cNvSpPr>
          <p:nvPr/>
        </p:nvSpPr>
        <p:spPr bwMode="auto">
          <a:xfrm>
            <a:off x="2449202" y="1413865"/>
            <a:ext cx="9749149"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91431" tIns="45716" rIns="91431" bIns="45716"/>
          <a:lstStyle/>
          <a:p>
            <a:endParaRPr lang="zh-CN" altLang="en-US"/>
          </a:p>
        </p:txBody>
      </p:sp>
      <p:sp>
        <p:nvSpPr>
          <p:cNvPr id="5124" name="直接连接符 27"/>
          <p:cNvSpPr>
            <a:spLocks noChangeShapeType="1"/>
          </p:cNvSpPr>
          <p:nvPr/>
        </p:nvSpPr>
        <p:spPr bwMode="auto">
          <a:xfrm flipV="1">
            <a:off x="-1" y="1443755"/>
            <a:ext cx="66138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lIns="91431" tIns="45716" rIns="91431" bIns="45716"/>
          <a:lstStyle/>
          <a:p>
            <a:endParaRPr lang="zh-CN" altLang="en-US"/>
          </a:p>
        </p:txBody>
      </p:sp>
      <p:sp>
        <p:nvSpPr>
          <p:cNvPr id="5126" name="矩形 20"/>
          <p:cNvSpPr>
            <a:spLocks noChangeArrowheads="1"/>
          </p:cNvSpPr>
          <p:nvPr/>
        </p:nvSpPr>
        <p:spPr bwMode="auto">
          <a:xfrm>
            <a:off x="1004459" y="201966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7" name="矩形 26"/>
          <p:cNvSpPr>
            <a:spLocks noChangeArrowheads="1"/>
          </p:cNvSpPr>
          <p:nvPr/>
        </p:nvSpPr>
        <p:spPr bwMode="auto">
          <a:xfrm>
            <a:off x="661380" y="201966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9" name="TextBox 28"/>
          <p:cNvSpPr>
            <a:spLocks noChangeArrowheads="1"/>
          </p:cNvSpPr>
          <p:nvPr/>
        </p:nvSpPr>
        <p:spPr bwMode="auto">
          <a:xfrm>
            <a:off x="1328478" y="2143972"/>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一</a:t>
            </a:r>
          </a:p>
        </p:txBody>
      </p:sp>
      <p:sp>
        <p:nvSpPr>
          <p:cNvPr id="17" name="矩形 18"/>
          <p:cNvSpPr>
            <a:spLocks noChangeArrowheads="1"/>
          </p:cNvSpPr>
          <p:nvPr/>
        </p:nvSpPr>
        <p:spPr bwMode="auto">
          <a:xfrm>
            <a:off x="2295229" y="3357789"/>
            <a:ext cx="8385849" cy="618664"/>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业务方案要点介绍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20"/>
          <p:cNvSpPr>
            <a:spLocks noChangeArrowheads="1"/>
          </p:cNvSpPr>
          <p:nvPr/>
        </p:nvSpPr>
        <p:spPr bwMode="auto">
          <a:xfrm>
            <a:off x="1004459" y="3357789"/>
            <a:ext cx="1200775"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19" name="矩形 26"/>
          <p:cNvSpPr>
            <a:spLocks noChangeArrowheads="1"/>
          </p:cNvSpPr>
          <p:nvPr/>
        </p:nvSpPr>
        <p:spPr bwMode="auto">
          <a:xfrm>
            <a:off x="661380" y="3357789"/>
            <a:ext cx="282087"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1" name="TextBox 28"/>
          <p:cNvSpPr>
            <a:spLocks noChangeArrowheads="1"/>
          </p:cNvSpPr>
          <p:nvPr/>
        </p:nvSpPr>
        <p:spPr bwMode="auto">
          <a:xfrm>
            <a:off x="1328478" y="3482093"/>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二</a:t>
            </a:r>
          </a:p>
        </p:txBody>
      </p:sp>
      <p:sp>
        <p:nvSpPr>
          <p:cNvPr id="29" name="矩形 18"/>
          <p:cNvSpPr>
            <a:spLocks noChangeArrowheads="1"/>
          </p:cNvSpPr>
          <p:nvPr/>
        </p:nvSpPr>
        <p:spPr bwMode="auto">
          <a:xfrm>
            <a:off x="2295331" y="2019668"/>
            <a:ext cx="8385849" cy="618663"/>
          </a:xfrm>
          <a:prstGeom prst="rect">
            <a:avLst/>
          </a:prstGeom>
          <a:gradFill flip="none" rotWithShape="1">
            <a:gsLst>
              <a:gs pos="0">
                <a:schemeClr val="accent2"/>
              </a:gs>
              <a:gs pos="5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4318" y="1704777"/>
            <a:ext cx="12064294" cy="1076957"/>
          </a:xfrm>
          <a:prstGeom prst="rect">
            <a:avLst/>
          </a:prstGeom>
          <a:solidFill>
            <a:schemeClr val="bg1">
              <a:alpha val="70000"/>
            </a:schemeClr>
          </a:solidFill>
          <a:ln w="19050">
            <a:noFill/>
            <a:round/>
            <a:headEnd/>
            <a:tailEnd/>
          </a:ln>
          <a:extLst/>
        </p:spPr>
        <p:txBody>
          <a:bodyPr rtlCol="0" anchor="ctr"/>
          <a:lstStyle/>
          <a:p>
            <a:pPr algn="ctr"/>
            <a:endParaRPr lang="zh-CN" altLang="en-US"/>
          </a:p>
        </p:txBody>
      </p:sp>
      <p:sp>
        <p:nvSpPr>
          <p:cNvPr id="24" name="矩形 23"/>
          <p:cNvSpPr/>
          <p:nvPr/>
        </p:nvSpPr>
        <p:spPr bwMode="auto">
          <a:xfrm>
            <a:off x="50755" y="4584992"/>
            <a:ext cx="12064294" cy="1076957"/>
          </a:xfrm>
          <a:prstGeom prst="rect">
            <a:avLst/>
          </a:prstGeom>
          <a:solidFill>
            <a:schemeClr val="bg1">
              <a:alpha val="70000"/>
            </a:schemeClr>
          </a:solidFill>
          <a:ln w="19050">
            <a:noFill/>
            <a:round/>
            <a:headEnd/>
            <a:tailEnd/>
          </a:ln>
          <a:extLst/>
        </p:spPr>
        <p:txBody>
          <a:bodyPr rtlCol="0" anchor="ctr"/>
          <a:lstStyle/>
          <a:p>
            <a:pPr algn="ctr"/>
            <a:endParaRPr lang="zh-CN" altLang="en-US"/>
          </a:p>
        </p:txBody>
      </p:sp>
    </p:spTree>
    <p:extLst>
      <p:ext uri="{BB962C8B-B14F-4D97-AF65-F5344CB8AC3E}">
        <p14:creationId xmlns:p14="http://schemas.microsoft.com/office/powerpoint/2010/main" xmlns="" val="13247148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3" y="172227"/>
            <a:ext cx="939224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4" y="707942"/>
            <a:ext cx="7358001"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（一）标的</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深市港股通标的及与沪市差异对比</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181411" y="5622738"/>
            <a:ext cx="1872130" cy="276999"/>
          </a:xfrm>
          <a:prstGeom prst="rect">
            <a:avLst/>
          </a:prstGeom>
          <a:noFill/>
        </p:spPr>
        <p:txBody>
          <a:bodyPr wrap="square" rtlCol="0">
            <a:spAutoFit/>
          </a:bodyPr>
          <a:lstStyle/>
          <a:p>
            <a:r>
              <a:rPr lang="zh-CN" altLang="en-US" sz="1200" dirty="0" smtClean="0"/>
              <a:t>数据截止</a:t>
            </a:r>
            <a:r>
              <a:rPr lang="en-US" altLang="zh-CN" sz="1200" dirty="0" smtClean="0"/>
              <a:t>2016</a:t>
            </a:r>
            <a:r>
              <a:rPr lang="zh-CN" altLang="en-US" sz="1200" dirty="0" smtClean="0"/>
              <a:t>年</a:t>
            </a:r>
            <a:r>
              <a:rPr lang="en-US" altLang="zh-CN" sz="1200" dirty="0" smtClean="0"/>
              <a:t>7</a:t>
            </a:r>
            <a:r>
              <a:rPr lang="zh-CN" altLang="en-US" sz="1200" dirty="0" smtClean="0"/>
              <a:t>月</a:t>
            </a:r>
            <a:r>
              <a:rPr lang="en-US" altLang="zh-CN" sz="1200" dirty="0" smtClean="0"/>
              <a:t>29</a:t>
            </a:r>
            <a:r>
              <a:rPr lang="zh-CN" altLang="en-US" sz="1200" dirty="0" smtClean="0"/>
              <a:t>日</a:t>
            </a:r>
            <a:endParaRPr lang="zh-CN" altLang="en-US" sz="1200" dirty="0"/>
          </a:p>
        </p:txBody>
      </p:sp>
      <p:graphicFrame>
        <p:nvGraphicFramePr>
          <p:cNvPr id="20" name="表格 19"/>
          <p:cNvGraphicFramePr>
            <a:graphicFrameLocks noGrp="1"/>
          </p:cNvGraphicFramePr>
          <p:nvPr>
            <p:extLst>
              <p:ext uri="{D42A27DB-BD31-4B8C-83A1-F6EECF244321}">
                <p14:modId xmlns:p14="http://schemas.microsoft.com/office/powerpoint/2010/main" xmlns="" val="3120091720"/>
              </p:ext>
            </p:extLst>
          </p:nvPr>
        </p:nvGraphicFramePr>
        <p:xfrm>
          <a:off x="554790" y="1485659"/>
          <a:ext cx="6008656" cy="3960276"/>
        </p:xfrm>
        <a:graphic>
          <a:graphicData uri="http://schemas.openxmlformats.org/drawingml/2006/table">
            <a:tbl>
              <a:tblPr firstRow="1" bandRow="1">
                <a:tableStyleId>{5C22544A-7EE6-4342-B048-85BDC9FD1C3A}</a:tableStyleId>
              </a:tblPr>
              <a:tblGrid>
                <a:gridCol w="1224084"/>
                <a:gridCol w="3323008"/>
                <a:gridCol w="1461564"/>
              </a:tblGrid>
              <a:tr h="641454">
                <a:tc>
                  <a:txBody>
                    <a:bodyPr/>
                    <a:lstStyle/>
                    <a:p>
                      <a:pPr algn="ctr"/>
                      <a:r>
                        <a:rPr lang="zh-CN" altLang="en-US" sz="1800" dirty="0" smtClean="0"/>
                        <a:t>差异对比要点</a:t>
                      </a:r>
                      <a:endParaRPr lang="zh-CN" altLang="en-US" sz="1800" dirty="0"/>
                    </a:p>
                  </a:txBody>
                  <a:tcPr marL="109785" marR="109785" marT="41149" marB="41149" anchor="ctr">
                    <a:solidFill>
                      <a:schemeClr val="accent2"/>
                    </a:solidFill>
                  </a:tcPr>
                </a:tc>
                <a:tc>
                  <a:txBody>
                    <a:bodyPr/>
                    <a:lstStyle/>
                    <a:p>
                      <a:pPr algn="ctr"/>
                      <a:r>
                        <a:rPr lang="zh-CN" altLang="en-US" sz="1800" b="1" dirty="0" smtClean="0">
                          <a:solidFill>
                            <a:schemeClr val="bg1"/>
                          </a:solidFill>
                        </a:rPr>
                        <a:t>深市港股通</a:t>
                      </a:r>
                      <a:endParaRPr lang="zh-CN" altLang="en-US" sz="1800" b="1" dirty="0">
                        <a:solidFill>
                          <a:schemeClr val="bg1"/>
                        </a:solidFill>
                      </a:endParaRPr>
                    </a:p>
                  </a:txBody>
                  <a:tcPr marL="109785" marR="109785" marT="41149" marB="41149" anchor="ctr">
                    <a:solidFill>
                      <a:schemeClr val="accent2"/>
                    </a:solidFill>
                  </a:tcPr>
                </a:tc>
                <a:tc>
                  <a:txBody>
                    <a:bodyPr/>
                    <a:lstStyle/>
                    <a:p>
                      <a:pPr algn="ctr"/>
                      <a:r>
                        <a:rPr lang="zh-CN" altLang="en-US" sz="1800" b="1" dirty="0" smtClean="0">
                          <a:solidFill>
                            <a:schemeClr val="bg1"/>
                          </a:solidFill>
                        </a:rPr>
                        <a:t>沪市港股通</a:t>
                      </a:r>
                      <a:endParaRPr lang="zh-CN" altLang="en-US" sz="1800" b="1" dirty="0">
                        <a:solidFill>
                          <a:schemeClr val="bg1"/>
                        </a:solidFill>
                      </a:endParaRPr>
                    </a:p>
                  </a:txBody>
                  <a:tcPr marL="109785" marR="109785" marT="41149" marB="41149" anchor="ctr">
                    <a:solidFill>
                      <a:schemeClr val="accent2"/>
                    </a:solidFill>
                  </a:tcPr>
                </a:tc>
              </a:tr>
              <a:tr h="920346">
                <a:tc>
                  <a:txBody>
                    <a:bodyPr/>
                    <a:lstStyle/>
                    <a:p>
                      <a:pPr algn="ctr"/>
                      <a:r>
                        <a:rPr lang="zh-CN" altLang="en-US" sz="1800" b="1" dirty="0" smtClean="0"/>
                        <a:t>参考指数</a:t>
                      </a:r>
                      <a:endParaRPr lang="en-US" altLang="zh-CN" sz="1800" b="1" dirty="0" smtClean="0"/>
                    </a:p>
                  </a:txBody>
                  <a:tcPr marL="109785" marR="109785" marT="41149" marB="41149" anchor="ctr"/>
                </a:tc>
                <a:tc>
                  <a:txBody>
                    <a:bodyPr/>
                    <a:lstStyle/>
                    <a:p>
                      <a:pPr algn="ctr"/>
                      <a:r>
                        <a:rPr lang="zh-CN" altLang="en-US" sz="1800" b="0" dirty="0" smtClean="0">
                          <a:solidFill>
                            <a:schemeClr val="tx1"/>
                          </a:solidFill>
                        </a:rPr>
                        <a:t>恒生大型股指数、中型股指数、</a:t>
                      </a:r>
                      <a:r>
                        <a:rPr lang="zh-CN" altLang="en-US" sz="1800" b="1" dirty="0" smtClean="0"/>
                        <a:t>小型股指数</a:t>
                      </a:r>
                      <a:endParaRPr lang="en-US" altLang="zh-CN" sz="1800" dirty="0" smtClean="0"/>
                    </a:p>
                  </a:txBody>
                  <a:tcPr marL="109785" marR="109785" marT="41149" marB="41149" anchor="ctr"/>
                </a:tc>
                <a:tc>
                  <a:txBody>
                    <a:bodyPr/>
                    <a:lstStyle/>
                    <a:p>
                      <a:pPr algn="ctr"/>
                      <a:r>
                        <a:rPr lang="zh-CN" altLang="en-US" sz="1800" dirty="0" smtClean="0"/>
                        <a:t>恒生大型股指数、</a:t>
                      </a:r>
                      <a:endParaRPr lang="en-US" altLang="zh-CN" sz="1800" dirty="0" smtClean="0"/>
                    </a:p>
                    <a:p>
                      <a:pPr algn="ctr"/>
                      <a:r>
                        <a:rPr lang="zh-CN" altLang="en-US" sz="1800" dirty="0" smtClean="0"/>
                        <a:t>中型股指数</a:t>
                      </a:r>
                      <a:endParaRPr lang="en-US" altLang="zh-CN" sz="1800" dirty="0" smtClean="0"/>
                    </a:p>
                  </a:txBody>
                  <a:tcPr marL="109785" marR="109785" marT="41149" marB="41149" anchor="ctr"/>
                </a:tc>
              </a:tr>
              <a:tr h="1478130">
                <a:tc>
                  <a:txBody>
                    <a:bodyPr/>
                    <a:lstStyle/>
                    <a:p>
                      <a:pPr algn="ctr"/>
                      <a:r>
                        <a:rPr lang="zh-CN" altLang="en-US" sz="1800" b="1" dirty="0" smtClean="0"/>
                        <a:t>市值筛选条件</a:t>
                      </a:r>
                      <a:endParaRPr lang="zh-CN" altLang="en-US" sz="1800" b="1" dirty="0"/>
                    </a:p>
                  </a:txBody>
                  <a:tcPr marL="109785" marR="109785" marT="41149" marB="41149" anchor="ctr"/>
                </a:tc>
                <a:tc>
                  <a:txBody>
                    <a:bodyPr/>
                    <a:lstStyle/>
                    <a:p>
                      <a:pPr algn="ctr"/>
                      <a:r>
                        <a:rPr lang="zh-CN" altLang="en-US" sz="1800" dirty="0" smtClean="0"/>
                        <a:t>恒生综合小型股指数成份股，且成份股定期调整考察截止日前十二个月港股平均月末市值不低于港币</a:t>
                      </a:r>
                      <a:r>
                        <a:rPr lang="en-US" altLang="zh-CN" sz="1800" dirty="0" smtClean="0"/>
                        <a:t>50</a:t>
                      </a:r>
                      <a:r>
                        <a:rPr lang="zh-CN" altLang="en-US" sz="1800" dirty="0" smtClean="0"/>
                        <a:t>亿元</a:t>
                      </a:r>
                      <a:endParaRPr lang="en-US" altLang="zh-CN" sz="1800" dirty="0" smtClean="0"/>
                    </a:p>
                    <a:p>
                      <a:pPr algn="ctr"/>
                      <a:r>
                        <a:rPr lang="zh-CN" altLang="en-US" sz="1800" dirty="0" smtClean="0"/>
                        <a:t>（对</a:t>
                      </a:r>
                      <a:r>
                        <a:rPr lang="en-US" altLang="zh-CN" sz="1800" dirty="0" smtClean="0"/>
                        <a:t>A+H</a:t>
                      </a:r>
                      <a:r>
                        <a:rPr lang="zh-CN" altLang="en-US" sz="1800" dirty="0" smtClean="0"/>
                        <a:t>股不做市值考察）</a:t>
                      </a:r>
                      <a:endParaRPr lang="zh-CN" altLang="en-US" sz="1800" dirty="0"/>
                    </a:p>
                  </a:txBody>
                  <a:tcPr marL="109785" marR="109785" marT="41149" marB="41149" anchor="ctr"/>
                </a:tc>
                <a:tc>
                  <a:txBody>
                    <a:bodyPr/>
                    <a:lstStyle/>
                    <a:p>
                      <a:pPr algn="ctr"/>
                      <a:r>
                        <a:rPr lang="zh-CN" altLang="en-US" sz="1800" dirty="0" smtClean="0"/>
                        <a:t>无</a:t>
                      </a:r>
                      <a:endParaRPr lang="zh-CN" altLang="en-US" sz="1800" dirty="0"/>
                    </a:p>
                  </a:txBody>
                  <a:tcPr marL="109785" marR="109785" marT="41149" marB="41149" anchor="ctr"/>
                </a:tc>
              </a:tr>
              <a:tr h="920346">
                <a:tc>
                  <a:txBody>
                    <a:bodyPr/>
                    <a:lstStyle/>
                    <a:p>
                      <a:pPr algn="ctr"/>
                      <a:r>
                        <a:rPr lang="en-US" altLang="zh-CN" sz="1800" b="1" dirty="0" smtClean="0"/>
                        <a:t>A+H</a:t>
                      </a:r>
                      <a:r>
                        <a:rPr lang="zh-CN" altLang="en-US" sz="1800" b="1" dirty="0" smtClean="0"/>
                        <a:t>股相关标的</a:t>
                      </a:r>
                      <a:endParaRPr lang="zh-CN" altLang="en-US" sz="1800" b="1" dirty="0"/>
                    </a:p>
                  </a:txBody>
                  <a:tcPr marL="109785" marR="109785" marT="41149" marB="41149" anchor="ctr"/>
                </a:tc>
                <a:tc>
                  <a:txBody>
                    <a:bodyPr/>
                    <a:lstStyle/>
                    <a:p>
                      <a:pPr algn="ctr"/>
                      <a:r>
                        <a:rPr lang="zh-CN" altLang="en-US" sz="1800" b="1" dirty="0" smtClean="0">
                          <a:solidFill>
                            <a:schemeClr val="tx1"/>
                          </a:solidFill>
                        </a:rPr>
                        <a:t>沪、深两所</a:t>
                      </a:r>
                      <a:r>
                        <a:rPr lang="zh-CN" altLang="en-US" sz="1800" b="0" dirty="0" smtClean="0">
                          <a:solidFill>
                            <a:schemeClr val="tx1"/>
                          </a:solidFill>
                        </a:rPr>
                        <a:t>上市</a:t>
                      </a:r>
                      <a:r>
                        <a:rPr lang="en-US" altLang="zh-CN" sz="1800" b="0" dirty="0" smtClean="0">
                          <a:solidFill>
                            <a:schemeClr val="tx1"/>
                          </a:solidFill>
                        </a:rPr>
                        <a:t>A+H</a:t>
                      </a:r>
                      <a:r>
                        <a:rPr lang="zh-CN" altLang="en-US" sz="1800" b="0" dirty="0" smtClean="0">
                          <a:solidFill>
                            <a:schemeClr val="tx1"/>
                          </a:solidFill>
                        </a:rPr>
                        <a:t>股公司的相应主板</a:t>
                      </a:r>
                      <a:r>
                        <a:rPr lang="en-US" altLang="zh-CN" sz="1800" b="0" dirty="0" smtClean="0">
                          <a:solidFill>
                            <a:schemeClr val="tx1"/>
                          </a:solidFill>
                        </a:rPr>
                        <a:t>H</a:t>
                      </a:r>
                      <a:r>
                        <a:rPr lang="zh-CN" altLang="en-US" sz="1800" b="0" dirty="0" smtClean="0">
                          <a:solidFill>
                            <a:schemeClr val="tx1"/>
                          </a:solidFill>
                        </a:rPr>
                        <a:t>股</a:t>
                      </a:r>
                      <a:endParaRPr lang="en-US" altLang="zh-CN" sz="1800" b="0" dirty="0" smtClean="0">
                        <a:solidFill>
                          <a:schemeClr val="tx1"/>
                        </a:solidFill>
                      </a:endParaRPr>
                    </a:p>
                  </a:txBody>
                  <a:tcPr marL="109785" marR="109785" marT="41149" marB="41149" anchor="ctr"/>
                </a:tc>
                <a:tc>
                  <a:txBody>
                    <a:bodyPr/>
                    <a:lstStyle/>
                    <a:p>
                      <a:pPr algn="ctr"/>
                      <a:r>
                        <a:rPr lang="zh-CN" altLang="en-US" sz="1800" b="1" dirty="0" smtClean="0">
                          <a:solidFill>
                            <a:schemeClr val="tx1"/>
                          </a:solidFill>
                        </a:rPr>
                        <a:t>上交所</a:t>
                      </a:r>
                      <a:r>
                        <a:rPr lang="zh-CN" altLang="en-US" sz="1800" b="0" dirty="0" smtClean="0">
                          <a:solidFill>
                            <a:schemeClr val="tx1"/>
                          </a:solidFill>
                        </a:rPr>
                        <a:t>上市</a:t>
                      </a:r>
                      <a:r>
                        <a:rPr lang="en-US" altLang="zh-CN" sz="1800" b="0" dirty="0" smtClean="0">
                          <a:solidFill>
                            <a:schemeClr val="tx1"/>
                          </a:solidFill>
                        </a:rPr>
                        <a:t>A+H</a:t>
                      </a:r>
                      <a:r>
                        <a:rPr lang="zh-CN" altLang="en-US" sz="1800" b="0" dirty="0" smtClean="0">
                          <a:solidFill>
                            <a:schemeClr val="tx1"/>
                          </a:solidFill>
                        </a:rPr>
                        <a:t>股公司的相应</a:t>
                      </a:r>
                      <a:r>
                        <a:rPr lang="en-US" altLang="zh-CN" sz="1800" b="0" dirty="0" smtClean="0">
                          <a:solidFill>
                            <a:schemeClr val="tx1"/>
                          </a:solidFill>
                        </a:rPr>
                        <a:t>H</a:t>
                      </a:r>
                      <a:r>
                        <a:rPr lang="zh-CN" altLang="en-US" sz="1800" b="0" dirty="0" smtClean="0">
                          <a:solidFill>
                            <a:schemeClr val="tx1"/>
                          </a:solidFill>
                        </a:rPr>
                        <a:t>股</a:t>
                      </a:r>
                      <a:endParaRPr lang="en-US" altLang="zh-CN" sz="1800" b="0" dirty="0" smtClean="0"/>
                    </a:p>
                  </a:txBody>
                  <a:tcPr marL="109785" marR="109785" marT="41149" marB="41149" anchor="ct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xmlns="" val="2517223136"/>
              </p:ext>
            </p:extLst>
          </p:nvPr>
        </p:nvGraphicFramePr>
        <p:xfrm>
          <a:off x="6963235" y="1485659"/>
          <a:ext cx="4320300" cy="3956432"/>
        </p:xfrm>
        <a:graphic>
          <a:graphicData uri="http://schemas.openxmlformats.org/drawingml/2006/table">
            <a:tbl>
              <a:tblPr>
                <a:tableStyleId>{5C22544A-7EE6-4342-B048-85BDC9FD1C3A}</a:tableStyleId>
              </a:tblPr>
              <a:tblGrid>
                <a:gridCol w="3650958"/>
                <a:gridCol w="669342"/>
              </a:tblGrid>
              <a:tr h="381504">
                <a:tc gridSpan="2">
                  <a:txBody>
                    <a:bodyPr/>
                    <a:lstStyle/>
                    <a:p>
                      <a:pPr algn="ctr" fontAlgn="ctr"/>
                      <a:r>
                        <a:rPr lang="zh-CN" altLang="en-US" sz="1800" b="1" i="0" u="none" strike="noStrike" dirty="0" smtClean="0">
                          <a:solidFill>
                            <a:schemeClr val="bg1"/>
                          </a:solidFill>
                          <a:effectLst/>
                          <a:latin typeface="SimSun"/>
                        </a:rPr>
                        <a:t>深市港股通标的统计</a:t>
                      </a:r>
                      <a:endParaRPr lang="zh-CN" altLang="en-US" sz="1800" b="1" i="0" u="none" strike="noStrike" dirty="0">
                        <a:solidFill>
                          <a:schemeClr val="bg1"/>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ctr"/>
                      <a:endParaRPr lang="en-US" altLang="zh-CN" sz="1800" b="0" i="0" u="none" strike="noStrike" dirty="0">
                        <a:solidFill>
                          <a:srgbClr val="1F497D"/>
                        </a:solidFill>
                        <a:effectLst/>
                        <a:latin typeface="Courier New"/>
                      </a:endParaRPr>
                    </a:p>
                  </a:txBody>
                  <a:tcPr marL="9525" marR="9525" marT="9525" marB="0" anchor="ctr"/>
                </a:tc>
              </a:tr>
              <a:tr h="324677">
                <a:tc>
                  <a:txBody>
                    <a:bodyPr/>
                    <a:lstStyle/>
                    <a:p>
                      <a:pPr algn="ctr" fontAlgn="ctr"/>
                      <a:r>
                        <a:rPr lang="zh-CN" altLang="en-US" sz="1600" u="none" strike="noStrike" dirty="0">
                          <a:effectLst/>
                        </a:rPr>
                        <a:t>恒生综合大型股股票</a:t>
                      </a:r>
                      <a:r>
                        <a:rPr lang="zh-CN" altLang="en-US" sz="1600" u="none" strike="noStrike" dirty="0" smtClean="0">
                          <a:effectLst/>
                        </a:rPr>
                        <a:t>数</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u="none" strike="noStrike" dirty="0" smtClean="0">
                          <a:effectLst/>
                        </a:rPr>
                        <a:t>99</a:t>
                      </a:r>
                      <a:endParaRPr lang="en-US" altLang="zh-CN" sz="1600" b="0" i="0" u="none" strike="noStrike" dirty="0">
                        <a:solidFill>
                          <a:srgbClr val="1F497D"/>
                        </a:solidFill>
                        <a:effectLst/>
                        <a:latin typeface="Courier New"/>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677">
                <a:tc>
                  <a:txBody>
                    <a:bodyPr/>
                    <a:lstStyle/>
                    <a:p>
                      <a:pPr algn="ctr" fontAlgn="ctr"/>
                      <a:r>
                        <a:rPr lang="zh-CN" altLang="en-US" sz="1600" u="none" strike="noStrike" dirty="0">
                          <a:effectLst/>
                        </a:rPr>
                        <a:t>恒生综合中型股股票</a:t>
                      </a:r>
                      <a:r>
                        <a:rPr lang="zh-CN" altLang="en-US" sz="1600" u="none" strike="noStrike" dirty="0" smtClean="0">
                          <a:effectLst/>
                        </a:rPr>
                        <a:t>数</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n-US" altLang="zh-CN" sz="1600" b="0" i="0" u="none" strike="noStrike" dirty="0" smtClean="0">
                          <a:solidFill>
                            <a:schemeClr val="dk1"/>
                          </a:solidFill>
                          <a:effectLst/>
                          <a:latin typeface="+mn-lt"/>
                        </a:rPr>
                        <a:t>194</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24677">
                <a:tc>
                  <a:txBody>
                    <a:bodyPr/>
                    <a:lstStyle/>
                    <a:p>
                      <a:pPr algn="ctr" fontAlgn="ctr"/>
                      <a:r>
                        <a:rPr lang="zh-CN" altLang="en-US" sz="1600" u="none" strike="noStrike" dirty="0">
                          <a:effectLst/>
                        </a:rPr>
                        <a:t>恒生综合小型股股票</a:t>
                      </a:r>
                      <a:r>
                        <a:rPr lang="zh-CN" altLang="en-US" sz="1600" u="none" strike="noStrike" dirty="0" smtClean="0">
                          <a:effectLst/>
                        </a:rPr>
                        <a:t>数</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b="0" i="0" u="none" strike="noStrike" dirty="0" smtClean="0">
                          <a:solidFill>
                            <a:schemeClr val="dk1"/>
                          </a:solidFill>
                          <a:effectLst/>
                          <a:latin typeface="+mn-lt"/>
                        </a:rPr>
                        <a:t>96</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49618">
                <a:tc>
                  <a:txBody>
                    <a:bodyPr/>
                    <a:lstStyle/>
                    <a:p>
                      <a:pPr algn="ctr" fontAlgn="ctr"/>
                      <a:r>
                        <a:rPr lang="zh-CN" altLang="en-US" sz="1600" u="none" strike="noStrike" dirty="0">
                          <a:effectLst/>
                        </a:rPr>
                        <a:t>非指数成份</a:t>
                      </a:r>
                      <a:r>
                        <a:rPr lang="zh-CN" altLang="en-US" sz="1600" u="none" strike="noStrike" dirty="0" smtClean="0">
                          <a:effectLst/>
                        </a:rPr>
                        <a:t>股的</a:t>
                      </a:r>
                      <a:r>
                        <a:rPr lang="en-US" altLang="zh-CN" sz="1600" u="none" strike="noStrike" dirty="0" smtClean="0">
                          <a:effectLst/>
                        </a:rPr>
                        <a:t>A+H</a:t>
                      </a:r>
                      <a:r>
                        <a:rPr lang="zh-CN" altLang="en-US" sz="1600" u="none" strike="noStrike" dirty="0" smtClean="0">
                          <a:effectLst/>
                        </a:rPr>
                        <a:t>股</a:t>
                      </a:r>
                      <a:endParaRPr lang="en-US" altLang="zh-CN" sz="1600" u="none" strike="noStrike" dirty="0" smtClean="0">
                        <a:effectLst/>
                      </a:endParaRPr>
                    </a:p>
                    <a:p>
                      <a:pPr algn="ctr" fontAlgn="ctr"/>
                      <a:r>
                        <a:rPr lang="zh-CN" altLang="en-US" sz="1600" b="0" i="0" u="none" strike="noStrike" dirty="0" smtClean="0">
                          <a:solidFill>
                            <a:srgbClr val="000000"/>
                          </a:solidFill>
                          <a:effectLst/>
                          <a:latin typeface="SimSun"/>
                        </a:rPr>
                        <a:t>（和不足</a:t>
                      </a:r>
                      <a:r>
                        <a:rPr lang="en-US" altLang="zh-CN" sz="1600" b="0" i="0" u="none" strike="noStrike" dirty="0" smtClean="0">
                          <a:solidFill>
                            <a:srgbClr val="000000"/>
                          </a:solidFill>
                          <a:effectLst/>
                          <a:latin typeface="SimSun"/>
                        </a:rPr>
                        <a:t>50</a:t>
                      </a:r>
                      <a:r>
                        <a:rPr lang="zh-CN" altLang="en-US" sz="1600" b="0" i="0" u="none" strike="noStrike" dirty="0" smtClean="0">
                          <a:solidFill>
                            <a:srgbClr val="000000"/>
                          </a:solidFill>
                          <a:effectLst/>
                          <a:latin typeface="SimSun"/>
                        </a:rPr>
                        <a:t>亿港币的恒生综合小型股中的</a:t>
                      </a:r>
                      <a:r>
                        <a:rPr lang="en-US" altLang="zh-CN" sz="1600" b="0" i="0" u="none" strike="noStrike" dirty="0" smtClean="0">
                          <a:solidFill>
                            <a:srgbClr val="000000"/>
                          </a:solidFill>
                          <a:effectLst/>
                          <a:latin typeface="SimSun"/>
                        </a:rPr>
                        <a:t>A+H</a:t>
                      </a:r>
                      <a:r>
                        <a:rPr lang="zh-CN" altLang="en-US" sz="1600" b="0" i="0" u="none" strike="noStrike" dirty="0" smtClean="0">
                          <a:solidFill>
                            <a:srgbClr val="000000"/>
                          </a:solidFill>
                          <a:effectLst/>
                          <a:latin typeface="SimSun"/>
                        </a:rPr>
                        <a:t>股）</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n-US" altLang="zh-CN" sz="1600" u="none" strike="noStrike" dirty="0" smtClean="0">
                          <a:effectLst/>
                        </a:rPr>
                        <a:t>27</a:t>
                      </a:r>
                      <a:endParaRPr lang="en-US" altLang="zh-CN" sz="1600" b="0" i="0" u="none" strike="noStrike" dirty="0">
                        <a:solidFill>
                          <a:srgbClr val="000000"/>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24677">
                <a:tc>
                  <a:txBody>
                    <a:bodyPr/>
                    <a:lstStyle/>
                    <a:p>
                      <a:pPr algn="ctr" fontAlgn="ctr"/>
                      <a:r>
                        <a:rPr lang="zh-CN" altLang="en-US" sz="1600" u="none" strike="noStrike" dirty="0">
                          <a:effectLst/>
                        </a:rPr>
                        <a:t>南向标的总数</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u="none" strike="noStrike" dirty="0" smtClean="0">
                          <a:effectLst/>
                        </a:rPr>
                        <a:t>416</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677">
                <a:tc>
                  <a:txBody>
                    <a:bodyPr/>
                    <a:lstStyle/>
                    <a:p>
                      <a:pPr algn="ctr" fontAlgn="ctr"/>
                      <a:r>
                        <a:rPr lang="zh-CN" altLang="en-US" sz="1600" u="none" strike="noStrike" dirty="0">
                          <a:effectLst/>
                        </a:rPr>
                        <a:t>标的总市值</a:t>
                      </a:r>
                      <a:r>
                        <a:rPr lang="zh-CN" altLang="en-US" sz="1600" u="none" strike="noStrike" dirty="0" smtClean="0">
                          <a:effectLst/>
                        </a:rPr>
                        <a:t>（十亿</a:t>
                      </a:r>
                      <a:r>
                        <a:rPr lang="zh-CN" altLang="en-US" sz="1600" u="none" strike="noStrike" dirty="0">
                          <a:effectLst/>
                        </a:rPr>
                        <a:t>港元）</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n-US" altLang="zh-CN" sz="1600" b="0" i="0" u="none" strike="noStrike" dirty="0" smtClean="0">
                          <a:solidFill>
                            <a:schemeClr val="dk1"/>
                          </a:solidFill>
                          <a:effectLst/>
                          <a:latin typeface="+mn-lt"/>
                        </a:rPr>
                        <a:t>19,779</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24677">
                <a:tc>
                  <a:txBody>
                    <a:bodyPr/>
                    <a:lstStyle/>
                    <a:p>
                      <a:pPr algn="ctr" fontAlgn="ctr"/>
                      <a:r>
                        <a:rPr lang="zh-CN" altLang="en-US" sz="1600" u="none" strike="noStrike" dirty="0">
                          <a:effectLst/>
                        </a:rPr>
                        <a:t>   占香港主板</a:t>
                      </a:r>
                      <a:r>
                        <a:rPr lang="zh-CN" altLang="en-US" sz="1600" u="none" strike="noStrike" dirty="0" smtClean="0">
                          <a:effectLst/>
                        </a:rPr>
                        <a:t>比例</a:t>
                      </a:r>
                      <a:endParaRPr lang="en-US" altLang="zh-CN"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u="none" strike="noStrike" dirty="0">
                          <a:effectLst/>
                        </a:rPr>
                        <a:t>87%</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2571">
                <a:tc>
                  <a:txBody>
                    <a:bodyPr/>
                    <a:lstStyle/>
                    <a:p>
                      <a:pPr algn="ctr" fontAlgn="ctr"/>
                      <a:r>
                        <a:rPr lang="zh-CN" altLang="en-US" sz="1600" u="none" strike="noStrike" dirty="0">
                          <a:effectLst/>
                        </a:rPr>
                        <a:t>标的日均</a:t>
                      </a:r>
                      <a:r>
                        <a:rPr lang="zh-CN" altLang="en-US" sz="1600" u="none" strike="noStrike" dirty="0" smtClean="0">
                          <a:effectLst/>
                        </a:rPr>
                        <a:t>成交额（</a:t>
                      </a:r>
                      <a:r>
                        <a:rPr lang="en-US" altLang="zh-CN" sz="1600" u="none" strike="noStrike" dirty="0">
                          <a:effectLst/>
                        </a:rPr>
                        <a:t>1</a:t>
                      </a:r>
                      <a:r>
                        <a:rPr lang="zh-CN" altLang="en-US" sz="1600" u="none" strike="noStrike" dirty="0">
                          <a:effectLst/>
                        </a:rPr>
                        <a:t>月至</a:t>
                      </a:r>
                      <a:r>
                        <a:rPr lang="en-US" altLang="zh-CN" sz="1600" u="none" strike="noStrike" dirty="0">
                          <a:effectLst/>
                        </a:rPr>
                        <a:t>6</a:t>
                      </a:r>
                      <a:r>
                        <a:rPr lang="zh-CN" altLang="en-US" sz="1600" u="none" strike="noStrike" dirty="0">
                          <a:effectLst/>
                        </a:rPr>
                        <a:t>月，十亿港元）</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n-US" altLang="zh-CN" sz="1600" u="none" strike="noStrike" dirty="0" smtClean="0">
                          <a:effectLst/>
                        </a:rPr>
                        <a:t>39.5</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24677">
                <a:tc>
                  <a:txBody>
                    <a:bodyPr/>
                    <a:lstStyle/>
                    <a:p>
                      <a:pPr algn="ctr" fontAlgn="ctr"/>
                      <a:r>
                        <a:rPr lang="zh-CN" altLang="en-US" sz="1600" u="none" strike="noStrike" dirty="0">
                          <a:effectLst/>
                        </a:rPr>
                        <a:t>   占香港主板</a:t>
                      </a:r>
                      <a:r>
                        <a:rPr lang="zh-CN" altLang="en-US" sz="1600" u="none" strike="noStrike" dirty="0" smtClean="0">
                          <a:effectLst/>
                        </a:rPr>
                        <a:t>比例</a:t>
                      </a:r>
                      <a:endParaRPr lang="en-US" altLang="zh-CN"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u="none" strike="noStrike" dirty="0" smtClean="0">
                          <a:effectLst/>
                        </a:rPr>
                        <a:t>92%</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3329616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（一）标的</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市值标准的适用情形</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28654" y="1359749"/>
            <a:ext cx="10635075" cy="984885"/>
          </a:xfrm>
          <a:prstGeom prst="rect">
            <a:avLst/>
          </a:prstGeom>
          <a:noFill/>
        </p:spPr>
        <p:txBody>
          <a:bodyPr wrap="square" rtlCol="0">
            <a:spAutoFit/>
          </a:bodyPr>
          <a:lstStyle/>
          <a:p>
            <a:r>
              <a:rPr lang="zh-CN" altLang="en-US" sz="2000" b="1" dirty="0" smtClean="0"/>
              <a:t>考虑</a:t>
            </a:r>
            <a:r>
              <a:rPr lang="zh-CN" altLang="en-US" sz="2000" b="1" dirty="0"/>
              <a:t>到中小市值股票普遍具有规模小、业绩不稳定、价格波动幅度较大等特点</a:t>
            </a:r>
            <a:r>
              <a:rPr lang="zh-CN" altLang="en-US" sz="2000" b="1" dirty="0" smtClean="0"/>
              <a:t>，为</a:t>
            </a:r>
            <a:r>
              <a:rPr lang="zh-CN" altLang="en-US" sz="2000" b="1" dirty="0"/>
              <a:t>防范深港通跨境市场炒作和操纵中小市值股票风险</a:t>
            </a:r>
            <a:r>
              <a:rPr lang="zh-CN" altLang="en-US" sz="2000" b="1" dirty="0" smtClean="0"/>
              <a:t>，</a:t>
            </a:r>
            <a:r>
              <a:rPr lang="zh-CN" altLang="en-US" sz="2000" b="1" dirty="0"/>
              <a:t>深港通标的筛选增加市值标准</a:t>
            </a:r>
            <a:endParaRPr lang="zh-CN" altLang="en-US" sz="2000" dirty="0"/>
          </a:p>
          <a:p>
            <a:endParaRPr lang="en-US" altLang="zh-CN" b="1" dirty="0" smtClean="0">
              <a:solidFill>
                <a:schemeClr val="accent6">
                  <a:lumMod val="75000"/>
                </a:scheme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xmlns="" val="386433348"/>
              </p:ext>
            </p:extLst>
          </p:nvPr>
        </p:nvGraphicFramePr>
        <p:xfrm>
          <a:off x="5838716" y="2349719"/>
          <a:ext cx="5639169" cy="3744260"/>
        </p:xfrm>
        <a:graphic>
          <a:graphicData uri="http://schemas.openxmlformats.org/drawingml/2006/table">
            <a:tbl>
              <a:tblPr firstRow="1" firstCol="1" bandRow="1">
                <a:tableStyleId>{5C22544A-7EE6-4342-B048-85BDC9FD1C3A}</a:tableStyleId>
              </a:tblPr>
              <a:tblGrid>
                <a:gridCol w="1383783"/>
                <a:gridCol w="4255386"/>
              </a:tblGrid>
              <a:tr h="367311">
                <a:tc>
                  <a:txBody>
                    <a:bodyPr/>
                    <a:lstStyle/>
                    <a:p>
                      <a:pPr marL="0" indent="127000" algn="ctr" defTabSz="914314" rtl="0" eaLnBrk="1" latinLnBrk="0" hangingPunct="1">
                        <a:spcAft>
                          <a:spcPts val="0"/>
                        </a:spcAft>
                      </a:pPr>
                      <a:r>
                        <a:rPr lang="en-US" sz="1800" kern="1200" dirty="0">
                          <a:solidFill>
                            <a:schemeClr val="dk1"/>
                          </a:solidFill>
                          <a:latin typeface="+mn-ea"/>
                          <a:ea typeface="+mn-ea"/>
                          <a:cs typeface="+mn-cs"/>
                        </a:rPr>
                        <a:t> </a:t>
                      </a:r>
                      <a:endParaRPr lang="zh-CN" sz="1800" kern="1200" dirty="0">
                        <a:solidFill>
                          <a:schemeClr val="dk1"/>
                        </a:solidFill>
                        <a:latin typeface="+mn-ea"/>
                        <a:ea typeface="+mn-ea"/>
                        <a:cs typeface="+mn-cs"/>
                      </a:endParaRPr>
                    </a:p>
                  </a:txBody>
                  <a:tcPr marL="68580" marR="68580" marT="0" marB="0" anchor="ctr">
                    <a:solidFill>
                      <a:schemeClr val="accent2"/>
                    </a:solidFill>
                  </a:tcPr>
                </a:tc>
                <a:tc>
                  <a:txBody>
                    <a:bodyPr/>
                    <a:lstStyle/>
                    <a:p>
                      <a:pPr marL="0" indent="127000" algn="ctr" defTabSz="914314" rtl="0" eaLnBrk="1" latinLnBrk="0" hangingPunct="1">
                        <a:spcAft>
                          <a:spcPts val="0"/>
                        </a:spcAft>
                      </a:pPr>
                      <a:r>
                        <a:rPr lang="zh-CN" altLang="en-US" sz="1800" kern="1200" dirty="0" smtClean="0">
                          <a:solidFill>
                            <a:schemeClr val="bg1"/>
                          </a:solidFill>
                          <a:latin typeface="+mn-ea"/>
                          <a:ea typeface="+mn-ea"/>
                          <a:cs typeface="+mn-cs"/>
                        </a:rPr>
                        <a:t>深市</a:t>
                      </a:r>
                      <a:r>
                        <a:rPr lang="zh-CN" sz="1800" kern="1200" dirty="0" smtClean="0">
                          <a:solidFill>
                            <a:schemeClr val="bg1"/>
                          </a:solidFill>
                          <a:latin typeface="+mn-ea"/>
                          <a:ea typeface="+mn-ea"/>
                          <a:cs typeface="+mn-cs"/>
                        </a:rPr>
                        <a:t>港</a:t>
                      </a:r>
                      <a:r>
                        <a:rPr lang="zh-CN" sz="1800" kern="1200" dirty="0">
                          <a:solidFill>
                            <a:schemeClr val="bg1"/>
                          </a:solidFill>
                          <a:latin typeface="+mn-ea"/>
                          <a:ea typeface="+mn-ea"/>
                          <a:cs typeface="+mn-cs"/>
                        </a:rPr>
                        <a:t>股通</a:t>
                      </a:r>
                    </a:p>
                  </a:txBody>
                  <a:tcPr marL="68580" marR="68580" marT="0" marB="0" anchor="ctr">
                    <a:solidFill>
                      <a:schemeClr val="accent2"/>
                    </a:solidFill>
                  </a:tcPr>
                </a:tc>
              </a:tr>
              <a:tr h="424744">
                <a:tc>
                  <a:txBody>
                    <a:bodyPr/>
                    <a:lstStyle/>
                    <a:p>
                      <a:pPr marL="0" indent="0" algn="ctr" defTabSz="914314" rtl="0" eaLnBrk="1" latinLnBrk="0" hangingPunct="1">
                        <a:spcAft>
                          <a:spcPts val="0"/>
                        </a:spcAft>
                      </a:pPr>
                      <a:r>
                        <a:rPr lang="zh-CN" sz="1800" kern="1200" dirty="0">
                          <a:solidFill>
                            <a:schemeClr val="bg1"/>
                          </a:solidFill>
                          <a:latin typeface="+mn-ea"/>
                          <a:ea typeface="+mn-ea"/>
                          <a:cs typeface="+mn-cs"/>
                        </a:rPr>
                        <a:t>市值门槛</a:t>
                      </a:r>
                    </a:p>
                  </a:txBody>
                  <a:tcPr marL="68580" marR="68580" marT="0" marB="0" anchor="ctr">
                    <a:solidFill>
                      <a:schemeClr val="accent2"/>
                    </a:solidFill>
                  </a:tcPr>
                </a:tc>
                <a:tc>
                  <a:txBody>
                    <a:bodyPr/>
                    <a:lstStyle/>
                    <a:p>
                      <a:pPr marL="0" indent="0" algn="ctr" defTabSz="914314" rtl="0" eaLnBrk="1" latinLnBrk="0" hangingPunct="1">
                        <a:spcAft>
                          <a:spcPts val="0"/>
                        </a:spcAft>
                      </a:pPr>
                      <a:r>
                        <a:rPr lang="en-US" sz="1800" kern="1200" dirty="0" smtClean="0">
                          <a:solidFill>
                            <a:schemeClr val="dk1"/>
                          </a:solidFill>
                          <a:latin typeface="+mn-ea"/>
                          <a:ea typeface="+mn-ea"/>
                          <a:cs typeface="+mn-cs"/>
                        </a:rPr>
                        <a:t>50</a:t>
                      </a:r>
                      <a:r>
                        <a:rPr lang="zh-CN" sz="1800" kern="1200" dirty="0" smtClean="0">
                          <a:solidFill>
                            <a:schemeClr val="dk1"/>
                          </a:solidFill>
                          <a:latin typeface="+mn-ea"/>
                          <a:ea typeface="+mn-ea"/>
                          <a:cs typeface="+mn-cs"/>
                        </a:rPr>
                        <a:t>亿港币</a:t>
                      </a:r>
                      <a:endParaRPr lang="zh-CN" sz="1800" kern="1200" dirty="0">
                        <a:solidFill>
                          <a:schemeClr val="dk1"/>
                        </a:solidFill>
                        <a:latin typeface="+mn-ea"/>
                        <a:ea typeface="+mn-ea"/>
                        <a:cs typeface="+mn-cs"/>
                      </a:endParaRPr>
                    </a:p>
                  </a:txBody>
                  <a:tcPr marL="68580" marR="68580" marT="0" marB="0" anchor="ctr"/>
                </a:tc>
              </a:tr>
              <a:tr h="616897">
                <a:tc>
                  <a:txBody>
                    <a:bodyPr/>
                    <a:lstStyle/>
                    <a:p>
                      <a:pPr marL="0" indent="0" algn="ctr" defTabSz="914314" rtl="0" eaLnBrk="1" latinLnBrk="0" hangingPunct="1">
                        <a:spcAft>
                          <a:spcPts val="0"/>
                        </a:spcAft>
                      </a:pPr>
                      <a:r>
                        <a:rPr lang="zh-CN" sz="1800" kern="1200" dirty="0">
                          <a:solidFill>
                            <a:schemeClr val="bg1"/>
                          </a:solidFill>
                          <a:latin typeface="+mn-ea"/>
                          <a:ea typeface="+mn-ea"/>
                          <a:cs typeface="+mn-cs"/>
                        </a:rPr>
                        <a:t>适用范围</a:t>
                      </a:r>
                    </a:p>
                  </a:txBody>
                  <a:tcPr marL="68580" marR="68580" marT="0" marB="0" anchor="ctr">
                    <a:solidFill>
                      <a:schemeClr val="accent2"/>
                    </a:solidFill>
                  </a:tcPr>
                </a:tc>
                <a:tc>
                  <a:txBody>
                    <a:bodyPr/>
                    <a:lstStyle/>
                    <a:p>
                      <a:pPr marL="0" indent="0" algn="ctr" defTabSz="914314" rtl="0" eaLnBrk="1" latinLnBrk="0" hangingPunct="1">
                        <a:spcAft>
                          <a:spcPts val="0"/>
                        </a:spcAft>
                      </a:pPr>
                      <a:r>
                        <a:rPr lang="zh-CN" sz="1800" kern="1200" dirty="0">
                          <a:solidFill>
                            <a:schemeClr val="dk1"/>
                          </a:solidFill>
                          <a:latin typeface="+mn-ea"/>
                          <a:ea typeface="+mn-ea"/>
                          <a:cs typeface="+mn-cs"/>
                        </a:rPr>
                        <a:t>恒生综合小型指数成份</a:t>
                      </a:r>
                      <a:r>
                        <a:rPr lang="zh-CN" sz="1800" kern="1200" dirty="0" smtClean="0">
                          <a:solidFill>
                            <a:schemeClr val="dk1"/>
                          </a:solidFill>
                          <a:latin typeface="+mn-ea"/>
                          <a:ea typeface="+mn-ea"/>
                          <a:cs typeface="+mn-cs"/>
                        </a:rPr>
                        <a:t>股</a:t>
                      </a:r>
                      <a:endParaRPr lang="en-US" altLang="zh-CN" sz="1800" kern="1200" dirty="0" smtClean="0">
                        <a:solidFill>
                          <a:schemeClr val="dk1"/>
                        </a:solidFill>
                        <a:latin typeface="+mn-ea"/>
                        <a:ea typeface="+mn-ea"/>
                        <a:cs typeface="+mn-cs"/>
                      </a:endParaRPr>
                    </a:p>
                    <a:p>
                      <a:pPr marL="0" indent="0" algn="ctr" defTabSz="914314" rtl="0" eaLnBrk="1" latinLnBrk="0" hangingPunct="1">
                        <a:spcAft>
                          <a:spcPts val="0"/>
                        </a:spcAft>
                      </a:pPr>
                      <a:r>
                        <a:rPr lang="zh-CN" sz="1800" kern="1200" dirty="0" smtClean="0">
                          <a:solidFill>
                            <a:schemeClr val="dk1"/>
                          </a:solidFill>
                          <a:latin typeface="+mn-ea"/>
                          <a:ea typeface="+mn-ea"/>
                          <a:cs typeface="+mn-cs"/>
                        </a:rPr>
                        <a:t>（</a:t>
                      </a:r>
                      <a:r>
                        <a:rPr lang="en-US" sz="1800" kern="1200" dirty="0">
                          <a:solidFill>
                            <a:schemeClr val="dk1"/>
                          </a:solidFill>
                          <a:latin typeface="+mn-ea"/>
                          <a:ea typeface="+mn-ea"/>
                          <a:cs typeface="+mn-cs"/>
                        </a:rPr>
                        <a:t>A+H</a:t>
                      </a:r>
                      <a:r>
                        <a:rPr lang="zh-CN" sz="1800" kern="1200" dirty="0">
                          <a:solidFill>
                            <a:schemeClr val="dk1"/>
                          </a:solidFill>
                          <a:latin typeface="+mn-ea"/>
                          <a:ea typeface="+mn-ea"/>
                          <a:cs typeface="+mn-cs"/>
                        </a:rPr>
                        <a:t>股除外）</a:t>
                      </a:r>
                    </a:p>
                  </a:txBody>
                  <a:tcPr marL="68580" marR="68580" marT="0" marB="0" anchor="ctr"/>
                </a:tc>
              </a:tr>
              <a:tr h="391173">
                <a:tc>
                  <a:txBody>
                    <a:bodyPr/>
                    <a:lstStyle/>
                    <a:p>
                      <a:pPr marL="0" indent="0" algn="ctr" defTabSz="914314" rtl="0" eaLnBrk="1" latinLnBrk="0" hangingPunct="1">
                        <a:spcAft>
                          <a:spcPts val="0"/>
                        </a:spcAft>
                      </a:pPr>
                      <a:r>
                        <a:rPr lang="zh-CN" sz="1800" kern="1200" dirty="0">
                          <a:solidFill>
                            <a:schemeClr val="bg1"/>
                          </a:solidFill>
                          <a:latin typeface="+mn-ea"/>
                          <a:ea typeface="+mn-ea"/>
                          <a:cs typeface="+mn-cs"/>
                        </a:rPr>
                        <a:t>考察频率</a:t>
                      </a:r>
                    </a:p>
                  </a:txBody>
                  <a:tcPr marL="68580" marR="68580" marT="0" marB="0" anchor="ctr">
                    <a:solidFill>
                      <a:schemeClr val="accent2"/>
                    </a:solidFill>
                  </a:tcPr>
                </a:tc>
                <a:tc>
                  <a:txBody>
                    <a:bodyPr/>
                    <a:lstStyle/>
                    <a:p>
                      <a:pPr marL="0" indent="0" algn="ctr" defTabSz="914314" rtl="0" eaLnBrk="1" latinLnBrk="0" hangingPunct="1">
                        <a:spcAft>
                          <a:spcPts val="0"/>
                        </a:spcAft>
                      </a:pPr>
                      <a:r>
                        <a:rPr lang="zh-CN" altLang="en-US" sz="1800" kern="1200" dirty="0" smtClean="0">
                          <a:solidFill>
                            <a:schemeClr val="dk1"/>
                          </a:solidFill>
                          <a:latin typeface="+mn-ea"/>
                          <a:ea typeface="+mn-ea"/>
                          <a:cs typeface="+mn-cs"/>
                        </a:rPr>
                        <a:t>同指数定期调整，</a:t>
                      </a:r>
                      <a:r>
                        <a:rPr lang="zh-CN" sz="1800" kern="1200" dirty="0" smtClean="0">
                          <a:solidFill>
                            <a:schemeClr val="dk1"/>
                          </a:solidFill>
                          <a:latin typeface="+mn-ea"/>
                          <a:ea typeface="+mn-ea"/>
                          <a:cs typeface="+mn-cs"/>
                        </a:rPr>
                        <a:t>一年</a:t>
                      </a:r>
                      <a:r>
                        <a:rPr lang="zh-CN" sz="1800" kern="1200" dirty="0">
                          <a:solidFill>
                            <a:schemeClr val="dk1"/>
                          </a:solidFill>
                          <a:latin typeface="+mn-ea"/>
                          <a:ea typeface="+mn-ea"/>
                          <a:cs typeface="+mn-cs"/>
                        </a:rPr>
                        <a:t>两</a:t>
                      </a:r>
                      <a:r>
                        <a:rPr lang="zh-CN" sz="1800" kern="1200" dirty="0" smtClean="0">
                          <a:solidFill>
                            <a:schemeClr val="dk1"/>
                          </a:solidFill>
                          <a:latin typeface="+mn-ea"/>
                          <a:ea typeface="+mn-ea"/>
                          <a:cs typeface="+mn-cs"/>
                        </a:rPr>
                        <a:t>次</a:t>
                      </a:r>
                      <a:endParaRPr lang="en-US" altLang="zh-CN" sz="1800" kern="1200" dirty="0" smtClean="0">
                        <a:solidFill>
                          <a:schemeClr val="dk1"/>
                        </a:solidFill>
                        <a:latin typeface="+mn-ea"/>
                        <a:ea typeface="+mn-ea"/>
                        <a:cs typeface="+mn-cs"/>
                      </a:endParaRPr>
                    </a:p>
                  </a:txBody>
                  <a:tcPr marL="68580" marR="68580" marT="0" marB="0" anchor="ctr"/>
                </a:tc>
              </a:tr>
              <a:tr h="616897">
                <a:tc>
                  <a:txBody>
                    <a:bodyPr/>
                    <a:lstStyle/>
                    <a:p>
                      <a:pPr marL="0" indent="0" algn="ctr" defTabSz="914314" rtl="0" eaLnBrk="1" latinLnBrk="0" hangingPunct="1">
                        <a:spcAft>
                          <a:spcPts val="0"/>
                        </a:spcAft>
                      </a:pPr>
                      <a:r>
                        <a:rPr lang="zh-CN" sz="1800" kern="1200" dirty="0" smtClean="0">
                          <a:solidFill>
                            <a:schemeClr val="bg1"/>
                          </a:solidFill>
                          <a:latin typeface="+mn-ea"/>
                          <a:ea typeface="+mn-ea"/>
                          <a:cs typeface="+mn-cs"/>
                        </a:rPr>
                        <a:t>考察</a:t>
                      </a:r>
                      <a:r>
                        <a:rPr lang="zh-CN" altLang="en-US" sz="1800" kern="1200" dirty="0" smtClean="0">
                          <a:solidFill>
                            <a:schemeClr val="bg1"/>
                          </a:solidFill>
                          <a:latin typeface="+mn-ea"/>
                          <a:ea typeface="+mn-ea"/>
                          <a:cs typeface="+mn-cs"/>
                        </a:rPr>
                        <a:t>区间</a:t>
                      </a:r>
                      <a:endParaRPr lang="zh-CN" sz="1800" kern="1200" dirty="0">
                        <a:solidFill>
                          <a:schemeClr val="bg1"/>
                        </a:solidFill>
                        <a:latin typeface="+mn-ea"/>
                        <a:ea typeface="+mn-ea"/>
                        <a:cs typeface="+mn-cs"/>
                      </a:endParaRPr>
                    </a:p>
                  </a:txBody>
                  <a:tcPr marL="68580" marR="68580" marT="0" marB="0" anchor="ctr">
                    <a:solidFill>
                      <a:schemeClr val="accent2"/>
                    </a:solidFill>
                  </a:tcPr>
                </a:tc>
                <a:tc>
                  <a:txBody>
                    <a:bodyPr/>
                    <a:lstStyle/>
                    <a:p>
                      <a:pPr marL="0" indent="0" algn="ctr" defTabSz="914314" rtl="0" eaLnBrk="1" latinLnBrk="0" hangingPunct="1">
                        <a:spcAft>
                          <a:spcPts val="0"/>
                        </a:spcAft>
                      </a:pPr>
                      <a:r>
                        <a:rPr lang="zh-CN" sz="1800" kern="1200" dirty="0" smtClean="0">
                          <a:solidFill>
                            <a:schemeClr val="dk1"/>
                          </a:solidFill>
                          <a:latin typeface="+mn-ea"/>
                          <a:ea typeface="+mn-ea"/>
                          <a:cs typeface="+mn-cs"/>
                        </a:rPr>
                        <a:t>指数</a:t>
                      </a:r>
                      <a:r>
                        <a:rPr lang="zh-CN" sz="1800" kern="1200" dirty="0">
                          <a:solidFill>
                            <a:schemeClr val="dk1"/>
                          </a:solidFill>
                          <a:latin typeface="+mn-ea"/>
                          <a:ea typeface="+mn-ea"/>
                          <a:cs typeface="+mn-cs"/>
                        </a:rPr>
                        <a:t>样本股定期</a:t>
                      </a:r>
                      <a:r>
                        <a:rPr lang="zh-CN" sz="1800" kern="1200" dirty="0" smtClean="0">
                          <a:solidFill>
                            <a:schemeClr val="dk1"/>
                          </a:solidFill>
                          <a:latin typeface="+mn-ea"/>
                          <a:ea typeface="+mn-ea"/>
                          <a:cs typeface="+mn-cs"/>
                        </a:rPr>
                        <a:t>调整</a:t>
                      </a:r>
                      <a:r>
                        <a:rPr lang="zh-CN" altLang="en-US" sz="1800" kern="1200" dirty="0" smtClean="0">
                          <a:solidFill>
                            <a:schemeClr val="dk1"/>
                          </a:solidFill>
                          <a:latin typeface="+mn-ea"/>
                          <a:ea typeface="+mn-ea"/>
                          <a:cs typeface="+mn-cs"/>
                        </a:rPr>
                        <a:t>截止</a:t>
                      </a:r>
                      <a:r>
                        <a:rPr lang="zh-CN" sz="1800" kern="1200" dirty="0" smtClean="0">
                          <a:solidFill>
                            <a:schemeClr val="dk1"/>
                          </a:solidFill>
                          <a:latin typeface="+mn-ea"/>
                          <a:ea typeface="+mn-ea"/>
                          <a:cs typeface="+mn-cs"/>
                        </a:rPr>
                        <a:t>日前</a:t>
                      </a:r>
                      <a:r>
                        <a:rPr lang="en-US" altLang="zh-CN" sz="1800" kern="1200" dirty="0" smtClean="0">
                          <a:solidFill>
                            <a:schemeClr val="dk1"/>
                          </a:solidFill>
                          <a:latin typeface="+mn-ea"/>
                          <a:ea typeface="+mn-ea"/>
                          <a:cs typeface="+mn-cs"/>
                        </a:rPr>
                        <a:t>12</a:t>
                      </a:r>
                      <a:r>
                        <a:rPr lang="zh-CN" altLang="en-US" sz="1800" kern="1200" dirty="0" smtClean="0">
                          <a:solidFill>
                            <a:schemeClr val="dk1"/>
                          </a:solidFill>
                          <a:latin typeface="+mn-ea"/>
                          <a:ea typeface="+mn-ea"/>
                          <a:cs typeface="+mn-cs"/>
                        </a:rPr>
                        <a:t>个月</a:t>
                      </a:r>
                      <a:endParaRPr lang="zh-CN" sz="1800" kern="1200" dirty="0">
                        <a:solidFill>
                          <a:schemeClr val="dk1"/>
                        </a:solidFill>
                        <a:latin typeface="+mn-ea"/>
                        <a:ea typeface="+mn-ea"/>
                        <a:cs typeface="+mn-cs"/>
                      </a:endParaRPr>
                    </a:p>
                  </a:txBody>
                  <a:tcPr marL="68580" marR="68580" marT="0" marB="0" anchor="ctr"/>
                </a:tc>
              </a:tr>
              <a:tr h="463178">
                <a:tc>
                  <a:txBody>
                    <a:bodyPr/>
                    <a:lstStyle/>
                    <a:p>
                      <a:pPr marL="0" indent="0" algn="ctr" defTabSz="914314" rtl="0" eaLnBrk="1" latinLnBrk="0" hangingPunct="1">
                        <a:spcAft>
                          <a:spcPts val="0"/>
                        </a:spcAft>
                      </a:pPr>
                      <a:r>
                        <a:rPr lang="zh-CN" sz="1800" kern="1200" dirty="0" smtClean="0">
                          <a:solidFill>
                            <a:schemeClr val="bg1"/>
                          </a:solidFill>
                          <a:latin typeface="+mn-ea"/>
                          <a:ea typeface="+mn-ea"/>
                          <a:cs typeface="+mn-cs"/>
                        </a:rPr>
                        <a:t>考察</a:t>
                      </a:r>
                      <a:r>
                        <a:rPr lang="zh-CN" altLang="en-US" sz="1800" kern="1200" dirty="0" smtClean="0">
                          <a:solidFill>
                            <a:schemeClr val="bg1"/>
                          </a:solidFill>
                          <a:latin typeface="+mn-ea"/>
                          <a:ea typeface="+mn-ea"/>
                          <a:cs typeface="+mn-cs"/>
                        </a:rPr>
                        <a:t>截止日</a:t>
                      </a:r>
                      <a:endParaRPr lang="zh-CN" sz="1800" kern="1200" dirty="0">
                        <a:solidFill>
                          <a:schemeClr val="bg1"/>
                        </a:solidFill>
                        <a:latin typeface="+mn-ea"/>
                        <a:ea typeface="+mn-ea"/>
                        <a:cs typeface="+mn-cs"/>
                      </a:endParaRPr>
                    </a:p>
                  </a:txBody>
                  <a:tcPr marL="68580" marR="68580" marT="0" marB="0" anchor="ctr">
                    <a:solidFill>
                      <a:schemeClr val="accent2"/>
                    </a:solidFill>
                  </a:tcPr>
                </a:tc>
                <a:tc>
                  <a:txBody>
                    <a:bodyPr/>
                    <a:lstStyle/>
                    <a:p>
                      <a:pPr marL="0" indent="0" algn="ctr" defTabSz="914314" rtl="0" eaLnBrk="1" latinLnBrk="0" hangingPunct="1">
                        <a:spcAft>
                          <a:spcPts val="0"/>
                        </a:spcAft>
                      </a:pPr>
                      <a:r>
                        <a:rPr lang="zh-CN" altLang="en-US" sz="1800" kern="1200" dirty="0" smtClean="0">
                          <a:solidFill>
                            <a:schemeClr val="dk1"/>
                          </a:solidFill>
                          <a:latin typeface="+mn-ea"/>
                          <a:ea typeface="+mn-ea"/>
                          <a:cs typeface="+mn-cs"/>
                        </a:rPr>
                        <a:t>每年</a:t>
                      </a:r>
                      <a:r>
                        <a:rPr lang="en-US" altLang="zh-CN" sz="1800" kern="1200" dirty="0" smtClean="0">
                          <a:solidFill>
                            <a:schemeClr val="dk1"/>
                          </a:solidFill>
                          <a:latin typeface="+mn-ea"/>
                          <a:ea typeface="+mn-ea"/>
                          <a:cs typeface="+mn-cs"/>
                        </a:rPr>
                        <a:t>6</a:t>
                      </a:r>
                      <a:r>
                        <a:rPr lang="zh-CN" altLang="en-US" sz="1800" kern="1200" dirty="0" smtClean="0">
                          <a:solidFill>
                            <a:schemeClr val="dk1"/>
                          </a:solidFill>
                          <a:latin typeface="+mn-ea"/>
                          <a:ea typeface="+mn-ea"/>
                          <a:cs typeface="+mn-cs"/>
                        </a:rPr>
                        <a:t>月底、</a:t>
                      </a:r>
                      <a:r>
                        <a:rPr lang="en-US" altLang="zh-CN" sz="1800" kern="1200" dirty="0" smtClean="0">
                          <a:solidFill>
                            <a:schemeClr val="dk1"/>
                          </a:solidFill>
                          <a:latin typeface="+mn-ea"/>
                          <a:ea typeface="+mn-ea"/>
                          <a:cs typeface="+mn-cs"/>
                        </a:rPr>
                        <a:t>12</a:t>
                      </a:r>
                      <a:r>
                        <a:rPr lang="zh-CN" altLang="en-US" sz="1800" kern="1200" dirty="0" smtClean="0">
                          <a:solidFill>
                            <a:schemeClr val="dk1"/>
                          </a:solidFill>
                          <a:latin typeface="+mn-ea"/>
                          <a:ea typeface="+mn-ea"/>
                          <a:cs typeface="+mn-cs"/>
                        </a:rPr>
                        <a:t>月底</a:t>
                      </a:r>
                      <a:endParaRPr lang="zh-CN" altLang="zh-CN" sz="1800" kern="1200" dirty="0">
                        <a:solidFill>
                          <a:schemeClr val="dk1"/>
                        </a:solidFill>
                        <a:latin typeface="+mn-ea"/>
                        <a:ea typeface="+mn-ea"/>
                        <a:cs typeface="+mn-cs"/>
                      </a:endParaRPr>
                    </a:p>
                  </a:txBody>
                  <a:tcPr marL="68580" marR="68580" marT="0" marB="0" anchor="ctr"/>
                </a:tc>
              </a:tr>
              <a:tr h="432030">
                <a:tc>
                  <a:txBody>
                    <a:bodyPr/>
                    <a:lstStyle/>
                    <a:p>
                      <a:pPr marL="0" indent="0" algn="ctr" defTabSz="914314" rtl="0" eaLnBrk="1" latinLnBrk="0" hangingPunct="1">
                        <a:spcAft>
                          <a:spcPts val="0"/>
                        </a:spcAft>
                      </a:pPr>
                      <a:r>
                        <a:rPr lang="zh-CN" sz="1800" kern="1200" dirty="0">
                          <a:solidFill>
                            <a:schemeClr val="bg1"/>
                          </a:solidFill>
                          <a:latin typeface="+mn-ea"/>
                          <a:ea typeface="+mn-ea"/>
                          <a:cs typeface="+mn-cs"/>
                        </a:rPr>
                        <a:t>生效时间</a:t>
                      </a:r>
                    </a:p>
                  </a:txBody>
                  <a:tcPr marL="68580" marR="68580" marT="0" marB="0" anchor="ctr">
                    <a:solidFill>
                      <a:schemeClr val="accent2"/>
                    </a:solidFill>
                  </a:tcPr>
                </a:tc>
                <a:tc>
                  <a:txBody>
                    <a:bodyPr/>
                    <a:lstStyle/>
                    <a:p>
                      <a:pPr algn="ctr"/>
                      <a:r>
                        <a:rPr lang="zh-CN" altLang="en-US" sz="1800" kern="1200" dirty="0" smtClean="0">
                          <a:solidFill>
                            <a:schemeClr val="dk1"/>
                          </a:solidFill>
                          <a:latin typeface="+mn-ea"/>
                          <a:ea typeface="+mn-ea"/>
                          <a:cs typeface="+mn-cs"/>
                        </a:rPr>
                        <a:t>同指数定期调整生效时间，每年</a:t>
                      </a:r>
                      <a:r>
                        <a:rPr lang="en-US" altLang="zh-CN" sz="1800" kern="1200" dirty="0" smtClean="0">
                          <a:solidFill>
                            <a:schemeClr val="dk1"/>
                          </a:solidFill>
                          <a:latin typeface="+mn-ea"/>
                          <a:ea typeface="+mn-ea"/>
                          <a:cs typeface="+mn-cs"/>
                        </a:rPr>
                        <a:t>9</a:t>
                      </a:r>
                      <a:r>
                        <a:rPr lang="zh-CN" altLang="en-US" sz="1800" kern="1200" dirty="0" smtClean="0">
                          <a:solidFill>
                            <a:schemeClr val="dk1"/>
                          </a:solidFill>
                          <a:latin typeface="+mn-ea"/>
                          <a:ea typeface="+mn-ea"/>
                          <a:cs typeface="+mn-cs"/>
                        </a:rPr>
                        <a:t>月和</a:t>
                      </a:r>
                      <a:r>
                        <a:rPr lang="en-US" altLang="zh-CN" sz="1800" kern="1200" dirty="0" smtClean="0">
                          <a:solidFill>
                            <a:schemeClr val="dk1"/>
                          </a:solidFill>
                          <a:latin typeface="+mn-ea"/>
                          <a:ea typeface="+mn-ea"/>
                          <a:cs typeface="+mn-cs"/>
                        </a:rPr>
                        <a:t>3</a:t>
                      </a:r>
                      <a:r>
                        <a:rPr lang="zh-CN" altLang="en-US" sz="1800" kern="1200" dirty="0" smtClean="0">
                          <a:solidFill>
                            <a:schemeClr val="dk1"/>
                          </a:solidFill>
                          <a:latin typeface="+mn-ea"/>
                          <a:ea typeface="+mn-ea"/>
                          <a:cs typeface="+mn-cs"/>
                        </a:rPr>
                        <a:t>月</a:t>
                      </a:r>
                    </a:p>
                  </a:txBody>
                  <a:tcPr marL="68580" marR="68580" marT="0" marB="0" anchor="ctr"/>
                </a:tc>
              </a:tr>
              <a:tr h="432030">
                <a:tc>
                  <a:txBody>
                    <a:bodyPr/>
                    <a:lstStyle/>
                    <a:p>
                      <a:pPr marL="0" indent="0" algn="ctr" defTabSz="914314" rtl="0" eaLnBrk="1" latinLnBrk="0" hangingPunct="1">
                        <a:spcAft>
                          <a:spcPts val="0"/>
                        </a:spcAft>
                      </a:pPr>
                      <a:r>
                        <a:rPr lang="zh-CN" altLang="en-US" sz="1800" kern="1200" dirty="0" smtClean="0">
                          <a:solidFill>
                            <a:schemeClr val="bg1"/>
                          </a:solidFill>
                          <a:latin typeface="+mn-ea"/>
                          <a:ea typeface="+mn-ea"/>
                          <a:cs typeface="+mn-cs"/>
                        </a:rPr>
                        <a:t>计算方法</a:t>
                      </a:r>
                      <a:endParaRPr lang="zh-CN" sz="1800" kern="1200" dirty="0">
                        <a:solidFill>
                          <a:schemeClr val="bg1"/>
                        </a:solidFill>
                        <a:latin typeface="+mn-ea"/>
                        <a:ea typeface="+mn-ea"/>
                        <a:cs typeface="+mn-cs"/>
                      </a:endParaRPr>
                    </a:p>
                  </a:txBody>
                  <a:tcPr marL="68580" marR="68580" marT="0" marB="0" anchor="ctr">
                    <a:solidFill>
                      <a:schemeClr val="accent2"/>
                    </a:solidFill>
                  </a:tcPr>
                </a:tc>
                <a:tc>
                  <a:txBody>
                    <a:bodyPr/>
                    <a:lstStyle/>
                    <a:p>
                      <a:pPr algn="ctr"/>
                      <a:r>
                        <a:rPr lang="zh-CN" altLang="en-US" sz="1800" dirty="0" smtClean="0"/>
                        <a:t>平均月末市值</a:t>
                      </a:r>
                      <a:endParaRPr lang="zh-CN" altLang="en-US" sz="1800" kern="1200" dirty="0" smtClean="0">
                        <a:solidFill>
                          <a:schemeClr val="dk1"/>
                        </a:solidFill>
                        <a:latin typeface="+mn-ea"/>
                        <a:ea typeface="+mn-ea"/>
                        <a:cs typeface="+mn-cs"/>
                      </a:endParaRPr>
                    </a:p>
                  </a:txBody>
                  <a:tcPr marL="68580" marR="68580" marT="0" marB="0" anchor="ctr"/>
                </a:tc>
              </a:tr>
            </a:tbl>
          </a:graphicData>
        </a:graphic>
      </p:graphicFrame>
      <p:sp>
        <p:nvSpPr>
          <p:cNvPr id="6" name="TextBox 5"/>
          <p:cNvSpPr txBox="1"/>
          <p:nvPr/>
        </p:nvSpPr>
        <p:spPr>
          <a:xfrm>
            <a:off x="739213" y="172227"/>
            <a:ext cx="939224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485320" y="2334610"/>
            <a:ext cx="4761042" cy="1338828"/>
          </a:xfrm>
          <a:prstGeom prst="rect">
            <a:avLst/>
          </a:prstGeom>
        </p:spPr>
        <p:txBody>
          <a:bodyPr wrap="square">
            <a:spAutoFit/>
          </a:bodyPr>
          <a:lstStyle/>
          <a:p>
            <a:pPr>
              <a:lnSpc>
                <a:spcPct val="150000"/>
              </a:lnSpc>
            </a:pPr>
            <a:r>
              <a:rPr lang="zh-CN" altLang="en-US" b="1" dirty="0" smtClean="0"/>
              <a:t>市值标准适用情形：</a:t>
            </a:r>
            <a:endParaRPr lang="en-US" altLang="zh-CN" b="1" dirty="0" smtClean="0"/>
          </a:p>
          <a:p>
            <a:pPr>
              <a:lnSpc>
                <a:spcPct val="150000"/>
              </a:lnSpc>
            </a:pPr>
            <a:r>
              <a:rPr lang="zh-CN" altLang="en-US" dirty="0" smtClean="0"/>
              <a:t>为</a:t>
            </a:r>
            <a:r>
              <a:rPr lang="zh-CN" altLang="en-US" dirty="0"/>
              <a:t>避免因市值</a:t>
            </a:r>
            <a:r>
              <a:rPr lang="zh-CN" altLang="en-US" dirty="0" smtClean="0"/>
              <a:t>波动导致</a:t>
            </a:r>
            <a:r>
              <a:rPr lang="zh-CN" altLang="en-US" dirty="0"/>
              <a:t>频繁调整标的范围，市值标准</a:t>
            </a:r>
            <a:r>
              <a:rPr lang="zh-CN" altLang="en-US" b="1" dirty="0"/>
              <a:t>仅在指数成份股定期调整时</a:t>
            </a:r>
            <a:r>
              <a:rPr lang="zh-CN" altLang="en-US" b="1" dirty="0" smtClean="0"/>
              <a:t>执行</a:t>
            </a:r>
            <a:endParaRPr lang="zh-CN" altLang="en-US" dirty="0"/>
          </a:p>
        </p:txBody>
      </p:sp>
      <p:sp>
        <p:nvSpPr>
          <p:cNvPr id="8" name="矩形 7"/>
          <p:cNvSpPr/>
          <p:nvPr/>
        </p:nvSpPr>
        <p:spPr bwMode="auto">
          <a:xfrm>
            <a:off x="842810" y="1341649"/>
            <a:ext cx="10635075" cy="720050"/>
          </a:xfrm>
          <a:prstGeom prst="rect">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rtlCol="0" anchor="ctr"/>
          <a:lstStyle/>
          <a:p>
            <a:pPr algn="ctr"/>
            <a:endParaRPr lang="zh-CN" altLang="en-US"/>
          </a:p>
        </p:txBody>
      </p:sp>
      <p:sp>
        <p:nvSpPr>
          <p:cNvPr id="9" name="矩形 8"/>
          <p:cNvSpPr/>
          <p:nvPr/>
        </p:nvSpPr>
        <p:spPr>
          <a:xfrm>
            <a:off x="482785" y="3872477"/>
            <a:ext cx="5328369" cy="1754326"/>
          </a:xfrm>
          <a:prstGeom prst="rect">
            <a:avLst/>
          </a:prstGeom>
        </p:spPr>
        <p:txBody>
          <a:bodyPr wrap="square">
            <a:spAutoFit/>
          </a:bodyPr>
          <a:lstStyle/>
          <a:p>
            <a:pPr>
              <a:lnSpc>
                <a:spcPct val="150000"/>
              </a:lnSpc>
            </a:pPr>
            <a:r>
              <a:rPr lang="zh-CN" altLang="en-US" b="1" dirty="0" smtClean="0"/>
              <a:t>举例（</a:t>
            </a:r>
            <a:r>
              <a:rPr lang="zh-CN" altLang="en-US" dirty="0" smtClean="0"/>
              <a:t>恒生小型指数成份股最近一次调整）：</a:t>
            </a:r>
            <a:endParaRPr lang="en-US" altLang="zh-CN" dirty="0" smtClean="0"/>
          </a:p>
          <a:p>
            <a:pPr>
              <a:lnSpc>
                <a:spcPct val="150000"/>
              </a:lnSpc>
            </a:pPr>
            <a:r>
              <a:rPr lang="en-US" altLang="zh-CN" dirty="0" smtClean="0"/>
              <a:t>    8</a:t>
            </a:r>
            <a:r>
              <a:rPr lang="zh-CN" altLang="en-US" dirty="0"/>
              <a:t>月</a:t>
            </a:r>
            <a:r>
              <a:rPr lang="en-US" altLang="zh-CN" dirty="0"/>
              <a:t>12</a:t>
            </a:r>
            <a:r>
              <a:rPr lang="zh-CN" altLang="en-US" dirty="0"/>
              <a:t>日</a:t>
            </a:r>
            <a:r>
              <a:rPr lang="zh-CN" altLang="en-US" dirty="0" smtClean="0"/>
              <a:t>公告，</a:t>
            </a:r>
            <a:r>
              <a:rPr lang="en-US" altLang="zh-CN" dirty="0" smtClean="0"/>
              <a:t>9</a:t>
            </a:r>
            <a:r>
              <a:rPr lang="zh-CN" altLang="en-US" dirty="0" smtClean="0"/>
              <a:t>月</a:t>
            </a:r>
            <a:r>
              <a:rPr lang="en-US" altLang="zh-CN" dirty="0" smtClean="0"/>
              <a:t>5</a:t>
            </a:r>
            <a:r>
              <a:rPr lang="zh-CN" altLang="en-US" dirty="0" smtClean="0"/>
              <a:t>日生效，考察区间为</a:t>
            </a:r>
            <a:r>
              <a:rPr lang="en-US" altLang="zh-CN" dirty="0" smtClean="0"/>
              <a:t>2015</a:t>
            </a:r>
            <a:r>
              <a:rPr lang="zh-CN" altLang="en-US" dirty="0" smtClean="0"/>
              <a:t>年</a:t>
            </a:r>
            <a:r>
              <a:rPr lang="en-US" altLang="zh-CN" dirty="0" smtClean="0"/>
              <a:t>7</a:t>
            </a:r>
            <a:r>
              <a:rPr lang="zh-CN" altLang="en-US" dirty="0" smtClean="0"/>
              <a:t>月</a:t>
            </a:r>
            <a:r>
              <a:rPr lang="en-US" altLang="zh-CN" dirty="0" smtClean="0"/>
              <a:t>1</a:t>
            </a:r>
            <a:r>
              <a:rPr lang="zh-CN" altLang="en-US" dirty="0" smtClean="0"/>
              <a:t>日至</a:t>
            </a:r>
            <a:r>
              <a:rPr lang="en-US" altLang="zh-CN" dirty="0" smtClean="0"/>
              <a:t>2016</a:t>
            </a:r>
            <a:r>
              <a:rPr lang="zh-CN" altLang="en-US" dirty="0" smtClean="0"/>
              <a:t>年</a:t>
            </a:r>
            <a:r>
              <a:rPr lang="en-US" altLang="zh-CN" dirty="0" smtClean="0"/>
              <a:t>6</a:t>
            </a:r>
            <a:r>
              <a:rPr lang="zh-CN" altLang="en-US" dirty="0" smtClean="0"/>
              <a:t>月</a:t>
            </a:r>
            <a:r>
              <a:rPr lang="en-US" altLang="zh-CN" dirty="0" smtClean="0"/>
              <a:t>30</a:t>
            </a:r>
            <a:r>
              <a:rPr lang="zh-CN" altLang="en-US" dirty="0" smtClean="0"/>
              <a:t>日，在考察区间</a:t>
            </a:r>
            <a:r>
              <a:rPr lang="en-US" altLang="zh-CN" dirty="0" smtClean="0"/>
              <a:t>12</a:t>
            </a:r>
            <a:r>
              <a:rPr lang="zh-CN" altLang="en-US" dirty="0" smtClean="0"/>
              <a:t>个月内月末平均市值不低于</a:t>
            </a:r>
            <a:r>
              <a:rPr lang="en-US" altLang="zh-CN" dirty="0" smtClean="0"/>
              <a:t>50</a:t>
            </a:r>
            <a:r>
              <a:rPr lang="zh-CN" altLang="en-US" dirty="0" smtClean="0"/>
              <a:t>亿港币方可纳入标的</a:t>
            </a:r>
            <a:endParaRPr lang="zh-CN" altLang="en-US" dirty="0"/>
          </a:p>
        </p:txBody>
      </p:sp>
      <p:sp>
        <p:nvSpPr>
          <p:cNvPr id="10"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xmlns="" val="3878996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rgbClr val="3C8C92"/>
          </a:solidFill>
          <a:round/>
          <a:headEnd/>
          <a:tailEnd/>
        </a:ln>
        <a:extLst>
          <a:ext uri="{909E8E84-426E-40DD-AFC4-6F175D3DCCD1}">
            <a14:hiddenFill xmlns:a14="http://schemas.microsoft.com/office/drawing/2010/main" xmlns="">
              <a:noFill/>
            </a14:hiddenFill>
          </a:ext>
        </a:extLst>
      </a:spPr>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默认设计模板">
  <a:themeElements>
    <a:clrScheme name="4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18953</TotalTime>
  <Pages>0</Pages>
  <Words>2224</Words>
  <Characters>0</Characters>
  <Application>Microsoft Office PowerPoint</Application>
  <DocSecurity>0</DocSecurity>
  <PresentationFormat>自定义</PresentationFormat>
  <Lines>0</Lines>
  <Paragraphs>236</Paragraphs>
  <Slides>16</Slides>
  <Notes>8</Notes>
  <HiddenSlides>0</HiddenSlides>
  <MMClips>0</MMClips>
  <ScaleCrop>false</ScaleCrop>
  <HeadingPairs>
    <vt:vector size="4" baseType="variant">
      <vt:variant>
        <vt:lpstr>主题</vt:lpstr>
      </vt:variant>
      <vt:variant>
        <vt:i4>5</vt:i4>
      </vt:variant>
      <vt:variant>
        <vt:lpstr>幻灯片标题</vt:lpstr>
      </vt:variant>
      <vt:variant>
        <vt:i4>16</vt:i4>
      </vt:variant>
    </vt:vector>
  </HeadingPairs>
  <TitlesOfParts>
    <vt:vector size="21" baseType="lpstr">
      <vt:lpstr>默认设计模板</vt:lpstr>
      <vt:lpstr>1_默认设计模板</vt:lpstr>
      <vt:lpstr>4_默认设计模板</vt:lpstr>
      <vt:lpstr>3_默认设计模板</vt:lpstr>
      <vt:lpstr>5_默认设计模板</vt:lpstr>
      <vt:lpstr>幻灯片 1</vt:lpstr>
      <vt:lpstr>目 录</vt:lpstr>
      <vt:lpstr>幻灯片 3</vt:lpstr>
      <vt:lpstr>幻灯片 4</vt:lpstr>
      <vt:lpstr>幻灯片 5</vt:lpstr>
      <vt:lpstr>幻灯片 6</vt:lpstr>
      <vt:lpstr>目 录</vt:lpstr>
      <vt:lpstr>幻灯片 8</vt:lpstr>
      <vt:lpstr>幻灯片 9</vt:lpstr>
      <vt:lpstr>幻灯片 10</vt:lpstr>
      <vt:lpstr>幻灯片 11</vt:lpstr>
      <vt:lpstr>幻灯片 12</vt:lpstr>
      <vt:lpstr>幻灯片 13</vt:lpstr>
      <vt:lpstr>幻灯片 14</vt:lpstr>
      <vt:lpstr>幻灯片 15</vt:lpstr>
      <vt:lpstr>幻灯片 16</vt:lpstr>
    </vt:vector>
  </TitlesOfParts>
  <Company>szse</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yyzhao</dc:creator>
  <cp:lastModifiedBy>马之遥/htsec</cp:lastModifiedBy>
  <cp:revision>1341</cp:revision>
  <cp:lastPrinted>2016-08-31T00:45:23Z</cp:lastPrinted>
  <dcterms:created xsi:type="dcterms:W3CDTF">2010-06-02T03:26:00Z</dcterms:created>
  <dcterms:modified xsi:type="dcterms:W3CDTF">2016-10-31T06:01:30Z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2052-9.1.0.4636</vt:lpwstr>
  </property>
</Properties>
</file>