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diagrams/data3.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4"/>
  </p:notesMasterIdLst>
  <p:sldIdLst>
    <p:sldId id="537" r:id="rId3"/>
    <p:sldId id="309" r:id="rId4"/>
    <p:sldId id="269" r:id="rId5"/>
    <p:sldId id="260" r:id="rId6"/>
    <p:sldId id="310" r:id="rId7"/>
    <p:sldId id="456" r:id="rId8"/>
    <p:sldId id="271" r:id="rId9"/>
    <p:sldId id="270" r:id="rId10"/>
    <p:sldId id="311" r:id="rId11"/>
    <p:sldId id="312" r:id="rId12"/>
    <p:sldId id="314" r:id="rId13"/>
    <p:sldId id="315" r:id="rId14"/>
    <p:sldId id="316" r:id="rId15"/>
    <p:sldId id="317" r:id="rId16"/>
    <p:sldId id="318" r:id="rId17"/>
    <p:sldId id="319" r:id="rId18"/>
    <p:sldId id="320" r:id="rId19"/>
    <p:sldId id="321" r:id="rId20"/>
    <p:sldId id="322" r:id="rId21"/>
    <p:sldId id="323" r:id="rId22"/>
    <p:sldId id="324" r:id="rId23"/>
    <p:sldId id="457" r:id="rId24"/>
    <p:sldId id="286" r:id="rId25"/>
    <p:sldId id="325" r:id="rId26"/>
    <p:sldId id="515" r:id="rId27"/>
    <p:sldId id="326" r:id="rId28"/>
    <p:sldId id="327" r:id="rId29"/>
    <p:sldId id="262" r:id="rId30"/>
    <p:sldId id="287" r:id="rId31"/>
    <p:sldId id="261" r:id="rId32"/>
    <p:sldId id="460" r:id="rId33"/>
    <p:sldId id="328" r:id="rId34"/>
    <p:sldId id="486" r:id="rId35"/>
    <p:sldId id="290" r:id="rId36"/>
    <p:sldId id="291" r:id="rId37"/>
    <p:sldId id="289" r:id="rId38"/>
    <p:sldId id="292" r:id="rId39"/>
    <p:sldId id="294" r:id="rId40"/>
    <p:sldId id="293" r:id="rId41"/>
    <p:sldId id="288" r:id="rId42"/>
    <p:sldId id="329" r:id="rId43"/>
    <p:sldId id="494" r:id="rId44"/>
    <p:sldId id="502" r:id="rId45"/>
    <p:sldId id="503" r:id="rId46"/>
    <p:sldId id="518" r:id="rId47"/>
    <p:sldId id="519" r:id="rId48"/>
    <p:sldId id="496" r:id="rId49"/>
    <p:sldId id="506" r:id="rId50"/>
    <p:sldId id="524" r:id="rId51"/>
    <p:sldId id="509" r:id="rId52"/>
    <p:sldId id="522" r:id="rId53"/>
    <p:sldId id="521" r:id="rId54"/>
    <p:sldId id="330" r:id="rId55"/>
    <p:sldId id="516" r:id="rId56"/>
    <p:sldId id="348" r:id="rId57"/>
    <p:sldId id="487" r:id="rId58"/>
    <p:sldId id="525" r:id="rId59"/>
    <p:sldId id="526" r:id="rId60"/>
    <p:sldId id="527" r:id="rId61"/>
    <p:sldId id="528" r:id="rId62"/>
    <p:sldId id="349" r:id="rId63"/>
    <p:sldId id="538" r:id="rId64"/>
    <p:sldId id="539" r:id="rId65"/>
    <p:sldId id="540" r:id="rId66"/>
    <p:sldId id="403" r:id="rId67"/>
    <p:sldId id="461" r:id="rId68"/>
    <p:sldId id="462" r:id="rId69"/>
    <p:sldId id="463" r:id="rId70"/>
    <p:sldId id="402" r:id="rId71"/>
    <p:sldId id="523" r:id="rId72"/>
    <p:sldId id="401" r:id="rId73"/>
    <p:sldId id="529" r:id="rId74"/>
    <p:sldId id="535" r:id="rId75"/>
    <p:sldId id="531" r:id="rId76"/>
    <p:sldId id="532" r:id="rId77"/>
    <p:sldId id="533" r:id="rId78"/>
    <p:sldId id="534" r:id="rId79"/>
    <p:sldId id="458" r:id="rId80"/>
    <p:sldId id="296" r:id="rId81"/>
    <p:sldId id="295" r:id="rId82"/>
    <p:sldId id="268" r:id="rId83"/>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4D4D4D"/>
    <a:srgbClr val="DC9EA2"/>
    <a:srgbClr val="FF9933"/>
    <a:srgbClr val="990000"/>
    <a:srgbClr val="FF9900"/>
    <a:srgbClr val="FF6600"/>
    <a:srgbClr val="FF505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4" autoAdjust="0"/>
    <p:restoredTop sz="90928" autoAdjust="0"/>
  </p:normalViewPr>
  <p:slideViewPr>
    <p:cSldViewPr>
      <p:cViewPr varScale="1">
        <p:scale>
          <a:sx n="94" d="100"/>
          <a:sy n="94" d="100"/>
        </p:scale>
        <p:origin x="-34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ED8711-DA5B-44AC-A70A-FEF719133145}" type="doc">
      <dgm:prSet loTypeId="urn:microsoft.com/office/officeart/2005/8/layout/venn1" loCatId="relationship" qsTypeId="urn:microsoft.com/office/officeart/2005/8/quickstyle/simple1" qsCatId="simple" csTypeId="urn:microsoft.com/office/officeart/2005/8/colors/colorful1#1" csCatId="colorful" phldr="1"/>
      <dgm:spPr/>
    </dgm:pt>
    <dgm:pt modelId="{7A315CA4-ACCA-4EC7-9759-F35BFF823E26}">
      <dgm:prSet phldrT="[文本]" custT="1"/>
      <dgm:spPr/>
      <dgm:t>
        <a:bodyPr/>
        <a:lstStyle/>
        <a:p>
          <a:r>
            <a:rPr lang="zh-CN" altLang="en-US" sz="3200" dirty="0" smtClean="0">
              <a:latin typeface="微软雅黑" pitchFamily="34" charset="-122"/>
              <a:ea typeface="微软雅黑" pitchFamily="34" charset="-122"/>
            </a:rPr>
            <a:t>港股通交易日</a:t>
          </a:r>
          <a:endParaRPr lang="zh-CN" altLang="en-US" sz="3200" dirty="0">
            <a:latin typeface="微软雅黑" pitchFamily="34" charset="-122"/>
            <a:ea typeface="微软雅黑" pitchFamily="34" charset="-122"/>
          </a:endParaRPr>
        </a:p>
      </dgm:t>
    </dgm:pt>
    <dgm:pt modelId="{7292F498-F9BE-4629-946D-E90C3FB5448B}" type="parTrans" cxnId="{8ED785D5-1EA2-44DA-BB21-2AE9B153C2B9}">
      <dgm:prSet/>
      <dgm:spPr/>
      <dgm:t>
        <a:bodyPr/>
        <a:lstStyle/>
        <a:p>
          <a:endParaRPr lang="zh-CN" altLang="en-US" sz="3200">
            <a:latin typeface="微软雅黑" pitchFamily="34" charset="-122"/>
            <a:ea typeface="微软雅黑" pitchFamily="34" charset="-122"/>
          </a:endParaRPr>
        </a:p>
      </dgm:t>
    </dgm:pt>
    <dgm:pt modelId="{96734FF4-C060-43B7-AFC5-884E69C41788}" type="sibTrans" cxnId="{8ED785D5-1EA2-44DA-BB21-2AE9B153C2B9}">
      <dgm:prSet/>
      <dgm:spPr/>
      <dgm:t>
        <a:bodyPr/>
        <a:lstStyle/>
        <a:p>
          <a:endParaRPr lang="zh-CN" altLang="en-US" sz="3200">
            <a:latin typeface="微软雅黑" pitchFamily="34" charset="-122"/>
            <a:ea typeface="微软雅黑" pitchFamily="34" charset="-122"/>
          </a:endParaRPr>
        </a:p>
      </dgm:t>
    </dgm:pt>
    <dgm:pt modelId="{E3EB71AF-9C15-401F-A888-6E4D2C96A586}">
      <dgm:prSet phldrT="[文本]" custT="1"/>
      <dgm:spPr/>
      <dgm:t>
        <a:bodyPr/>
        <a:lstStyle/>
        <a:p>
          <a:r>
            <a:rPr lang="zh-CN" altLang="en-US" sz="3200" dirty="0" smtClean="0">
              <a:latin typeface="微软雅黑" pitchFamily="34" charset="-122"/>
              <a:ea typeface="微软雅黑" pitchFamily="34" charset="-122"/>
            </a:rPr>
            <a:t>港股通交收日</a:t>
          </a:r>
          <a:endParaRPr lang="zh-CN" altLang="en-US" sz="3200" dirty="0">
            <a:latin typeface="微软雅黑" pitchFamily="34" charset="-122"/>
            <a:ea typeface="微软雅黑" pitchFamily="34" charset="-122"/>
          </a:endParaRPr>
        </a:p>
      </dgm:t>
    </dgm:pt>
    <dgm:pt modelId="{A2A6E948-48F5-43F9-AFE8-B8D54D0E39B0}" type="parTrans" cxnId="{8B3F165E-2D15-405B-8C2A-9BA05C7EA8DB}">
      <dgm:prSet/>
      <dgm:spPr/>
      <dgm:t>
        <a:bodyPr/>
        <a:lstStyle/>
        <a:p>
          <a:endParaRPr lang="zh-CN" altLang="en-US" sz="3200">
            <a:latin typeface="微软雅黑" pitchFamily="34" charset="-122"/>
            <a:ea typeface="微软雅黑" pitchFamily="34" charset="-122"/>
          </a:endParaRPr>
        </a:p>
      </dgm:t>
    </dgm:pt>
    <dgm:pt modelId="{48E34811-26CB-4E99-B3E9-12048F394126}" type="sibTrans" cxnId="{8B3F165E-2D15-405B-8C2A-9BA05C7EA8DB}">
      <dgm:prSet/>
      <dgm:spPr/>
      <dgm:t>
        <a:bodyPr/>
        <a:lstStyle/>
        <a:p>
          <a:endParaRPr lang="zh-CN" altLang="en-US" sz="3200">
            <a:latin typeface="微软雅黑" pitchFamily="34" charset="-122"/>
            <a:ea typeface="微软雅黑" pitchFamily="34" charset="-122"/>
          </a:endParaRPr>
        </a:p>
      </dgm:t>
    </dgm:pt>
    <dgm:pt modelId="{50D85317-021E-4ECF-8C42-6AC2239AF32E}" type="pres">
      <dgm:prSet presAssocID="{03ED8711-DA5B-44AC-A70A-FEF719133145}" presName="compositeShape" presStyleCnt="0">
        <dgm:presLayoutVars>
          <dgm:chMax val="7"/>
          <dgm:dir/>
          <dgm:resizeHandles val="exact"/>
        </dgm:presLayoutVars>
      </dgm:prSet>
      <dgm:spPr/>
    </dgm:pt>
    <dgm:pt modelId="{728A9F6A-1201-4B4F-8D60-BA686D0FF8B5}" type="pres">
      <dgm:prSet presAssocID="{7A315CA4-ACCA-4EC7-9759-F35BFF823E26}" presName="circ1" presStyleLbl="vennNode1" presStyleIdx="0" presStyleCnt="2"/>
      <dgm:spPr/>
      <dgm:t>
        <a:bodyPr/>
        <a:lstStyle/>
        <a:p>
          <a:endParaRPr lang="zh-CN" altLang="en-US"/>
        </a:p>
      </dgm:t>
    </dgm:pt>
    <dgm:pt modelId="{03AEDCC7-5585-440F-A50D-6A0859EEBBCA}" type="pres">
      <dgm:prSet presAssocID="{7A315CA4-ACCA-4EC7-9759-F35BFF823E26}" presName="circ1Tx" presStyleLbl="revTx" presStyleIdx="0" presStyleCnt="0">
        <dgm:presLayoutVars>
          <dgm:chMax val="0"/>
          <dgm:chPref val="0"/>
          <dgm:bulletEnabled val="1"/>
        </dgm:presLayoutVars>
      </dgm:prSet>
      <dgm:spPr/>
      <dgm:t>
        <a:bodyPr/>
        <a:lstStyle/>
        <a:p>
          <a:endParaRPr lang="zh-CN" altLang="en-US"/>
        </a:p>
      </dgm:t>
    </dgm:pt>
    <dgm:pt modelId="{D56203A0-1596-425C-A6A3-AD57E4BA0A07}" type="pres">
      <dgm:prSet presAssocID="{E3EB71AF-9C15-401F-A888-6E4D2C96A586}" presName="circ2" presStyleLbl="vennNode1" presStyleIdx="1" presStyleCnt="2"/>
      <dgm:spPr/>
      <dgm:t>
        <a:bodyPr/>
        <a:lstStyle/>
        <a:p>
          <a:endParaRPr lang="zh-CN" altLang="en-US"/>
        </a:p>
      </dgm:t>
    </dgm:pt>
    <dgm:pt modelId="{4651F04E-1247-4B46-A5D7-6A7C91CDB137}" type="pres">
      <dgm:prSet presAssocID="{E3EB71AF-9C15-401F-A888-6E4D2C96A586}" presName="circ2Tx" presStyleLbl="revTx" presStyleIdx="0" presStyleCnt="0">
        <dgm:presLayoutVars>
          <dgm:chMax val="0"/>
          <dgm:chPref val="0"/>
          <dgm:bulletEnabled val="1"/>
        </dgm:presLayoutVars>
      </dgm:prSet>
      <dgm:spPr/>
      <dgm:t>
        <a:bodyPr/>
        <a:lstStyle/>
        <a:p>
          <a:endParaRPr lang="zh-CN" altLang="en-US"/>
        </a:p>
      </dgm:t>
    </dgm:pt>
  </dgm:ptLst>
  <dgm:cxnLst>
    <dgm:cxn modelId="{6A7D7900-F934-4AF2-AE09-412BAFA2A03F}" type="presOf" srcId="{E3EB71AF-9C15-401F-A888-6E4D2C96A586}" destId="{D56203A0-1596-425C-A6A3-AD57E4BA0A07}" srcOrd="0" destOrd="0" presId="urn:microsoft.com/office/officeart/2005/8/layout/venn1"/>
    <dgm:cxn modelId="{C32D95A7-2D2C-4054-8C77-D8BF28E9D7DF}" type="presOf" srcId="{7A315CA4-ACCA-4EC7-9759-F35BFF823E26}" destId="{728A9F6A-1201-4B4F-8D60-BA686D0FF8B5}" srcOrd="0" destOrd="0" presId="urn:microsoft.com/office/officeart/2005/8/layout/venn1"/>
    <dgm:cxn modelId="{37FE4873-4097-4634-AA87-C94D4EC65A1B}" type="presOf" srcId="{03ED8711-DA5B-44AC-A70A-FEF719133145}" destId="{50D85317-021E-4ECF-8C42-6AC2239AF32E}" srcOrd="0" destOrd="0" presId="urn:microsoft.com/office/officeart/2005/8/layout/venn1"/>
    <dgm:cxn modelId="{8ED785D5-1EA2-44DA-BB21-2AE9B153C2B9}" srcId="{03ED8711-DA5B-44AC-A70A-FEF719133145}" destId="{7A315CA4-ACCA-4EC7-9759-F35BFF823E26}" srcOrd="0" destOrd="0" parTransId="{7292F498-F9BE-4629-946D-E90C3FB5448B}" sibTransId="{96734FF4-C060-43B7-AFC5-884E69C41788}"/>
    <dgm:cxn modelId="{B2197849-14A3-43AF-9205-39CE760DC094}" type="presOf" srcId="{7A315CA4-ACCA-4EC7-9759-F35BFF823E26}" destId="{03AEDCC7-5585-440F-A50D-6A0859EEBBCA}" srcOrd="1" destOrd="0" presId="urn:microsoft.com/office/officeart/2005/8/layout/venn1"/>
    <dgm:cxn modelId="{3CAEF493-68D7-4DE1-8EE6-7CCED2A0D29B}" type="presOf" srcId="{E3EB71AF-9C15-401F-A888-6E4D2C96A586}" destId="{4651F04E-1247-4B46-A5D7-6A7C91CDB137}" srcOrd="1" destOrd="0" presId="urn:microsoft.com/office/officeart/2005/8/layout/venn1"/>
    <dgm:cxn modelId="{8B3F165E-2D15-405B-8C2A-9BA05C7EA8DB}" srcId="{03ED8711-DA5B-44AC-A70A-FEF719133145}" destId="{E3EB71AF-9C15-401F-A888-6E4D2C96A586}" srcOrd="1" destOrd="0" parTransId="{A2A6E948-48F5-43F9-AFE8-B8D54D0E39B0}" sibTransId="{48E34811-26CB-4E99-B3E9-12048F394126}"/>
    <dgm:cxn modelId="{BE4F2CC8-7CA8-4757-8217-42843AFBE160}" type="presParOf" srcId="{50D85317-021E-4ECF-8C42-6AC2239AF32E}" destId="{728A9F6A-1201-4B4F-8D60-BA686D0FF8B5}" srcOrd="0" destOrd="0" presId="urn:microsoft.com/office/officeart/2005/8/layout/venn1"/>
    <dgm:cxn modelId="{9B2E8ED7-6FB3-47E2-968F-C55D38A6197A}" type="presParOf" srcId="{50D85317-021E-4ECF-8C42-6AC2239AF32E}" destId="{03AEDCC7-5585-440F-A50D-6A0859EEBBCA}" srcOrd="1" destOrd="0" presId="urn:microsoft.com/office/officeart/2005/8/layout/venn1"/>
    <dgm:cxn modelId="{E5A8EFD7-7117-4D48-964A-82D45DD971F1}" type="presParOf" srcId="{50D85317-021E-4ECF-8C42-6AC2239AF32E}" destId="{D56203A0-1596-425C-A6A3-AD57E4BA0A07}" srcOrd="2" destOrd="0" presId="urn:microsoft.com/office/officeart/2005/8/layout/venn1"/>
    <dgm:cxn modelId="{5D44ABA9-E9C5-4267-959E-80288F9C44A7}" type="presParOf" srcId="{50D85317-021E-4ECF-8C42-6AC2239AF32E}" destId="{4651F04E-1247-4B46-A5D7-6A7C91CDB137}" srcOrd="3"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5093A4-1CCA-CE46-B0BF-D091C610C0A4}" type="doc">
      <dgm:prSet loTypeId="urn:microsoft.com/office/officeart/2005/8/layout/process3" loCatId="" qsTypeId="urn:microsoft.com/office/officeart/2005/8/quickstyle/3D2" qsCatId="3D" csTypeId="urn:microsoft.com/office/officeart/2005/8/colors/accent2_2" csCatId="accent2" phldr="1"/>
      <dgm:spPr/>
      <dgm:t>
        <a:bodyPr/>
        <a:lstStyle/>
        <a:p>
          <a:endParaRPr lang="en-US"/>
        </a:p>
      </dgm:t>
    </dgm:pt>
    <dgm:pt modelId="{237A1907-0F37-754A-83D2-0FCF3B507EF4}">
      <dgm:prSet phldrT="[Text]" custT="1"/>
      <dgm:spPr/>
      <dgm:t>
        <a:bodyPr/>
        <a:lstStyle/>
        <a:p>
          <a:r>
            <a:rPr lang="en-US" sz="1800" b="1" dirty="0" smtClean="0">
              <a:latin typeface="微软雅黑" pitchFamily="34" charset="-122"/>
              <a:ea typeface="微软雅黑" pitchFamily="34" charset="-122"/>
            </a:rPr>
            <a:t>T</a:t>
          </a:r>
          <a:r>
            <a:rPr lang="zh-CN" altLang="en-US" sz="1800" b="1" dirty="0" smtClean="0">
              <a:latin typeface="微软雅黑" pitchFamily="34" charset="-122"/>
              <a:ea typeface="微软雅黑" pitchFamily="34" charset="-122"/>
            </a:rPr>
            <a:t>日</a:t>
          </a:r>
          <a:endParaRPr lang="en-US" sz="1800" b="1" dirty="0">
            <a:latin typeface="微软雅黑" pitchFamily="34" charset="-122"/>
            <a:ea typeface="微软雅黑" pitchFamily="34" charset="-122"/>
          </a:endParaRPr>
        </a:p>
      </dgm:t>
    </dgm:pt>
    <dgm:pt modelId="{25647EA7-79B2-2945-B72C-F566266C20F7}" type="parTrans" cxnId="{D72C9310-8C79-BA42-9CBE-1AC7ED268768}">
      <dgm:prSet/>
      <dgm:spPr/>
      <dgm:t>
        <a:bodyPr/>
        <a:lstStyle/>
        <a:p>
          <a:endParaRPr lang="en-US" dirty="0">
            <a:latin typeface="微软雅黑" pitchFamily="34" charset="-122"/>
            <a:ea typeface="微软雅黑" pitchFamily="34" charset="-122"/>
          </a:endParaRPr>
        </a:p>
      </dgm:t>
    </dgm:pt>
    <dgm:pt modelId="{DD439960-BCF0-9D44-8CF5-C9E18C77CFE5}" type="sibTrans" cxnId="{D72C9310-8C79-BA42-9CBE-1AC7ED268768}">
      <dgm:prSet/>
      <dgm:spPr/>
      <dgm:t>
        <a:bodyPr/>
        <a:lstStyle/>
        <a:p>
          <a:endParaRPr lang="en-US" dirty="0">
            <a:latin typeface="微软雅黑" pitchFamily="34" charset="-122"/>
            <a:ea typeface="微软雅黑" pitchFamily="34" charset="-122"/>
          </a:endParaRPr>
        </a:p>
      </dgm:t>
    </dgm:pt>
    <dgm:pt modelId="{8994931B-96C2-3F41-B7AA-58566FDA33B8}">
      <dgm:prSet phldrT="[Text]" custT="1"/>
      <dgm:spPr/>
      <dgm:t>
        <a:bodyPr/>
        <a:lstStyle/>
        <a:p>
          <a:r>
            <a:rPr lang="en-US" altLang="zh-CN" sz="1200" dirty="0" smtClean="0">
              <a:latin typeface="微软雅黑" pitchFamily="34" charset="-122"/>
              <a:ea typeface="微软雅黑" pitchFamily="34" charset="-122"/>
            </a:rPr>
            <a:t>SZHK_SJSMX1</a:t>
          </a:r>
          <a:endParaRPr lang="en-US" sz="1200" dirty="0">
            <a:latin typeface="微软雅黑" pitchFamily="34" charset="-122"/>
            <a:ea typeface="微软雅黑" pitchFamily="34" charset="-122"/>
          </a:endParaRPr>
        </a:p>
      </dgm:t>
    </dgm:pt>
    <dgm:pt modelId="{F39E668A-E4CD-0948-964C-F1E003695CCA}" type="parTrans" cxnId="{E2F19A65-636B-2E4C-A314-C4BA61D5B1FD}">
      <dgm:prSet/>
      <dgm:spPr/>
      <dgm:t>
        <a:bodyPr/>
        <a:lstStyle/>
        <a:p>
          <a:endParaRPr lang="en-US" dirty="0">
            <a:latin typeface="微软雅黑" pitchFamily="34" charset="-122"/>
            <a:ea typeface="微软雅黑" pitchFamily="34" charset="-122"/>
          </a:endParaRPr>
        </a:p>
      </dgm:t>
    </dgm:pt>
    <dgm:pt modelId="{7153A20C-0784-494D-9845-21B7F8703DE1}" type="sibTrans" cxnId="{E2F19A65-636B-2E4C-A314-C4BA61D5B1FD}">
      <dgm:prSet/>
      <dgm:spPr/>
      <dgm:t>
        <a:bodyPr/>
        <a:lstStyle/>
        <a:p>
          <a:endParaRPr lang="en-US" dirty="0">
            <a:latin typeface="微软雅黑" pitchFamily="34" charset="-122"/>
            <a:ea typeface="微软雅黑" pitchFamily="34" charset="-122"/>
          </a:endParaRPr>
        </a:p>
      </dgm:t>
    </dgm:pt>
    <dgm:pt modelId="{86C3E9B0-F53F-814B-8378-AFDB25BB151B}">
      <dgm:prSet phldrT="[Text]" custT="1"/>
      <dgm:spPr/>
      <dgm:t>
        <a:bodyPr/>
        <a:lstStyle/>
        <a:p>
          <a:r>
            <a:rPr lang="en-US" sz="1800" b="1" dirty="0" smtClean="0">
              <a:latin typeface="微软雅黑" pitchFamily="34" charset="-122"/>
              <a:ea typeface="微软雅黑" pitchFamily="34" charset="-122"/>
            </a:rPr>
            <a:t>T+1</a:t>
          </a:r>
          <a:r>
            <a:rPr lang="zh-CN" altLang="en-US" sz="1800" b="1" dirty="0" smtClean="0">
              <a:latin typeface="微软雅黑" pitchFamily="34" charset="-122"/>
              <a:ea typeface="微软雅黑" pitchFamily="34" charset="-122"/>
            </a:rPr>
            <a:t>日</a:t>
          </a:r>
          <a:endParaRPr lang="en-US" sz="1800" b="1" dirty="0">
            <a:latin typeface="微软雅黑" pitchFamily="34" charset="-122"/>
            <a:ea typeface="微软雅黑" pitchFamily="34" charset="-122"/>
          </a:endParaRPr>
        </a:p>
      </dgm:t>
    </dgm:pt>
    <dgm:pt modelId="{082C038B-42B6-D242-8BAF-7F715F38DF99}" type="parTrans" cxnId="{FFC27FBE-D997-B94D-AC31-F705B10280AB}">
      <dgm:prSet/>
      <dgm:spPr/>
      <dgm:t>
        <a:bodyPr/>
        <a:lstStyle/>
        <a:p>
          <a:endParaRPr lang="en-US" dirty="0">
            <a:latin typeface="微软雅黑" pitchFamily="34" charset="-122"/>
            <a:ea typeface="微软雅黑" pitchFamily="34" charset="-122"/>
          </a:endParaRPr>
        </a:p>
      </dgm:t>
    </dgm:pt>
    <dgm:pt modelId="{BC083A8D-006A-D841-AB56-54713B8E4309}" type="sibTrans" cxnId="{FFC27FBE-D997-B94D-AC31-F705B10280AB}">
      <dgm:prSet/>
      <dgm:spPr/>
      <dgm:t>
        <a:bodyPr/>
        <a:lstStyle/>
        <a:p>
          <a:endParaRPr lang="en-US" dirty="0">
            <a:latin typeface="微软雅黑" pitchFamily="34" charset="-122"/>
            <a:ea typeface="微软雅黑" pitchFamily="34" charset="-122"/>
          </a:endParaRPr>
        </a:p>
      </dgm:t>
    </dgm:pt>
    <dgm:pt modelId="{A3B04673-9D2C-D446-B6A6-4847B1AFB241}">
      <dgm:prSet phldrT="[Text]" custT="1"/>
      <dgm:spPr/>
      <dgm:t>
        <a:bodyPr/>
        <a:lstStyle/>
        <a:p>
          <a:r>
            <a:rPr lang="en-US" altLang="zh-CN" sz="1200" dirty="0" smtClean="0">
              <a:latin typeface="微软雅黑" pitchFamily="34" charset="-122"/>
              <a:ea typeface="微软雅黑" pitchFamily="34" charset="-122"/>
            </a:rPr>
            <a:t>SZHK_SJSZJ</a:t>
          </a:r>
          <a:endParaRPr lang="en-US" sz="1200" dirty="0">
            <a:latin typeface="微软雅黑" pitchFamily="34" charset="-122"/>
            <a:ea typeface="微软雅黑" pitchFamily="34" charset="-122"/>
          </a:endParaRPr>
        </a:p>
      </dgm:t>
    </dgm:pt>
    <dgm:pt modelId="{BC516D40-C868-C74A-AC80-983E75679A73}" type="parTrans" cxnId="{9AE568F7-EEC1-D548-9DE9-BA1E8EE0DA74}">
      <dgm:prSet/>
      <dgm:spPr/>
      <dgm:t>
        <a:bodyPr/>
        <a:lstStyle/>
        <a:p>
          <a:endParaRPr lang="en-US" dirty="0">
            <a:latin typeface="微软雅黑" pitchFamily="34" charset="-122"/>
            <a:ea typeface="微软雅黑" pitchFamily="34" charset="-122"/>
          </a:endParaRPr>
        </a:p>
      </dgm:t>
    </dgm:pt>
    <dgm:pt modelId="{E3FCB878-A990-CD44-9F3E-5FB00A30C067}" type="sibTrans" cxnId="{9AE568F7-EEC1-D548-9DE9-BA1E8EE0DA74}">
      <dgm:prSet/>
      <dgm:spPr/>
      <dgm:t>
        <a:bodyPr/>
        <a:lstStyle/>
        <a:p>
          <a:endParaRPr lang="en-US" dirty="0">
            <a:latin typeface="微软雅黑" pitchFamily="34" charset="-122"/>
            <a:ea typeface="微软雅黑" pitchFamily="34" charset="-122"/>
          </a:endParaRPr>
        </a:p>
      </dgm:t>
    </dgm:pt>
    <dgm:pt modelId="{6893A961-2691-C047-ADAC-588A5E926730}">
      <dgm:prSet phldrT="[Text]" custT="1"/>
      <dgm:spPr/>
      <dgm:t>
        <a:bodyPr/>
        <a:lstStyle/>
        <a:p>
          <a:r>
            <a:rPr lang="en-US" sz="1800" b="1" dirty="0" smtClean="0">
              <a:latin typeface="微软雅黑" pitchFamily="34" charset="-122"/>
              <a:ea typeface="微软雅黑" pitchFamily="34" charset="-122"/>
            </a:rPr>
            <a:t>T+2</a:t>
          </a:r>
          <a:r>
            <a:rPr lang="zh-CN" altLang="en-US" sz="1800" b="1" dirty="0" smtClean="0">
              <a:latin typeface="微软雅黑" pitchFamily="34" charset="-122"/>
              <a:ea typeface="微软雅黑" pitchFamily="34" charset="-122"/>
            </a:rPr>
            <a:t>日</a:t>
          </a:r>
          <a:endParaRPr lang="en-US" sz="1800" b="1" dirty="0">
            <a:latin typeface="微软雅黑" pitchFamily="34" charset="-122"/>
            <a:ea typeface="微软雅黑" pitchFamily="34" charset="-122"/>
          </a:endParaRPr>
        </a:p>
      </dgm:t>
    </dgm:pt>
    <dgm:pt modelId="{69A4D81B-17AC-AC44-B10F-78EF6BBED2EC}" type="parTrans" cxnId="{6583B728-94C3-D34B-8743-497491B2D7BA}">
      <dgm:prSet/>
      <dgm:spPr/>
      <dgm:t>
        <a:bodyPr/>
        <a:lstStyle/>
        <a:p>
          <a:endParaRPr lang="en-US" dirty="0">
            <a:latin typeface="微软雅黑" pitchFamily="34" charset="-122"/>
            <a:ea typeface="微软雅黑" pitchFamily="34" charset="-122"/>
          </a:endParaRPr>
        </a:p>
      </dgm:t>
    </dgm:pt>
    <dgm:pt modelId="{72FFD8BC-5ACE-2F41-B600-78791A15D2BC}" type="sibTrans" cxnId="{6583B728-94C3-D34B-8743-497491B2D7BA}">
      <dgm:prSet/>
      <dgm:spPr/>
      <dgm:t>
        <a:bodyPr/>
        <a:lstStyle/>
        <a:p>
          <a:endParaRPr lang="en-US" dirty="0">
            <a:latin typeface="微软雅黑" pitchFamily="34" charset="-122"/>
            <a:ea typeface="微软雅黑" pitchFamily="34" charset="-122"/>
          </a:endParaRPr>
        </a:p>
      </dgm:t>
    </dgm:pt>
    <dgm:pt modelId="{27749D48-960E-D644-A559-F74E0791D870}">
      <dgm:prSet phldrT="[Text]" custT="1"/>
      <dgm:spPr/>
      <dgm:t>
        <a:bodyPr/>
        <a:lstStyle/>
        <a:p>
          <a:r>
            <a:rPr lang="en-US" altLang="zh-CN" sz="1200" dirty="0" smtClean="0">
              <a:latin typeface="微软雅黑" pitchFamily="34" charset="-122"/>
              <a:ea typeface="微软雅黑" pitchFamily="34" charset="-122"/>
            </a:rPr>
            <a:t>SZHK_SJSZJ</a:t>
          </a:r>
          <a:endParaRPr lang="en-US" sz="1200" dirty="0">
            <a:latin typeface="微软雅黑" pitchFamily="34" charset="-122"/>
            <a:ea typeface="微软雅黑" pitchFamily="34" charset="-122"/>
          </a:endParaRPr>
        </a:p>
      </dgm:t>
    </dgm:pt>
    <dgm:pt modelId="{D5D1CB7F-308A-A34A-A80A-2E43CC9534C0}" type="parTrans" cxnId="{F9D233B4-59DD-E443-AF46-2067F12A1D4E}">
      <dgm:prSet/>
      <dgm:spPr/>
      <dgm:t>
        <a:bodyPr/>
        <a:lstStyle/>
        <a:p>
          <a:endParaRPr lang="en-US" dirty="0">
            <a:latin typeface="微软雅黑" pitchFamily="34" charset="-122"/>
            <a:ea typeface="微软雅黑" pitchFamily="34" charset="-122"/>
          </a:endParaRPr>
        </a:p>
      </dgm:t>
    </dgm:pt>
    <dgm:pt modelId="{1F50F50C-AC90-F240-88C2-E633A5FD5674}" type="sibTrans" cxnId="{F9D233B4-59DD-E443-AF46-2067F12A1D4E}">
      <dgm:prSet/>
      <dgm:spPr/>
      <dgm:t>
        <a:bodyPr/>
        <a:lstStyle/>
        <a:p>
          <a:endParaRPr lang="en-US" dirty="0">
            <a:latin typeface="微软雅黑" pitchFamily="34" charset="-122"/>
            <a:ea typeface="微软雅黑" pitchFamily="34" charset="-122"/>
          </a:endParaRPr>
        </a:p>
      </dgm:t>
    </dgm:pt>
    <dgm:pt modelId="{C61BC497-D593-B844-87FA-BBBD8D333F48}">
      <dgm:prSet phldrT="[Text]" custT="1"/>
      <dgm:spPr/>
      <dgm:t>
        <a:bodyPr/>
        <a:lstStyle/>
        <a:p>
          <a:r>
            <a:rPr lang="en-US" altLang="zh-CN" sz="1200" dirty="0" smtClean="0">
              <a:latin typeface="微软雅黑" pitchFamily="34" charset="-122"/>
              <a:ea typeface="微软雅黑" pitchFamily="34" charset="-122"/>
            </a:rPr>
            <a:t>SZHK_SJSQS</a:t>
          </a:r>
          <a:endParaRPr lang="en-US" sz="1200" dirty="0">
            <a:latin typeface="微软雅黑" pitchFamily="34" charset="-122"/>
            <a:ea typeface="微软雅黑" pitchFamily="34" charset="-122"/>
          </a:endParaRPr>
        </a:p>
      </dgm:t>
    </dgm:pt>
    <dgm:pt modelId="{33CC7944-3CE9-BA45-9D0A-62C6B141B2BF}" type="parTrans" cxnId="{BBBDAA13-6495-B449-8C8E-200B89041600}">
      <dgm:prSet/>
      <dgm:spPr/>
      <dgm:t>
        <a:bodyPr/>
        <a:lstStyle/>
        <a:p>
          <a:endParaRPr lang="en-US" dirty="0">
            <a:latin typeface="微软雅黑" pitchFamily="34" charset="-122"/>
            <a:ea typeface="微软雅黑" pitchFamily="34" charset="-122"/>
          </a:endParaRPr>
        </a:p>
      </dgm:t>
    </dgm:pt>
    <dgm:pt modelId="{F839BEFC-ED8F-F840-96BE-8D8A633874D1}" type="sibTrans" cxnId="{BBBDAA13-6495-B449-8C8E-200B89041600}">
      <dgm:prSet/>
      <dgm:spPr/>
      <dgm:t>
        <a:bodyPr/>
        <a:lstStyle/>
        <a:p>
          <a:endParaRPr lang="en-US" dirty="0">
            <a:latin typeface="微软雅黑" pitchFamily="34" charset="-122"/>
            <a:ea typeface="微软雅黑" pitchFamily="34" charset="-122"/>
          </a:endParaRPr>
        </a:p>
      </dgm:t>
    </dgm:pt>
    <dgm:pt modelId="{7E704370-6FBF-B440-870D-EED0756F7B5E}">
      <dgm:prSet phldrT="[Text]" custT="1"/>
      <dgm:spPr/>
      <dgm:t>
        <a:bodyPr/>
        <a:lstStyle/>
        <a:p>
          <a:r>
            <a:rPr lang="en-US" altLang="zh-CN" sz="1200" dirty="0" smtClean="0">
              <a:latin typeface="微软雅黑" pitchFamily="34" charset="-122"/>
              <a:ea typeface="微软雅黑" pitchFamily="34" charset="-122"/>
            </a:rPr>
            <a:t>SZHK_SJSYE</a:t>
          </a:r>
          <a:endParaRPr lang="en-US" sz="1200" dirty="0">
            <a:latin typeface="微软雅黑" pitchFamily="34" charset="-122"/>
            <a:ea typeface="微软雅黑" pitchFamily="34" charset="-122"/>
          </a:endParaRPr>
        </a:p>
      </dgm:t>
    </dgm:pt>
    <dgm:pt modelId="{B781682F-3FF1-344F-960E-7F32E11A35B4}" type="parTrans" cxnId="{3FC87BE0-7641-864B-BC4A-50380E5A15D2}">
      <dgm:prSet/>
      <dgm:spPr/>
      <dgm:t>
        <a:bodyPr/>
        <a:lstStyle/>
        <a:p>
          <a:endParaRPr lang="en-US" dirty="0">
            <a:latin typeface="微软雅黑" pitchFamily="34" charset="-122"/>
            <a:ea typeface="微软雅黑" pitchFamily="34" charset="-122"/>
          </a:endParaRPr>
        </a:p>
      </dgm:t>
    </dgm:pt>
    <dgm:pt modelId="{C599F9E0-2ACE-F14F-A9C8-D13B8951686D}" type="sibTrans" cxnId="{3FC87BE0-7641-864B-BC4A-50380E5A15D2}">
      <dgm:prSet/>
      <dgm:spPr/>
      <dgm:t>
        <a:bodyPr/>
        <a:lstStyle/>
        <a:p>
          <a:endParaRPr lang="en-US" dirty="0">
            <a:latin typeface="微软雅黑" pitchFamily="34" charset="-122"/>
            <a:ea typeface="微软雅黑" pitchFamily="34" charset="-122"/>
          </a:endParaRPr>
        </a:p>
      </dgm:t>
    </dgm:pt>
    <dgm:pt modelId="{68EEBCBA-B85B-614F-BEDA-0D871A47CE00}">
      <dgm:prSet phldrT="[Text]" custT="1"/>
      <dgm:spPr/>
      <dgm:t>
        <a:bodyPr/>
        <a:lstStyle/>
        <a:p>
          <a:r>
            <a:rPr lang="en-US" altLang="zh-CN" sz="1200" dirty="0" smtClean="0">
              <a:latin typeface="微软雅黑" pitchFamily="34" charset="-122"/>
              <a:ea typeface="微软雅黑" pitchFamily="34" charset="-122"/>
            </a:rPr>
            <a:t>SZHK_SJSDZ</a:t>
          </a:r>
          <a:endParaRPr lang="en-US" sz="1200" dirty="0">
            <a:latin typeface="微软雅黑" pitchFamily="34" charset="-122"/>
            <a:ea typeface="微软雅黑" pitchFamily="34" charset="-122"/>
          </a:endParaRPr>
        </a:p>
      </dgm:t>
    </dgm:pt>
    <dgm:pt modelId="{B8AC9E3C-62FD-FC45-975D-820118C0E09D}" type="parTrans" cxnId="{554D8501-90F4-1940-832D-462077252E98}">
      <dgm:prSet/>
      <dgm:spPr/>
      <dgm:t>
        <a:bodyPr/>
        <a:lstStyle/>
        <a:p>
          <a:endParaRPr lang="en-US" dirty="0">
            <a:latin typeface="微软雅黑" pitchFamily="34" charset="-122"/>
            <a:ea typeface="微软雅黑" pitchFamily="34" charset="-122"/>
          </a:endParaRPr>
        </a:p>
      </dgm:t>
    </dgm:pt>
    <dgm:pt modelId="{DF66B783-A2AD-C14A-8805-074C0AE3B248}" type="sibTrans" cxnId="{554D8501-90F4-1940-832D-462077252E98}">
      <dgm:prSet/>
      <dgm:spPr/>
      <dgm:t>
        <a:bodyPr/>
        <a:lstStyle/>
        <a:p>
          <a:endParaRPr lang="en-US" dirty="0">
            <a:latin typeface="微软雅黑" pitchFamily="34" charset="-122"/>
            <a:ea typeface="微软雅黑" pitchFamily="34" charset="-122"/>
          </a:endParaRPr>
        </a:p>
      </dgm:t>
    </dgm:pt>
    <dgm:pt modelId="{6DCE3BA3-C224-45D5-8933-EA1F62AAB62C}">
      <dgm:prSet phldrT="[Text]" custT="1"/>
      <dgm:spPr/>
      <dgm:t>
        <a:bodyPr/>
        <a:lstStyle/>
        <a:p>
          <a:r>
            <a:rPr lang="en-US" sz="1800" b="1" dirty="0" smtClean="0">
              <a:latin typeface="微软雅黑" pitchFamily="34" charset="-122"/>
              <a:ea typeface="微软雅黑" pitchFamily="34" charset="-122"/>
            </a:rPr>
            <a:t>T+3</a:t>
          </a:r>
          <a:r>
            <a:rPr lang="zh-CN" altLang="en-US" sz="1800" b="1" dirty="0" smtClean="0">
              <a:latin typeface="微软雅黑" pitchFamily="34" charset="-122"/>
              <a:ea typeface="微软雅黑" pitchFamily="34" charset="-122"/>
            </a:rPr>
            <a:t>日</a:t>
          </a:r>
          <a:endParaRPr lang="en-US" sz="1800" b="1" dirty="0">
            <a:latin typeface="微软雅黑" pitchFamily="34" charset="-122"/>
            <a:ea typeface="微软雅黑" pitchFamily="34" charset="-122"/>
          </a:endParaRPr>
        </a:p>
      </dgm:t>
    </dgm:pt>
    <dgm:pt modelId="{8EFF6135-A8D5-463D-A54E-DEB811E8DE53}" type="parTrans" cxnId="{FED8B0A4-AF4D-4946-BC6F-151C87FD8760}">
      <dgm:prSet/>
      <dgm:spPr/>
      <dgm:t>
        <a:bodyPr/>
        <a:lstStyle/>
        <a:p>
          <a:endParaRPr lang="zh-CN" altLang="en-US" dirty="0">
            <a:latin typeface="微软雅黑" pitchFamily="34" charset="-122"/>
            <a:ea typeface="微软雅黑" pitchFamily="34" charset="-122"/>
          </a:endParaRPr>
        </a:p>
      </dgm:t>
    </dgm:pt>
    <dgm:pt modelId="{FA966CEE-ECEA-42C9-BCF7-37960ED1954B}" type="sibTrans" cxnId="{FED8B0A4-AF4D-4946-BC6F-151C87FD8760}">
      <dgm:prSet/>
      <dgm:spPr/>
      <dgm:t>
        <a:bodyPr/>
        <a:lstStyle/>
        <a:p>
          <a:endParaRPr lang="zh-CN" altLang="en-US" dirty="0">
            <a:latin typeface="微软雅黑" pitchFamily="34" charset="-122"/>
            <a:ea typeface="微软雅黑" pitchFamily="34" charset="-122"/>
          </a:endParaRPr>
        </a:p>
      </dgm:t>
    </dgm:pt>
    <dgm:pt modelId="{8865F950-2527-45D0-A666-3E0F52B8F4FD}">
      <dgm:prSet phldrT="[Text]" custT="1"/>
      <dgm:spPr/>
      <dgm:t>
        <a:bodyPr/>
        <a:lstStyle/>
        <a:p>
          <a:r>
            <a:rPr lang="en-US" altLang="zh-CN" sz="1200" dirty="0" smtClean="0">
              <a:latin typeface="微软雅黑" pitchFamily="34" charset="-122"/>
              <a:ea typeface="微软雅黑" pitchFamily="34" charset="-122"/>
            </a:rPr>
            <a:t>SZHK_SJSMX2</a:t>
          </a:r>
          <a:endParaRPr lang="en-US" sz="1200" dirty="0">
            <a:latin typeface="微软雅黑" pitchFamily="34" charset="-122"/>
            <a:ea typeface="微软雅黑" pitchFamily="34" charset="-122"/>
          </a:endParaRPr>
        </a:p>
      </dgm:t>
    </dgm:pt>
    <dgm:pt modelId="{ED83BEAB-FC4C-4E1D-8F28-08448C570338}" type="parTrans" cxnId="{2128B96E-B717-412E-A6CD-A59F534A2185}">
      <dgm:prSet/>
      <dgm:spPr/>
      <dgm:t>
        <a:bodyPr/>
        <a:lstStyle/>
        <a:p>
          <a:endParaRPr lang="zh-CN" altLang="en-US" dirty="0">
            <a:latin typeface="微软雅黑" pitchFamily="34" charset="-122"/>
            <a:ea typeface="微软雅黑" pitchFamily="34" charset="-122"/>
          </a:endParaRPr>
        </a:p>
      </dgm:t>
    </dgm:pt>
    <dgm:pt modelId="{6C344168-AAEE-44C5-86D8-CA174D27C703}" type="sibTrans" cxnId="{2128B96E-B717-412E-A6CD-A59F534A2185}">
      <dgm:prSet/>
      <dgm:spPr/>
      <dgm:t>
        <a:bodyPr/>
        <a:lstStyle/>
        <a:p>
          <a:endParaRPr lang="zh-CN" altLang="en-US" dirty="0">
            <a:latin typeface="微软雅黑" pitchFamily="34" charset="-122"/>
            <a:ea typeface="微软雅黑" pitchFamily="34" charset="-122"/>
          </a:endParaRPr>
        </a:p>
      </dgm:t>
    </dgm:pt>
    <dgm:pt modelId="{696426DD-16C8-48D0-8EF9-1007058E9BDF}">
      <dgm:prSet phldrT="[Text]" custT="1"/>
      <dgm:spPr/>
      <dgm:t>
        <a:bodyPr/>
        <a:lstStyle/>
        <a:p>
          <a:r>
            <a:rPr lang="en-US" sz="1200" dirty="0" smtClean="0">
              <a:latin typeface="微软雅黑" pitchFamily="34" charset="-122"/>
              <a:ea typeface="微软雅黑" pitchFamily="34" charset="-122"/>
            </a:rPr>
            <a:t>SZHK_SJSQS</a:t>
          </a:r>
          <a:endParaRPr lang="en-US" sz="1200" dirty="0">
            <a:latin typeface="微软雅黑" pitchFamily="34" charset="-122"/>
            <a:ea typeface="微软雅黑" pitchFamily="34" charset="-122"/>
          </a:endParaRPr>
        </a:p>
      </dgm:t>
    </dgm:pt>
    <dgm:pt modelId="{A9996F98-D9D1-4379-BC62-966A476656A1}" type="parTrans" cxnId="{84B2929E-849E-4D7B-8510-CFF630E55C31}">
      <dgm:prSet/>
      <dgm:spPr/>
      <dgm:t>
        <a:bodyPr/>
        <a:lstStyle/>
        <a:p>
          <a:endParaRPr lang="zh-CN" altLang="en-US" dirty="0">
            <a:latin typeface="微软雅黑" pitchFamily="34" charset="-122"/>
            <a:ea typeface="微软雅黑" pitchFamily="34" charset="-122"/>
          </a:endParaRPr>
        </a:p>
      </dgm:t>
    </dgm:pt>
    <dgm:pt modelId="{38B129B4-0881-46AD-ADE8-734145496A2E}" type="sibTrans" cxnId="{84B2929E-849E-4D7B-8510-CFF630E55C31}">
      <dgm:prSet/>
      <dgm:spPr/>
      <dgm:t>
        <a:bodyPr/>
        <a:lstStyle/>
        <a:p>
          <a:endParaRPr lang="zh-CN" altLang="en-US" dirty="0">
            <a:latin typeface="微软雅黑" pitchFamily="34" charset="-122"/>
            <a:ea typeface="微软雅黑" pitchFamily="34" charset="-122"/>
          </a:endParaRPr>
        </a:p>
      </dgm:t>
    </dgm:pt>
    <dgm:pt modelId="{B11AED8D-79FC-4EAC-B3E5-F8E6F683C6F0}">
      <dgm:prSet phldrT="[Text]" custT="1"/>
      <dgm:spPr/>
      <dgm:t>
        <a:bodyPr/>
        <a:lstStyle/>
        <a:p>
          <a:r>
            <a:rPr lang="en-US" sz="1200" dirty="0" smtClean="0">
              <a:latin typeface="微软雅黑" pitchFamily="34" charset="-122"/>
              <a:ea typeface="微软雅黑" pitchFamily="34" charset="-122"/>
            </a:rPr>
            <a:t>SZHK_SJSQS</a:t>
          </a:r>
          <a:endParaRPr lang="en-US" sz="1200" dirty="0">
            <a:latin typeface="微软雅黑" pitchFamily="34" charset="-122"/>
            <a:ea typeface="微软雅黑" pitchFamily="34" charset="-122"/>
          </a:endParaRPr>
        </a:p>
      </dgm:t>
    </dgm:pt>
    <dgm:pt modelId="{7582AFD0-B093-49E3-81A0-085D722EE0DE}" type="parTrans" cxnId="{1F6BA728-F481-4A4B-81A9-BBC168EEE299}">
      <dgm:prSet/>
      <dgm:spPr/>
      <dgm:t>
        <a:bodyPr/>
        <a:lstStyle/>
        <a:p>
          <a:endParaRPr lang="zh-CN" altLang="en-US" dirty="0">
            <a:latin typeface="微软雅黑" pitchFamily="34" charset="-122"/>
            <a:ea typeface="微软雅黑" pitchFamily="34" charset="-122"/>
          </a:endParaRPr>
        </a:p>
      </dgm:t>
    </dgm:pt>
    <dgm:pt modelId="{32AFDFA5-6190-4136-A534-30CAD2200946}" type="sibTrans" cxnId="{1F6BA728-F481-4A4B-81A9-BBC168EEE299}">
      <dgm:prSet/>
      <dgm:spPr/>
      <dgm:t>
        <a:bodyPr/>
        <a:lstStyle/>
        <a:p>
          <a:endParaRPr lang="zh-CN" altLang="en-US" dirty="0">
            <a:latin typeface="微软雅黑" pitchFamily="34" charset="-122"/>
            <a:ea typeface="微软雅黑" pitchFamily="34" charset="-122"/>
          </a:endParaRPr>
        </a:p>
      </dgm:t>
    </dgm:pt>
    <dgm:pt modelId="{962320D9-E783-44FA-AA4C-5200F94D6C08}">
      <dgm:prSet phldrT="[Text]" custT="1"/>
      <dgm:spPr/>
      <dgm:t>
        <a:bodyPr/>
        <a:lstStyle/>
        <a:p>
          <a:r>
            <a:rPr lang="en-US" sz="1200" dirty="0" smtClean="0">
              <a:latin typeface="微软雅黑" pitchFamily="34" charset="-122"/>
              <a:ea typeface="微软雅黑" pitchFamily="34" charset="-122"/>
            </a:rPr>
            <a:t>SZHK_SJSYE</a:t>
          </a:r>
          <a:endParaRPr lang="en-US" sz="1200" dirty="0">
            <a:latin typeface="微软雅黑" pitchFamily="34" charset="-122"/>
            <a:ea typeface="微软雅黑" pitchFamily="34" charset="-122"/>
          </a:endParaRPr>
        </a:p>
      </dgm:t>
    </dgm:pt>
    <dgm:pt modelId="{A5FFEE76-27B7-4782-9DB6-50DEACBD254A}" type="parTrans" cxnId="{E654D7E0-D025-4583-B52A-42DBFDFD96AC}">
      <dgm:prSet/>
      <dgm:spPr/>
      <dgm:t>
        <a:bodyPr/>
        <a:lstStyle/>
        <a:p>
          <a:endParaRPr lang="zh-CN" altLang="en-US" dirty="0">
            <a:latin typeface="微软雅黑" pitchFamily="34" charset="-122"/>
            <a:ea typeface="微软雅黑" pitchFamily="34" charset="-122"/>
          </a:endParaRPr>
        </a:p>
      </dgm:t>
    </dgm:pt>
    <dgm:pt modelId="{39CD0A8B-CD36-42C6-82E5-227BCFBE0499}" type="sibTrans" cxnId="{E654D7E0-D025-4583-B52A-42DBFDFD96AC}">
      <dgm:prSet/>
      <dgm:spPr/>
      <dgm:t>
        <a:bodyPr/>
        <a:lstStyle/>
        <a:p>
          <a:endParaRPr lang="zh-CN" altLang="en-US" dirty="0">
            <a:latin typeface="微软雅黑" pitchFamily="34" charset="-122"/>
            <a:ea typeface="微软雅黑" pitchFamily="34" charset="-122"/>
          </a:endParaRPr>
        </a:p>
      </dgm:t>
    </dgm:pt>
    <dgm:pt modelId="{86D8DA26-711D-EB4D-8298-4821A4D2055F}" type="pres">
      <dgm:prSet presAssocID="{525093A4-1CCA-CE46-B0BF-D091C610C0A4}" presName="linearFlow" presStyleCnt="0">
        <dgm:presLayoutVars>
          <dgm:dir/>
          <dgm:animLvl val="lvl"/>
          <dgm:resizeHandles val="exact"/>
        </dgm:presLayoutVars>
      </dgm:prSet>
      <dgm:spPr/>
      <dgm:t>
        <a:bodyPr/>
        <a:lstStyle/>
        <a:p>
          <a:endParaRPr lang="en-US"/>
        </a:p>
      </dgm:t>
    </dgm:pt>
    <dgm:pt modelId="{3502B97F-3972-6E4D-9F96-ACB93A497C63}" type="pres">
      <dgm:prSet presAssocID="{237A1907-0F37-754A-83D2-0FCF3B507EF4}" presName="composite" presStyleCnt="0"/>
      <dgm:spPr/>
    </dgm:pt>
    <dgm:pt modelId="{BE69099A-A2BC-7E46-BF0C-903D80CBCA2B}" type="pres">
      <dgm:prSet presAssocID="{237A1907-0F37-754A-83D2-0FCF3B507EF4}" presName="parTx" presStyleLbl="node1" presStyleIdx="0" presStyleCnt="4">
        <dgm:presLayoutVars>
          <dgm:chMax val="0"/>
          <dgm:chPref val="0"/>
          <dgm:bulletEnabled val="1"/>
        </dgm:presLayoutVars>
      </dgm:prSet>
      <dgm:spPr/>
      <dgm:t>
        <a:bodyPr/>
        <a:lstStyle/>
        <a:p>
          <a:endParaRPr lang="en-US"/>
        </a:p>
      </dgm:t>
    </dgm:pt>
    <dgm:pt modelId="{1AB07A05-F3A3-024D-8DF5-5EA4B9313399}" type="pres">
      <dgm:prSet presAssocID="{237A1907-0F37-754A-83D2-0FCF3B507EF4}" presName="parSh" presStyleLbl="node1" presStyleIdx="0" presStyleCnt="4"/>
      <dgm:spPr/>
      <dgm:t>
        <a:bodyPr/>
        <a:lstStyle/>
        <a:p>
          <a:endParaRPr lang="en-US"/>
        </a:p>
      </dgm:t>
    </dgm:pt>
    <dgm:pt modelId="{A9878F5D-560B-8F48-AED8-489B8E1212A6}" type="pres">
      <dgm:prSet presAssocID="{237A1907-0F37-754A-83D2-0FCF3B507EF4}" presName="desTx" presStyleLbl="fgAcc1" presStyleIdx="0" presStyleCnt="4" custScaleX="127393" custScaleY="97422">
        <dgm:presLayoutVars>
          <dgm:bulletEnabled val="1"/>
        </dgm:presLayoutVars>
      </dgm:prSet>
      <dgm:spPr/>
      <dgm:t>
        <a:bodyPr/>
        <a:lstStyle/>
        <a:p>
          <a:endParaRPr lang="en-US"/>
        </a:p>
      </dgm:t>
    </dgm:pt>
    <dgm:pt modelId="{506F7AF2-682C-B649-AB85-82899F7A69BB}" type="pres">
      <dgm:prSet presAssocID="{DD439960-BCF0-9D44-8CF5-C9E18C77CFE5}" presName="sibTrans" presStyleLbl="sibTrans2D1" presStyleIdx="0" presStyleCnt="3"/>
      <dgm:spPr/>
      <dgm:t>
        <a:bodyPr/>
        <a:lstStyle/>
        <a:p>
          <a:endParaRPr lang="en-US"/>
        </a:p>
      </dgm:t>
    </dgm:pt>
    <dgm:pt modelId="{61B9C541-6C3D-914F-8998-1C4C2AD5DCD2}" type="pres">
      <dgm:prSet presAssocID="{DD439960-BCF0-9D44-8CF5-C9E18C77CFE5}" presName="connTx" presStyleLbl="sibTrans2D1" presStyleIdx="0" presStyleCnt="3"/>
      <dgm:spPr/>
      <dgm:t>
        <a:bodyPr/>
        <a:lstStyle/>
        <a:p>
          <a:endParaRPr lang="en-US"/>
        </a:p>
      </dgm:t>
    </dgm:pt>
    <dgm:pt modelId="{98965186-F738-6A45-995E-F5C9242DDB70}" type="pres">
      <dgm:prSet presAssocID="{86C3E9B0-F53F-814B-8378-AFDB25BB151B}" presName="composite" presStyleCnt="0"/>
      <dgm:spPr/>
    </dgm:pt>
    <dgm:pt modelId="{9C274952-1606-404C-AA84-6BD3E2EE2949}" type="pres">
      <dgm:prSet presAssocID="{86C3E9B0-F53F-814B-8378-AFDB25BB151B}" presName="parTx" presStyleLbl="node1" presStyleIdx="0" presStyleCnt="4">
        <dgm:presLayoutVars>
          <dgm:chMax val="0"/>
          <dgm:chPref val="0"/>
          <dgm:bulletEnabled val="1"/>
        </dgm:presLayoutVars>
      </dgm:prSet>
      <dgm:spPr/>
      <dgm:t>
        <a:bodyPr/>
        <a:lstStyle/>
        <a:p>
          <a:endParaRPr lang="en-US"/>
        </a:p>
      </dgm:t>
    </dgm:pt>
    <dgm:pt modelId="{F75E65AD-E2E5-F24F-9739-8200E9EC0D64}" type="pres">
      <dgm:prSet presAssocID="{86C3E9B0-F53F-814B-8378-AFDB25BB151B}" presName="parSh" presStyleLbl="node1" presStyleIdx="1" presStyleCnt="4"/>
      <dgm:spPr/>
      <dgm:t>
        <a:bodyPr/>
        <a:lstStyle/>
        <a:p>
          <a:endParaRPr lang="en-US"/>
        </a:p>
      </dgm:t>
    </dgm:pt>
    <dgm:pt modelId="{C687398E-8991-5047-80FB-9A8B89572B2F}" type="pres">
      <dgm:prSet presAssocID="{86C3E9B0-F53F-814B-8378-AFDB25BB151B}" presName="desTx" presStyleLbl="fgAcc1" presStyleIdx="1" presStyleCnt="4" custScaleX="125463">
        <dgm:presLayoutVars>
          <dgm:bulletEnabled val="1"/>
        </dgm:presLayoutVars>
      </dgm:prSet>
      <dgm:spPr/>
      <dgm:t>
        <a:bodyPr/>
        <a:lstStyle/>
        <a:p>
          <a:endParaRPr lang="en-US"/>
        </a:p>
      </dgm:t>
    </dgm:pt>
    <dgm:pt modelId="{7B0D8CAE-7329-524A-8BFB-E45494869A40}" type="pres">
      <dgm:prSet presAssocID="{BC083A8D-006A-D841-AB56-54713B8E4309}" presName="sibTrans" presStyleLbl="sibTrans2D1" presStyleIdx="1" presStyleCnt="3"/>
      <dgm:spPr/>
      <dgm:t>
        <a:bodyPr/>
        <a:lstStyle/>
        <a:p>
          <a:endParaRPr lang="en-US"/>
        </a:p>
      </dgm:t>
    </dgm:pt>
    <dgm:pt modelId="{A053C153-9BB6-ED46-A700-E7A09B33473D}" type="pres">
      <dgm:prSet presAssocID="{BC083A8D-006A-D841-AB56-54713B8E4309}" presName="connTx" presStyleLbl="sibTrans2D1" presStyleIdx="1" presStyleCnt="3"/>
      <dgm:spPr/>
      <dgm:t>
        <a:bodyPr/>
        <a:lstStyle/>
        <a:p>
          <a:endParaRPr lang="en-US"/>
        </a:p>
      </dgm:t>
    </dgm:pt>
    <dgm:pt modelId="{B76C0F7F-AFD1-134A-AEC5-AC4014BF3B52}" type="pres">
      <dgm:prSet presAssocID="{6893A961-2691-C047-ADAC-588A5E926730}" presName="composite" presStyleCnt="0"/>
      <dgm:spPr/>
    </dgm:pt>
    <dgm:pt modelId="{D13360D1-63E0-0B4B-A236-D754E801A762}" type="pres">
      <dgm:prSet presAssocID="{6893A961-2691-C047-ADAC-588A5E926730}" presName="parTx" presStyleLbl="node1" presStyleIdx="1" presStyleCnt="4">
        <dgm:presLayoutVars>
          <dgm:chMax val="0"/>
          <dgm:chPref val="0"/>
          <dgm:bulletEnabled val="1"/>
        </dgm:presLayoutVars>
      </dgm:prSet>
      <dgm:spPr/>
      <dgm:t>
        <a:bodyPr/>
        <a:lstStyle/>
        <a:p>
          <a:endParaRPr lang="en-US"/>
        </a:p>
      </dgm:t>
    </dgm:pt>
    <dgm:pt modelId="{F815271F-2E23-3443-880C-A981DEB1B3D3}" type="pres">
      <dgm:prSet presAssocID="{6893A961-2691-C047-ADAC-588A5E926730}" presName="parSh" presStyleLbl="node1" presStyleIdx="2" presStyleCnt="4"/>
      <dgm:spPr/>
      <dgm:t>
        <a:bodyPr/>
        <a:lstStyle/>
        <a:p>
          <a:endParaRPr lang="en-US"/>
        </a:p>
      </dgm:t>
    </dgm:pt>
    <dgm:pt modelId="{50CC32B7-6FD2-CF4A-A8FE-6A25872422AE}" type="pres">
      <dgm:prSet presAssocID="{6893A961-2691-C047-ADAC-588A5E926730}" presName="desTx" presStyleLbl="fgAcc1" presStyleIdx="2" presStyleCnt="4" custScaleX="121924">
        <dgm:presLayoutVars>
          <dgm:bulletEnabled val="1"/>
        </dgm:presLayoutVars>
      </dgm:prSet>
      <dgm:spPr/>
      <dgm:t>
        <a:bodyPr/>
        <a:lstStyle/>
        <a:p>
          <a:endParaRPr lang="en-US"/>
        </a:p>
      </dgm:t>
    </dgm:pt>
    <dgm:pt modelId="{BBDAE806-1144-41C4-9ECD-4B8F9174DAD5}" type="pres">
      <dgm:prSet presAssocID="{72FFD8BC-5ACE-2F41-B600-78791A15D2BC}" presName="sibTrans" presStyleLbl="sibTrans2D1" presStyleIdx="2" presStyleCnt="3"/>
      <dgm:spPr/>
      <dgm:t>
        <a:bodyPr/>
        <a:lstStyle/>
        <a:p>
          <a:endParaRPr lang="zh-CN" altLang="en-US"/>
        </a:p>
      </dgm:t>
    </dgm:pt>
    <dgm:pt modelId="{AEAD17CC-0C58-4394-9359-C9DC5E850EDC}" type="pres">
      <dgm:prSet presAssocID="{72FFD8BC-5ACE-2F41-B600-78791A15D2BC}" presName="connTx" presStyleLbl="sibTrans2D1" presStyleIdx="2" presStyleCnt="3"/>
      <dgm:spPr/>
      <dgm:t>
        <a:bodyPr/>
        <a:lstStyle/>
        <a:p>
          <a:endParaRPr lang="zh-CN" altLang="en-US"/>
        </a:p>
      </dgm:t>
    </dgm:pt>
    <dgm:pt modelId="{550DCF8C-3165-4C62-B5E1-0276941A18E4}" type="pres">
      <dgm:prSet presAssocID="{6DCE3BA3-C224-45D5-8933-EA1F62AAB62C}" presName="composite" presStyleCnt="0"/>
      <dgm:spPr/>
    </dgm:pt>
    <dgm:pt modelId="{4713B7DB-34DC-4072-B0D5-C5B8CC3C2C75}" type="pres">
      <dgm:prSet presAssocID="{6DCE3BA3-C224-45D5-8933-EA1F62AAB62C}" presName="parTx" presStyleLbl="node1" presStyleIdx="2" presStyleCnt="4">
        <dgm:presLayoutVars>
          <dgm:chMax val="0"/>
          <dgm:chPref val="0"/>
          <dgm:bulletEnabled val="1"/>
        </dgm:presLayoutVars>
      </dgm:prSet>
      <dgm:spPr/>
      <dgm:t>
        <a:bodyPr/>
        <a:lstStyle/>
        <a:p>
          <a:endParaRPr lang="zh-CN" altLang="en-US"/>
        </a:p>
      </dgm:t>
    </dgm:pt>
    <dgm:pt modelId="{57B197D0-0E8E-413D-86AD-0407CFDE4ACB}" type="pres">
      <dgm:prSet presAssocID="{6DCE3BA3-C224-45D5-8933-EA1F62AAB62C}" presName="parSh" presStyleLbl="node1" presStyleIdx="3" presStyleCnt="4"/>
      <dgm:spPr/>
      <dgm:t>
        <a:bodyPr/>
        <a:lstStyle/>
        <a:p>
          <a:endParaRPr lang="zh-CN" altLang="en-US"/>
        </a:p>
      </dgm:t>
    </dgm:pt>
    <dgm:pt modelId="{E8C5CBE0-FFBE-4C37-8F48-92F79EB5D72D}" type="pres">
      <dgm:prSet presAssocID="{6DCE3BA3-C224-45D5-8933-EA1F62AAB62C}" presName="desTx" presStyleLbl="fgAcc1" presStyleIdx="3" presStyleCnt="4" custScaleX="134393">
        <dgm:presLayoutVars>
          <dgm:bulletEnabled val="1"/>
        </dgm:presLayoutVars>
      </dgm:prSet>
      <dgm:spPr/>
      <dgm:t>
        <a:bodyPr/>
        <a:lstStyle/>
        <a:p>
          <a:endParaRPr lang="zh-CN" altLang="en-US"/>
        </a:p>
      </dgm:t>
    </dgm:pt>
  </dgm:ptLst>
  <dgm:cxnLst>
    <dgm:cxn modelId="{E1F412F7-140A-41D6-864D-F891AC902FA7}" type="presOf" srcId="{68EEBCBA-B85B-614F-BEDA-0D871A47CE00}" destId="{50CC32B7-6FD2-CF4A-A8FE-6A25872422AE}" srcOrd="0" destOrd="1" presId="urn:microsoft.com/office/officeart/2005/8/layout/process3"/>
    <dgm:cxn modelId="{55C885D6-4DEC-4468-972C-66DF4166DD9A}" type="presOf" srcId="{696426DD-16C8-48D0-8EF9-1007058E9BDF}" destId="{E8C5CBE0-FFBE-4C37-8F48-92F79EB5D72D}" srcOrd="0" destOrd="1" presId="urn:microsoft.com/office/officeart/2005/8/layout/process3"/>
    <dgm:cxn modelId="{4DEBDDFD-DFFA-40BE-BC89-9F49EBAC7C6C}" type="presOf" srcId="{BC083A8D-006A-D841-AB56-54713B8E4309}" destId="{A053C153-9BB6-ED46-A700-E7A09B33473D}" srcOrd="1" destOrd="0" presId="urn:microsoft.com/office/officeart/2005/8/layout/process3"/>
    <dgm:cxn modelId="{1F6BA728-F481-4A4B-81A9-BBC168EEE299}" srcId="{86C3E9B0-F53F-814B-8378-AFDB25BB151B}" destId="{B11AED8D-79FC-4EAC-B3E5-F8E6F683C6F0}" srcOrd="0" destOrd="0" parTransId="{7582AFD0-B093-49E3-81A0-085D722EE0DE}" sibTransId="{32AFDFA5-6190-4136-A534-30CAD2200946}"/>
    <dgm:cxn modelId="{18AFE693-49AB-43D6-8845-F1C977FCAD06}" type="presOf" srcId="{A3B04673-9D2C-D446-B6A6-4847B1AFB241}" destId="{C687398E-8991-5047-80FB-9A8B89572B2F}" srcOrd="0" destOrd="1" presId="urn:microsoft.com/office/officeart/2005/8/layout/process3"/>
    <dgm:cxn modelId="{BD33551C-0FC9-47D2-B3C3-9A0D683453A3}" type="presOf" srcId="{6893A961-2691-C047-ADAC-588A5E926730}" destId="{D13360D1-63E0-0B4B-A236-D754E801A762}" srcOrd="0" destOrd="0" presId="urn:microsoft.com/office/officeart/2005/8/layout/process3"/>
    <dgm:cxn modelId="{BBBDAA13-6495-B449-8C8E-200B89041600}" srcId="{237A1907-0F37-754A-83D2-0FCF3B507EF4}" destId="{C61BC497-D593-B844-87FA-BBBD8D333F48}" srcOrd="1" destOrd="0" parTransId="{33CC7944-3CE9-BA45-9D0A-62C6B141B2BF}" sibTransId="{F839BEFC-ED8F-F840-96BE-8D8A633874D1}"/>
    <dgm:cxn modelId="{84B2929E-849E-4D7B-8510-CFF630E55C31}" srcId="{6DCE3BA3-C224-45D5-8933-EA1F62AAB62C}" destId="{696426DD-16C8-48D0-8EF9-1007058E9BDF}" srcOrd="1" destOrd="0" parTransId="{A9996F98-D9D1-4379-BC62-966A476656A1}" sibTransId="{38B129B4-0881-46AD-ADE8-734145496A2E}"/>
    <dgm:cxn modelId="{C1414AB1-5D20-468F-B1B6-ACF0E4C1ED82}" type="presOf" srcId="{6DCE3BA3-C224-45D5-8933-EA1F62AAB62C}" destId="{57B197D0-0E8E-413D-86AD-0407CFDE4ACB}" srcOrd="1" destOrd="0" presId="urn:microsoft.com/office/officeart/2005/8/layout/process3"/>
    <dgm:cxn modelId="{97B17B77-3174-46A7-AAB1-B94EAAB6276D}" type="presOf" srcId="{DD439960-BCF0-9D44-8CF5-C9E18C77CFE5}" destId="{506F7AF2-682C-B649-AB85-82899F7A69BB}" srcOrd="0" destOrd="0" presId="urn:microsoft.com/office/officeart/2005/8/layout/process3"/>
    <dgm:cxn modelId="{903030BC-4EAD-4A36-9F88-8DE0F718EAEA}" type="presOf" srcId="{8865F950-2527-45D0-A666-3E0F52B8F4FD}" destId="{E8C5CBE0-FFBE-4C37-8F48-92F79EB5D72D}" srcOrd="0" destOrd="0" presId="urn:microsoft.com/office/officeart/2005/8/layout/process3"/>
    <dgm:cxn modelId="{9AE568F7-EEC1-D548-9DE9-BA1E8EE0DA74}" srcId="{86C3E9B0-F53F-814B-8378-AFDB25BB151B}" destId="{A3B04673-9D2C-D446-B6A6-4847B1AFB241}" srcOrd="1" destOrd="0" parTransId="{BC516D40-C868-C74A-AC80-983E75679A73}" sibTransId="{E3FCB878-A990-CD44-9F3E-5FB00A30C067}"/>
    <dgm:cxn modelId="{2128B96E-B717-412E-A6CD-A59F534A2185}" srcId="{6DCE3BA3-C224-45D5-8933-EA1F62AAB62C}" destId="{8865F950-2527-45D0-A666-3E0F52B8F4FD}" srcOrd="0" destOrd="0" parTransId="{ED83BEAB-FC4C-4E1D-8F28-08448C570338}" sibTransId="{6C344168-AAEE-44C5-86D8-CA174D27C703}"/>
    <dgm:cxn modelId="{4B323C23-B59B-45CF-950B-C71E97C52F29}" type="presOf" srcId="{237A1907-0F37-754A-83D2-0FCF3B507EF4}" destId="{1AB07A05-F3A3-024D-8DF5-5EA4B9313399}" srcOrd="1" destOrd="0" presId="urn:microsoft.com/office/officeart/2005/8/layout/process3"/>
    <dgm:cxn modelId="{8678CA6F-94AC-4E01-AE3E-F0964DCE008D}" type="presOf" srcId="{27749D48-960E-D644-A559-F74E0791D870}" destId="{50CC32B7-6FD2-CF4A-A8FE-6A25872422AE}" srcOrd="0" destOrd="0" presId="urn:microsoft.com/office/officeart/2005/8/layout/process3"/>
    <dgm:cxn modelId="{9A2175D9-01C6-4930-909D-374C0110EA36}" type="presOf" srcId="{72FFD8BC-5ACE-2F41-B600-78791A15D2BC}" destId="{BBDAE806-1144-41C4-9ECD-4B8F9174DAD5}" srcOrd="0" destOrd="0" presId="urn:microsoft.com/office/officeart/2005/8/layout/process3"/>
    <dgm:cxn modelId="{BF9343A6-0FAB-4D9D-9133-185C4F52F4BF}" type="presOf" srcId="{8994931B-96C2-3F41-B7AA-58566FDA33B8}" destId="{A9878F5D-560B-8F48-AED8-489B8E1212A6}" srcOrd="0" destOrd="0" presId="urn:microsoft.com/office/officeart/2005/8/layout/process3"/>
    <dgm:cxn modelId="{85EBB028-5DB8-4833-BE4F-5E504AA2A206}" type="presOf" srcId="{DD439960-BCF0-9D44-8CF5-C9E18C77CFE5}" destId="{61B9C541-6C3D-914F-8998-1C4C2AD5DCD2}" srcOrd="1" destOrd="0" presId="urn:microsoft.com/office/officeart/2005/8/layout/process3"/>
    <dgm:cxn modelId="{2EB4796F-7C3B-4B8B-BD6B-81BD1B0B0950}" type="presOf" srcId="{525093A4-1CCA-CE46-B0BF-D091C610C0A4}" destId="{86D8DA26-711D-EB4D-8298-4821A4D2055F}" srcOrd="0" destOrd="0" presId="urn:microsoft.com/office/officeart/2005/8/layout/process3"/>
    <dgm:cxn modelId="{FED8B0A4-AF4D-4946-BC6F-151C87FD8760}" srcId="{525093A4-1CCA-CE46-B0BF-D091C610C0A4}" destId="{6DCE3BA3-C224-45D5-8933-EA1F62AAB62C}" srcOrd="3" destOrd="0" parTransId="{8EFF6135-A8D5-463D-A54E-DEB811E8DE53}" sibTransId="{FA966CEE-ECEA-42C9-BCF7-37960ED1954B}"/>
    <dgm:cxn modelId="{554D8501-90F4-1940-832D-462077252E98}" srcId="{6893A961-2691-C047-ADAC-588A5E926730}" destId="{68EEBCBA-B85B-614F-BEDA-0D871A47CE00}" srcOrd="1" destOrd="0" parTransId="{B8AC9E3C-62FD-FC45-975D-820118C0E09D}" sibTransId="{DF66B783-A2AD-C14A-8805-074C0AE3B248}"/>
    <dgm:cxn modelId="{E654D7E0-D025-4583-B52A-42DBFDFD96AC}" srcId="{6893A961-2691-C047-ADAC-588A5E926730}" destId="{962320D9-E783-44FA-AA4C-5200F94D6C08}" srcOrd="2" destOrd="0" parTransId="{A5FFEE76-27B7-4782-9DB6-50DEACBD254A}" sibTransId="{39CD0A8B-CD36-42C6-82E5-227BCFBE0499}"/>
    <dgm:cxn modelId="{30D29FCF-63F0-4374-8A80-3DFDB2A3F075}" type="presOf" srcId="{86C3E9B0-F53F-814B-8378-AFDB25BB151B}" destId="{9C274952-1606-404C-AA84-6BD3E2EE2949}" srcOrd="0" destOrd="0" presId="urn:microsoft.com/office/officeart/2005/8/layout/process3"/>
    <dgm:cxn modelId="{6FDF0FE5-0520-43E9-BE6A-D4199614ED05}" type="presOf" srcId="{BC083A8D-006A-D841-AB56-54713B8E4309}" destId="{7B0D8CAE-7329-524A-8BFB-E45494869A40}" srcOrd="0" destOrd="0" presId="urn:microsoft.com/office/officeart/2005/8/layout/process3"/>
    <dgm:cxn modelId="{207B0B3F-747F-49DC-8D90-9DEE56326A0B}" type="presOf" srcId="{C61BC497-D593-B844-87FA-BBBD8D333F48}" destId="{A9878F5D-560B-8F48-AED8-489B8E1212A6}" srcOrd="0" destOrd="1" presId="urn:microsoft.com/office/officeart/2005/8/layout/process3"/>
    <dgm:cxn modelId="{6583B728-94C3-D34B-8743-497491B2D7BA}" srcId="{525093A4-1CCA-CE46-B0BF-D091C610C0A4}" destId="{6893A961-2691-C047-ADAC-588A5E926730}" srcOrd="2" destOrd="0" parTransId="{69A4D81B-17AC-AC44-B10F-78EF6BBED2EC}" sibTransId="{72FFD8BC-5ACE-2F41-B600-78791A15D2BC}"/>
    <dgm:cxn modelId="{F9D233B4-59DD-E443-AF46-2067F12A1D4E}" srcId="{6893A961-2691-C047-ADAC-588A5E926730}" destId="{27749D48-960E-D644-A559-F74E0791D870}" srcOrd="0" destOrd="0" parTransId="{D5D1CB7F-308A-A34A-A80A-2E43CC9534C0}" sibTransId="{1F50F50C-AC90-F240-88C2-E633A5FD5674}"/>
    <dgm:cxn modelId="{FFC27FBE-D997-B94D-AC31-F705B10280AB}" srcId="{525093A4-1CCA-CE46-B0BF-D091C610C0A4}" destId="{86C3E9B0-F53F-814B-8378-AFDB25BB151B}" srcOrd="1" destOrd="0" parTransId="{082C038B-42B6-D242-8BAF-7F715F38DF99}" sibTransId="{BC083A8D-006A-D841-AB56-54713B8E4309}"/>
    <dgm:cxn modelId="{3FC87BE0-7641-864B-BC4A-50380E5A15D2}" srcId="{86C3E9B0-F53F-814B-8378-AFDB25BB151B}" destId="{7E704370-6FBF-B440-870D-EED0756F7B5E}" srcOrd="2" destOrd="0" parTransId="{B781682F-3FF1-344F-960E-7F32E11A35B4}" sibTransId="{C599F9E0-2ACE-F14F-A9C8-D13B8951686D}"/>
    <dgm:cxn modelId="{22DE0ABA-C56C-49B3-BD47-D301EDD370CB}" type="presOf" srcId="{962320D9-E783-44FA-AA4C-5200F94D6C08}" destId="{50CC32B7-6FD2-CF4A-A8FE-6A25872422AE}" srcOrd="0" destOrd="2" presId="urn:microsoft.com/office/officeart/2005/8/layout/process3"/>
    <dgm:cxn modelId="{F4C4D48C-4D9D-422C-AF52-652EA3738D2B}" type="presOf" srcId="{6DCE3BA3-C224-45D5-8933-EA1F62AAB62C}" destId="{4713B7DB-34DC-4072-B0D5-C5B8CC3C2C75}" srcOrd="0" destOrd="0" presId="urn:microsoft.com/office/officeart/2005/8/layout/process3"/>
    <dgm:cxn modelId="{5C6CDF55-D010-4106-8204-3213FCDE322C}" type="presOf" srcId="{B11AED8D-79FC-4EAC-B3E5-F8E6F683C6F0}" destId="{C687398E-8991-5047-80FB-9A8B89572B2F}" srcOrd="0" destOrd="0" presId="urn:microsoft.com/office/officeart/2005/8/layout/process3"/>
    <dgm:cxn modelId="{E43146D6-4119-4118-BB7C-A87569D70E6F}" type="presOf" srcId="{7E704370-6FBF-B440-870D-EED0756F7B5E}" destId="{C687398E-8991-5047-80FB-9A8B89572B2F}" srcOrd="0" destOrd="2" presId="urn:microsoft.com/office/officeart/2005/8/layout/process3"/>
    <dgm:cxn modelId="{52541BD1-4D10-4C97-AD06-588153574759}" type="presOf" srcId="{86C3E9B0-F53F-814B-8378-AFDB25BB151B}" destId="{F75E65AD-E2E5-F24F-9739-8200E9EC0D64}" srcOrd="1" destOrd="0" presId="urn:microsoft.com/office/officeart/2005/8/layout/process3"/>
    <dgm:cxn modelId="{7ED6AFE8-46C1-4836-8BB4-B15381B38650}" type="presOf" srcId="{6893A961-2691-C047-ADAC-588A5E926730}" destId="{F815271F-2E23-3443-880C-A981DEB1B3D3}" srcOrd="1" destOrd="0" presId="urn:microsoft.com/office/officeart/2005/8/layout/process3"/>
    <dgm:cxn modelId="{E2F19A65-636B-2E4C-A314-C4BA61D5B1FD}" srcId="{237A1907-0F37-754A-83D2-0FCF3B507EF4}" destId="{8994931B-96C2-3F41-B7AA-58566FDA33B8}" srcOrd="0" destOrd="0" parTransId="{F39E668A-E4CD-0948-964C-F1E003695CCA}" sibTransId="{7153A20C-0784-494D-9845-21B7F8703DE1}"/>
    <dgm:cxn modelId="{A71D6662-7BD1-449B-91B2-6234CF85AA6F}" type="presOf" srcId="{72FFD8BC-5ACE-2F41-B600-78791A15D2BC}" destId="{AEAD17CC-0C58-4394-9359-C9DC5E850EDC}" srcOrd="1" destOrd="0" presId="urn:microsoft.com/office/officeart/2005/8/layout/process3"/>
    <dgm:cxn modelId="{D72C9310-8C79-BA42-9CBE-1AC7ED268768}" srcId="{525093A4-1CCA-CE46-B0BF-D091C610C0A4}" destId="{237A1907-0F37-754A-83D2-0FCF3B507EF4}" srcOrd="0" destOrd="0" parTransId="{25647EA7-79B2-2945-B72C-F566266C20F7}" sibTransId="{DD439960-BCF0-9D44-8CF5-C9E18C77CFE5}"/>
    <dgm:cxn modelId="{13A41AEC-CBC3-4EAF-906A-3124F947FF1E}" type="presOf" srcId="{237A1907-0F37-754A-83D2-0FCF3B507EF4}" destId="{BE69099A-A2BC-7E46-BF0C-903D80CBCA2B}" srcOrd="0" destOrd="0" presId="urn:microsoft.com/office/officeart/2005/8/layout/process3"/>
    <dgm:cxn modelId="{7DC49B02-6703-4023-9BDB-F49C161113CD}" type="presParOf" srcId="{86D8DA26-711D-EB4D-8298-4821A4D2055F}" destId="{3502B97F-3972-6E4D-9F96-ACB93A497C63}" srcOrd="0" destOrd="0" presId="urn:microsoft.com/office/officeart/2005/8/layout/process3"/>
    <dgm:cxn modelId="{6ED6B04F-856E-4EA2-ADE2-B72582F7A4DD}" type="presParOf" srcId="{3502B97F-3972-6E4D-9F96-ACB93A497C63}" destId="{BE69099A-A2BC-7E46-BF0C-903D80CBCA2B}" srcOrd="0" destOrd="0" presId="urn:microsoft.com/office/officeart/2005/8/layout/process3"/>
    <dgm:cxn modelId="{AB2232F3-97D2-46A5-95AD-5F58CEA1B572}" type="presParOf" srcId="{3502B97F-3972-6E4D-9F96-ACB93A497C63}" destId="{1AB07A05-F3A3-024D-8DF5-5EA4B9313399}" srcOrd="1" destOrd="0" presId="urn:microsoft.com/office/officeart/2005/8/layout/process3"/>
    <dgm:cxn modelId="{749A090C-C53E-4824-B325-2829CBC2414E}" type="presParOf" srcId="{3502B97F-3972-6E4D-9F96-ACB93A497C63}" destId="{A9878F5D-560B-8F48-AED8-489B8E1212A6}" srcOrd="2" destOrd="0" presId="urn:microsoft.com/office/officeart/2005/8/layout/process3"/>
    <dgm:cxn modelId="{F71AE67F-5BA6-4730-9621-6189E44F9DF4}" type="presParOf" srcId="{86D8DA26-711D-EB4D-8298-4821A4D2055F}" destId="{506F7AF2-682C-B649-AB85-82899F7A69BB}" srcOrd="1" destOrd="0" presId="urn:microsoft.com/office/officeart/2005/8/layout/process3"/>
    <dgm:cxn modelId="{0D04B8F8-5547-47F0-B98B-9213D5D152FF}" type="presParOf" srcId="{506F7AF2-682C-B649-AB85-82899F7A69BB}" destId="{61B9C541-6C3D-914F-8998-1C4C2AD5DCD2}" srcOrd="0" destOrd="0" presId="urn:microsoft.com/office/officeart/2005/8/layout/process3"/>
    <dgm:cxn modelId="{4D81E572-C26C-480C-89DC-6EB79C53E7A4}" type="presParOf" srcId="{86D8DA26-711D-EB4D-8298-4821A4D2055F}" destId="{98965186-F738-6A45-995E-F5C9242DDB70}" srcOrd="2" destOrd="0" presId="urn:microsoft.com/office/officeart/2005/8/layout/process3"/>
    <dgm:cxn modelId="{D5095FAB-EE35-4A4A-8AFA-21E67196175E}" type="presParOf" srcId="{98965186-F738-6A45-995E-F5C9242DDB70}" destId="{9C274952-1606-404C-AA84-6BD3E2EE2949}" srcOrd="0" destOrd="0" presId="urn:microsoft.com/office/officeart/2005/8/layout/process3"/>
    <dgm:cxn modelId="{1B43CB4C-DCC9-46DA-A9C4-FE5B2385990B}" type="presParOf" srcId="{98965186-F738-6A45-995E-F5C9242DDB70}" destId="{F75E65AD-E2E5-F24F-9739-8200E9EC0D64}" srcOrd="1" destOrd="0" presId="urn:microsoft.com/office/officeart/2005/8/layout/process3"/>
    <dgm:cxn modelId="{EFF64C0B-CD90-48E9-86CD-C9CF85777785}" type="presParOf" srcId="{98965186-F738-6A45-995E-F5C9242DDB70}" destId="{C687398E-8991-5047-80FB-9A8B89572B2F}" srcOrd="2" destOrd="0" presId="urn:microsoft.com/office/officeart/2005/8/layout/process3"/>
    <dgm:cxn modelId="{8BB3D5DC-BCEA-4CBA-ADD9-8A4E2406A730}" type="presParOf" srcId="{86D8DA26-711D-EB4D-8298-4821A4D2055F}" destId="{7B0D8CAE-7329-524A-8BFB-E45494869A40}" srcOrd="3" destOrd="0" presId="urn:microsoft.com/office/officeart/2005/8/layout/process3"/>
    <dgm:cxn modelId="{FC2DE188-C782-4E27-AAEC-D00B49F7EFEC}" type="presParOf" srcId="{7B0D8CAE-7329-524A-8BFB-E45494869A40}" destId="{A053C153-9BB6-ED46-A700-E7A09B33473D}" srcOrd="0" destOrd="0" presId="urn:microsoft.com/office/officeart/2005/8/layout/process3"/>
    <dgm:cxn modelId="{9464CAAD-252E-4CD1-AE78-943A347C4219}" type="presParOf" srcId="{86D8DA26-711D-EB4D-8298-4821A4D2055F}" destId="{B76C0F7F-AFD1-134A-AEC5-AC4014BF3B52}" srcOrd="4" destOrd="0" presId="urn:microsoft.com/office/officeart/2005/8/layout/process3"/>
    <dgm:cxn modelId="{9B9F2D03-D2AF-4781-AFDC-0BA0D0D2FDA6}" type="presParOf" srcId="{B76C0F7F-AFD1-134A-AEC5-AC4014BF3B52}" destId="{D13360D1-63E0-0B4B-A236-D754E801A762}" srcOrd="0" destOrd="0" presId="urn:microsoft.com/office/officeart/2005/8/layout/process3"/>
    <dgm:cxn modelId="{1F86544C-F1F4-48B3-86C2-5F70D9159771}" type="presParOf" srcId="{B76C0F7F-AFD1-134A-AEC5-AC4014BF3B52}" destId="{F815271F-2E23-3443-880C-A981DEB1B3D3}" srcOrd="1" destOrd="0" presId="urn:microsoft.com/office/officeart/2005/8/layout/process3"/>
    <dgm:cxn modelId="{C56E18E8-D434-4287-AEB8-183790BCEC52}" type="presParOf" srcId="{B76C0F7F-AFD1-134A-AEC5-AC4014BF3B52}" destId="{50CC32B7-6FD2-CF4A-A8FE-6A25872422AE}" srcOrd="2" destOrd="0" presId="urn:microsoft.com/office/officeart/2005/8/layout/process3"/>
    <dgm:cxn modelId="{FD318ED1-3A54-4C7C-B561-3D036B82A3B2}" type="presParOf" srcId="{86D8DA26-711D-EB4D-8298-4821A4D2055F}" destId="{BBDAE806-1144-41C4-9ECD-4B8F9174DAD5}" srcOrd="5" destOrd="0" presId="urn:microsoft.com/office/officeart/2005/8/layout/process3"/>
    <dgm:cxn modelId="{5E6ED1CE-11A7-4891-8E91-247C6F2075C9}" type="presParOf" srcId="{BBDAE806-1144-41C4-9ECD-4B8F9174DAD5}" destId="{AEAD17CC-0C58-4394-9359-C9DC5E850EDC}" srcOrd="0" destOrd="0" presId="urn:microsoft.com/office/officeart/2005/8/layout/process3"/>
    <dgm:cxn modelId="{155C85C2-B4FC-4465-9037-0B52C65B6D82}" type="presParOf" srcId="{86D8DA26-711D-EB4D-8298-4821A4D2055F}" destId="{550DCF8C-3165-4C62-B5E1-0276941A18E4}" srcOrd="6" destOrd="0" presId="urn:microsoft.com/office/officeart/2005/8/layout/process3"/>
    <dgm:cxn modelId="{BD897CD2-AB66-4CB3-91AA-D8BAEF61DD49}" type="presParOf" srcId="{550DCF8C-3165-4C62-B5E1-0276941A18E4}" destId="{4713B7DB-34DC-4072-B0D5-C5B8CC3C2C75}" srcOrd="0" destOrd="0" presId="urn:microsoft.com/office/officeart/2005/8/layout/process3"/>
    <dgm:cxn modelId="{773882E0-6293-40A8-B304-EAF2CFCB5788}" type="presParOf" srcId="{550DCF8C-3165-4C62-B5E1-0276941A18E4}" destId="{57B197D0-0E8E-413D-86AD-0407CFDE4ACB}" srcOrd="1" destOrd="0" presId="urn:microsoft.com/office/officeart/2005/8/layout/process3"/>
    <dgm:cxn modelId="{012CA6CF-5FC4-4898-91D7-22AA9F58851D}" type="presParOf" srcId="{550DCF8C-3165-4C62-B5E1-0276941A18E4}" destId="{E8C5CBE0-FFBE-4C37-8F48-92F79EB5D72D}" srcOrd="2" destOrd="0" presId="urn:microsoft.com/office/officeart/2005/8/layout/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FA8162-B356-4F81-93CD-DD2FF6B6DFE6}" type="doc">
      <dgm:prSet loTypeId="urn:microsoft.com/office/officeart/2005/8/layout/hierarchy4" loCatId="hierarchy" qsTypeId="urn:microsoft.com/office/officeart/2005/8/quickstyle/simple1" qsCatId="simple" csTypeId="urn:microsoft.com/office/officeart/2005/8/colors/accent1_5" csCatId="accent1" phldr="1"/>
      <dgm:spPr/>
      <dgm:t>
        <a:bodyPr/>
        <a:lstStyle/>
        <a:p>
          <a:endParaRPr lang="zh-CN" altLang="en-US"/>
        </a:p>
      </dgm:t>
    </dgm:pt>
    <dgm:pt modelId="{CAA1E418-D704-4B42-A1AC-0EBE5D3922DC}">
      <dgm:prSet phldrT="[文本]"/>
      <dgm:spPr/>
      <dgm:t>
        <a:bodyPr/>
        <a:lstStyle/>
        <a:p>
          <a:r>
            <a:rPr lang="zh-CN" altLang="en-US" b="0" dirty="0" smtClean="0">
              <a:latin typeface="微软雅黑" pitchFamily="34" charset="-122"/>
              <a:ea typeface="微软雅黑" pitchFamily="34" charset="-122"/>
            </a:rPr>
            <a:t>登记存管</a:t>
          </a:r>
          <a:endParaRPr lang="zh-CN" altLang="en-US" b="0" dirty="0">
            <a:latin typeface="微软雅黑" pitchFamily="34" charset="-122"/>
            <a:ea typeface="微软雅黑" pitchFamily="34" charset="-122"/>
          </a:endParaRPr>
        </a:p>
      </dgm:t>
    </dgm:pt>
    <dgm:pt modelId="{60B7FEF5-019A-4F05-9426-9721C905F5AD}" type="parTrans" cxnId="{F85F8EF4-40B2-4CFE-98E1-76BCDE152981}">
      <dgm:prSet/>
      <dgm:spPr/>
      <dgm:t>
        <a:bodyPr/>
        <a:lstStyle/>
        <a:p>
          <a:endParaRPr lang="zh-CN" altLang="en-US" b="0">
            <a:latin typeface="微软雅黑" pitchFamily="34" charset="-122"/>
            <a:ea typeface="微软雅黑" pitchFamily="34" charset="-122"/>
          </a:endParaRPr>
        </a:p>
      </dgm:t>
    </dgm:pt>
    <dgm:pt modelId="{81409197-9587-4558-AE87-6F50DA5E0323}" type="sibTrans" cxnId="{F85F8EF4-40B2-4CFE-98E1-76BCDE152981}">
      <dgm:prSet/>
      <dgm:spPr/>
      <dgm:t>
        <a:bodyPr/>
        <a:lstStyle/>
        <a:p>
          <a:endParaRPr lang="zh-CN" altLang="en-US" b="0">
            <a:latin typeface="微软雅黑" pitchFamily="34" charset="-122"/>
            <a:ea typeface="微软雅黑" pitchFamily="34" charset="-122"/>
          </a:endParaRPr>
        </a:p>
      </dgm:t>
    </dgm:pt>
    <dgm:pt modelId="{7F102B9B-FA32-47F8-A43B-3BF5988F07F6}" type="asst">
      <dgm:prSet phldrT="[文本]"/>
      <dgm:spPr/>
      <dgm:t>
        <a:bodyPr/>
        <a:lstStyle/>
        <a:p>
          <a:r>
            <a:rPr lang="zh-CN" altLang="en-US" b="0" dirty="0" smtClean="0">
              <a:solidFill>
                <a:schemeClr val="tx1"/>
              </a:solidFill>
              <a:latin typeface="微软雅黑" pitchFamily="34" charset="-122"/>
              <a:ea typeface="微软雅黑" pitchFamily="34" charset="-122"/>
            </a:rPr>
            <a:t>股份持有</a:t>
          </a:r>
          <a:endParaRPr lang="zh-CN" altLang="en-US" b="0" dirty="0">
            <a:solidFill>
              <a:schemeClr val="tx1"/>
            </a:solidFill>
            <a:latin typeface="微软雅黑" pitchFamily="34" charset="-122"/>
            <a:ea typeface="微软雅黑" pitchFamily="34" charset="-122"/>
          </a:endParaRPr>
        </a:p>
      </dgm:t>
    </dgm:pt>
    <dgm:pt modelId="{C1AF1506-3708-4E94-9B50-77C30278A9AE}" type="parTrans" cxnId="{8D27AFF4-1722-4885-B1EF-DA90F50E5646}">
      <dgm:prSet/>
      <dgm:spPr/>
      <dgm:t>
        <a:bodyPr/>
        <a:lstStyle/>
        <a:p>
          <a:endParaRPr lang="zh-CN" altLang="en-US" b="0">
            <a:latin typeface="微软雅黑" pitchFamily="34" charset="-122"/>
            <a:ea typeface="微软雅黑" pitchFamily="34" charset="-122"/>
          </a:endParaRPr>
        </a:p>
      </dgm:t>
    </dgm:pt>
    <dgm:pt modelId="{901BC566-7C8C-40EC-9FE1-7517D637FE9E}" type="sibTrans" cxnId="{8D27AFF4-1722-4885-B1EF-DA90F50E5646}">
      <dgm:prSet/>
      <dgm:spPr/>
      <dgm:t>
        <a:bodyPr/>
        <a:lstStyle/>
        <a:p>
          <a:endParaRPr lang="zh-CN" altLang="en-US" b="0">
            <a:latin typeface="微软雅黑" pitchFamily="34" charset="-122"/>
            <a:ea typeface="微软雅黑" pitchFamily="34" charset="-122"/>
          </a:endParaRPr>
        </a:p>
      </dgm:t>
    </dgm:pt>
    <dgm:pt modelId="{3D73FED1-714D-4263-965E-C26A21C3BBBE}">
      <dgm:prSet phldrT="[文本]"/>
      <dgm:spPr/>
      <dgm:t>
        <a:bodyPr/>
        <a:lstStyle/>
        <a:p>
          <a:r>
            <a:rPr lang="zh-CN" altLang="en-US" b="0" dirty="0" smtClean="0">
              <a:latin typeface="微软雅黑" pitchFamily="34" charset="-122"/>
              <a:ea typeface="微软雅黑" pitchFamily="34" charset="-122"/>
            </a:rPr>
            <a:t>公司行为</a:t>
          </a:r>
          <a:endParaRPr lang="zh-CN" altLang="en-US" b="0" dirty="0">
            <a:latin typeface="微软雅黑" pitchFamily="34" charset="-122"/>
            <a:ea typeface="微软雅黑" pitchFamily="34" charset="-122"/>
          </a:endParaRPr>
        </a:p>
      </dgm:t>
    </dgm:pt>
    <dgm:pt modelId="{7E17472A-BCC7-4BE1-88E5-2F95D016C424}" type="parTrans" cxnId="{58CF7218-F87A-4644-8438-76F1A0994174}">
      <dgm:prSet/>
      <dgm:spPr/>
      <dgm:t>
        <a:bodyPr/>
        <a:lstStyle/>
        <a:p>
          <a:endParaRPr lang="zh-CN" altLang="en-US" b="0">
            <a:latin typeface="微软雅黑" pitchFamily="34" charset="-122"/>
            <a:ea typeface="微软雅黑" pitchFamily="34" charset="-122"/>
          </a:endParaRPr>
        </a:p>
      </dgm:t>
    </dgm:pt>
    <dgm:pt modelId="{1531B7D5-7823-481F-9B9C-36B47FC059AE}" type="sibTrans" cxnId="{58CF7218-F87A-4644-8438-76F1A0994174}">
      <dgm:prSet/>
      <dgm:spPr/>
      <dgm:t>
        <a:bodyPr/>
        <a:lstStyle/>
        <a:p>
          <a:endParaRPr lang="zh-CN" altLang="en-US" b="0">
            <a:latin typeface="微软雅黑" pitchFamily="34" charset="-122"/>
            <a:ea typeface="微软雅黑" pitchFamily="34" charset="-122"/>
          </a:endParaRPr>
        </a:p>
      </dgm:t>
    </dgm:pt>
    <dgm:pt modelId="{560D9F20-6296-40BD-B870-0C6F5DB3E228}">
      <dgm:prSet phldrT="[文本]"/>
      <dgm:spPr/>
      <dgm:t>
        <a:bodyPr/>
        <a:lstStyle/>
        <a:p>
          <a:r>
            <a:rPr lang="zh-CN" altLang="en-US" b="0" dirty="0" smtClean="0">
              <a:latin typeface="微软雅黑" pitchFamily="34" charset="-122"/>
              <a:ea typeface="微软雅黑" pitchFamily="34" charset="-122"/>
            </a:rPr>
            <a:t>转托管业务</a:t>
          </a:r>
          <a:endParaRPr lang="zh-CN" altLang="en-US" b="0" dirty="0">
            <a:latin typeface="微软雅黑" pitchFamily="34" charset="-122"/>
            <a:ea typeface="微软雅黑" pitchFamily="34" charset="-122"/>
          </a:endParaRPr>
        </a:p>
      </dgm:t>
    </dgm:pt>
    <dgm:pt modelId="{C1C76EC6-20D4-4562-8229-7DD9E274A550}" type="parTrans" cxnId="{A4E0A58C-0E6B-4045-AD14-23AFC7CC53C2}">
      <dgm:prSet/>
      <dgm:spPr/>
      <dgm:t>
        <a:bodyPr/>
        <a:lstStyle/>
        <a:p>
          <a:endParaRPr lang="zh-CN" altLang="en-US" b="0">
            <a:latin typeface="微软雅黑" pitchFamily="34" charset="-122"/>
            <a:ea typeface="微软雅黑" pitchFamily="34" charset="-122"/>
          </a:endParaRPr>
        </a:p>
      </dgm:t>
    </dgm:pt>
    <dgm:pt modelId="{9897A6F5-794D-45D9-AC10-A4D008ECB995}" type="sibTrans" cxnId="{A4E0A58C-0E6B-4045-AD14-23AFC7CC53C2}">
      <dgm:prSet/>
      <dgm:spPr/>
      <dgm:t>
        <a:bodyPr/>
        <a:lstStyle/>
        <a:p>
          <a:endParaRPr lang="zh-CN" altLang="en-US" b="0">
            <a:latin typeface="微软雅黑" pitchFamily="34" charset="-122"/>
            <a:ea typeface="微软雅黑" pitchFamily="34" charset="-122"/>
          </a:endParaRPr>
        </a:p>
      </dgm:t>
    </dgm:pt>
    <dgm:pt modelId="{E6915BBD-15AE-453C-9720-EF642CD4B5F5}">
      <dgm:prSet phldrT="[文本]"/>
      <dgm:spPr/>
      <dgm:t>
        <a:bodyPr/>
        <a:lstStyle/>
        <a:p>
          <a:r>
            <a:rPr lang="zh-CN" altLang="en-US" b="0" dirty="0" smtClean="0">
              <a:latin typeface="微软雅黑" pitchFamily="34" charset="-122"/>
              <a:ea typeface="微软雅黑" pitchFamily="34" charset="-122"/>
            </a:rPr>
            <a:t>冻结业务</a:t>
          </a:r>
          <a:endParaRPr lang="zh-CN" altLang="en-US" b="0" dirty="0">
            <a:latin typeface="微软雅黑" pitchFamily="34" charset="-122"/>
            <a:ea typeface="微软雅黑" pitchFamily="34" charset="-122"/>
          </a:endParaRPr>
        </a:p>
      </dgm:t>
    </dgm:pt>
    <dgm:pt modelId="{E609FF9C-5808-4F56-B598-B65177B4C998}" type="parTrans" cxnId="{72D38147-F70B-4645-82BE-6700C2B5A7E5}">
      <dgm:prSet/>
      <dgm:spPr/>
      <dgm:t>
        <a:bodyPr/>
        <a:lstStyle/>
        <a:p>
          <a:endParaRPr lang="zh-CN" altLang="en-US" b="0">
            <a:latin typeface="微软雅黑" pitchFamily="34" charset="-122"/>
            <a:ea typeface="微软雅黑" pitchFamily="34" charset="-122"/>
          </a:endParaRPr>
        </a:p>
      </dgm:t>
    </dgm:pt>
    <dgm:pt modelId="{2E29C935-313F-42A7-9B19-909965F6005D}" type="sibTrans" cxnId="{72D38147-F70B-4645-82BE-6700C2B5A7E5}">
      <dgm:prSet/>
      <dgm:spPr/>
      <dgm:t>
        <a:bodyPr/>
        <a:lstStyle/>
        <a:p>
          <a:endParaRPr lang="zh-CN" altLang="en-US" b="0">
            <a:latin typeface="微软雅黑" pitchFamily="34" charset="-122"/>
            <a:ea typeface="微软雅黑" pitchFamily="34" charset="-122"/>
          </a:endParaRPr>
        </a:p>
      </dgm:t>
    </dgm:pt>
    <dgm:pt modelId="{64E08843-8A08-4332-A4E0-215C85EF52DF}">
      <dgm:prSet/>
      <dgm:spPr/>
      <dgm:t>
        <a:bodyPr/>
        <a:lstStyle/>
        <a:p>
          <a:r>
            <a:rPr lang="zh-CN" altLang="en-US" b="0" dirty="0" smtClean="0">
              <a:solidFill>
                <a:schemeClr val="tx1"/>
              </a:solidFill>
              <a:latin typeface="微软雅黑" pitchFamily="34" charset="-122"/>
              <a:ea typeface="微软雅黑" pitchFamily="34" charset="-122"/>
            </a:rPr>
            <a:t>投票</a:t>
          </a:r>
          <a:endParaRPr lang="zh-CN" altLang="en-US" b="0" dirty="0">
            <a:solidFill>
              <a:schemeClr val="tx1"/>
            </a:solidFill>
            <a:latin typeface="微软雅黑" pitchFamily="34" charset="-122"/>
            <a:ea typeface="微软雅黑" pitchFamily="34" charset="-122"/>
          </a:endParaRPr>
        </a:p>
      </dgm:t>
    </dgm:pt>
    <dgm:pt modelId="{0861242D-1850-45F4-98F8-2DE8FC298629}" type="parTrans" cxnId="{D9DDDC7F-B091-47A5-BFF3-8AC5CEF0EA57}">
      <dgm:prSet/>
      <dgm:spPr/>
      <dgm:t>
        <a:bodyPr/>
        <a:lstStyle/>
        <a:p>
          <a:endParaRPr lang="zh-CN" altLang="en-US" b="0">
            <a:latin typeface="微软雅黑" pitchFamily="34" charset="-122"/>
            <a:ea typeface="微软雅黑" pitchFamily="34" charset="-122"/>
          </a:endParaRPr>
        </a:p>
      </dgm:t>
    </dgm:pt>
    <dgm:pt modelId="{F313A05A-C39F-4363-B8E3-986A0172085F}" type="sibTrans" cxnId="{D9DDDC7F-B091-47A5-BFF3-8AC5CEF0EA57}">
      <dgm:prSet/>
      <dgm:spPr/>
      <dgm:t>
        <a:bodyPr/>
        <a:lstStyle/>
        <a:p>
          <a:endParaRPr lang="zh-CN" altLang="en-US" b="0">
            <a:latin typeface="微软雅黑" pitchFamily="34" charset="-122"/>
            <a:ea typeface="微软雅黑" pitchFamily="34" charset="-122"/>
          </a:endParaRPr>
        </a:p>
      </dgm:t>
    </dgm:pt>
    <dgm:pt modelId="{8196D641-739B-4711-A2B1-430F411B6086}">
      <dgm:prSet/>
      <dgm:spPr/>
      <dgm:t>
        <a:bodyPr/>
        <a:lstStyle/>
        <a:p>
          <a:r>
            <a:rPr lang="zh-CN" altLang="en-US" b="0" dirty="0" smtClean="0">
              <a:solidFill>
                <a:schemeClr val="tx1"/>
              </a:solidFill>
              <a:latin typeface="微软雅黑" pitchFamily="34" charset="-122"/>
              <a:ea typeface="微软雅黑" pitchFamily="34" charset="-122"/>
            </a:rPr>
            <a:t>分拆合并</a:t>
          </a:r>
          <a:endParaRPr lang="zh-CN" altLang="en-US" b="0" dirty="0">
            <a:solidFill>
              <a:schemeClr val="tx1"/>
            </a:solidFill>
            <a:latin typeface="微软雅黑" pitchFamily="34" charset="-122"/>
            <a:ea typeface="微软雅黑" pitchFamily="34" charset="-122"/>
          </a:endParaRPr>
        </a:p>
      </dgm:t>
    </dgm:pt>
    <dgm:pt modelId="{E5BDEB45-76CB-4C6A-BFF1-D182FB7B75FB}" type="parTrans" cxnId="{69174BC6-1443-4071-B637-E1133F8FB3FE}">
      <dgm:prSet/>
      <dgm:spPr/>
      <dgm:t>
        <a:bodyPr/>
        <a:lstStyle/>
        <a:p>
          <a:endParaRPr lang="zh-CN" altLang="en-US" b="0">
            <a:latin typeface="微软雅黑" pitchFamily="34" charset="-122"/>
            <a:ea typeface="微软雅黑" pitchFamily="34" charset="-122"/>
          </a:endParaRPr>
        </a:p>
      </dgm:t>
    </dgm:pt>
    <dgm:pt modelId="{D88175E7-903A-4ED8-A8BA-3F960F24EBB2}" type="sibTrans" cxnId="{69174BC6-1443-4071-B637-E1133F8FB3FE}">
      <dgm:prSet/>
      <dgm:spPr/>
      <dgm:t>
        <a:bodyPr/>
        <a:lstStyle/>
        <a:p>
          <a:endParaRPr lang="zh-CN" altLang="en-US" b="0">
            <a:latin typeface="微软雅黑" pitchFamily="34" charset="-122"/>
            <a:ea typeface="微软雅黑" pitchFamily="34" charset="-122"/>
          </a:endParaRPr>
        </a:p>
      </dgm:t>
    </dgm:pt>
    <dgm:pt modelId="{FE93EE2E-3084-40C7-A7F8-A597E066BD3A}">
      <dgm:prSet/>
      <dgm:spPr/>
      <dgm:t>
        <a:bodyPr/>
        <a:lstStyle/>
        <a:p>
          <a:r>
            <a:rPr lang="zh-CN" altLang="en-US" b="0" dirty="0" smtClean="0">
              <a:solidFill>
                <a:schemeClr val="tx1"/>
              </a:solidFill>
              <a:latin typeface="微软雅黑" pitchFamily="34" charset="-122"/>
              <a:ea typeface="微软雅黑" pitchFamily="34" charset="-122"/>
            </a:rPr>
            <a:t>权益分派</a:t>
          </a:r>
          <a:endParaRPr lang="zh-CN" altLang="en-US" b="0" dirty="0">
            <a:solidFill>
              <a:schemeClr val="tx1"/>
            </a:solidFill>
            <a:latin typeface="微软雅黑" pitchFamily="34" charset="-122"/>
            <a:ea typeface="微软雅黑" pitchFamily="34" charset="-122"/>
          </a:endParaRPr>
        </a:p>
      </dgm:t>
    </dgm:pt>
    <dgm:pt modelId="{1AF9082F-4A0F-4588-97CD-D196D01A3957}" type="parTrans" cxnId="{42B0ECEC-4027-4F74-AC05-E16ED516CDC6}">
      <dgm:prSet/>
      <dgm:spPr/>
      <dgm:t>
        <a:bodyPr/>
        <a:lstStyle/>
        <a:p>
          <a:endParaRPr lang="zh-CN" altLang="en-US" b="0">
            <a:latin typeface="微软雅黑" pitchFamily="34" charset="-122"/>
            <a:ea typeface="微软雅黑" pitchFamily="34" charset="-122"/>
          </a:endParaRPr>
        </a:p>
      </dgm:t>
    </dgm:pt>
    <dgm:pt modelId="{B330F394-7B3B-4533-AB08-9BE07866CE73}" type="sibTrans" cxnId="{42B0ECEC-4027-4F74-AC05-E16ED516CDC6}">
      <dgm:prSet/>
      <dgm:spPr/>
      <dgm:t>
        <a:bodyPr/>
        <a:lstStyle/>
        <a:p>
          <a:endParaRPr lang="zh-CN" altLang="en-US" b="0">
            <a:latin typeface="微软雅黑" pitchFamily="34" charset="-122"/>
            <a:ea typeface="微软雅黑" pitchFamily="34" charset="-122"/>
          </a:endParaRPr>
        </a:p>
      </dgm:t>
    </dgm:pt>
    <dgm:pt modelId="{AA62FB28-1997-491B-BC20-9C32BC06BFFB}">
      <dgm:prSet/>
      <dgm:spPr/>
      <dgm:t>
        <a:bodyPr/>
        <a:lstStyle/>
        <a:p>
          <a:r>
            <a:rPr lang="zh-CN" altLang="en-US" b="0" dirty="0" smtClean="0">
              <a:solidFill>
                <a:schemeClr val="tx1"/>
              </a:solidFill>
              <a:latin typeface="微软雅黑" pitchFamily="34" charset="-122"/>
              <a:ea typeface="微软雅黑" pitchFamily="34" charset="-122"/>
            </a:rPr>
            <a:t>收购</a:t>
          </a:r>
          <a:endParaRPr lang="zh-CN" altLang="en-US" b="0" dirty="0">
            <a:solidFill>
              <a:schemeClr val="tx1"/>
            </a:solidFill>
            <a:latin typeface="微软雅黑" pitchFamily="34" charset="-122"/>
            <a:ea typeface="微软雅黑" pitchFamily="34" charset="-122"/>
          </a:endParaRPr>
        </a:p>
      </dgm:t>
    </dgm:pt>
    <dgm:pt modelId="{D84FD4B6-A835-4B7B-B528-2AD8FEABF50E}" type="parTrans" cxnId="{DAD42DC0-FAB9-405C-8268-95DCC3DE1BE7}">
      <dgm:prSet/>
      <dgm:spPr/>
      <dgm:t>
        <a:bodyPr/>
        <a:lstStyle/>
        <a:p>
          <a:endParaRPr lang="zh-CN" altLang="en-US" b="0">
            <a:latin typeface="微软雅黑" pitchFamily="34" charset="-122"/>
            <a:ea typeface="微软雅黑" pitchFamily="34" charset="-122"/>
          </a:endParaRPr>
        </a:p>
      </dgm:t>
    </dgm:pt>
    <dgm:pt modelId="{9E3953E8-1942-416A-AB4D-E61E3CB4192F}" type="sibTrans" cxnId="{DAD42DC0-FAB9-405C-8268-95DCC3DE1BE7}">
      <dgm:prSet/>
      <dgm:spPr/>
      <dgm:t>
        <a:bodyPr/>
        <a:lstStyle/>
        <a:p>
          <a:endParaRPr lang="zh-CN" altLang="en-US" b="0">
            <a:latin typeface="微软雅黑" pitchFamily="34" charset="-122"/>
            <a:ea typeface="微软雅黑" pitchFamily="34" charset="-122"/>
          </a:endParaRPr>
        </a:p>
      </dgm:t>
    </dgm:pt>
    <dgm:pt modelId="{34488F5B-1DC5-44D2-B1D4-2DBD2F24DF4F}">
      <dgm:prSet/>
      <dgm:spPr/>
      <dgm:t>
        <a:bodyPr/>
        <a:lstStyle/>
        <a:p>
          <a:r>
            <a:rPr lang="zh-CN" altLang="en-US" b="0" dirty="0" smtClean="0">
              <a:solidFill>
                <a:schemeClr val="tx1"/>
              </a:solidFill>
              <a:latin typeface="微软雅黑" pitchFamily="34" charset="-122"/>
              <a:ea typeface="微软雅黑" pitchFamily="34" charset="-122"/>
            </a:rPr>
            <a:t>供配股</a:t>
          </a:r>
          <a:endParaRPr lang="zh-CN" altLang="en-US" b="0" dirty="0">
            <a:solidFill>
              <a:schemeClr val="tx1"/>
            </a:solidFill>
            <a:latin typeface="微软雅黑" pitchFamily="34" charset="-122"/>
            <a:ea typeface="微软雅黑" pitchFamily="34" charset="-122"/>
          </a:endParaRPr>
        </a:p>
      </dgm:t>
    </dgm:pt>
    <dgm:pt modelId="{7D1AC0B9-3D01-438D-A09F-780BB82ED91A}" type="parTrans" cxnId="{53958110-E109-4B90-A7EB-DBA58E1E3AC4}">
      <dgm:prSet/>
      <dgm:spPr/>
      <dgm:t>
        <a:bodyPr/>
        <a:lstStyle/>
        <a:p>
          <a:endParaRPr lang="zh-CN" altLang="en-US" b="0">
            <a:latin typeface="微软雅黑" pitchFamily="34" charset="-122"/>
            <a:ea typeface="微软雅黑" pitchFamily="34" charset="-122"/>
          </a:endParaRPr>
        </a:p>
      </dgm:t>
    </dgm:pt>
    <dgm:pt modelId="{BAC3ECBC-DD27-4F2D-B96A-0CC88560BF72}" type="sibTrans" cxnId="{53958110-E109-4B90-A7EB-DBA58E1E3AC4}">
      <dgm:prSet/>
      <dgm:spPr/>
      <dgm:t>
        <a:bodyPr/>
        <a:lstStyle/>
        <a:p>
          <a:endParaRPr lang="zh-CN" altLang="en-US" b="0">
            <a:latin typeface="微软雅黑" pitchFamily="34" charset="-122"/>
            <a:ea typeface="微软雅黑" pitchFamily="34" charset="-122"/>
          </a:endParaRPr>
        </a:p>
      </dgm:t>
    </dgm:pt>
    <dgm:pt modelId="{BC4289F2-52DD-47C9-A52D-BD11515D934B}">
      <dgm:prSet/>
      <dgm:spPr/>
      <dgm:t>
        <a:bodyPr/>
        <a:lstStyle/>
        <a:p>
          <a:r>
            <a:rPr lang="zh-CN" altLang="en-US" b="0" dirty="0" smtClean="0">
              <a:solidFill>
                <a:schemeClr val="tx1"/>
              </a:solidFill>
              <a:latin typeface="微软雅黑" pitchFamily="34" charset="-122"/>
              <a:ea typeface="微软雅黑" pitchFamily="34" charset="-122"/>
            </a:rPr>
            <a:t>冻结</a:t>
          </a:r>
          <a:endParaRPr lang="zh-CN" altLang="en-US" b="0" dirty="0">
            <a:solidFill>
              <a:schemeClr val="tx1"/>
            </a:solidFill>
            <a:latin typeface="微软雅黑" pitchFamily="34" charset="-122"/>
            <a:ea typeface="微软雅黑" pitchFamily="34" charset="-122"/>
          </a:endParaRPr>
        </a:p>
      </dgm:t>
    </dgm:pt>
    <dgm:pt modelId="{C31C1A3E-4AE5-4DA5-BE21-76A59B79947D}" type="parTrans" cxnId="{291B0FF9-0D1D-460F-A15A-6A10034A7AF1}">
      <dgm:prSet/>
      <dgm:spPr/>
      <dgm:t>
        <a:bodyPr/>
        <a:lstStyle/>
        <a:p>
          <a:endParaRPr lang="zh-CN" altLang="en-US" b="0">
            <a:latin typeface="微软雅黑" pitchFamily="34" charset="-122"/>
            <a:ea typeface="微软雅黑" pitchFamily="34" charset="-122"/>
          </a:endParaRPr>
        </a:p>
      </dgm:t>
    </dgm:pt>
    <dgm:pt modelId="{03D6476E-F050-4552-ABA6-5EBDDD967DCD}" type="sibTrans" cxnId="{291B0FF9-0D1D-460F-A15A-6A10034A7AF1}">
      <dgm:prSet/>
      <dgm:spPr/>
      <dgm:t>
        <a:bodyPr/>
        <a:lstStyle/>
        <a:p>
          <a:endParaRPr lang="zh-CN" altLang="en-US" b="0">
            <a:latin typeface="微软雅黑" pitchFamily="34" charset="-122"/>
            <a:ea typeface="微软雅黑" pitchFamily="34" charset="-122"/>
          </a:endParaRPr>
        </a:p>
      </dgm:t>
    </dgm:pt>
    <dgm:pt modelId="{236A9345-102A-4E50-BFF5-7F4C81148EEF}">
      <dgm:prSet/>
      <dgm:spPr/>
      <dgm:t>
        <a:bodyPr/>
        <a:lstStyle/>
        <a:p>
          <a:r>
            <a:rPr lang="zh-CN" altLang="en-US" b="0" dirty="0" smtClean="0">
              <a:solidFill>
                <a:schemeClr val="tx1"/>
              </a:solidFill>
              <a:latin typeface="微软雅黑" pitchFamily="34" charset="-122"/>
              <a:ea typeface="微软雅黑" pitchFamily="34" charset="-122"/>
            </a:rPr>
            <a:t>解冻</a:t>
          </a:r>
          <a:endParaRPr lang="zh-CN" altLang="en-US" b="0" dirty="0">
            <a:solidFill>
              <a:schemeClr val="tx1"/>
            </a:solidFill>
            <a:latin typeface="微软雅黑" pitchFamily="34" charset="-122"/>
            <a:ea typeface="微软雅黑" pitchFamily="34" charset="-122"/>
          </a:endParaRPr>
        </a:p>
      </dgm:t>
    </dgm:pt>
    <dgm:pt modelId="{A4EA19E3-B444-4928-B0A2-7212A90BCCAC}" type="parTrans" cxnId="{9DE9ACC9-CA72-49DB-90B0-23EA484FA84B}">
      <dgm:prSet/>
      <dgm:spPr/>
      <dgm:t>
        <a:bodyPr/>
        <a:lstStyle/>
        <a:p>
          <a:endParaRPr lang="zh-CN" altLang="en-US" b="0">
            <a:latin typeface="微软雅黑" pitchFamily="34" charset="-122"/>
            <a:ea typeface="微软雅黑" pitchFamily="34" charset="-122"/>
          </a:endParaRPr>
        </a:p>
      </dgm:t>
    </dgm:pt>
    <dgm:pt modelId="{369653BF-2D1B-414C-9246-8F4CCCC2101C}" type="sibTrans" cxnId="{9DE9ACC9-CA72-49DB-90B0-23EA484FA84B}">
      <dgm:prSet/>
      <dgm:spPr/>
      <dgm:t>
        <a:bodyPr/>
        <a:lstStyle/>
        <a:p>
          <a:endParaRPr lang="zh-CN" altLang="en-US" b="0">
            <a:latin typeface="微软雅黑" pitchFamily="34" charset="-122"/>
            <a:ea typeface="微软雅黑" pitchFamily="34" charset="-122"/>
          </a:endParaRPr>
        </a:p>
      </dgm:t>
    </dgm:pt>
    <dgm:pt modelId="{C782AF4E-AF6E-45C7-817E-50DA28A4ABC8}">
      <dgm:prSet/>
      <dgm:spPr/>
      <dgm:t>
        <a:bodyPr/>
        <a:lstStyle/>
        <a:p>
          <a:r>
            <a:rPr lang="zh-CN" altLang="en-US" b="0" dirty="0" smtClean="0">
              <a:solidFill>
                <a:schemeClr val="tx1"/>
              </a:solidFill>
              <a:latin typeface="微软雅黑" pitchFamily="34" charset="-122"/>
              <a:ea typeface="微软雅黑" pitchFamily="34" charset="-122"/>
            </a:rPr>
            <a:t>报盘转托管</a:t>
          </a:r>
          <a:endParaRPr lang="zh-CN" altLang="en-US" b="0" dirty="0">
            <a:solidFill>
              <a:schemeClr val="tx1"/>
            </a:solidFill>
            <a:latin typeface="微软雅黑" pitchFamily="34" charset="-122"/>
            <a:ea typeface="微软雅黑" pitchFamily="34" charset="-122"/>
          </a:endParaRPr>
        </a:p>
      </dgm:t>
    </dgm:pt>
    <dgm:pt modelId="{F40BA0B1-E009-46EA-94B5-90ABB512DAE3}" type="parTrans" cxnId="{E11BB890-9A83-4CF8-A751-0A0E8867C52D}">
      <dgm:prSet/>
      <dgm:spPr/>
      <dgm:t>
        <a:bodyPr/>
        <a:lstStyle/>
        <a:p>
          <a:endParaRPr lang="zh-CN" altLang="en-US" b="0">
            <a:latin typeface="微软雅黑" pitchFamily="34" charset="-122"/>
            <a:ea typeface="微软雅黑" pitchFamily="34" charset="-122"/>
          </a:endParaRPr>
        </a:p>
      </dgm:t>
    </dgm:pt>
    <dgm:pt modelId="{247D2F6A-97F4-433E-B853-4E2E24A83ECC}" type="sibTrans" cxnId="{E11BB890-9A83-4CF8-A751-0A0E8867C52D}">
      <dgm:prSet/>
      <dgm:spPr/>
      <dgm:t>
        <a:bodyPr/>
        <a:lstStyle/>
        <a:p>
          <a:endParaRPr lang="zh-CN" altLang="en-US" b="0">
            <a:latin typeface="微软雅黑" pitchFamily="34" charset="-122"/>
            <a:ea typeface="微软雅黑" pitchFamily="34" charset="-122"/>
          </a:endParaRPr>
        </a:p>
      </dgm:t>
    </dgm:pt>
    <dgm:pt modelId="{BD4B40F1-6145-46D5-9C3D-1D08917510DE}">
      <dgm:prSet/>
      <dgm:spPr/>
      <dgm:t>
        <a:bodyPr/>
        <a:lstStyle/>
        <a:p>
          <a:r>
            <a:rPr lang="zh-CN" altLang="en-US" b="0" dirty="0" smtClean="0">
              <a:solidFill>
                <a:schemeClr val="tx1"/>
              </a:solidFill>
              <a:latin typeface="微软雅黑" pitchFamily="34" charset="-122"/>
              <a:ea typeface="微软雅黑" pitchFamily="34" charset="-122"/>
            </a:rPr>
            <a:t>模糊转托管</a:t>
          </a:r>
          <a:endParaRPr lang="zh-CN" altLang="en-US" b="0" dirty="0">
            <a:solidFill>
              <a:schemeClr val="tx1"/>
            </a:solidFill>
            <a:latin typeface="微软雅黑" pitchFamily="34" charset="-122"/>
            <a:ea typeface="微软雅黑" pitchFamily="34" charset="-122"/>
          </a:endParaRPr>
        </a:p>
      </dgm:t>
    </dgm:pt>
    <dgm:pt modelId="{943DB76C-1892-44E9-9180-0F0B05FBCB3F}" type="parTrans" cxnId="{3C88F28B-0F70-4F71-AD5F-1E856DF1B10B}">
      <dgm:prSet/>
      <dgm:spPr/>
      <dgm:t>
        <a:bodyPr/>
        <a:lstStyle/>
        <a:p>
          <a:endParaRPr lang="zh-CN" altLang="en-US" b="0">
            <a:latin typeface="微软雅黑" pitchFamily="34" charset="-122"/>
            <a:ea typeface="微软雅黑" pitchFamily="34" charset="-122"/>
          </a:endParaRPr>
        </a:p>
      </dgm:t>
    </dgm:pt>
    <dgm:pt modelId="{53FC21DA-8E79-4A98-A08B-992CD790B42D}" type="sibTrans" cxnId="{3C88F28B-0F70-4F71-AD5F-1E856DF1B10B}">
      <dgm:prSet/>
      <dgm:spPr/>
      <dgm:t>
        <a:bodyPr/>
        <a:lstStyle/>
        <a:p>
          <a:endParaRPr lang="zh-CN" altLang="en-US" b="0">
            <a:latin typeface="微软雅黑" pitchFamily="34" charset="-122"/>
            <a:ea typeface="微软雅黑" pitchFamily="34" charset="-122"/>
          </a:endParaRPr>
        </a:p>
      </dgm:t>
    </dgm:pt>
    <dgm:pt modelId="{1524EE1F-CF36-4586-9927-7DCEA6DADC8A}">
      <dgm:prSet/>
      <dgm:spPr/>
      <dgm:t>
        <a:bodyPr/>
        <a:lstStyle/>
        <a:p>
          <a:r>
            <a:rPr lang="zh-CN" altLang="en-US" b="0" dirty="0" smtClean="0">
              <a:solidFill>
                <a:schemeClr val="tx1"/>
              </a:solidFill>
              <a:latin typeface="微软雅黑" pitchFamily="34" charset="-122"/>
              <a:ea typeface="微软雅黑" pitchFamily="34" charset="-122"/>
            </a:rPr>
            <a:t>转托管反向调整</a:t>
          </a:r>
          <a:endParaRPr lang="zh-CN" altLang="en-US" b="0" dirty="0">
            <a:solidFill>
              <a:schemeClr val="tx1"/>
            </a:solidFill>
            <a:latin typeface="微软雅黑" pitchFamily="34" charset="-122"/>
            <a:ea typeface="微软雅黑" pitchFamily="34" charset="-122"/>
          </a:endParaRPr>
        </a:p>
      </dgm:t>
    </dgm:pt>
    <dgm:pt modelId="{EA430316-52F6-486C-BB3C-DAE4C1A702F3}" type="parTrans" cxnId="{E1BDABD5-8458-4E34-960B-448BF47F9BD0}">
      <dgm:prSet/>
      <dgm:spPr/>
      <dgm:t>
        <a:bodyPr/>
        <a:lstStyle/>
        <a:p>
          <a:endParaRPr lang="zh-CN" altLang="en-US" b="0">
            <a:latin typeface="微软雅黑" pitchFamily="34" charset="-122"/>
            <a:ea typeface="微软雅黑" pitchFamily="34" charset="-122"/>
          </a:endParaRPr>
        </a:p>
      </dgm:t>
    </dgm:pt>
    <dgm:pt modelId="{E99F9F3C-E045-43B6-A431-68F857AD1E91}" type="sibTrans" cxnId="{E1BDABD5-8458-4E34-960B-448BF47F9BD0}">
      <dgm:prSet/>
      <dgm:spPr/>
      <dgm:t>
        <a:bodyPr/>
        <a:lstStyle/>
        <a:p>
          <a:endParaRPr lang="zh-CN" altLang="en-US" b="0">
            <a:latin typeface="微软雅黑" pitchFamily="34" charset="-122"/>
            <a:ea typeface="微软雅黑" pitchFamily="34" charset="-122"/>
          </a:endParaRPr>
        </a:p>
      </dgm:t>
    </dgm:pt>
    <dgm:pt modelId="{C68093CC-184C-45A6-8832-26E52A759E56}">
      <dgm:prSet/>
      <dgm:spPr/>
      <dgm:t>
        <a:bodyPr/>
        <a:lstStyle/>
        <a:p>
          <a:r>
            <a:rPr lang="zh-CN" altLang="en-US" dirty="0" smtClean="0">
              <a:solidFill>
                <a:schemeClr val="tx1"/>
              </a:solidFill>
              <a:latin typeface="微软雅黑" pitchFamily="34" charset="-122"/>
              <a:ea typeface="微软雅黑" pitchFamily="34" charset="-122"/>
            </a:rPr>
            <a:t>证券注销</a:t>
          </a:r>
          <a:endParaRPr lang="zh-CN" altLang="en-US" dirty="0">
            <a:solidFill>
              <a:schemeClr val="tx1"/>
            </a:solidFill>
            <a:latin typeface="微软雅黑" pitchFamily="34" charset="-122"/>
            <a:ea typeface="微软雅黑" pitchFamily="34" charset="-122"/>
          </a:endParaRPr>
        </a:p>
      </dgm:t>
    </dgm:pt>
    <dgm:pt modelId="{F1FA458D-1557-4C5E-9870-19DE45F0DEFA}" type="parTrans" cxnId="{A5DC5E1B-EFE3-48AF-8E03-016E9583E440}">
      <dgm:prSet/>
      <dgm:spPr/>
      <dgm:t>
        <a:bodyPr/>
        <a:lstStyle/>
        <a:p>
          <a:endParaRPr lang="zh-CN" altLang="en-US"/>
        </a:p>
      </dgm:t>
    </dgm:pt>
    <dgm:pt modelId="{1BDDA5C6-0FFC-4149-9E3F-9BB78DA51C25}" type="sibTrans" cxnId="{A5DC5E1B-EFE3-48AF-8E03-016E9583E440}">
      <dgm:prSet/>
      <dgm:spPr/>
      <dgm:t>
        <a:bodyPr/>
        <a:lstStyle/>
        <a:p>
          <a:endParaRPr lang="zh-CN" altLang="en-US"/>
        </a:p>
      </dgm:t>
    </dgm:pt>
    <dgm:pt modelId="{26069DC3-3227-4242-8CB2-68EF10F5FB90}" type="pres">
      <dgm:prSet presAssocID="{02FA8162-B356-4F81-93CD-DD2FF6B6DFE6}" presName="Name0" presStyleCnt="0">
        <dgm:presLayoutVars>
          <dgm:chPref val="1"/>
          <dgm:dir/>
          <dgm:animOne val="branch"/>
          <dgm:animLvl val="lvl"/>
          <dgm:resizeHandles/>
        </dgm:presLayoutVars>
      </dgm:prSet>
      <dgm:spPr/>
      <dgm:t>
        <a:bodyPr/>
        <a:lstStyle/>
        <a:p>
          <a:endParaRPr lang="zh-CN" altLang="en-US"/>
        </a:p>
      </dgm:t>
    </dgm:pt>
    <dgm:pt modelId="{4CA3BE6F-727C-4060-9AEA-2935B6B9B433}" type="pres">
      <dgm:prSet presAssocID="{CAA1E418-D704-4B42-A1AC-0EBE5D3922DC}" presName="vertOne" presStyleCnt="0"/>
      <dgm:spPr/>
      <dgm:t>
        <a:bodyPr/>
        <a:lstStyle/>
        <a:p>
          <a:endParaRPr lang="zh-CN" altLang="en-US"/>
        </a:p>
      </dgm:t>
    </dgm:pt>
    <dgm:pt modelId="{770A0C5C-0F3F-4B2F-96BE-0AE9C76B2EFC}" type="pres">
      <dgm:prSet presAssocID="{CAA1E418-D704-4B42-A1AC-0EBE5D3922DC}" presName="txOne" presStyleLbl="node0" presStyleIdx="0" presStyleCnt="1">
        <dgm:presLayoutVars>
          <dgm:chPref val="3"/>
        </dgm:presLayoutVars>
      </dgm:prSet>
      <dgm:spPr/>
      <dgm:t>
        <a:bodyPr/>
        <a:lstStyle/>
        <a:p>
          <a:endParaRPr lang="zh-CN" altLang="en-US"/>
        </a:p>
      </dgm:t>
    </dgm:pt>
    <dgm:pt modelId="{D42740C1-7D26-4D9A-87F3-466C1A938884}" type="pres">
      <dgm:prSet presAssocID="{CAA1E418-D704-4B42-A1AC-0EBE5D3922DC}" presName="parTransOne" presStyleCnt="0"/>
      <dgm:spPr/>
      <dgm:t>
        <a:bodyPr/>
        <a:lstStyle/>
        <a:p>
          <a:endParaRPr lang="zh-CN" altLang="en-US"/>
        </a:p>
      </dgm:t>
    </dgm:pt>
    <dgm:pt modelId="{297469CC-7717-49C9-A6AC-AF091692813B}" type="pres">
      <dgm:prSet presAssocID="{CAA1E418-D704-4B42-A1AC-0EBE5D3922DC}" presName="horzOne" presStyleCnt="0"/>
      <dgm:spPr/>
      <dgm:t>
        <a:bodyPr/>
        <a:lstStyle/>
        <a:p>
          <a:endParaRPr lang="zh-CN" altLang="en-US"/>
        </a:p>
      </dgm:t>
    </dgm:pt>
    <dgm:pt modelId="{440B0262-FAE8-488F-BC02-20314A85FD59}" type="pres">
      <dgm:prSet presAssocID="{7F102B9B-FA32-47F8-A43B-3BF5988F07F6}" presName="vertTwo" presStyleCnt="0"/>
      <dgm:spPr/>
      <dgm:t>
        <a:bodyPr/>
        <a:lstStyle/>
        <a:p>
          <a:endParaRPr lang="zh-CN" altLang="en-US"/>
        </a:p>
      </dgm:t>
    </dgm:pt>
    <dgm:pt modelId="{80E461C4-D52F-44DC-A352-1EACEC90BD2E}" type="pres">
      <dgm:prSet presAssocID="{7F102B9B-FA32-47F8-A43B-3BF5988F07F6}" presName="txTwo" presStyleLbl="asst1" presStyleIdx="0" presStyleCnt="1">
        <dgm:presLayoutVars>
          <dgm:chPref val="3"/>
        </dgm:presLayoutVars>
      </dgm:prSet>
      <dgm:spPr/>
      <dgm:t>
        <a:bodyPr/>
        <a:lstStyle/>
        <a:p>
          <a:endParaRPr lang="zh-CN" altLang="en-US"/>
        </a:p>
      </dgm:t>
    </dgm:pt>
    <dgm:pt modelId="{B8BA25C6-C611-46B4-909F-BF7ABE50D14D}" type="pres">
      <dgm:prSet presAssocID="{7F102B9B-FA32-47F8-A43B-3BF5988F07F6}" presName="horzTwo" presStyleCnt="0"/>
      <dgm:spPr/>
      <dgm:t>
        <a:bodyPr/>
        <a:lstStyle/>
        <a:p>
          <a:endParaRPr lang="zh-CN" altLang="en-US"/>
        </a:p>
      </dgm:t>
    </dgm:pt>
    <dgm:pt modelId="{233AFCCE-8C1B-4873-A856-F3D8E3209254}" type="pres">
      <dgm:prSet presAssocID="{901BC566-7C8C-40EC-9FE1-7517D637FE9E}" presName="sibSpaceTwo" presStyleCnt="0"/>
      <dgm:spPr/>
      <dgm:t>
        <a:bodyPr/>
        <a:lstStyle/>
        <a:p>
          <a:endParaRPr lang="zh-CN" altLang="en-US"/>
        </a:p>
      </dgm:t>
    </dgm:pt>
    <dgm:pt modelId="{0D6323A7-15EE-4092-AA89-435EE46F587B}" type="pres">
      <dgm:prSet presAssocID="{E6915BBD-15AE-453C-9720-EF642CD4B5F5}" presName="vertTwo" presStyleCnt="0"/>
      <dgm:spPr/>
      <dgm:t>
        <a:bodyPr/>
        <a:lstStyle/>
        <a:p>
          <a:endParaRPr lang="zh-CN" altLang="en-US"/>
        </a:p>
      </dgm:t>
    </dgm:pt>
    <dgm:pt modelId="{28F9AD35-F5F9-42BA-8D83-90AE0D969AD6}" type="pres">
      <dgm:prSet presAssocID="{E6915BBD-15AE-453C-9720-EF642CD4B5F5}" presName="txTwo" presStyleLbl="node2" presStyleIdx="0" presStyleCnt="3">
        <dgm:presLayoutVars>
          <dgm:chPref val="3"/>
        </dgm:presLayoutVars>
      </dgm:prSet>
      <dgm:spPr/>
      <dgm:t>
        <a:bodyPr/>
        <a:lstStyle/>
        <a:p>
          <a:endParaRPr lang="zh-CN" altLang="en-US"/>
        </a:p>
      </dgm:t>
    </dgm:pt>
    <dgm:pt modelId="{CD35243B-90A8-4EDC-90CD-FBB30997866A}" type="pres">
      <dgm:prSet presAssocID="{E6915BBD-15AE-453C-9720-EF642CD4B5F5}" presName="parTransTwo" presStyleCnt="0"/>
      <dgm:spPr/>
      <dgm:t>
        <a:bodyPr/>
        <a:lstStyle/>
        <a:p>
          <a:endParaRPr lang="zh-CN" altLang="en-US"/>
        </a:p>
      </dgm:t>
    </dgm:pt>
    <dgm:pt modelId="{C858F0CD-AC17-47D7-A31C-D21A95B76C8F}" type="pres">
      <dgm:prSet presAssocID="{E6915BBD-15AE-453C-9720-EF642CD4B5F5}" presName="horzTwo" presStyleCnt="0"/>
      <dgm:spPr/>
      <dgm:t>
        <a:bodyPr/>
        <a:lstStyle/>
        <a:p>
          <a:endParaRPr lang="zh-CN" altLang="en-US"/>
        </a:p>
      </dgm:t>
    </dgm:pt>
    <dgm:pt modelId="{CF33E162-361E-4D5A-B8A4-EA6DABB5C627}" type="pres">
      <dgm:prSet presAssocID="{BC4289F2-52DD-47C9-A52D-BD11515D934B}" presName="vertThree" presStyleCnt="0"/>
      <dgm:spPr/>
      <dgm:t>
        <a:bodyPr/>
        <a:lstStyle/>
        <a:p>
          <a:endParaRPr lang="zh-CN" altLang="en-US"/>
        </a:p>
      </dgm:t>
    </dgm:pt>
    <dgm:pt modelId="{1984D8BD-61A8-4A68-ACF2-7F2C8FDE6433}" type="pres">
      <dgm:prSet presAssocID="{BC4289F2-52DD-47C9-A52D-BD11515D934B}" presName="txThree" presStyleLbl="node3" presStyleIdx="0" presStyleCnt="11">
        <dgm:presLayoutVars>
          <dgm:chPref val="3"/>
        </dgm:presLayoutVars>
      </dgm:prSet>
      <dgm:spPr/>
      <dgm:t>
        <a:bodyPr/>
        <a:lstStyle/>
        <a:p>
          <a:endParaRPr lang="zh-CN" altLang="en-US"/>
        </a:p>
      </dgm:t>
    </dgm:pt>
    <dgm:pt modelId="{4AABB9FB-F60A-4BA5-810A-7339FAE79D8A}" type="pres">
      <dgm:prSet presAssocID="{BC4289F2-52DD-47C9-A52D-BD11515D934B}" presName="horzThree" presStyleCnt="0"/>
      <dgm:spPr/>
      <dgm:t>
        <a:bodyPr/>
        <a:lstStyle/>
        <a:p>
          <a:endParaRPr lang="zh-CN" altLang="en-US"/>
        </a:p>
      </dgm:t>
    </dgm:pt>
    <dgm:pt modelId="{6102C790-32BC-494E-97E3-4C19FF04262C}" type="pres">
      <dgm:prSet presAssocID="{03D6476E-F050-4552-ABA6-5EBDDD967DCD}" presName="sibSpaceThree" presStyleCnt="0"/>
      <dgm:spPr/>
      <dgm:t>
        <a:bodyPr/>
        <a:lstStyle/>
        <a:p>
          <a:endParaRPr lang="zh-CN" altLang="en-US"/>
        </a:p>
      </dgm:t>
    </dgm:pt>
    <dgm:pt modelId="{6D410D65-A8FD-4E8A-BF7F-DDB5DD3D8E67}" type="pres">
      <dgm:prSet presAssocID="{236A9345-102A-4E50-BFF5-7F4C81148EEF}" presName="vertThree" presStyleCnt="0"/>
      <dgm:spPr/>
      <dgm:t>
        <a:bodyPr/>
        <a:lstStyle/>
        <a:p>
          <a:endParaRPr lang="zh-CN" altLang="en-US"/>
        </a:p>
      </dgm:t>
    </dgm:pt>
    <dgm:pt modelId="{0BD80E9B-69BB-4253-A0E9-F8A21FA029B7}" type="pres">
      <dgm:prSet presAssocID="{236A9345-102A-4E50-BFF5-7F4C81148EEF}" presName="txThree" presStyleLbl="node3" presStyleIdx="1" presStyleCnt="11">
        <dgm:presLayoutVars>
          <dgm:chPref val="3"/>
        </dgm:presLayoutVars>
      </dgm:prSet>
      <dgm:spPr/>
      <dgm:t>
        <a:bodyPr/>
        <a:lstStyle/>
        <a:p>
          <a:endParaRPr lang="zh-CN" altLang="en-US"/>
        </a:p>
      </dgm:t>
    </dgm:pt>
    <dgm:pt modelId="{C74F0D58-2FCA-4FEA-B73A-6B0F438F8792}" type="pres">
      <dgm:prSet presAssocID="{236A9345-102A-4E50-BFF5-7F4C81148EEF}" presName="horzThree" presStyleCnt="0"/>
      <dgm:spPr/>
      <dgm:t>
        <a:bodyPr/>
        <a:lstStyle/>
        <a:p>
          <a:endParaRPr lang="zh-CN" altLang="en-US"/>
        </a:p>
      </dgm:t>
    </dgm:pt>
    <dgm:pt modelId="{C50B1561-02E1-42B9-A5D6-B76A5C25929D}" type="pres">
      <dgm:prSet presAssocID="{2E29C935-313F-42A7-9B19-909965F6005D}" presName="sibSpaceTwo" presStyleCnt="0"/>
      <dgm:spPr/>
      <dgm:t>
        <a:bodyPr/>
        <a:lstStyle/>
        <a:p>
          <a:endParaRPr lang="zh-CN" altLang="en-US"/>
        </a:p>
      </dgm:t>
    </dgm:pt>
    <dgm:pt modelId="{3BDF30E4-3046-4DDF-BB7F-796BB3109A76}" type="pres">
      <dgm:prSet presAssocID="{560D9F20-6296-40BD-B870-0C6F5DB3E228}" presName="vertTwo" presStyleCnt="0"/>
      <dgm:spPr/>
      <dgm:t>
        <a:bodyPr/>
        <a:lstStyle/>
        <a:p>
          <a:endParaRPr lang="zh-CN" altLang="en-US"/>
        </a:p>
      </dgm:t>
    </dgm:pt>
    <dgm:pt modelId="{E627AB2A-553C-4C95-BAC5-78431FFE96A1}" type="pres">
      <dgm:prSet presAssocID="{560D9F20-6296-40BD-B870-0C6F5DB3E228}" presName="txTwo" presStyleLbl="node2" presStyleIdx="1" presStyleCnt="3">
        <dgm:presLayoutVars>
          <dgm:chPref val="3"/>
        </dgm:presLayoutVars>
      </dgm:prSet>
      <dgm:spPr/>
      <dgm:t>
        <a:bodyPr/>
        <a:lstStyle/>
        <a:p>
          <a:endParaRPr lang="zh-CN" altLang="en-US"/>
        </a:p>
      </dgm:t>
    </dgm:pt>
    <dgm:pt modelId="{92C591D8-E8A9-47F4-A88A-2F1503C4D56B}" type="pres">
      <dgm:prSet presAssocID="{560D9F20-6296-40BD-B870-0C6F5DB3E228}" presName="parTransTwo" presStyleCnt="0"/>
      <dgm:spPr/>
      <dgm:t>
        <a:bodyPr/>
        <a:lstStyle/>
        <a:p>
          <a:endParaRPr lang="zh-CN" altLang="en-US"/>
        </a:p>
      </dgm:t>
    </dgm:pt>
    <dgm:pt modelId="{F92F1C39-B975-4C38-A075-559F97137F11}" type="pres">
      <dgm:prSet presAssocID="{560D9F20-6296-40BD-B870-0C6F5DB3E228}" presName="horzTwo" presStyleCnt="0"/>
      <dgm:spPr/>
      <dgm:t>
        <a:bodyPr/>
        <a:lstStyle/>
        <a:p>
          <a:endParaRPr lang="zh-CN" altLang="en-US"/>
        </a:p>
      </dgm:t>
    </dgm:pt>
    <dgm:pt modelId="{D25AB37C-868C-4067-9AF3-0CA7D1C88E93}" type="pres">
      <dgm:prSet presAssocID="{C782AF4E-AF6E-45C7-817E-50DA28A4ABC8}" presName="vertThree" presStyleCnt="0"/>
      <dgm:spPr/>
      <dgm:t>
        <a:bodyPr/>
        <a:lstStyle/>
        <a:p>
          <a:endParaRPr lang="zh-CN" altLang="en-US"/>
        </a:p>
      </dgm:t>
    </dgm:pt>
    <dgm:pt modelId="{9C05D3C1-3BD5-4A95-A667-3496AC4D9A5B}" type="pres">
      <dgm:prSet presAssocID="{C782AF4E-AF6E-45C7-817E-50DA28A4ABC8}" presName="txThree" presStyleLbl="node3" presStyleIdx="2" presStyleCnt="11">
        <dgm:presLayoutVars>
          <dgm:chPref val="3"/>
        </dgm:presLayoutVars>
      </dgm:prSet>
      <dgm:spPr/>
      <dgm:t>
        <a:bodyPr/>
        <a:lstStyle/>
        <a:p>
          <a:endParaRPr lang="zh-CN" altLang="en-US"/>
        </a:p>
      </dgm:t>
    </dgm:pt>
    <dgm:pt modelId="{703482FA-79C7-4849-8A03-3D3E03818405}" type="pres">
      <dgm:prSet presAssocID="{C782AF4E-AF6E-45C7-817E-50DA28A4ABC8}" presName="horzThree" presStyleCnt="0"/>
      <dgm:spPr/>
      <dgm:t>
        <a:bodyPr/>
        <a:lstStyle/>
        <a:p>
          <a:endParaRPr lang="zh-CN" altLang="en-US"/>
        </a:p>
      </dgm:t>
    </dgm:pt>
    <dgm:pt modelId="{38B4FA6F-837B-4E15-830C-BE54EB80547B}" type="pres">
      <dgm:prSet presAssocID="{247D2F6A-97F4-433E-B853-4E2E24A83ECC}" presName="sibSpaceThree" presStyleCnt="0"/>
      <dgm:spPr/>
      <dgm:t>
        <a:bodyPr/>
        <a:lstStyle/>
        <a:p>
          <a:endParaRPr lang="zh-CN" altLang="en-US"/>
        </a:p>
      </dgm:t>
    </dgm:pt>
    <dgm:pt modelId="{CBAC5B0D-5DCA-48B5-8AE9-BA8E215A8FDC}" type="pres">
      <dgm:prSet presAssocID="{BD4B40F1-6145-46D5-9C3D-1D08917510DE}" presName="vertThree" presStyleCnt="0"/>
      <dgm:spPr/>
      <dgm:t>
        <a:bodyPr/>
        <a:lstStyle/>
        <a:p>
          <a:endParaRPr lang="zh-CN" altLang="en-US"/>
        </a:p>
      </dgm:t>
    </dgm:pt>
    <dgm:pt modelId="{E4A58C09-3100-436F-8F4C-2CA3BAF72AD7}" type="pres">
      <dgm:prSet presAssocID="{BD4B40F1-6145-46D5-9C3D-1D08917510DE}" presName="txThree" presStyleLbl="node3" presStyleIdx="3" presStyleCnt="11">
        <dgm:presLayoutVars>
          <dgm:chPref val="3"/>
        </dgm:presLayoutVars>
      </dgm:prSet>
      <dgm:spPr/>
      <dgm:t>
        <a:bodyPr/>
        <a:lstStyle/>
        <a:p>
          <a:endParaRPr lang="zh-CN" altLang="en-US"/>
        </a:p>
      </dgm:t>
    </dgm:pt>
    <dgm:pt modelId="{DF990AE5-A52D-4057-9EDB-E584650F9EEC}" type="pres">
      <dgm:prSet presAssocID="{BD4B40F1-6145-46D5-9C3D-1D08917510DE}" presName="horzThree" presStyleCnt="0"/>
      <dgm:spPr/>
      <dgm:t>
        <a:bodyPr/>
        <a:lstStyle/>
        <a:p>
          <a:endParaRPr lang="zh-CN" altLang="en-US"/>
        </a:p>
      </dgm:t>
    </dgm:pt>
    <dgm:pt modelId="{57081D67-ED12-4A02-8FCE-4997B664C3B1}" type="pres">
      <dgm:prSet presAssocID="{53FC21DA-8E79-4A98-A08B-992CD790B42D}" presName="sibSpaceThree" presStyleCnt="0"/>
      <dgm:spPr/>
      <dgm:t>
        <a:bodyPr/>
        <a:lstStyle/>
        <a:p>
          <a:endParaRPr lang="zh-CN" altLang="en-US"/>
        </a:p>
      </dgm:t>
    </dgm:pt>
    <dgm:pt modelId="{E5B827D4-7945-4505-AC01-4B3292524A8F}" type="pres">
      <dgm:prSet presAssocID="{1524EE1F-CF36-4586-9927-7DCEA6DADC8A}" presName="vertThree" presStyleCnt="0"/>
      <dgm:spPr/>
      <dgm:t>
        <a:bodyPr/>
        <a:lstStyle/>
        <a:p>
          <a:endParaRPr lang="zh-CN" altLang="en-US"/>
        </a:p>
      </dgm:t>
    </dgm:pt>
    <dgm:pt modelId="{541E91E2-2E9F-4E4E-ADD2-66A0D200639E}" type="pres">
      <dgm:prSet presAssocID="{1524EE1F-CF36-4586-9927-7DCEA6DADC8A}" presName="txThree" presStyleLbl="node3" presStyleIdx="4" presStyleCnt="11">
        <dgm:presLayoutVars>
          <dgm:chPref val="3"/>
        </dgm:presLayoutVars>
      </dgm:prSet>
      <dgm:spPr/>
      <dgm:t>
        <a:bodyPr/>
        <a:lstStyle/>
        <a:p>
          <a:endParaRPr lang="zh-CN" altLang="en-US"/>
        </a:p>
      </dgm:t>
    </dgm:pt>
    <dgm:pt modelId="{F9641DF0-33AE-4F7F-BC32-FE0F9014DB0E}" type="pres">
      <dgm:prSet presAssocID="{1524EE1F-CF36-4586-9927-7DCEA6DADC8A}" presName="horzThree" presStyleCnt="0"/>
      <dgm:spPr/>
      <dgm:t>
        <a:bodyPr/>
        <a:lstStyle/>
        <a:p>
          <a:endParaRPr lang="zh-CN" altLang="en-US"/>
        </a:p>
      </dgm:t>
    </dgm:pt>
    <dgm:pt modelId="{4215A9CA-A4DD-4A6E-940D-88D7897E7254}" type="pres">
      <dgm:prSet presAssocID="{9897A6F5-794D-45D9-AC10-A4D008ECB995}" presName="sibSpaceTwo" presStyleCnt="0"/>
      <dgm:spPr/>
      <dgm:t>
        <a:bodyPr/>
        <a:lstStyle/>
        <a:p>
          <a:endParaRPr lang="zh-CN" altLang="en-US"/>
        </a:p>
      </dgm:t>
    </dgm:pt>
    <dgm:pt modelId="{F2E6459A-854D-4A1C-9E06-AA4535C72742}" type="pres">
      <dgm:prSet presAssocID="{3D73FED1-714D-4263-965E-C26A21C3BBBE}" presName="vertTwo" presStyleCnt="0"/>
      <dgm:spPr/>
      <dgm:t>
        <a:bodyPr/>
        <a:lstStyle/>
        <a:p>
          <a:endParaRPr lang="zh-CN" altLang="en-US"/>
        </a:p>
      </dgm:t>
    </dgm:pt>
    <dgm:pt modelId="{86B3D3FB-0535-4662-ACC5-E4A6B6FF4E9F}" type="pres">
      <dgm:prSet presAssocID="{3D73FED1-714D-4263-965E-C26A21C3BBBE}" presName="txTwo" presStyleLbl="node2" presStyleIdx="2" presStyleCnt="3">
        <dgm:presLayoutVars>
          <dgm:chPref val="3"/>
        </dgm:presLayoutVars>
      </dgm:prSet>
      <dgm:spPr/>
      <dgm:t>
        <a:bodyPr/>
        <a:lstStyle/>
        <a:p>
          <a:endParaRPr lang="zh-CN" altLang="en-US"/>
        </a:p>
      </dgm:t>
    </dgm:pt>
    <dgm:pt modelId="{E9F32098-2E4D-48C8-8325-17FA1D0AC242}" type="pres">
      <dgm:prSet presAssocID="{3D73FED1-714D-4263-965E-C26A21C3BBBE}" presName="parTransTwo" presStyleCnt="0"/>
      <dgm:spPr/>
      <dgm:t>
        <a:bodyPr/>
        <a:lstStyle/>
        <a:p>
          <a:endParaRPr lang="zh-CN" altLang="en-US"/>
        </a:p>
      </dgm:t>
    </dgm:pt>
    <dgm:pt modelId="{E226928C-7235-43C4-8575-019659F48BDE}" type="pres">
      <dgm:prSet presAssocID="{3D73FED1-714D-4263-965E-C26A21C3BBBE}" presName="horzTwo" presStyleCnt="0"/>
      <dgm:spPr/>
      <dgm:t>
        <a:bodyPr/>
        <a:lstStyle/>
        <a:p>
          <a:endParaRPr lang="zh-CN" altLang="en-US"/>
        </a:p>
      </dgm:t>
    </dgm:pt>
    <dgm:pt modelId="{BD54A315-6DDC-4BA8-AC43-7F37AD7FA567}" type="pres">
      <dgm:prSet presAssocID="{64E08843-8A08-4332-A4E0-215C85EF52DF}" presName="vertThree" presStyleCnt="0"/>
      <dgm:spPr/>
      <dgm:t>
        <a:bodyPr/>
        <a:lstStyle/>
        <a:p>
          <a:endParaRPr lang="zh-CN" altLang="en-US"/>
        </a:p>
      </dgm:t>
    </dgm:pt>
    <dgm:pt modelId="{988F9308-712C-4318-AD0C-C4E124835BA7}" type="pres">
      <dgm:prSet presAssocID="{64E08843-8A08-4332-A4E0-215C85EF52DF}" presName="txThree" presStyleLbl="node3" presStyleIdx="5" presStyleCnt="11">
        <dgm:presLayoutVars>
          <dgm:chPref val="3"/>
        </dgm:presLayoutVars>
      </dgm:prSet>
      <dgm:spPr/>
      <dgm:t>
        <a:bodyPr/>
        <a:lstStyle/>
        <a:p>
          <a:endParaRPr lang="zh-CN" altLang="en-US"/>
        </a:p>
      </dgm:t>
    </dgm:pt>
    <dgm:pt modelId="{988AE421-3543-4169-93C4-F1FEC838ABD0}" type="pres">
      <dgm:prSet presAssocID="{64E08843-8A08-4332-A4E0-215C85EF52DF}" presName="horzThree" presStyleCnt="0"/>
      <dgm:spPr/>
      <dgm:t>
        <a:bodyPr/>
        <a:lstStyle/>
        <a:p>
          <a:endParaRPr lang="zh-CN" altLang="en-US"/>
        </a:p>
      </dgm:t>
    </dgm:pt>
    <dgm:pt modelId="{89EFECC5-7598-4368-BE83-CE8D7929460B}" type="pres">
      <dgm:prSet presAssocID="{F313A05A-C39F-4363-B8E3-986A0172085F}" presName="sibSpaceThree" presStyleCnt="0"/>
      <dgm:spPr/>
      <dgm:t>
        <a:bodyPr/>
        <a:lstStyle/>
        <a:p>
          <a:endParaRPr lang="zh-CN" altLang="en-US"/>
        </a:p>
      </dgm:t>
    </dgm:pt>
    <dgm:pt modelId="{EA741A74-FC92-4582-B675-F8CFCF849D7B}" type="pres">
      <dgm:prSet presAssocID="{FE93EE2E-3084-40C7-A7F8-A597E066BD3A}" presName="vertThree" presStyleCnt="0"/>
      <dgm:spPr/>
      <dgm:t>
        <a:bodyPr/>
        <a:lstStyle/>
        <a:p>
          <a:endParaRPr lang="zh-CN" altLang="en-US"/>
        </a:p>
      </dgm:t>
    </dgm:pt>
    <dgm:pt modelId="{13B9307C-D29E-4C83-8137-009FF549C29A}" type="pres">
      <dgm:prSet presAssocID="{FE93EE2E-3084-40C7-A7F8-A597E066BD3A}" presName="txThree" presStyleLbl="node3" presStyleIdx="6" presStyleCnt="11">
        <dgm:presLayoutVars>
          <dgm:chPref val="3"/>
        </dgm:presLayoutVars>
      </dgm:prSet>
      <dgm:spPr/>
      <dgm:t>
        <a:bodyPr/>
        <a:lstStyle/>
        <a:p>
          <a:endParaRPr lang="zh-CN" altLang="en-US"/>
        </a:p>
      </dgm:t>
    </dgm:pt>
    <dgm:pt modelId="{08795B6E-9A5B-4C31-9102-E172710C0B3A}" type="pres">
      <dgm:prSet presAssocID="{FE93EE2E-3084-40C7-A7F8-A597E066BD3A}" presName="horzThree" presStyleCnt="0"/>
      <dgm:spPr/>
      <dgm:t>
        <a:bodyPr/>
        <a:lstStyle/>
        <a:p>
          <a:endParaRPr lang="zh-CN" altLang="en-US"/>
        </a:p>
      </dgm:t>
    </dgm:pt>
    <dgm:pt modelId="{FBDA739E-3E42-463F-A371-D029792AA6A3}" type="pres">
      <dgm:prSet presAssocID="{B330F394-7B3B-4533-AB08-9BE07866CE73}" presName="sibSpaceThree" presStyleCnt="0"/>
      <dgm:spPr/>
      <dgm:t>
        <a:bodyPr/>
        <a:lstStyle/>
        <a:p>
          <a:endParaRPr lang="zh-CN" altLang="en-US"/>
        </a:p>
      </dgm:t>
    </dgm:pt>
    <dgm:pt modelId="{A01B50AD-7693-476D-94E0-C432B277283D}" type="pres">
      <dgm:prSet presAssocID="{AA62FB28-1997-491B-BC20-9C32BC06BFFB}" presName="vertThree" presStyleCnt="0"/>
      <dgm:spPr/>
      <dgm:t>
        <a:bodyPr/>
        <a:lstStyle/>
        <a:p>
          <a:endParaRPr lang="zh-CN" altLang="en-US"/>
        </a:p>
      </dgm:t>
    </dgm:pt>
    <dgm:pt modelId="{1E6229E1-58AA-4357-B6E2-E86957A9499F}" type="pres">
      <dgm:prSet presAssocID="{AA62FB28-1997-491B-BC20-9C32BC06BFFB}" presName="txThree" presStyleLbl="node3" presStyleIdx="7" presStyleCnt="11">
        <dgm:presLayoutVars>
          <dgm:chPref val="3"/>
        </dgm:presLayoutVars>
      </dgm:prSet>
      <dgm:spPr/>
      <dgm:t>
        <a:bodyPr/>
        <a:lstStyle/>
        <a:p>
          <a:endParaRPr lang="zh-CN" altLang="en-US"/>
        </a:p>
      </dgm:t>
    </dgm:pt>
    <dgm:pt modelId="{86D4F896-7758-494E-8490-C9A35E61B06D}" type="pres">
      <dgm:prSet presAssocID="{AA62FB28-1997-491B-BC20-9C32BC06BFFB}" presName="horzThree" presStyleCnt="0"/>
      <dgm:spPr/>
      <dgm:t>
        <a:bodyPr/>
        <a:lstStyle/>
        <a:p>
          <a:endParaRPr lang="zh-CN" altLang="en-US"/>
        </a:p>
      </dgm:t>
    </dgm:pt>
    <dgm:pt modelId="{1C3A9D2E-1CCB-49BA-9AAC-6F2B1D411C2B}" type="pres">
      <dgm:prSet presAssocID="{9E3953E8-1942-416A-AB4D-E61E3CB4192F}" presName="sibSpaceThree" presStyleCnt="0"/>
      <dgm:spPr/>
      <dgm:t>
        <a:bodyPr/>
        <a:lstStyle/>
        <a:p>
          <a:endParaRPr lang="zh-CN" altLang="en-US"/>
        </a:p>
      </dgm:t>
    </dgm:pt>
    <dgm:pt modelId="{EFC35CE4-27C7-48BC-9535-9D06991D90A5}" type="pres">
      <dgm:prSet presAssocID="{8196D641-739B-4711-A2B1-430F411B6086}" presName="vertThree" presStyleCnt="0"/>
      <dgm:spPr/>
      <dgm:t>
        <a:bodyPr/>
        <a:lstStyle/>
        <a:p>
          <a:endParaRPr lang="zh-CN" altLang="en-US"/>
        </a:p>
      </dgm:t>
    </dgm:pt>
    <dgm:pt modelId="{5A8702B0-5C88-43A3-8F9C-51E915172898}" type="pres">
      <dgm:prSet presAssocID="{8196D641-739B-4711-A2B1-430F411B6086}" presName="txThree" presStyleLbl="node3" presStyleIdx="8" presStyleCnt="11">
        <dgm:presLayoutVars>
          <dgm:chPref val="3"/>
        </dgm:presLayoutVars>
      </dgm:prSet>
      <dgm:spPr/>
      <dgm:t>
        <a:bodyPr/>
        <a:lstStyle/>
        <a:p>
          <a:endParaRPr lang="zh-CN" altLang="en-US"/>
        </a:p>
      </dgm:t>
    </dgm:pt>
    <dgm:pt modelId="{ECAF874E-600B-43B7-8043-2E94CEA4A70B}" type="pres">
      <dgm:prSet presAssocID="{8196D641-739B-4711-A2B1-430F411B6086}" presName="horzThree" presStyleCnt="0"/>
      <dgm:spPr/>
      <dgm:t>
        <a:bodyPr/>
        <a:lstStyle/>
        <a:p>
          <a:endParaRPr lang="zh-CN" altLang="en-US"/>
        </a:p>
      </dgm:t>
    </dgm:pt>
    <dgm:pt modelId="{A3D57182-B626-4791-837D-835AACCC5B8A}" type="pres">
      <dgm:prSet presAssocID="{D88175E7-903A-4ED8-A8BA-3F960F24EBB2}" presName="sibSpaceThree" presStyleCnt="0"/>
      <dgm:spPr/>
      <dgm:t>
        <a:bodyPr/>
        <a:lstStyle/>
        <a:p>
          <a:endParaRPr lang="zh-CN" altLang="en-US"/>
        </a:p>
      </dgm:t>
    </dgm:pt>
    <dgm:pt modelId="{A1A2FB0B-190C-4458-A0A4-FC60A1BC7E53}" type="pres">
      <dgm:prSet presAssocID="{34488F5B-1DC5-44D2-B1D4-2DBD2F24DF4F}" presName="vertThree" presStyleCnt="0"/>
      <dgm:spPr/>
      <dgm:t>
        <a:bodyPr/>
        <a:lstStyle/>
        <a:p>
          <a:endParaRPr lang="zh-CN" altLang="en-US"/>
        </a:p>
      </dgm:t>
    </dgm:pt>
    <dgm:pt modelId="{6BA4F98D-A271-4B96-BB55-6D37C01117CB}" type="pres">
      <dgm:prSet presAssocID="{34488F5B-1DC5-44D2-B1D4-2DBD2F24DF4F}" presName="txThree" presStyleLbl="node3" presStyleIdx="9" presStyleCnt="11">
        <dgm:presLayoutVars>
          <dgm:chPref val="3"/>
        </dgm:presLayoutVars>
      </dgm:prSet>
      <dgm:spPr/>
      <dgm:t>
        <a:bodyPr/>
        <a:lstStyle/>
        <a:p>
          <a:endParaRPr lang="zh-CN" altLang="en-US"/>
        </a:p>
      </dgm:t>
    </dgm:pt>
    <dgm:pt modelId="{3F51270F-FACE-497C-9174-37CCD933BB14}" type="pres">
      <dgm:prSet presAssocID="{34488F5B-1DC5-44D2-B1D4-2DBD2F24DF4F}" presName="horzThree" presStyleCnt="0"/>
      <dgm:spPr/>
      <dgm:t>
        <a:bodyPr/>
        <a:lstStyle/>
        <a:p>
          <a:endParaRPr lang="zh-CN" altLang="en-US"/>
        </a:p>
      </dgm:t>
    </dgm:pt>
    <dgm:pt modelId="{DF6781B4-A560-401A-BEB5-D447504179BB}" type="pres">
      <dgm:prSet presAssocID="{BAC3ECBC-DD27-4F2D-B96A-0CC88560BF72}" presName="sibSpaceThree" presStyleCnt="0"/>
      <dgm:spPr/>
    </dgm:pt>
    <dgm:pt modelId="{9C5B6F5A-605D-4374-9D4E-470AD8C09C40}" type="pres">
      <dgm:prSet presAssocID="{C68093CC-184C-45A6-8832-26E52A759E56}" presName="vertThree" presStyleCnt="0"/>
      <dgm:spPr/>
    </dgm:pt>
    <dgm:pt modelId="{07C731DD-E191-4FC3-8AC1-C8C947BEB009}" type="pres">
      <dgm:prSet presAssocID="{C68093CC-184C-45A6-8832-26E52A759E56}" presName="txThree" presStyleLbl="node3" presStyleIdx="10" presStyleCnt="11">
        <dgm:presLayoutVars>
          <dgm:chPref val="3"/>
        </dgm:presLayoutVars>
      </dgm:prSet>
      <dgm:spPr/>
      <dgm:t>
        <a:bodyPr/>
        <a:lstStyle/>
        <a:p>
          <a:endParaRPr lang="zh-CN" altLang="en-US"/>
        </a:p>
      </dgm:t>
    </dgm:pt>
    <dgm:pt modelId="{D110A54C-352B-4F99-A3D8-8552B3B691A6}" type="pres">
      <dgm:prSet presAssocID="{C68093CC-184C-45A6-8832-26E52A759E56}" presName="horzThree" presStyleCnt="0"/>
      <dgm:spPr/>
    </dgm:pt>
  </dgm:ptLst>
  <dgm:cxnLst>
    <dgm:cxn modelId="{A5DC5E1B-EFE3-48AF-8E03-016E9583E440}" srcId="{3D73FED1-714D-4263-965E-C26A21C3BBBE}" destId="{C68093CC-184C-45A6-8832-26E52A759E56}" srcOrd="5" destOrd="0" parTransId="{F1FA458D-1557-4C5E-9870-19DE45F0DEFA}" sibTransId="{1BDDA5C6-0FFC-4149-9E3F-9BB78DA51C25}"/>
    <dgm:cxn modelId="{3C88F28B-0F70-4F71-AD5F-1E856DF1B10B}" srcId="{560D9F20-6296-40BD-B870-0C6F5DB3E228}" destId="{BD4B40F1-6145-46D5-9C3D-1D08917510DE}" srcOrd="1" destOrd="0" parTransId="{943DB76C-1892-44E9-9180-0F0B05FBCB3F}" sibTransId="{53FC21DA-8E79-4A98-A08B-992CD790B42D}"/>
    <dgm:cxn modelId="{E1BDABD5-8458-4E34-960B-448BF47F9BD0}" srcId="{560D9F20-6296-40BD-B870-0C6F5DB3E228}" destId="{1524EE1F-CF36-4586-9927-7DCEA6DADC8A}" srcOrd="2" destOrd="0" parTransId="{EA430316-52F6-486C-BB3C-DAE4C1A702F3}" sibTransId="{E99F9F3C-E045-43B6-A431-68F857AD1E91}"/>
    <dgm:cxn modelId="{464C0E64-36D8-4E42-8CC7-7A3DDEE6E57A}" type="presOf" srcId="{AA62FB28-1997-491B-BC20-9C32BC06BFFB}" destId="{1E6229E1-58AA-4357-B6E2-E86957A9499F}" srcOrd="0" destOrd="0" presId="urn:microsoft.com/office/officeart/2005/8/layout/hierarchy4"/>
    <dgm:cxn modelId="{A4E0A58C-0E6B-4045-AD14-23AFC7CC53C2}" srcId="{CAA1E418-D704-4B42-A1AC-0EBE5D3922DC}" destId="{560D9F20-6296-40BD-B870-0C6F5DB3E228}" srcOrd="2" destOrd="0" parTransId="{C1C76EC6-20D4-4562-8229-7DD9E274A550}" sibTransId="{9897A6F5-794D-45D9-AC10-A4D008ECB995}"/>
    <dgm:cxn modelId="{3E4A65A6-EE71-4E43-BB60-7D2C29AD4734}" type="presOf" srcId="{CAA1E418-D704-4B42-A1AC-0EBE5D3922DC}" destId="{770A0C5C-0F3F-4B2F-96BE-0AE9C76B2EFC}" srcOrd="0" destOrd="0" presId="urn:microsoft.com/office/officeart/2005/8/layout/hierarchy4"/>
    <dgm:cxn modelId="{37CC8773-0B3B-4505-ACC3-6EC6CBE33E2A}" type="presOf" srcId="{560D9F20-6296-40BD-B870-0C6F5DB3E228}" destId="{E627AB2A-553C-4C95-BAC5-78431FFE96A1}" srcOrd="0" destOrd="0" presId="urn:microsoft.com/office/officeart/2005/8/layout/hierarchy4"/>
    <dgm:cxn modelId="{907CB625-822F-4112-BCEE-225F1185D647}" type="presOf" srcId="{64E08843-8A08-4332-A4E0-215C85EF52DF}" destId="{988F9308-712C-4318-AD0C-C4E124835BA7}" srcOrd="0" destOrd="0" presId="urn:microsoft.com/office/officeart/2005/8/layout/hierarchy4"/>
    <dgm:cxn modelId="{048A858F-0C70-455C-BF96-D09E58143A59}" type="presOf" srcId="{C782AF4E-AF6E-45C7-817E-50DA28A4ABC8}" destId="{9C05D3C1-3BD5-4A95-A667-3496AC4D9A5B}" srcOrd="0" destOrd="0" presId="urn:microsoft.com/office/officeart/2005/8/layout/hierarchy4"/>
    <dgm:cxn modelId="{1129F6E9-04B6-4B56-BC2E-1DF36FE184B3}" type="presOf" srcId="{02FA8162-B356-4F81-93CD-DD2FF6B6DFE6}" destId="{26069DC3-3227-4242-8CB2-68EF10F5FB90}" srcOrd="0" destOrd="0" presId="urn:microsoft.com/office/officeart/2005/8/layout/hierarchy4"/>
    <dgm:cxn modelId="{42B0ECEC-4027-4F74-AC05-E16ED516CDC6}" srcId="{3D73FED1-714D-4263-965E-C26A21C3BBBE}" destId="{FE93EE2E-3084-40C7-A7F8-A597E066BD3A}" srcOrd="1" destOrd="0" parTransId="{1AF9082F-4A0F-4588-97CD-D196D01A3957}" sibTransId="{B330F394-7B3B-4533-AB08-9BE07866CE73}"/>
    <dgm:cxn modelId="{AB36FA1F-198D-4CCE-8BAC-59B61311B7EA}" type="presOf" srcId="{3D73FED1-714D-4263-965E-C26A21C3BBBE}" destId="{86B3D3FB-0535-4662-ACC5-E4A6B6FF4E9F}" srcOrd="0" destOrd="0" presId="urn:microsoft.com/office/officeart/2005/8/layout/hierarchy4"/>
    <dgm:cxn modelId="{69174BC6-1443-4071-B637-E1133F8FB3FE}" srcId="{3D73FED1-714D-4263-965E-C26A21C3BBBE}" destId="{8196D641-739B-4711-A2B1-430F411B6086}" srcOrd="3" destOrd="0" parTransId="{E5BDEB45-76CB-4C6A-BFF1-D182FB7B75FB}" sibTransId="{D88175E7-903A-4ED8-A8BA-3F960F24EBB2}"/>
    <dgm:cxn modelId="{F42083C6-70CA-4D72-8F7B-249294318568}" type="presOf" srcId="{FE93EE2E-3084-40C7-A7F8-A597E066BD3A}" destId="{13B9307C-D29E-4C83-8137-009FF549C29A}" srcOrd="0" destOrd="0" presId="urn:microsoft.com/office/officeart/2005/8/layout/hierarchy4"/>
    <dgm:cxn modelId="{58CF7218-F87A-4644-8438-76F1A0994174}" srcId="{CAA1E418-D704-4B42-A1AC-0EBE5D3922DC}" destId="{3D73FED1-714D-4263-965E-C26A21C3BBBE}" srcOrd="3" destOrd="0" parTransId="{7E17472A-BCC7-4BE1-88E5-2F95D016C424}" sibTransId="{1531B7D5-7823-481F-9B9C-36B47FC059AE}"/>
    <dgm:cxn modelId="{834749EE-3FC7-424D-9F8C-575A0E102876}" type="presOf" srcId="{236A9345-102A-4E50-BFF5-7F4C81148EEF}" destId="{0BD80E9B-69BB-4253-A0E9-F8A21FA029B7}" srcOrd="0" destOrd="0" presId="urn:microsoft.com/office/officeart/2005/8/layout/hierarchy4"/>
    <dgm:cxn modelId="{12D8CAA3-981E-4BF2-80F7-2F720C61EB2C}" type="presOf" srcId="{BC4289F2-52DD-47C9-A52D-BD11515D934B}" destId="{1984D8BD-61A8-4A68-ACF2-7F2C8FDE6433}" srcOrd="0" destOrd="0" presId="urn:microsoft.com/office/officeart/2005/8/layout/hierarchy4"/>
    <dgm:cxn modelId="{8D27AFF4-1722-4885-B1EF-DA90F50E5646}" srcId="{CAA1E418-D704-4B42-A1AC-0EBE5D3922DC}" destId="{7F102B9B-FA32-47F8-A43B-3BF5988F07F6}" srcOrd="0" destOrd="0" parTransId="{C1AF1506-3708-4E94-9B50-77C30278A9AE}" sibTransId="{901BC566-7C8C-40EC-9FE1-7517D637FE9E}"/>
    <dgm:cxn modelId="{53958110-E109-4B90-A7EB-DBA58E1E3AC4}" srcId="{3D73FED1-714D-4263-965E-C26A21C3BBBE}" destId="{34488F5B-1DC5-44D2-B1D4-2DBD2F24DF4F}" srcOrd="4" destOrd="0" parTransId="{7D1AC0B9-3D01-438D-A09F-780BB82ED91A}" sibTransId="{BAC3ECBC-DD27-4F2D-B96A-0CC88560BF72}"/>
    <dgm:cxn modelId="{F85F8EF4-40B2-4CFE-98E1-76BCDE152981}" srcId="{02FA8162-B356-4F81-93CD-DD2FF6B6DFE6}" destId="{CAA1E418-D704-4B42-A1AC-0EBE5D3922DC}" srcOrd="0" destOrd="0" parTransId="{60B7FEF5-019A-4F05-9426-9721C905F5AD}" sibTransId="{81409197-9587-4558-AE87-6F50DA5E0323}"/>
    <dgm:cxn modelId="{4473DA3F-6AE4-4919-9F6B-3327393B575D}" type="presOf" srcId="{C68093CC-184C-45A6-8832-26E52A759E56}" destId="{07C731DD-E191-4FC3-8AC1-C8C947BEB009}" srcOrd="0" destOrd="0" presId="urn:microsoft.com/office/officeart/2005/8/layout/hierarchy4"/>
    <dgm:cxn modelId="{88480A24-595A-4083-9515-F9D78BF81AF9}" type="presOf" srcId="{8196D641-739B-4711-A2B1-430F411B6086}" destId="{5A8702B0-5C88-43A3-8F9C-51E915172898}" srcOrd="0" destOrd="0" presId="urn:microsoft.com/office/officeart/2005/8/layout/hierarchy4"/>
    <dgm:cxn modelId="{D9DDDC7F-B091-47A5-BFF3-8AC5CEF0EA57}" srcId="{3D73FED1-714D-4263-965E-C26A21C3BBBE}" destId="{64E08843-8A08-4332-A4E0-215C85EF52DF}" srcOrd="0" destOrd="0" parTransId="{0861242D-1850-45F4-98F8-2DE8FC298629}" sibTransId="{F313A05A-C39F-4363-B8E3-986A0172085F}"/>
    <dgm:cxn modelId="{FC1FD602-5935-4442-A65A-D7DF2BF19357}" type="presOf" srcId="{E6915BBD-15AE-453C-9720-EF642CD4B5F5}" destId="{28F9AD35-F5F9-42BA-8D83-90AE0D969AD6}" srcOrd="0" destOrd="0" presId="urn:microsoft.com/office/officeart/2005/8/layout/hierarchy4"/>
    <dgm:cxn modelId="{72D38147-F70B-4645-82BE-6700C2B5A7E5}" srcId="{CAA1E418-D704-4B42-A1AC-0EBE5D3922DC}" destId="{E6915BBD-15AE-453C-9720-EF642CD4B5F5}" srcOrd="1" destOrd="0" parTransId="{E609FF9C-5808-4F56-B598-B65177B4C998}" sibTransId="{2E29C935-313F-42A7-9B19-909965F6005D}"/>
    <dgm:cxn modelId="{B87AF63F-0DE0-4AF1-86B5-ACCF6F9D4310}" type="presOf" srcId="{1524EE1F-CF36-4586-9927-7DCEA6DADC8A}" destId="{541E91E2-2E9F-4E4E-ADD2-66A0D200639E}" srcOrd="0" destOrd="0" presId="urn:microsoft.com/office/officeart/2005/8/layout/hierarchy4"/>
    <dgm:cxn modelId="{291B0FF9-0D1D-460F-A15A-6A10034A7AF1}" srcId="{E6915BBD-15AE-453C-9720-EF642CD4B5F5}" destId="{BC4289F2-52DD-47C9-A52D-BD11515D934B}" srcOrd="0" destOrd="0" parTransId="{C31C1A3E-4AE5-4DA5-BE21-76A59B79947D}" sibTransId="{03D6476E-F050-4552-ABA6-5EBDDD967DCD}"/>
    <dgm:cxn modelId="{E11BB890-9A83-4CF8-A751-0A0E8867C52D}" srcId="{560D9F20-6296-40BD-B870-0C6F5DB3E228}" destId="{C782AF4E-AF6E-45C7-817E-50DA28A4ABC8}" srcOrd="0" destOrd="0" parTransId="{F40BA0B1-E009-46EA-94B5-90ABB512DAE3}" sibTransId="{247D2F6A-97F4-433E-B853-4E2E24A83ECC}"/>
    <dgm:cxn modelId="{A9135FB5-0493-4395-95D7-54B775232BEE}" type="presOf" srcId="{BD4B40F1-6145-46D5-9C3D-1D08917510DE}" destId="{E4A58C09-3100-436F-8F4C-2CA3BAF72AD7}" srcOrd="0" destOrd="0" presId="urn:microsoft.com/office/officeart/2005/8/layout/hierarchy4"/>
    <dgm:cxn modelId="{DAD42DC0-FAB9-405C-8268-95DCC3DE1BE7}" srcId="{3D73FED1-714D-4263-965E-C26A21C3BBBE}" destId="{AA62FB28-1997-491B-BC20-9C32BC06BFFB}" srcOrd="2" destOrd="0" parTransId="{D84FD4B6-A835-4B7B-B528-2AD8FEABF50E}" sibTransId="{9E3953E8-1942-416A-AB4D-E61E3CB4192F}"/>
    <dgm:cxn modelId="{E7DF6BFA-8D70-429C-A1A1-9EE72B1960E2}" type="presOf" srcId="{7F102B9B-FA32-47F8-A43B-3BF5988F07F6}" destId="{80E461C4-D52F-44DC-A352-1EACEC90BD2E}" srcOrd="0" destOrd="0" presId="urn:microsoft.com/office/officeart/2005/8/layout/hierarchy4"/>
    <dgm:cxn modelId="{A5B4CCC0-72B4-4EFE-8B7B-3728AA2AF6DE}" type="presOf" srcId="{34488F5B-1DC5-44D2-B1D4-2DBD2F24DF4F}" destId="{6BA4F98D-A271-4B96-BB55-6D37C01117CB}" srcOrd="0" destOrd="0" presId="urn:microsoft.com/office/officeart/2005/8/layout/hierarchy4"/>
    <dgm:cxn modelId="{9DE9ACC9-CA72-49DB-90B0-23EA484FA84B}" srcId="{E6915BBD-15AE-453C-9720-EF642CD4B5F5}" destId="{236A9345-102A-4E50-BFF5-7F4C81148EEF}" srcOrd="1" destOrd="0" parTransId="{A4EA19E3-B444-4928-B0A2-7212A90BCCAC}" sibTransId="{369653BF-2D1B-414C-9246-8F4CCCC2101C}"/>
    <dgm:cxn modelId="{2F2E9948-2A9E-4B71-8555-999AD23BE851}" type="presParOf" srcId="{26069DC3-3227-4242-8CB2-68EF10F5FB90}" destId="{4CA3BE6F-727C-4060-9AEA-2935B6B9B433}" srcOrd="0" destOrd="0" presId="urn:microsoft.com/office/officeart/2005/8/layout/hierarchy4"/>
    <dgm:cxn modelId="{738722B7-BCD2-4AD5-AAA5-1A9D0540ED3C}" type="presParOf" srcId="{4CA3BE6F-727C-4060-9AEA-2935B6B9B433}" destId="{770A0C5C-0F3F-4B2F-96BE-0AE9C76B2EFC}" srcOrd="0" destOrd="0" presId="urn:microsoft.com/office/officeart/2005/8/layout/hierarchy4"/>
    <dgm:cxn modelId="{25D51A0B-82E6-4194-B01A-6362CEFC7DE6}" type="presParOf" srcId="{4CA3BE6F-727C-4060-9AEA-2935B6B9B433}" destId="{D42740C1-7D26-4D9A-87F3-466C1A938884}" srcOrd="1" destOrd="0" presId="urn:microsoft.com/office/officeart/2005/8/layout/hierarchy4"/>
    <dgm:cxn modelId="{89985922-649D-4BCD-892F-DF8972AF61C1}" type="presParOf" srcId="{4CA3BE6F-727C-4060-9AEA-2935B6B9B433}" destId="{297469CC-7717-49C9-A6AC-AF091692813B}" srcOrd="2" destOrd="0" presId="urn:microsoft.com/office/officeart/2005/8/layout/hierarchy4"/>
    <dgm:cxn modelId="{5B24DA61-F39D-4202-A426-3F7C0BBF701D}" type="presParOf" srcId="{297469CC-7717-49C9-A6AC-AF091692813B}" destId="{440B0262-FAE8-488F-BC02-20314A85FD59}" srcOrd="0" destOrd="0" presId="urn:microsoft.com/office/officeart/2005/8/layout/hierarchy4"/>
    <dgm:cxn modelId="{597025D4-2656-4815-AD25-3A626C67C1AC}" type="presParOf" srcId="{440B0262-FAE8-488F-BC02-20314A85FD59}" destId="{80E461C4-D52F-44DC-A352-1EACEC90BD2E}" srcOrd="0" destOrd="0" presId="urn:microsoft.com/office/officeart/2005/8/layout/hierarchy4"/>
    <dgm:cxn modelId="{14190226-C5AC-4B19-98D7-6D669CAD6D48}" type="presParOf" srcId="{440B0262-FAE8-488F-BC02-20314A85FD59}" destId="{B8BA25C6-C611-46B4-909F-BF7ABE50D14D}" srcOrd="1" destOrd="0" presId="urn:microsoft.com/office/officeart/2005/8/layout/hierarchy4"/>
    <dgm:cxn modelId="{94D56BFF-A21E-40EE-9F12-77A412D39D99}" type="presParOf" srcId="{297469CC-7717-49C9-A6AC-AF091692813B}" destId="{233AFCCE-8C1B-4873-A856-F3D8E3209254}" srcOrd="1" destOrd="0" presId="urn:microsoft.com/office/officeart/2005/8/layout/hierarchy4"/>
    <dgm:cxn modelId="{01AB8861-A8AC-4EA1-B12D-10EF139BBC63}" type="presParOf" srcId="{297469CC-7717-49C9-A6AC-AF091692813B}" destId="{0D6323A7-15EE-4092-AA89-435EE46F587B}" srcOrd="2" destOrd="0" presId="urn:microsoft.com/office/officeart/2005/8/layout/hierarchy4"/>
    <dgm:cxn modelId="{E608B075-5EAC-4C6A-BD8B-AD7177B934D9}" type="presParOf" srcId="{0D6323A7-15EE-4092-AA89-435EE46F587B}" destId="{28F9AD35-F5F9-42BA-8D83-90AE0D969AD6}" srcOrd="0" destOrd="0" presId="urn:microsoft.com/office/officeart/2005/8/layout/hierarchy4"/>
    <dgm:cxn modelId="{48E531C9-4180-4898-9B35-568F2F473F1C}" type="presParOf" srcId="{0D6323A7-15EE-4092-AA89-435EE46F587B}" destId="{CD35243B-90A8-4EDC-90CD-FBB30997866A}" srcOrd="1" destOrd="0" presId="urn:microsoft.com/office/officeart/2005/8/layout/hierarchy4"/>
    <dgm:cxn modelId="{45D8C9DA-EF42-4B1E-A8C7-C32A88971D5F}" type="presParOf" srcId="{0D6323A7-15EE-4092-AA89-435EE46F587B}" destId="{C858F0CD-AC17-47D7-A31C-D21A95B76C8F}" srcOrd="2" destOrd="0" presId="urn:microsoft.com/office/officeart/2005/8/layout/hierarchy4"/>
    <dgm:cxn modelId="{6807E972-8542-4A51-945B-6AF69A0EBE94}" type="presParOf" srcId="{C858F0CD-AC17-47D7-A31C-D21A95B76C8F}" destId="{CF33E162-361E-4D5A-B8A4-EA6DABB5C627}" srcOrd="0" destOrd="0" presId="urn:microsoft.com/office/officeart/2005/8/layout/hierarchy4"/>
    <dgm:cxn modelId="{4E2545B7-E845-4F1D-B04C-DA46BBCA5FD0}" type="presParOf" srcId="{CF33E162-361E-4D5A-B8A4-EA6DABB5C627}" destId="{1984D8BD-61A8-4A68-ACF2-7F2C8FDE6433}" srcOrd="0" destOrd="0" presId="urn:microsoft.com/office/officeart/2005/8/layout/hierarchy4"/>
    <dgm:cxn modelId="{C80DB519-E5D7-49D5-9698-CC84AB0858EA}" type="presParOf" srcId="{CF33E162-361E-4D5A-B8A4-EA6DABB5C627}" destId="{4AABB9FB-F60A-4BA5-810A-7339FAE79D8A}" srcOrd="1" destOrd="0" presId="urn:microsoft.com/office/officeart/2005/8/layout/hierarchy4"/>
    <dgm:cxn modelId="{005C6D0E-405D-4E5D-BF8E-FEC48001142B}" type="presParOf" srcId="{C858F0CD-AC17-47D7-A31C-D21A95B76C8F}" destId="{6102C790-32BC-494E-97E3-4C19FF04262C}" srcOrd="1" destOrd="0" presId="urn:microsoft.com/office/officeart/2005/8/layout/hierarchy4"/>
    <dgm:cxn modelId="{F601091F-D883-4404-8A31-0C8A92D5C569}" type="presParOf" srcId="{C858F0CD-AC17-47D7-A31C-D21A95B76C8F}" destId="{6D410D65-A8FD-4E8A-BF7F-DDB5DD3D8E67}" srcOrd="2" destOrd="0" presId="urn:microsoft.com/office/officeart/2005/8/layout/hierarchy4"/>
    <dgm:cxn modelId="{FC0392F8-8406-4CED-ADB1-3D94EB8F53B4}" type="presParOf" srcId="{6D410D65-A8FD-4E8A-BF7F-DDB5DD3D8E67}" destId="{0BD80E9B-69BB-4253-A0E9-F8A21FA029B7}" srcOrd="0" destOrd="0" presId="urn:microsoft.com/office/officeart/2005/8/layout/hierarchy4"/>
    <dgm:cxn modelId="{15137A56-9183-45C1-8BF2-69F9B5088DE9}" type="presParOf" srcId="{6D410D65-A8FD-4E8A-BF7F-DDB5DD3D8E67}" destId="{C74F0D58-2FCA-4FEA-B73A-6B0F438F8792}" srcOrd="1" destOrd="0" presId="urn:microsoft.com/office/officeart/2005/8/layout/hierarchy4"/>
    <dgm:cxn modelId="{A5EDCAF5-BDF9-4045-9DA1-669250D44ECE}" type="presParOf" srcId="{297469CC-7717-49C9-A6AC-AF091692813B}" destId="{C50B1561-02E1-42B9-A5D6-B76A5C25929D}" srcOrd="3" destOrd="0" presId="urn:microsoft.com/office/officeart/2005/8/layout/hierarchy4"/>
    <dgm:cxn modelId="{BE508AA6-4C22-4294-9051-CA22E276737F}" type="presParOf" srcId="{297469CC-7717-49C9-A6AC-AF091692813B}" destId="{3BDF30E4-3046-4DDF-BB7F-796BB3109A76}" srcOrd="4" destOrd="0" presId="urn:microsoft.com/office/officeart/2005/8/layout/hierarchy4"/>
    <dgm:cxn modelId="{09ED020C-7321-4B73-A801-30EFF3DC42A4}" type="presParOf" srcId="{3BDF30E4-3046-4DDF-BB7F-796BB3109A76}" destId="{E627AB2A-553C-4C95-BAC5-78431FFE96A1}" srcOrd="0" destOrd="0" presId="urn:microsoft.com/office/officeart/2005/8/layout/hierarchy4"/>
    <dgm:cxn modelId="{BF8C35DA-2ECD-43EF-A602-F404B57CFC81}" type="presParOf" srcId="{3BDF30E4-3046-4DDF-BB7F-796BB3109A76}" destId="{92C591D8-E8A9-47F4-A88A-2F1503C4D56B}" srcOrd="1" destOrd="0" presId="urn:microsoft.com/office/officeart/2005/8/layout/hierarchy4"/>
    <dgm:cxn modelId="{8DAC45B3-BE24-4C7A-AFF7-3E4520F0BF30}" type="presParOf" srcId="{3BDF30E4-3046-4DDF-BB7F-796BB3109A76}" destId="{F92F1C39-B975-4C38-A075-559F97137F11}" srcOrd="2" destOrd="0" presId="urn:microsoft.com/office/officeart/2005/8/layout/hierarchy4"/>
    <dgm:cxn modelId="{16471F43-260A-496C-A090-D6E4A1BDB33D}" type="presParOf" srcId="{F92F1C39-B975-4C38-A075-559F97137F11}" destId="{D25AB37C-868C-4067-9AF3-0CA7D1C88E93}" srcOrd="0" destOrd="0" presId="urn:microsoft.com/office/officeart/2005/8/layout/hierarchy4"/>
    <dgm:cxn modelId="{410B3818-DA3E-4038-B28B-FABBD7D6E626}" type="presParOf" srcId="{D25AB37C-868C-4067-9AF3-0CA7D1C88E93}" destId="{9C05D3C1-3BD5-4A95-A667-3496AC4D9A5B}" srcOrd="0" destOrd="0" presId="urn:microsoft.com/office/officeart/2005/8/layout/hierarchy4"/>
    <dgm:cxn modelId="{AAC7072B-1B82-44E5-9F5A-5C36DF80805A}" type="presParOf" srcId="{D25AB37C-868C-4067-9AF3-0CA7D1C88E93}" destId="{703482FA-79C7-4849-8A03-3D3E03818405}" srcOrd="1" destOrd="0" presId="urn:microsoft.com/office/officeart/2005/8/layout/hierarchy4"/>
    <dgm:cxn modelId="{C97196B6-7D8B-42A6-B2F9-FFCEA689672B}" type="presParOf" srcId="{F92F1C39-B975-4C38-A075-559F97137F11}" destId="{38B4FA6F-837B-4E15-830C-BE54EB80547B}" srcOrd="1" destOrd="0" presId="urn:microsoft.com/office/officeart/2005/8/layout/hierarchy4"/>
    <dgm:cxn modelId="{D9D1FF7D-471B-40B0-AF8C-4092CFFB59C9}" type="presParOf" srcId="{F92F1C39-B975-4C38-A075-559F97137F11}" destId="{CBAC5B0D-5DCA-48B5-8AE9-BA8E215A8FDC}" srcOrd="2" destOrd="0" presId="urn:microsoft.com/office/officeart/2005/8/layout/hierarchy4"/>
    <dgm:cxn modelId="{10BC4206-F58B-4514-90ED-AA4F00CDA4BB}" type="presParOf" srcId="{CBAC5B0D-5DCA-48B5-8AE9-BA8E215A8FDC}" destId="{E4A58C09-3100-436F-8F4C-2CA3BAF72AD7}" srcOrd="0" destOrd="0" presId="urn:microsoft.com/office/officeart/2005/8/layout/hierarchy4"/>
    <dgm:cxn modelId="{0BCED9C6-002C-4A7D-9067-041BDF97ABA0}" type="presParOf" srcId="{CBAC5B0D-5DCA-48B5-8AE9-BA8E215A8FDC}" destId="{DF990AE5-A52D-4057-9EDB-E584650F9EEC}" srcOrd="1" destOrd="0" presId="urn:microsoft.com/office/officeart/2005/8/layout/hierarchy4"/>
    <dgm:cxn modelId="{2F83168E-7CCC-4C23-B251-B715158C7E00}" type="presParOf" srcId="{F92F1C39-B975-4C38-A075-559F97137F11}" destId="{57081D67-ED12-4A02-8FCE-4997B664C3B1}" srcOrd="3" destOrd="0" presId="urn:microsoft.com/office/officeart/2005/8/layout/hierarchy4"/>
    <dgm:cxn modelId="{49922599-669E-478D-80B8-09CC6023F6AD}" type="presParOf" srcId="{F92F1C39-B975-4C38-A075-559F97137F11}" destId="{E5B827D4-7945-4505-AC01-4B3292524A8F}" srcOrd="4" destOrd="0" presId="urn:microsoft.com/office/officeart/2005/8/layout/hierarchy4"/>
    <dgm:cxn modelId="{7A5C7AAB-1A7E-405D-B29A-41902F3284FD}" type="presParOf" srcId="{E5B827D4-7945-4505-AC01-4B3292524A8F}" destId="{541E91E2-2E9F-4E4E-ADD2-66A0D200639E}" srcOrd="0" destOrd="0" presId="urn:microsoft.com/office/officeart/2005/8/layout/hierarchy4"/>
    <dgm:cxn modelId="{00007E68-7616-495A-B9C1-5BCBE6F49133}" type="presParOf" srcId="{E5B827D4-7945-4505-AC01-4B3292524A8F}" destId="{F9641DF0-33AE-4F7F-BC32-FE0F9014DB0E}" srcOrd="1" destOrd="0" presId="urn:microsoft.com/office/officeart/2005/8/layout/hierarchy4"/>
    <dgm:cxn modelId="{052FEB2A-958D-454F-A3AF-22D36EEEBA9F}" type="presParOf" srcId="{297469CC-7717-49C9-A6AC-AF091692813B}" destId="{4215A9CA-A4DD-4A6E-940D-88D7897E7254}" srcOrd="5" destOrd="0" presId="urn:microsoft.com/office/officeart/2005/8/layout/hierarchy4"/>
    <dgm:cxn modelId="{3893D639-8A9B-4767-A154-482094052717}" type="presParOf" srcId="{297469CC-7717-49C9-A6AC-AF091692813B}" destId="{F2E6459A-854D-4A1C-9E06-AA4535C72742}" srcOrd="6" destOrd="0" presId="urn:microsoft.com/office/officeart/2005/8/layout/hierarchy4"/>
    <dgm:cxn modelId="{29174415-D73E-4609-8477-2D31662959D0}" type="presParOf" srcId="{F2E6459A-854D-4A1C-9E06-AA4535C72742}" destId="{86B3D3FB-0535-4662-ACC5-E4A6B6FF4E9F}" srcOrd="0" destOrd="0" presId="urn:microsoft.com/office/officeart/2005/8/layout/hierarchy4"/>
    <dgm:cxn modelId="{DD88FB74-CBFB-4784-A289-A5833B65CCF5}" type="presParOf" srcId="{F2E6459A-854D-4A1C-9E06-AA4535C72742}" destId="{E9F32098-2E4D-48C8-8325-17FA1D0AC242}" srcOrd="1" destOrd="0" presId="urn:microsoft.com/office/officeart/2005/8/layout/hierarchy4"/>
    <dgm:cxn modelId="{99AA8CAA-33FB-403F-B5B2-3EF7B89F6D7B}" type="presParOf" srcId="{F2E6459A-854D-4A1C-9E06-AA4535C72742}" destId="{E226928C-7235-43C4-8575-019659F48BDE}" srcOrd="2" destOrd="0" presId="urn:microsoft.com/office/officeart/2005/8/layout/hierarchy4"/>
    <dgm:cxn modelId="{57B86588-58AE-45DE-9F23-4EB8BF087CE8}" type="presParOf" srcId="{E226928C-7235-43C4-8575-019659F48BDE}" destId="{BD54A315-6DDC-4BA8-AC43-7F37AD7FA567}" srcOrd="0" destOrd="0" presId="urn:microsoft.com/office/officeart/2005/8/layout/hierarchy4"/>
    <dgm:cxn modelId="{3030BF51-1D79-4351-9415-86208293815E}" type="presParOf" srcId="{BD54A315-6DDC-4BA8-AC43-7F37AD7FA567}" destId="{988F9308-712C-4318-AD0C-C4E124835BA7}" srcOrd="0" destOrd="0" presId="urn:microsoft.com/office/officeart/2005/8/layout/hierarchy4"/>
    <dgm:cxn modelId="{78AD824A-65AE-4ED1-B400-2E74190EDBDD}" type="presParOf" srcId="{BD54A315-6DDC-4BA8-AC43-7F37AD7FA567}" destId="{988AE421-3543-4169-93C4-F1FEC838ABD0}" srcOrd="1" destOrd="0" presId="urn:microsoft.com/office/officeart/2005/8/layout/hierarchy4"/>
    <dgm:cxn modelId="{ECF36A4C-42D0-46B3-9440-FC381BB97C89}" type="presParOf" srcId="{E226928C-7235-43C4-8575-019659F48BDE}" destId="{89EFECC5-7598-4368-BE83-CE8D7929460B}" srcOrd="1" destOrd="0" presId="urn:microsoft.com/office/officeart/2005/8/layout/hierarchy4"/>
    <dgm:cxn modelId="{90E235D4-0AEA-40FF-B8DF-A799C3321C06}" type="presParOf" srcId="{E226928C-7235-43C4-8575-019659F48BDE}" destId="{EA741A74-FC92-4582-B675-F8CFCF849D7B}" srcOrd="2" destOrd="0" presId="urn:microsoft.com/office/officeart/2005/8/layout/hierarchy4"/>
    <dgm:cxn modelId="{4DDA9639-D1F3-44AC-B906-E43BCA7F870A}" type="presParOf" srcId="{EA741A74-FC92-4582-B675-F8CFCF849D7B}" destId="{13B9307C-D29E-4C83-8137-009FF549C29A}" srcOrd="0" destOrd="0" presId="urn:microsoft.com/office/officeart/2005/8/layout/hierarchy4"/>
    <dgm:cxn modelId="{366C2A9F-1DC0-41C5-A365-1231C88D4C10}" type="presParOf" srcId="{EA741A74-FC92-4582-B675-F8CFCF849D7B}" destId="{08795B6E-9A5B-4C31-9102-E172710C0B3A}" srcOrd="1" destOrd="0" presId="urn:microsoft.com/office/officeart/2005/8/layout/hierarchy4"/>
    <dgm:cxn modelId="{562CB984-EB3F-48BE-B708-2B2E7A33279B}" type="presParOf" srcId="{E226928C-7235-43C4-8575-019659F48BDE}" destId="{FBDA739E-3E42-463F-A371-D029792AA6A3}" srcOrd="3" destOrd="0" presId="urn:microsoft.com/office/officeart/2005/8/layout/hierarchy4"/>
    <dgm:cxn modelId="{07A7E5D9-0AD9-4679-8E72-E0736498FCCC}" type="presParOf" srcId="{E226928C-7235-43C4-8575-019659F48BDE}" destId="{A01B50AD-7693-476D-94E0-C432B277283D}" srcOrd="4" destOrd="0" presId="urn:microsoft.com/office/officeart/2005/8/layout/hierarchy4"/>
    <dgm:cxn modelId="{FAA6CEFB-94E5-46FA-B834-4C6555A8408A}" type="presParOf" srcId="{A01B50AD-7693-476D-94E0-C432B277283D}" destId="{1E6229E1-58AA-4357-B6E2-E86957A9499F}" srcOrd="0" destOrd="0" presId="urn:microsoft.com/office/officeart/2005/8/layout/hierarchy4"/>
    <dgm:cxn modelId="{35A7A2B1-7588-4211-9CDE-2D0A53816654}" type="presParOf" srcId="{A01B50AD-7693-476D-94E0-C432B277283D}" destId="{86D4F896-7758-494E-8490-C9A35E61B06D}" srcOrd="1" destOrd="0" presId="urn:microsoft.com/office/officeart/2005/8/layout/hierarchy4"/>
    <dgm:cxn modelId="{65D74AC2-D239-4D0D-83D5-C8287680E301}" type="presParOf" srcId="{E226928C-7235-43C4-8575-019659F48BDE}" destId="{1C3A9D2E-1CCB-49BA-9AAC-6F2B1D411C2B}" srcOrd="5" destOrd="0" presId="urn:microsoft.com/office/officeart/2005/8/layout/hierarchy4"/>
    <dgm:cxn modelId="{A1288E3D-23EE-4B45-BEB8-E5AD4F2B22D5}" type="presParOf" srcId="{E226928C-7235-43C4-8575-019659F48BDE}" destId="{EFC35CE4-27C7-48BC-9535-9D06991D90A5}" srcOrd="6" destOrd="0" presId="urn:microsoft.com/office/officeart/2005/8/layout/hierarchy4"/>
    <dgm:cxn modelId="{4EBE3C1D-B2BC-45B7-A3F8-39E384E4EC65}" type="presParOf" srcId="{EFC35CE4-27C7-48BC-9535-9D06991D90A5}" destId="{5A8702B0-5C88-43A3-8F9C-51E915172898}" srcOrd="0" destOrd="0" presId="urn:microsoft.com/office/officeart/2005/8/layout/hierarchy4"/>
    <dgm:cxn modelId="{634D9255-F728-4F57-87D9-FB5FA2CB565A}" type="presParOf" srcId="{EFC35CE4-27C7-48BC-9535-9D06991D90A5}" destId="{ECAF874E-600B-43B7-8043-2E94CEA4A70B}" srcOrd="1" destOrd="0" presId="urn:microsoft.com/office/officeart/2005/8/layout/hierarchy4"/>
    <dgm:cxn modelId="{63752A05-54A9-44F3-9AA6-7BD23DC2766D}" type="presParOf" srcId="{E226928C-7235-43C4-8575-019659F48BDE}" destId="{A3D57182-B626-4791-837D-835AACCC5B8A}" srcOrd="7" destOrd="0" presId="urn:microsoft.com/office/officeart/2005/8/layout/hierarchy4"/>
    <dgm:cxn modelId="{44712503-D148-4F1D-9361-F156FA80F22A}" type="presParOf" srcId="{E226928C-7235-43C4-8575-019659F48BDE}" destId="{A1A2FB0B-190C-4458-A0A4-FC60A1BC7E53}" srcOrd="8" destOrd="0" presId="urn:microsoft.com/office/officeart/2005/8/layout/hierarchy4"/>
    <dgm:cxn modelId="{A2141177-077C-4611-A4A9-B6A4E5A77F68}" type="presParOf" srcId="{A1A2FB0B-190C-4458-A0A4-FC60A1BC7E53}" destId="{6BA4F98D-A271-4B96-BB55-6D37C01117CB}" srcOrd="0" destOrd="0" presId="urn:microsoft.com/office/officeart/2005/8/layout/hierarchy4"/>
    <dgm:cxn modelId="{C079C157-62E0-4591-9E01-A6423374E45D}" type="presParOf" srcId="{A1A2FB0B-190C-4458-A0A4-FC60A1BC7E53}" destId="{3F51270F-FACE-497C-9174-37CCD933BB14}" srcOrd="1" destOrd="0" presId="urn:microsoft.com/office/officeart/2005/8/layout/hierarchy4"/>
    <dgm:cxn modelId="{95E92046-B967-4767-8DEE-B0B2A182FDA6}" type="presParOf" srcId="{E226928C-7235-43C4-8575-019659F48BDE}" destId="{DF6781B4-A560-401A-BEB5-D447504179BB}" srcOrd="9" destOrd="0" presId="urn:microsoft.com/office/officeart/2005/8/layout/hierarchy4"/>
    <dgm:cxn modelId="{AEAE284B-2E20-48AB-843F-58A077BFE272}" type="presParOf" srcId="{E226928C-7235-43C4-8575-019659F48BDE}" destId="{9C5B6F5A-605D-4374-9D4E-470AD8C09C40}" srcOrd="10" destOrd="0" presId="urn:microsoft.com/office/officeart/2005/8/layout/hierarchy4"/>
    <dgm:cxn modelId="{04FE5C8D-C216-4ADD-9C8A-B17FB67E1009}" type="presParOf" srcId="{9C5B6F5A-605D-4374-9D4E-470AD8C09C40}" destId="{07C731DD-E191-4FC3-8AC1-C8C947BEB009}" srcOrd="0" destOrd="0" presId="urn:microsoft.com/office/officeart/2005/8/layout/hierarchy4"/>
    <dgm:cxn modelId="{F7742B73-E638-43C3-812B-79FD5AF3027F}" type="presParOf" srcId="{9C5B6F5A-605D-4374-9D4E-470AD8C09C40}" destId="{D110A54C-352B-4F99-A3D8-8552B3B691A6}"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5093A4-1CCA-CE46-B0BF-D091C610C0A4}" type="doc">
      <dgm:prSet loTypeId="urn:microsoft.com/office/officeart/2005/8/layout/process3" loCatId="" qsTypeId="urn:microsoft.com/office/officeart/2005/8/quickstyle/3D2" qsCatId="3D" csTypeId="urn:microsoft.com/office/officeart/2005/8/colors/accent2_2" csCatId="accent2" phldr="1"/>
      <dgm:spPr/>
      <dgm:t>
        <a:bodyPr/>
        <a:lstStyle/>
        <a:p>
          <a:endParaRPr lang="en-US"/>
        </a:p>
      </dgm:t>
    </dgm:pt>
    <dgm:pt modelId="{237A1907-0F37-754A-83D2-0FCF3B507EF4}">
      <dgm:prSet phldrT="[Text]" custT="1"/>
      <dgm:spPr/>
      <dgm:t>
        <a:bodyPr/>
        <a:lstStyle/>
        <a:p>
          <a:pPr algn="ctr"/>
          <a:r>
            <a:rPr lang="en-US" altLang="zh-CN" sz="1600" dirty="0" smtClean="0">
              <a:latin typeface="微软雅黑" pitchFamily="34" charset="-122"/>
              <a:ea typeface="微软雅黑" pitchFamily="34" charset="-122"/>
            </a:rPr>
            <a:t>R-N</a:t>
          </a:r>
          <a:r>
            <a:rPr lang="zh-CN" altLang="en-US" sz="1600" dirty="0" smtClean="0">
              <a:latin typeface="微软雅黑" pitchFamily="34" charset="-122"/>
              <a:ea typeface="微软雅黑" pitchFamily="34" charset="-122"/>
            </a:rPr>
            <a:t>日</a:t>
          </a:r>
          <a:endParaRPr lang="en-US" sz="1600" dirty="0">
            <a:latin typeface="微软雅黑" pitchFamily="34" charset="-122"/>
            <a:ea typeface="微软雅黑" pitchFamily="34" charset="-122"/>
          </a:endParaRPr>
        </a:p>
      </dgm:t>
    </dgm:pt>
    <dgm:pt modelId="{25647EA7-79B2-2945-B72C-F566266C20F7}" type="parTrans" cxnId="{D72C9310-8C79-BA42-9CBE-1AC7ED268768}">
      <dgm:prSet/>
      <dgm:spPr/>
      <dgm:t>
        <a:bodyPr/>
        <a:lstStyle/>
        <a:p>
          <a:endParaRPr lang="en-US" dirty="0">
            <a:latin typeface="微软雅黑" pitchFamily="34" charset="-122"/>
            <a:ea typeface="微软雅黑" pitchFamily="34" charset="-122"/>
          </a:endParaRPr>
        </a:p>
      </dgm:t>
    </dgm:pt>
    <dgm:pt modelId="{DD439960-BCF0-9D44-8CF5-C9E18C77CFE5}" type="sibTrans" cxnId="{D72C9310-8C79-BA42-9CBE-1AC7ED268768}">
      <dgm:prSet/>
      <dgm:spPr/>
      <dgm:t>
        <a:bodyPr/>
        <a:lstStyle/>
        <a:p>
          <a:endParaRPr lang="en-US" dirty="0">
            <a:latin typeface="微软雅黑" pitchFamily="34" charset="-122"/>
            <a:ea typeface="微软雅黑" pitchFamily="34" charset="-122"/>
          </a:endParaRPr>
        </a:p>
      </dgm:t>
    </dgm:pt>
    <dgm:pt modelId="{8994931B-96C2-3F41-B7AA-58566FDA33B8}">
      <dgm:prSet phldrT="[Text]" custT="1"/>
      <dgm:spPr/>
      <dgm:t>
        <a:bodyPr/>
        <a:lstStyle/>
        <a:p>
          <a:r>
            <a:rPr lang="en-US" altLang="zh-CN" sz="1200" dirty="0" smtClean="0">
              <a:latin typeface="微软雅黑" pitchFamily="34" charset="-122"/>
              <a:ea typeface="微软雅黑" pitchFamily="34" charset="-122"/>
            </a:rPr>
            <a:t>SZHK_TZXX</a:t>
          </a:r>
          <a:endParaRPr lang="en-US" sz="1200" dirty="0">
            <a:latin typeface="微软雅黑" pitchFamily="34" charset="-122"/>
            <a:ea typeface="微软雅黑" pitchFamily="34" charset="-122"/>
          </a:endParaRPr>
        </a:p>
      </dgm:t>
    </dgm:pt>
    <dgm:pt modelId="{F39E668A-E4CD-0948-964C-F1E003695CCA}" type="parTrans" cxnId="{E2F19A65-636B-2E4C-A314-C4BA61D5B1FD}">
      <dgm:prSet/>
      <dgm:spPr/>
      <dgm:t>
        <a:bodyPr/>
        <a:lstStyle/>
        <a:p>
          <a:endParaRPr lang="en-US" dirty="0">
            <a:latin typeface="微软雅黑" pitchFamily="34" charset="-122"/>
            <a:ea typeface="微软雅黑" pitchFamily="34" charset="-122"/>
          </a:endParaRPr>
        </a:p>
      </dgm:t>
    </dgm:pt>
    <dgm:pt modelId="{7153A20C-0784-494D-9845-21B7F8703DE1}" type="sibTrans" cxnId="{E2F19A65-636B-2E4C-A314-C4BA61D5B1FD}">
      <dgm:prSet/>
      <dgm:spPr/>
      <dgm:t>
        <a:bodyPr/>
        <a:lstStyle/>
        <a:p>
          <a:endParaRPr lang="en-US" dirty="0">
            <a:latin typeface="微软雅黑" pitchFamily="34" charset="-122"/>
            <a:ea typeface="微软雅黑" pitchFamily="34" charset="-122"/>
          </a:endParaRPr>
        </a:p>
      </dgm:t>
    </dgm:pt>
    <dgm:pt modelId="{86C3E9B0-F53F-814B-8378-AFDB25BB151B}">
      <dgm:prSet phldrT="[Text]" custT="1"/>
      <dgm:spPr/>
      <dgm:t>
        <a:bodyPr/>
        <a:lstStyle/>
        <a:p>
          <a:pPr algn="ctr"/>
          <a:r>
            <a:rPr lang="en-US" sz="1600" dirty="0" smtClean="0">
              <a:latin typeface="微软雅黑" pitchFamily="34" charset="-122"/>
              <a:ea typeface="微软雅黑" pitchFamily="34" charset="-122"/>
            </a:rPr>
            <a:t>R</a:t>
          </a:r>
          <a:r>
            <a:rPr lang="zh-CN" altLang="en-US" sz="1600" dirty="0" smtClean="0">
              <a:latin typeface="微软雅黑" pitchFamily="34" charset="-122"/>
              <a:ea typeface="微软雅黑" pitchFamily="34" charset="-122"/>
            </a:rPr>
            <a:t>日</a:t>
          </a:r>
          <a:endParaRPr lang="en-US" sz="1600" dirty="0">
            <a:latin typeface="微软雅黑" pitchFamily="34" charset="-122"/>
            <a:ea typeface="微软雅黑" pitchFamily="34" charset="-122"/>
          </a:endParaRPr>
        </a:p>
      </dgm:t>
    </dgm:pt>
    <dgm:pt modelId="{082C038B-42B6-D242-8BAF-7F715F38DF99}" type="parTrans" cxnId="{FFC27FBE-D997-B94D-AC31-F705B10280AB}">
      <dgm:prSet/>
      <dgm:spPr/>
      <dgm:t>
        <a:bodyPr/>
        <a:lstStyle/>
        <a:p>
          <a:endParaRPr lang="en-US" dirty="0">
            <a:latin typeface="微软雅黑" pitchFamily="34" charset="-122"/>
            <a:ea typeface="微软雅黑" pitchFamily="34" charset="-122"/>
          </a:endParaRPr>
        </a:p>
      </dgm:t>
    </dgm:pt>
    <dgm:pt modelId="{BC083A8D-006A-D841-AB56-54713B8E4309}" type="sibTrans" cxnId="{FFC27FBE-D997-B94D-AC31-F705B10280AB}">
      <dgm:prSet/>
      <dgm:spPr/>
      <dgm:t>
        <a:bodyPr/>
        <a:lstStyle/>
        <a:p>
          <a:endParaRPr lang="en-US" dirty="0">
            <a:latin typeface="微软雅黑" pitchFamily="34" charset="-122"/>
            <a:ea typeface="微软雅黑" pitchFamily="34" charset="-122"/>
          </a:endParaRPr>
        </a:p>
      </dgm:t>
    </dgm:pt>
    <dgm:pt modelId="{A3B04673-9D2C-D446-B6A6-4847B1AFB241}">
      <dgm:prSet phldrT="[Text]" custT="1"/>
      <dgm:spPr/>
      <dgm:t>
        <a:bodyPr/>
        <a:lstStyle/>
        <a:p>
          <a:r>
            <a:rPr lang="en-US" altLang="zh-CN" sz="1200" dirty="0" smtClean="0">
              <a:latin typeface="微软雅黑" pitchFamily="34" charset="-122"/>
              <a:ea typeface="微软雅黑" pitchFamily="34" charset="-122"/>
            </a:rPr>
            <a:t>SZHK_SJSJG</a:t>
          </a:r>
          <a:endParaRPr lang="en-US" sz="1200" dirty="0">
            <a:latin typeface="微软雅黑" pitchFamily="34" charset="-122"/>
            <a:ea typeface="微软雅黑" pitchFamily="34" charset="-122"/>
          </a:endParaRPr>
        </a:p>
      </dgm:t>
    </dgm:pt>
    <dgm:pt modelId="{BC516D40-C868-C74A-AC80-983E75679A73}" type="parTrans" cxnId="{9AE568F7-EEC1-D548-9DE9-BA1E8EE0DA74}">
      <dgm:prSet/>
      <dgm:spPr/>
      <dgm:t>
        <a:bodyPr/>
        <a:lstStyle/>
        <a:p>
          <a:endParaRPr lang="en-US" dirty="0">
            <a:latin typeface="微软雅黑" pitchFamily="34" charset="-122"/>
            <a:ea typeface="微软雅黑" pitchFamily="34" charset="-122"/>
          </a:endParaRPr>
        </a:p>
      </dgm:t>
    </dgm:pt>
    <dgm:pt modelId="{E3FCB878-A990-CD44-9F3E-5FB00A30C067}" type="sibTrans" cxnId="{9AE568F7-EEC1-D548-9DE9-BA1E8EE0DA74}">
      <dgm:prSet/>
      <dgm:spPr/>
      <dgm:t>
        <a:bodyPr/>
        <a:lstStyle/>
        <a:p>
          <a:endParaRPr lang="en-US" dirty="0">
            <a:latin typeface="微软雅黑" pitchFamily="34" charset="-122"/>
            <a:ea typeface="微软雅黑" pitchFamily="34" charset="-122"/>
          </a:endParaRPr>
        </a:p>
      </dgm:t>
    </dgm:pt>
    <dgm:pt modelId="{6893A961-2691-C047-ADAC-588A5E926730}">
      <dgm:prSet phldrT="[Text]" custT="1"/>
      <dgm:spPr/>
      <dgm:t>
        <a:bodyPr/>
        <a:lstStyle/>
        <a:p>
          <a:pPr algn="ctr"/>
          <a:r>
            <a:rPr lang="zh-CN" altLang="en-US" sz="1600" dirty="0" smtClean="0">
              <a:latin typeface="微软雅黑" pitchFamily="34" charset="-122"/>
              <a:ea typeface="微软雅黑" pitchFamily="34" charset="-122"/>
            </a:rPr>
            <a:t>申报处理日</a:t>
          </a:r>
          <a:endParaRPr lang="en-US" sz="1600" dirty="0">
            <a:latin typeface="微软雅黑" pitchFamily="34" charset="-122"/>
            <a:ea typeface="微软雅黑" pitchFamily="34" charset="-122"/>
          </a:endParaRPr>
        </a:p>
      </dgm:t>
    </dgm:pt>
    <dgm:pt modelId="{69A4D81B-17AC-AC44-B10F-78EF6BBED2EC}" type="parTrans" cxnId="{6583B728-94C3-D34B-8743-497491B2D7BA}">
      <dgm:prSet/>
      <dgm:spPr/>
      <dgm:t>
        <a:bodyPr/>
        <a:lstStyle/>
        <a:p>
          <a:endParaRPr lang="en-US" dirty="0">
            <a:latin typeface="微软雅黑" pitchFamily="34" charset="-122"/>
            <a:ea typeface="微软雅黑" pitchFamily="34" charset="-122"/>
          </a:endParaRPr>
        </a:p>
      </dgm:t>
    </dgm:pt>
    <dgm:pt modelId="{72FFD8BC-5ACE-2F41-B600-78791A15D2BC}" type="sibTrans" cxnId="{6583B728-94C3-D34B-8743-497491B2D7BA}">
      <dgm:prSet/>
      <dgm:spPr/>
      <dgm:t>
        <a:bodyPr/>
        <a:lstStyle/>
        <a:p>
          <a:endParaRPr lang="en-US" dirty="0">
            <a:latin typeface="微软雅黑" pitchFamily="34" charset="-122"/>
            <a:ea typeface="微软雅黑" pitchFamily="34" charset="-122"/>
          </a:endParaRPr>
        </a:p>
      </dgm:t>
    </dgm:pt>
    <dgm:pt modelId="{27749D48-960E-D644-A559-F74E0791D870}">
      <dgm:prSet phldrT="[Text]" custT="1"/>
      <dgm:spPr/>
      <dgm:t>
        <a:bodyPr/>
        <a:lstStyle/>
        <a:p>
          <a:r>
            <a:rPr lang="en-US" altLang="zh-CN" sz="1200" dirty="0" smtClean="0">
              <a:latin typeface="微软雅黑" pitchFamily="34" charset="-122"/>
              <a:ea typeface="微软雅黑" pitchFamily="34" charset="-122"/>
            </a:rPr>
            <a:t>SZHK_SJSJG</a:t>
          </a:r>
          <a:endParaRPr lang="en-US" sz="1200" dirty="0">
            <a:latin typeface="微软雅黑" pitchFamily="34" charset="-122"/>
            <a:ea typeface="微软雅黑" pitchFamily="34" charset="-122"/>
          </a:endParaRPr>
        </a:p>
      </dgm:t>
    </dgm:pt>
    <dgm:pt modelId="{D5D1CB7F-308A-A34A-A80A-2E43CC9534C0}" type="parTrans" cxnId="{F9D233B4-59DD-E443-AF46-2067F12A1D4E}">
      <dgm:prSet/>
      <dgm:spPr/>
      <dgm:t>
        <a:bodyPr/>
        <a:lstStyle/>
        <a:p>
          <a:endParaRPr lang="en-US" dirty="0">
            <a:latin typeface="微软雅黑" pitchFamily="34" charset="-122"/>
            <a:ea typeface="微软雅黑" pitchFamily="34" charset="-122"/>
          </a:endParaRPr>
        </a:p>
      </dgm:t>
    </dgm:pt>
    <dgm:pt modelId="{1F50F50C-AC90-F240-88C2-E633A5FD5674}" type="sibTrans" cxnId="{F9D233B4-59DD-E443-AF46-2067F12A1D4E}">
      <dgm:prSet/>
      <dgm:spPr/>
      <dgm:t>
        <a:bodyPr/>
        <a:lstStyle/>
        <a:p>
          <a:endParaRPr lang="en-US" dirty="0">
            <a:latin typeface="微软雅黑" pitchFamily="34" charset="-122"/>
            <a:ea typeface="微软雅黑" pitchFamily="34" charset="-122"/>
          </a:endParaRPr>
        </a:p>
      </dgm:t>
    </dgm:pt>
    <dgm:pt modelId="{76AD5151-50DD-1747-8864-5420A3BB5FC1}">
      <dgm:prSet phldrT="[Text]" custT="1"/>
      <dgm:spPr/>
      <dgm:t>
        <a:bodyPr/>
        <a:lstStyle/>
        <a:p>
          <a:r>
            <a:rPr lang="en-US" altLang="zh-CN" sz="1200" dirty="0" smtClean="0">
              <a:latin typeface="微软雅黑" pitchFamily="34" charset="-122"/>
              <a:ea typeface="微软雅黑" pitchFamily="34" charset="-122"/>
            </a:rPr>
            <a:t>SZHK_SJSDZ</a:t>
          </a:r>
          <a:endParaRPr lang="en-US" sz="1200" dirty="0">
            <a:latin typeface="微软雅黑" pitchFamily="34" charset="-122"/>
            <a:ea typeface="微软雅黑" pitchFamily="34" charset="-122"/>
          </a:endParaRPr>
        </a:p>
      </dgm:t>
    </dgm:pt>
    <dgm:pt modelId="{7B868E02-C770-A840-A875-C6D924BD9E43}" type="parTrans" cxnId="{8DDE9D01-30CD-F744-85D5-246CC39DDF35}">
      <dgm:prSet/>
      <dgm:spPr/>
      <dgm:t>
        <a:bodyPr/>
        <a:lstStyle/>
        <a:p>
          <a:endParaRPr lang="en-US" dirty="0">
            <a:latin typeface="微软雅黑" pitchFamily="34" charset="-122"/>
            <a:ea typeface="微软雅黑" pitchFamily="34" charset="-122"/>
          </a:endParaRPr>
        </a:p>
      </dgm:t>
    </dgm:pt>
    <dgm:pt modelId="{E6D33F5A-E7DD-AA48-BD14-E8540273880A}" type="sibTrans" cxnId="{8DDE9D01-30CD-F744-85D5-246CC39DDF35}">
      <dgm:prSet/>
      <dgm:spPr/>
      <dgm:t>
        <a:bodyPr/>
        <a:lstStyle/>
        <a:p>
          <a:endParaRPr lang="en-US" dirty="0">
            <a:latin typeface="微软雅黑" pitchFamily="34" charset="-122"/>
            <a:ea typeface="微软雅黑" pitchFamily="34" charset="-122"/>
          </a:endParaRPr>
        </a:p>
      </dgm:t>
    </dgm:pt>
    <dgm:pt modelId="{E74E659E-B772-8841-9100-C0D4C6904A24}">
      <dgm:prSet custT="1"/>
      <dgm:spPr/>
      <dgm:t>
        <a:bodyPr/>
        <a:lstStyle/>
        <a:p>
          <a:pPr algn="ctr"/>
          <a:r>
            <a:rPr lang="zh-CN" altLang="en-US" sz="1600" dirty="0" smtClean="0">
              <a:latin typeface="微软雅黑" pitchFamily="34" charset="-122"/>
              <a:ea typeface="微软雅黑" pitchFamily="34" charset="-122"/>
            </a:rPr>
            <a:t>发放日 </a:t>
          </a:r>
          <a:endParaRPr lang="en-US" sz="1600" dirty="0">
            <a:latin typeface="微软雅黑" pitchFamily="34" charset="-122"/>
            <a:ea typeface="微软雅黑" pitchFamily="34" charset="-122"/>
          </a:endParaRPr>
        </a:p>
      </dgm:t>
    </dgm:pt>
    <dgm:pt modelId="{22EC2A98-6FF6-6542-8DDF-F62C63CCA114}" type="parTrans" cxnId="{40C96299-BDD6-4C4C-A018-B7E562305BA9}">
      <dgm:prSet/>
      <dgm:spPr/>
      <dgm:t>
        <a:bodyPr/>
        <a:lstStyle/>
        <a:p>
          <a:endParaRPr lang="en-US" dirty="0">
            <a:latin typeface="微软雅黑" pitchFamily="34" charset="-122"/>
            <a:ea typeface="微软雅黑" pitchFamily="34" charset="-122"/>
          </a:endParaRPr>
        </a:p>
      </dgm:t>
    </dgm:pt>
    <dgm:pt modelId="{DC4D3B76-FB67-2946-B61F-FF2E3047C78D}" type="sibTrans" cxnId="{40C96299-BDD6-4C4C-A018-B7E562305BA9}">
      <dgm:prSet/>
      <dgm:spPr/>
      <dgm:t>
        <a:bodyPr/>
        <a:lstStyle/>
        <a:p>
          <a:endParaRPr lang="en-US" dirty="0">
            <a:latin typeface="微软雅黑" pitchFamily="34" charset="-122"/>
            <a:ea typeface="微软雅黑" pitchFamily="34" charset="-122"/>
          </a:endParaRPr>
        </a:p>
      </dgm:t>
    </dgm:pt>
    <dgm:pt modelId="{94441B07-2063-A04F-BCC6-235919F6DE15}">
      <dgm:prSet custT="1"/>
      <dgm:spPr/>
      <dgm:t>
        <a:bodyPr/>
        <a:lstStyle/>
        <a:p>
          <a:pPr algn="ctr"/>
          <a:r>
            <a:rPr lang="zh-CN" altLang="en-US" sz="1600" dirty="0" smtClean="0">
              <a:latin typeface="微软雅黑" pitchFamily="34" charset="-122"/>
              <a:ea typeface="微软雅黑" pitchFamily="34" charset="-122"/>
            </a:rPr>
            <a:t>申报期</a:t>
          </a:r>
          <a:endParaRPr lang="en-US" sz="1600" dirty="0">
            <a:latin typeface="微软雅黑" pitchFamily="34" charset="-122"/>
            <a:ea typeface="微软雅黑" pitchFamily="34" charset="-122"/>
          </a:endParaRPr>
        </a:p>
      </dgm:t>
    </dgm:pt>
    <dgm:pt modelId="{5F998340-DEA6-634C-9853-C2F364F0CD74}" type="parTrans" cxnId="{B3C321F3-267A-D84A-B148-C2C463E4F2FD}">
      <dgm:prSet/>
      <dgm:spPr/>
      <dgm:t>
        <a:bodyPr/>
        <a:lstStyle/>
        <a:p>
          <a:endParaRPr lang="en-US" dirty="0">
            <a:latin typeface="微软雅黑" pitchFamily="34" charset="-122"/>
            <a:ea typeface="微软雅黑" pitchFamily="34" charset="-122"/>
          </a:endParaRPr>
        </a:p>
      </dgm:t>
    </dgm:pt>
    <dgm:pt modelId="{499EC7DD-72D9-DF40-81FF-ED814AE85879}" type="sibTrans" cxnId="{B3C321F3-267A-D84A-B148-C2C463E4F2FD}">
      <dgm:prSet/>
      <dgm:spPr/>
      <dgm:t>
        <a:bodyPr/>
        <a:lstStyle/>
        <a:p>
          <a:endParaRPr lang="en-US" dirty="0">
            <a:latin typeface="微软雅黑" pitchFamily="34" charset="-122"/>
            <a:ea typeface="微软雅黑" pitchFamily="34" charset="-122"/>
          </a:endParaRPr>
        </a:p>
      </dgm:t>
    </dgm:pt>
    <dgm:pt modelId="{3AA4950E-DC33-A347-8699-1770595BFF8A}">
      <dgm:prSet custT="1"/>
      <dgm:spPr/>
      <dgm:t>
        <a:bodyPr/>
        <a:lstStyle/>
        <a:p>
          <a:r>
            <a:rPr lang="en-US" altLang="zh-CN" sz="1200" dirty="0" smtClean="0">
              <a:latin typeface="微软雅黑" pitchFamily="34" charset="-122"/>
              <a:ea typeface="微软雅黑" pitchFamily="34" charset="-122"/>
            </a:rPr>
            <a:t>SZHK_YWHB</a:t>
          </a:r>
          <a:endParaRPr lang="en-US" sz="1200" dirty="0">
            <a:latin typeface="微软雅黑" pitchFamily="34" charset="-122"/>
            <a:ea typeface="微软雅黑" pitchFamily="34" charset="-122"/>
          </a:endParaRPr>
        </a:p>
      </dgm:t>
    </dgm:pt>
    <dgm:pt modelId="{DC04656F-ADE5-B849-945A-043415419D94}" type="parTrans" cxnId="{3BBD5517-E35F-A84C-8694-A84B45A3708F}">
      <dgm:prSet/>
      <dgm:spPr/>
      <dgm:t>
        <a:bodyPr/>
        <a:lstStyle/>
        <a:p>
          <a:endParaRPr lang="en-US" dirty="0">
            <a:latin typeface="微软雅黑" pitchFamily="34" charset="-122"/>
            <a:ea typeface="微软雅黑" pitchFamily="34" charset="-122"/>
          </a:endParaRPr>
        </a:p>
      </dgm:t>
    </dgm:pt>
    <dgm:pt modelId="{DFD33AAA-0303-364D-899B-F3C66182344D}" type="sibTrans" cxnId="{3BBD5517-E35F-A84C-8694-A84B45A3708F}">
      <dgm:prSet/>
      <dgm:spPr/>
      <dgm:t>
        <a:bodyPr/>
        <a:lstStyle/>
        <a:p>
          <a:endParaRPr lang="en-US" dirty="0">
            <a:latin typeface="微软雅黑" pitchFamily="34" charset="-122"/>
            <a:ea typeface="微软雅黑" pitchFamily="34" charset="-122"/>
          </a:endParaRPr>
        </a:p>
      </dgm:t>
    </dgm:pt>
    <dgm:pt modelId="{1F6C40E7-A2D5-B643-A13F-2C78FE87087E}">
      <dgm:prSet phldrT="[Text]" custT="1"/>
      <dgm:spPr/>
      <dgm:t>
        <a:bodyPr/>
        <a:lstStyle/>
        <a:p>
          <a:r>
            <a:rPr lang="en-US" altLang="zh-CN" sz="1200" dirty="0" smtClean="0">
              <a:latin typeface="微软雅黑" pitchFamily="34" charset="-122"/>
              <a:ea typeface="微软雅黑" pitchFamily="34" charset="-122"/>
            </a:rPr>
            <a:t>SZHK_SJSDZ</a:t>
          </a:r>
          <a:endParaRPr lang="en-US" sz="1200" dirty="0">
            <a:latin typeface="微软雅黑" pitchFamily="34" charset="-122"/>
            <a:ea typeface="微软雅黑" pitchFamily="34" charset="-122"/>
          </a:endParaRPr>
        </a:p>
      </dgm:t>
    </dgm:pt>
    <dgm:pt modelId="{9A4FAEE7-1B74-2446-ADDC-EAC4002E29F4}" type="parTrans" cxnId="{645EA62A-CE51-C541-BFB6-4891F82C79B8}">
      <dgm:prSet/>
      <dgm:spPr/>
      <dgm:t>
        <a:bodyPr/>
        <a:lstStyle/>
        <a:p>
          <a:endParaRPr lang="en-US" dirty="0">
            <a:latin typeface="微软雅黑" pitchFamily="34" charset="-122"/>
            <a:ea typeface="微软雅黑" pitchFamily="34" charset="-122"/>
          </a:endParaRPr>
        </a:p>
      </dgm:t>
    </dgm:pt>
    <dgm:pt modelId="{FF42D0FF-D757-4A42-BDFE-FBA587370C04}" type="sibTrans" cxnId="{645EA62A-CE51-C541-BFB6-4891F82C79B8}">
      <dgm:prSet/>
      <dgm:spPr/>
      <dgm:t>
        <a:bodyPr/>
        <a:lstStyle/>
        <a:p>
          <a:endParaRPr lang="en-US" dirty="0">
            <a:latin typeface="微软雅黑" pitchFamily="34" charset="-122"/>
            <a:ea typeface="微软雅黑" pitchFamily="34" charset="-122"/>
          </a:endParaRPr>
        </a:p>
      </dgm:t>
    </dgm:pt>
    <dgm:pt modelId="{9235C991-C0AF-2C4E-99FB-654FB8F11B32}">
      <dgm:prSet custT="1"/>
      <dgm:spPr/>
      <dgm:t>
        <a:bodyPr/>
        <a:lstStyle/>
        <a:p>
          <a:r>
            <a:rPr lang="en-US" altLang="zh-CN" sz="1200" dirty="0" smtClean="0">
              <a:latin typeface="微软雅黑" pitchFamily="34" charset="-122"/>
              <a:ea typeface="微软雅黑" pitchFamily="34" charset="-122"/>
            </a:rPr>
            <a:t>SZHK_SJSJG</a:t>
          </a:r>
          <a:endParaRPr lang="en-US" sz="1200" dirty="0">
            <a:latin typeface="微软雅黑" pitchFamily="34" charset="-122"/>
            <a:ea typeface="微软雅黑" pitchFamily="34" charset="-122"/>
          </a:endParaRPr>
        </a:p>
      </dgm:t>
    </dgm:pt>
    <dgm:pt modelId="{95B8FF07-34F7-CE49-B177-C93203E3D975}" type="parTrans" cxnId="{B4565273-3C9A-D04F-855B-E30DD1AA8980}">
      <dgm:prSet/>
      <dgm:spPr/>
      <dgm:t>
        <a:bodyPr/>
        <a:lstStyle/>
        <a:p>
          <a:endParaRPr lang="en-US" dirty="0">
            <a:latin typeface="微软雅黑" pitchFamily="34" charset="-122"/>
            <a:ea typeface="微软雅黑" pitchFamily="34" charset="-122"/>
          </a:endParaRPr>
        </a:p>
      </dgm:t>
    </dgm:pt>
    <dgm:pt modelId="{66A0EF53-B2E0-ED45-869C-151EA4570BF7}" type="sibTrans" cxnId="{B4565273-3C9A-D04F-855B-E30DD1AA8980}">
      <dgm:prSet/>
      <dgm:spPr/>
      <dgm:t>
        <a:bodyPr/>
        <a:lstStyle/>
        <a:p>
          <a:endParaRPr lang="en-US" dirty="0">
            <a:latin typeface="微软雅黑" pitchFamily="34" charset="-122"/>
            <a:ea typeface="微软雅黑" pitchFamily="34" charset="-122"/>
          </a:endParaRPr>
        </a:p>
      </dgm:t>
    </dgm:pt>
    <dgm:pt modelId="{C56F45DD-6EE8-5D4E-A003-7C3E6A9E26A9}">
      <dgm:prSet custT="1"/>
      <dgm:spPr/>
      <dgm:t>
        <a:bodyPr/>
        <a:lstStyle/>
        <a:p>
          <a:r>
            <a:rPr lang="en-US" altLang="zh-CN" sz="1200" dirty="0" smtClean="0">
              <a:latin typeface="微软雅黑" pitchFamily="34" charset="-122"/>
              <a:ea typeface="微软雅黑" pitchFamily="34" charset="-122"/>
            </a:rPr>
            <a:t>SZHK_SJSQS</a:t>
          </a:r>
          <a:endParaRPr lang="en-US" sz="1200" dirty="0">
            <a:latin typeface="微软雅黑" pitchFamily="34" charset="-122"/>
            <a:ea typeface="微软雅黑" pitchFamily="34" charset="-122"/>
          </a:endParaRPr>
        </a:p>
      </dgm:t>
    </dgm:pt>
    <dgm:pt modelId="{A96297B7-2A84-284D-8288-B364D906FE38}" type="parTrans" cxnId="{9EC1442F-64FD-234B-9106-54EE5471E46E}">
      <dgm:prSet/>
      <dgm:spPr/>
      <dgm:t>
        <a:bodyPr/>
        <a:lstStyle/>
        <a:p>
          <a:endParaRPr lang="en-US" dirty="0">
            <a:latin typeface="微软雅黑" pitchFamily="34" charset="-122"/>
            <a:ea typeface="微软雅黑" pitchFamily="34" charset="-122"/>
          </a:endParaRPr>
        </a:p>
      </dgm:t>
    </dgm:pt>
    <dgm:pt modelId="{8DA0A54B-C523-4E41-BDEC-6E7D5D39140A}" type="sibTrans" cxnId="{9EC1442F-64FD-234B-9106-54EE5471E46E}">
      <dgm:prSet/>
      <dgm:spPr/>
      <dgm:t>
        <a:bodyPr/>
        <a:lstStyle/>
        <a:p>
          <a:endParaRPr lang="en-US" dirty="0">
            <a:latin typeface="微软雅黑" pitchFamily="34" charset="-122"/>
            <a:ea typeface="微软雅黑" pitchFamily="34" charset="-122"/>
          </a:endParaRPr>
        </a:p>
      </dgm:t>
    </dgm:pt>
    <dgm:pt modelId="{7CA3E244-5FEF-447C-8115-D98271220904}">
      <dgm:prSet custT="1"/>
      <dgm:spPr/>
      <dgm:t>
        <a:bodyPr/>
        <a:lstStyle/>
        <a:p>
          <a:r>
            <a:rPr lang="en-US" altLang="zh-CN" sz="1200" dirty="0" smtClean="0">
              <a:latin typeface="微软雅黑" pitchFamily="34" charset="-122"/>
              <a:ea typeface="微软雅黑" pitchFamily="34" charset="-122"/>
            </a:rPr>
            <a:t>SZHK_SJSDZ</a:t>
          </a:r>
          <a:endParaRPr lang="en-US" sz="1200" dirty="0">
            <a:latin typeface="微软雅黑" pitchFamily="34" charset="-122"/>
            <a:ea typeface="微软雅黑" pitchFamily="34" charset="-122"/>
          </a:endParaRPr>
        </a:p>
      </dgm:t>
    </dgm:pt>
    <dgm:pt modelId="{0F3B4D16-B09F-4C99-9632-0B7B5C30F30E}" type="parTrans" cxnId="{97FD12ED-A9DC-4D96-A854-637E9B1DF335}">
      <dgm:prSet/>
      <dgm:spPr/>
      <dgm:t>
        <a:bodyPr/>
        <a:lstStyle/>
        <a:p>
          <a:endParaRPr lang="zh-CN" altLang="en-US" dirty="0">
            <a:latin typeface="微软雅黑" pitchFamily="34" charset="-122"/>
            <a:ea typeface="微软雅黑" pitchFamily="34" charset="-122"/>
          </a:endParaRPr>
        </a:p>
      </dgm:t>
    </dgm:pt>
    <dgm:pt modelId="{895CE8BB-6623-424F-886C-24BA8F106E67}" type="sibTrans" cxnId="{97FD12ED-A9DC-4D96-A854-637E9B1DF335}">
      <dgm:prSet/>
      <dgm:spPr/>
      <dgm:t>
        <a:bodyPr/>
        <a:lstStyle/>
        <a:p>
          <a:endParaRPr lang="zh-CN" altLang="en-US" dirty="0">
            <a:latin typeface="微软雅黑" pitchFamily="34" charset="-122"/>
            <a:ea typeface="微软雅黑" pitchFamily="34" charset="-122"/>
          </a:endParaRPr>
        </a:p>
      </dgm:t>
    </dgm:pt>
    <dgm:pt modelId="{86D8DA26-711D-EB4D-8298-4821A4D2055F}" type="pres">
      <dgm:prSet presAssocID="{525093A4-1CCA-CE46-B0BF-D091C610C0A4}" presName="linearFlow" presStyleCnt="0">
        <dgm:presLayoutVars>
          <dgm:dir/>
          <dgm:animLvl val="lvl"/>
          <dgm:resizeHandles val="exact"/>
        </dgm:presLayoutVars>
      </dgm:prSet>
      <dgm:spPr/>
      <dgm:t>
        <a:bodyPr/>
        <a:lstStyle/>
        <a:p>
          <a:endParaRPr lang="en-US"/>
        </a:p>
      </dgm:t>
    </dgm:pt>
    <dgm:pt modelId="{3502B97F-3972-6E4D-9F96-ACB93A497C63}" type="pres">
      <dgm:prSet presAssocID="{237A1907-0F37-754A-83D2-0FCF3B507EF4}" presName="composite" presStyleCnt="0"/>
      <dgm:spPr/>
    </dgm:pt>
    <dgm:pt modelId="{BE69099A-A2BC-7E46-BF0C-903D80CBCA2B}" type="pres">
      <dgm:prSet presAssocID="{237A1907-0F37-754A-83D2-0FCF3B507EF4}" presName="parTx" presStyleLbl="node1" presStyleIdx="0" presStyleCnt="5">
        <dgm:presLayoutVars>
          <dgm:chMax val="0"/>
          <dgm:chPref val="0"/>
          <dgm:bulletEnabled val="1"/>
        </dgm:presLayoutVars>
      </dgm:prSet>
      <dgm:spPr/>
      <dgm:t>
        <a:bodyPr/>
        <a:lstStyle/>
        <a:p>
          <a:endParaRPr lang="en-US"/>
        </a:p>
      </dgm:t>
    </dgm:pt>
    <dgm:pt modelId="{1AB07A05-F3A3-024D-8DF5-5EA4B9313399}" type="pres">
      <dgm:prSet presAssocID="{237A1907-0F37-754A-83D2-0FCF3B507EF4}" presName="parSh" presStyleLbl="node1" presStyleIdx="0" presStyleCnt="5"/>
      <dgm:spPr/>
      <dgm:t>
        <a:bodyPr/>
        <a:lstStyle/>
        <a:p>
          <a:endParaRPr lang="en-US"/>
        </a:p>
      </dgm:t>
    </dgm:pt>
    <dgm:pt modelId="{A9878F5D-560B-8F48-AED8-489B8E1212A6}" type="pres">
      <dgm:prSet presAssocID="{237A1907-0F37-754A-83D2-0FCF3B507EF4}" presName="desTx" presStyleLbl="fgAcc1" presStyleIdx="0" presStyleCnt="5" custScaleX="142716" custScaleY="97072">
        <dgm:presLayoutVars>
          <dgm:bulletEnabled val="1"/>
        </dgm:presLayoutVars>
      </dgm:prSet>
      <dgm:spPr/>
      <dgm:t>
        <a:bodyPr/>
        <a:lstStyle/>
        <a:p>
          <a:endParaRPr lang="en-US"/>
        </a:p>
      </dgm:t>
    </dgm:pt>
    <dgm:pt modelId="{506F7AF2-682C-B649-AB85-82899F7A69BB}" type="pres">
      <dgm:prSet presAssocID="{DD439960-BCF0-9D44-8CF5-C9E18C77CFE5}" presName="sibTrans" presStyleLbl="sibTrans2D1" presStyleIdx="0" presStyleCnt="4"/>
      <dgm:spPr/>
      <dgm:t>
        <a:bodyPr/>
        <a:lstStyle/>
        <a:p>
          <a:endParaRPr lang="en-US"/>
        </a:p>
      </dgm:t>
    </dgm:pt>
    <dgm:pt modelId="{61B9C541-6C3D-914F-8998-1C4C2AD5DCD2}" type="pres">
      <dgm:prSet presAssocID="{DD439960-BCF0-9D44-8CF5-C9E18C77CFE5}" presName="connTx" presStyleLbl="sibTrans2D1" presStyleIdx="0" presStyleCnt="4"/>
      <dgm:spPr/>
      <dgm:t>
        <a:bodyPr/>
        <a:lstStyle/>
        <a:p>
          <a:endParaRPr lang="en-US"/>
        </a:p>
      </dgm:t>
    </dgm:pt>
    <dgm:pt modelId="{98965186-F738-6A45-995E-F5C9242DDB70}" type="pres">
      <dgm:prSet presAssocID="{86C3E9B0-F53F-814B-8378-AFDB25BB151B}" presName="composite" presStyleCnt="0"/>
      <dgm:spPr/>
    </dgm:pt>
    <dgm:pt modelId="{9C274952-1606-404C-AA84-6BD3E2EE2949}" type="pres">
      <dgm:prSet presAssocID="{86C3E9B0-F53F-814B-8378-AFDB25BB151B}" presName="parTx" presStyleLbl="node1" presStyleIdx="0" presStyleCnt="5">
        <dgm:presLayoutVars>
          <dgm:chMax val="0"/>
          <dgm:chPref val="0"/>
          <dgm:bulletEnabled val="1"/>
        </dgm:presLayoutVars>
      </dgm:prSet>
      <dgm:spPr/>
      <dgm:t>
        <a:bodyPr/>
        <a:lstStyle/>
        <a:p>
          <a:endParaRPr lang="en-US"/>
        </a:p>
      </dgm:t>
    </dgm:pt>
    <dgm:pt modelId="{F75E65AD-E2E5-F24F-9739-8200E9EC0D64}" type="pres">
      <dgm:prSet presAssocID="{86C3E9B0-F53F-814B-8378-AFDB25BB151B}" presName="parSh" presStyleLbl="node1" presStyleIdx="1" presStyleCnt="5"/>
      <dgm:spPr/>
      <dgm:t>
        <a:bodyPr/>
        <a:lstStyle/>
        <a:p>
          <a:endParaRPr lang="en-US"/>
        </a:p>
      </dgm:t>
    </dgm:pt>
    <dgm:pt modelId="{C687398E-8991-5047-80FB-9A8B89572B2F}" type="pres">
      <dgm:prSet presAssocID="{86C3E9B0-F53F-814B-8378-AFDB25BB151B}" presName="desTx" presStyleLbl="fgAcc1" presStyleIdx="1" presStyleCnt="5" custScaleX="137771" custScaleY="97271">
        <dgm:presLayoutVars>
          <dgm:bulletEnabled val="1"/>
        </dgm:presLayoutVars>
      </dgm:prSet>
      <dgm:spPr/>
      <dgm:t>
        <a:bodyPr/>
        <a:lstStyle/>
        <a:p>
          <a:endParaRPr lang="en-US"/>
        </a:p>
      </dgm:t>
    </dgm:pt>
    <dgm:pt modelId="{7B0D8CAE-7329-524A-8BFB-E45494869A40}" type="pres">
      <dgm:prSet presAssocID="{BC083A8D-006A-D841-AB56-54713B8E4309}" presName="sibTrans" presStyleLbl="sibTrans2D1" presStyleIdx="1" presStyleCnt="4"/>
      <dgm:spPr/>
      <dgm:t>
        <a:bodyPr/>
        <a:lstStyle/>
        <a:p>
          <a:endParaRPr lang="en-US"/>
        </a:p>
      </dgm:t>
    </dgm:pt>
    <dgm:pt modelId="{A053C153-9BB6-ED46-A700-E7A09B33473D}" type="pres">
      <dgm:prSet presAssocID="{BC083A8D-006A-D841-AB56-54713B8E4309}" presName="connTx" presStyleLbl="sibTrans2D1" presStyleIdx="1" presStyleCnt="4"/>
      <dgm:spPr/>
      <dgm:t>
        <a:bodyPr/>
        <a:lstStyle/>
        <a:p>
          <a:endParaRPr lang="en-US"/>
        </a:p>
      </dgm:t>
    </dgm:pt>
    <dgm:pt modelId="{FA9C9950-9CDB-D946-8754-09F9D579628A}" type="pres">
      <dgm:prSet presAssocID="{94441B07-2063-A04F-BCC6-235919F6DE15}" presName="composite" presStyleCnt="0"/>
      <dgm:spPr/>
    </dgm:pt>
    <dgm:pt modelId="{55337504-83E3-6B4C-A7E7-C4221D513712}" type="pres">
      <dgm:prSet presAssocID="{94441B07-2063-A04F-BCC6-235919F6DE15}" presName="parTx" presStyleLbl="node1" presStyleIdx="1" presStyleCnt="5">
        <dgm:presLayoutVars>
          <dgm:chMax val="0"/>
          <dgm:chPref val="0"/>
          <dgm:bulletEnabled val="1"/>
        </dgm:presLayoutVars>
      </dgm:prSet>
      <dgm:spPr/>
      <dgm:t>
        <a:bodyPr/>
        <a:lstStyle/>
        <a:p>
          <a:endParaRPr lang="en-US"/>
        </a:p>
      </dgm:t>
    </dgm:pt>
    <dgm:pt modelId="{83573953-6F9E-7C4E-9233-1614621DC51C}" type="pres">
      <dgm:prSet presAssocID="{94441B07-2063-A04F-BCC6-235919F6DE15}" presName="parSh" presStyleLbl="node1" presStyleIdx="2" presStyleCnt="5"/>
      <dgm:spPr/>
      <dgm:t>
        <a:bodyPr/>
        <a:lstStyle/>
        <a:p>
          <a:endParaRPr lang="en-US"/>
        </a:p>
      </dgm:t>
    </dgm:pt>
    <dgm:pt modelId="{473DE6A7-D7B4-F14F-BEB3-9EF0E79BFB6B}" type="pres">
      <dgm:prSet presAssocID="{94441B07-2063-A04F-BCC6-235919F6DE15}" presName="desTx" presStyleLbl="fgAcc1" presStyleIdx="2" presStyleCnt="5" custScaleX="149854" custScaleY="95861">
        <dgm:presLayoutVars>
          <dgm:bulletEnabled val="1"/>
        </dgm:presLayoutVars>
      </dgm:prSet>
      <dgm:spPr/>
      <dgm:t>
        <a:bodyPr/>
        <a:lstStyle/>
        <a:p>
          <a:endParaRPr lang="en-US"/>
        </a:p>
      </dgm:t>
    </dgm:pt>
    <dgm:pt modelId="{EA3D4F09-2F32-0E46-8539-C165F596AD74}" type="pres">
      <dgm:prSet presAssocID="{499EC7DD-72D9-DF40-81FF-ED814AE85879}" presName="sibTrans" presStyleLbl="sibTrans2D1" presStyleIdx="2" presStyleCnt="4"/>
      <dgm:spPr/>
      <dgm:t>
        <a:bodyPr/>
        <a:lstStyle/>
        <a:p>
          <a:endParaRPr lang="en-US"/>
        </a:p>
      </dgm:t>
    </dgm:pt>
    <dgm:pt modelId="{43A8F817-D3CB-CF4B-B429-303056DECD53}" type="pres">
      <dgm:prSet presAssocID="{499EC7DD-72D9-DF40-81FF-ED814AE85879}" presName="connTx" presStyleLbl="sibTrans2D1" presStyleIdx="2" presStyleCnt="4"/>
      <dgm:spPr/>
      <dgm:t>
        <a:bodyPr/>
        <a:lstStyle/>
        <a:p>
          <a:endParaRPr lang="en-US"/>
        </a:p>
      </dgm:t>
    </dgm:pt>
    <dgm:pt modelId="{B76C0F7F-AFD1-134A-AEC5-AC4014BF3B52}" type="pres">
      <dgm:prSet presAssocID="{6893A961-2691-C047-ADAC-588A5E926730}" presName="composite" presStyleCnt="0"/>
      <dgm:spPr/>
    </dgm:pt>
    <dgm:pt modelId="{D13360D1-63E0-0B4B-A236-D754E801A762}" type="pres">
      <dgm:prSet presAssocID="{6893A961-2691-C047-ADAC-588A5E926730}" presName="parTx" presStyleLbl="node1" presStyleIdx="2" presStyleCnt="5">
        <dgm:presLayoutVars>
          <dgm:chMax val="0"/>
          <dgm:chPref val="0"/>
          <dgm:bulletEnabled val="1"/>
        </dgm:presLayoutVars>
      </dgm:prSet>
      <dgm:spPr/>
      <dgm:t>
        <a:bodyPr/>
        <a:lstStyle/>
        <a:p>
          <a:endParaRPr lang="en-US"/>
        </a:p>
      </dgm:t>
    </dgm:pt>
    <dgm:pt modelId="{F815271F-2E23-3443-880C-A981DEB1B3D3}" type="pres">
      <dgm:prSet presAssocID="{6893A961-2691-C047-ADAC-588A5E926730}" presName="parSh" presStyleLbl="node1" presStyleIdx="3" presStyleCnt="5" custScaleX="133080"/>
      <dgm:spPr/>
      <dgm:t>
        <a:bodyPr/>
        <a:lstStyle/>
        <a:p>
          <a:endParaRPr lang="en-US"/>
        </a:p>
      </dgm:t>
    </dgm:pt>
    <dgm:pt modelId="{50CC32B7-6FD2-CF4A-A8FE-6A25872422AE}" type="pres">
      <dgm:prSet presAssocID="{6893A961-2691-C047-ADAC-588A5E926730}" presName="desTx" presStyleLbl="fgAcc1" presStyleIdx="3" presStyleCnt="5" custScaleX="145195" custScaleY="95496" custLinFactNeighborX="-1998" custLinFactNeighborY="4484">
        <dgm:presLayoutVars>
          <dgm:bulletEnabled val="1"/>
        </dgm:presLayoutVars>
      </dgm:prSet>
      <dgm:spPr/>
      <dgm:t>
        <a:bodyPr/>
        <a:lstStyle/>
        <a:p>
          <a:endParaRPr lang="en-US"/>
        </a:p>
      </dgm:t>
    </dgm:pt>
    <dgm:pt modelId="{C1FFF060-35D9-CB48-9887-182BF64B013D}" type="pres">
      <dgm:prSet presAssocID="{72FFD8BC-5ACE-2F41-B600-78791A15D2BC}" presName="sibTrans" presStyleLbl="sibTrans2D1" presStyleIdx="3" presStyleCnt="4"/>
      <dgm:spPr/>
      <dgm:t>
        <a:bodyPr/>
        <a:lstStyle/>
        <a:p>
          <a:endParaRPr lang="en-US"/>
        </a:p>
      </dgm:t>
    </dgm:pt>
    <dgm:pt modelId="{A93FB58E-8E6B-B341-AB0F-F6B9C4DE5594}" type="pres">
      <dgm:prSet presAssocID="{72FFD8BC-5ACE-2F41-B600-78791A15D2BC}" presName="connTx" presStyleLbl="sibTrans2D1" presStyleIdx="3" presStyleCnt="4"/>
      <dgm:spPr/>
      <dgm:t>
        <a:bodyPr/>
        <a:lstStyle/>
        <a:p>
          <a:endParaRPr lang="en-US"/>
        </a:p>
      </dgm:t>
    </dgm:pt>
    <dgm:pt modelId="{E88ECBB8-8767-1F48-8BDF-E05D9A63E947}" type="pres">
      <dgm:prSet presAssocID="{E74E659E-B772-8841-9100-C0D4C6904A24}" presName="composite" presStyleCnt="0"/>
      <dgm:spPr/>
    </dgm:pt>
    <dgm:pt modelId="{7AAEC586-B11A-1644-97C2-1E5FADBC9708}" type="pres">
      <dgm:prSet presAssocID="{E74E659E-B772-8841-9100-C0D4C6904A24}" presName="parTx" presStyleLbl="node1" presStyleIdx="3" presStyleCnt="5">
        <dgm:presLayoutVars>
          <dgm:chMax val="0"/>
          <dgm:chPref val="0"/>
          <dgm:bulletEnabled val="1"/>
        </dgm:presLayoutVars>
      </dgm:prSet>
      <dgm:spPr/>
      <dgm:t>
        <a:bodyPr/>
        <a:lstStyle/>
        <a:p>
          <a:endParaRPr lang="en-US"/>
        </a:p>
      </dgm:t>
    </dgm:pt>
    <dgm:pt modelId="{6C740E41-55D5-ED4B-AC89-7DE07CA52E8D}" type="pres">
      <dgm:prSet presAssocID="{E74E659E-B772-8841-9100-C0D4C6904A24}" presName="parSh" presStyleLbl="node1" presStyleIdx="4" presStyleCnt="5"/>
      <dgm:spPr/>
      <dgm:t>
        <a:bodyPr/>
        <a:lstStyle/>
        <a:p>
          <a:endParaRPr lang="en-US"/>
        </a:p>
      </dgm:t>
    </dgm:pt>
    <dgm:pt modelId="{EDB52974-EF26-C04C-BAED-335A9B918D45}" type="pres">
      <dgm:prSet presAssocID="{E74E659E-B772-8841-9100-C0D4C6904A24}" presName="desTx" presStyleLbl="fgAcc1" presStyleIdx="4" presStyleCnt="5" custScaleX="136989" custScaleY="93186">
        <dgm:presLayoutVars>
          <dgm:bulletEnabled val="1"/>
        </dgm:presLayoutVars>
      </dgm:prSet>
      <dgm:spPr/>
      <dgm:t>
        <a:bodyPr/>
        <a:lstStyle/>
        <a:p>
          <a:endParaRPr lang="en-US"/>
        </a:p>
      </dgm:t>
    </dgm:pt>
  </dgm:ptLst>
  <dgm:cxnLst>
    <dgm:cxn modelId="{8CF4F280-2FF6-4E85-BA55-E209C6DFA810}" type="presOf" srcId="{237A1907-0F37-754A-83D2-0FCF3B507EF4}" destId="{BE69099A-A2BC-7E46-BF0C-903D80CBCA2B}" srcOrd="0" destOrd="0" presId="urn:microsoft.com/office/officeart/2005/8/layout/process3"/>
    <dgm:cxn modelId="{44667630-E8FC-4548-BF3F-8DA8B153940E}" type="presOf" srcId="{525093A4-1CCA-CE46-B0BF-D091C610C0A4}" destId="{86D8DA26-711D-EB4D-8298-4821A4D2055F}" srcOrd="0" destOrd="0" presId="urn:microsoft.com/office/officeart/2005/8/layout/process3"/>
    <dgm:cxn modelId="{F9D233B4-59DD-E443-AF46-2067F12A1D4E}" srcId="{6893A961-2691-C047-ADAC-588A5E926730}" destId="{27749D48-960E-D644-A559-F74E0791D870}" srcOrd="0" destOrd="0" parTransId="{D5D1CB7F-308A-A34A-A80A-2E43CC9534C0}" sibTransId="{1F50F50C-AC90-F240-88C2-E633A5FD5674}"/>
    <dgm:cxn modelId="{7A2D6C55-8ACD-450C-A960-C52BDCB4F814}" type="presOf" srcId="{86C3E9B0-F53F-814B-8378-AFDB25BB151B}" destId="{9C274952-1606-404C-AA84-6BD3E2EE2949}" srcOrd="0" destOrd="0" presId="urn:microsoft.com/office/officeart/2005/8/layout/process3"/>
    <dgm:cxn modelId="{DE2F01BF-D52E-4071-848B-C30CC126EEEC}" type="presOf" srcId="{9235C991-C0AF-2C4E-99FB-654FB8F11B32}" destId="{EDB52974-EF26-C04C-BAED-335A9B918D45}" srcOrd="0" destOrd="0" presId="urn:microsoft.com/office/officeart/2005/8/layout/process3"/>
    <dgm:cxn modelId="{287BC5DB-D9C1-4FB3-9BF1-0E9A5C9F53FB}" type="presOf" srcId="{6893A961-2691-C047-ADAC-588A5E926730}" destId="{F815271F-2E23-3443-880C-A981DEB1B3D3}" srcOrd="1" destOrd="0" presId="urn:microsoft.com/office/officeart/2005/8/layout/process3"/>
    <dgm:cxn modelId="{72DF30E0-0C1C-41C8-8FD1-999C2E3B3091}" type="presOf" srcId="{3AA4950E-DC33-A347-8699-1770595BFF8A}" destId="{473DE6A7-D7B4-F14F-BEB3-9EF0E79BFB6B}" srcOrd="0" destOrd="0" presId="urn:microsoft.com/office/officeart/2005/8/layout/process3"/>
    <dgm:cxn modelId="{6583B728-94C3-D34B-8743-497491B2D7BA}" srcId="{525093A4-1CCA-CE46-B0BF-D091C610C0A4}" destId="{6893A961-2691-C047-ADAC-588A5E926730}" srcOrd="3" destOrd="0" parTransId="{69A4D81B-17AC-AC44-B10F-78EF6BBED2EC}" sibTransId="{72FFD8BC-5ACE-2F41-B600-78791A15D2BC}"/>
    <dgm:cxn modelId="{8DDE9D01-30CD-F744-85D5-246CC39DDF35}" srcId="{86C3E9B0-F53F-814B-8378-AFDB25BB151B}" destId="{76AD5151-50DD-1747-8864-5420A3BB5FC1}" srcOrd="1" destOrd="0" parTransId="{7B868E02-C770-A840-A875-C6D924BD9E43}" sibTransId="{E6D33F5A-E7DD-AA48-BD14-E8540273880A}"/>
    <dgm:cxn modelId="{B4565273-3C9A-D04F-855B-E30DD1AA8980}" srcId="{E74E659E-B772-8841-9100-C0D4C6904A24}" destId="{9235C991-C0AF-2C4E-99FB-654FB8F11B32}" srcOrd="0" destOrd="0" parTransId="{95B8FF07-34F7-CE49-B177-C93203E3D975}" sibTransId="{66A0EF53-B2E0-ED45-869C-151EA4570BF7}"/>
    <dgm:cxn modelId="{FFC27FBE-D997-B94D-AC31-F705B10280AB}" srcId="{525093A4-1CCA-CE46-B0BF-D091C610C0A4}" destId="{86C3E9B0-F53F-814B-8378-AFDB25BB151B}" srcOrd="1" destOrd="0" parTransId="{082C038B-42B6-D242-8BAF-7F715F38DF99}" sibTransId="{BC083A8D-006A-D841-AB56-54713B8E4309}"/>
    <dgm:cxn modelId="{645EA62A-CE51-C541-BFB6-4891F82C79B8}" srcId="{6893A961-2691-C047-ADAC-588A5E926730}" destId="{1F6C40E7-A2D5-B643-A13F-2C78FE87087E}" srcOrd="1" destOrd="0" parTransId="{9A4FAEE7-1B74-2446-ADDC-EAC4002E29F4}" sibTransId="{FF42D0FF-D757-4A42-BDFE-FBA587370C04}"/>
    <dgm:cxn modelId="{9AE568F7-EEC1-D548-9DE9-BA1E8EE0DA74}" srcId="{86C3E9B0-F53F-814B-8378-AFDB25BB151B}" destId="{A3B04673-9D2C-D446-B6A6-4847B1AFB241}" srcOrd="0" destOrd="0" parTransId="{BC516D40-C868-C74A-AC80-983E75679A73}" sibTransId="{E3FCB878-A990-CD44-9F3E-5FB00A30C067}"/>
    <dgm:cxn modelId="{076DCD60-0E50-40F3-9606-83CB4A211FF6}" type="presOf" srcId="{BC083A8D-006A-D841-AB56-54713B8E4309}" destId="{A053C153-9BB6-ED46-A700-E7A09B33473D}" srcOrd="1" destOrd="0" presId="urn:microsoft.com/office/officeart/2005/8/layout/process3"/>
    <dgm:cxn modelId="{B3C321F3-267A-D84A-B148-C2C463E4F2FD}" srcId="{525093A4-1CCA-CE46-B0BF-D091C610C0A4}" destId="{94441B07-2063-A04F-BCC6-235919F6DE15}" srcOrd="2" destOrd="0" parTransId="{5F998340-DEA6-634C-9853-C2F364F0CD74}" sibTransId="{499EC7DD-72D9-DF40-81FF-ED814AE85879}"/>
    <dgm:cxn modelId="{8377BAA5-744F-4CA3-9223-498D4AC6B091}" type="presOf" srcId="{E74E659E-B772-8841-9100-C0D4C6904A24}" destId="{7AAEC586-B11A-1644-97C2-1E5FADBC9708}" srcOrd="0" destOrd="0" presId="urn:microsoft.com/office/officeart/2005/8/layout/process3"/>
    <dgm:cxn modelId="{708E3EC4-747E-4F9F-B886-9CA36CC5E334}" type="presOf" srcId="{1F6C40E7-A2D5-B643-A13F-2C78FE87087E}" destId="{50CC32B7-6FD2-CF4A-A8FE-6A25872422AE}" srcOrd="0" destOrd="1" presId="urn:microsoft.com/office/officeart/2005/8/layout/process3"/>
    <dgm:cxn modelId="{11D28F24-DF7F-483F-ACFA-86B293097B47}" type="presOf" srcId="{8994931B-96C2-3F41-B7AA-58566FDA33B8}" destId="{A9878F5D-560B-8F48-AED8-489B8E1212A6}" srcOrd="0" destOrd="0" presId="urn:microsoft.com/office/officeart/2005/8/layout/process3"/>
    <dgm:cxn modelId="{7957CD05-734B-4A64-9144-37DA822A3F3B}" type="presOf" srcId="{DD439960-BCF0-9D44-8CF5-C9E18C77CFE5}" destId="{506F7AF2-682C-B649-AB85-82899F7A69BB}" srcOrd="0" destOrd="0" presId="urn:microsoft.com/office/officeart/2005/8/layout/process3"/>
    <dgm:cxn modelId="{C4406087-FF9C-466F-B5FE-5E78AA87FC39}" type="presOf" srcId="{27749D48-960E-D644-A559-F74E0791D870}" destId="{50CC32B7-6FD2-CF4A-A8FE-6A25872422AE}" srcOrd="0" destOrd="0" presId="urn:microsoft.com/office/officeart/2005/8/layout/process3"/>
    <dgm:cxn modelId="{D72C9310-8C79-BA42-9CBE-1AC7ED268768}" srcId="{525093A4-1CCA-CE46-B0BF-D091C610C0A4}" destId="{237A1907-0F37-754A-83D2-0FCF3B507EF4}" srcOrd="0" destOrd="0" parTransId="{25647EA7-79B2-2945-B72C-F566266C20F7}" sibTransId="{DD439960-BCF0-9D44-8CF5-C9E18C77CFE5}"/>
    <dgm:cxn modelId="{91BDF533-57CB-4BC0-BDCF-C95E6840E554}" type="presOf" srcId="{94441B07-2063-A04F-BCC6-235919F6DE15}" destId="{55337504-83E3-6B4C-A7E7-C4221D513712}" srcOrd="0" destOrd="0" presId="urn:microsoft.com/office/officeart/2005/8/layout/process3"/>
    <dgm:cxn modelId="{E2F19A65-636B-2E4C-A314-C4BA61D5B1FD}" srcId="{237A1907-0F37-754A-83D2-0FCF3B507EF4}" destId="{8994931B-96C2-3F41-B7AA-58566FDA33B8}" srcOrd="0" destOrd="0" parTransId="{F39E668A-E4CD-0948-964C-F1E003695CCA}" sibTransId="{7153A20C-0784-494D-9845-21B7F8703DE1}"/>
    <dgm:cxn modelId="{EADF6EC9-A4BC-4219-8C0A-28D8AF5CB7AE}" type="presOf" srcId="{7CA3E244-5FEF-447C-8115-D98271220904}" destId="{EDB52974-EF26-C04C-BAED-335A9B918D45}" srcOrd="0" destOrd="2" presId="urn:microsoft.com/office/officeart/2005/8/layout/process3"/>
    <dgm:cxn modelId="{BC3AC1BF-A40E-4957-9E88-A2A35AAD0FF0}" type="presOf" srcId="{499EC7DD-72D9-DF40-81FF-ED814AE85879}" destId="{EA3D4F09-2F32-0E46-8539-C165F596AD74}" srcOrd="0" destOrd="0" presId="urn:microsoft.com/office/officeart/2005/8/layout/process3"/>
    <dgm:cxn modelId="{40C96299-BDD6-4C4C-A018-B7E562305BA9}" srcId="{525093A4-1CCA-CE46-B0BF-D091C610C0A4}" destId="{E74E659E-B772-8841-9100-C0D4C6904A24}" srcOrd="4" destOrd="0" parTransId="{22EC2A98-6FF6-6542-8DDF-F62C63CCA114}" sibTransId="{DC4D3B76-FB67-2946-B61F-FF2E3047C78D}"/>
    <dgm:cxn modelId="{F5C7368A-3747-4607-9DF7-074CC2489300}" type="presOf" srcId="{76AD5151-50DD-1747-8864-5420A3BB5FC1}" destId="{C687398E-8991-5047-80FB-9A8B89572B2F}" srcOrd="0" destOrd="1" presId="urn:microsoft.com/office/officeart/2005/8/layout/process3"/>
    <dgm:cxn modelId="{1DBA1C5A-8CCA-453F-98DD-DE89C33D998D}" type="presOf" srcId="{E74E659E-B772-8841-9100-C0D4C6904A24}" destId="{6C740E41-55D5-ED4B-AC89-7DE07CA52E8D}" srcOrd="1" destOrd="0" presId="urn:microsoft.com/office/officeart/2005/8/layout/process3"/>
    <dgm:cxn modelId="{97FD12ED-A9DC-4D96-A854-637E9B1DF335}" srcId="{E74E659E-B772-8841-9100-C0D4C6904A24}" destId="{7CA3E244-5FEF-447C-8115-D98271220904}" srcOrd="2" destOrd="0" parTransId="{0F3B4D16-B09F-4C99-9632-0B7B5C30F30E}" sibTransId="{895CE8BB-6623-424F-886C-24BA8F106E67}"/>
    <dgm:cxn modelId="{7FA5DDA2-D643-4C73-8CE0-E726A83B2713}" type="presOf" srcId="{237A1907-0F37-754A-83D2-0FCF3B507EF4}" destId="{1AB07A05-F3A3-024D-8DF5-5EA4B9313399}" srcOrd="1" destOrd="0" presId="urn:microsoft.com/office/officeart/2005/8/layout/process3"/>
    <dgm:cxn modelId="{A2CDF221-0B42-4495-BC1E-31B0D54B7133}" type="presOf" srcId="{A3B04673-9D2C-D446-B6A6-4847B1AFB241}" destId="{C687398E-8991-5047-80FB-9A8B89572B2F}" srcOrd="0" destOrd="0" presId="urn:microsoft.com/office/officeart/2005/8/layout/process3"/>
    <dgm:cxn modelId="{4F97D74F-E4A2-40CA-89C3-16EA07758C63}" type="presOf" srcId="{6893A961-2691-C047-ADAC-588A5E926730}" destId="{D13360D1-63E0-0B4B-A236-D754E801A762}" srcOrd="0" destOrd="0" presId="urn:microsoft.com/office/officeart/2005/8/layout/process3"/>
    <dgm:cxn modelId="{58516144-CFB3-43F3-A4C9-D6E323252C33}" type="presOf" srcId="{72FFD8BC-5ACE-2F41-B600-78791A15D2BC}" destId="{A93FB58E-8E6B-B341-AB0F-F6B9C4DE5594}" srcOrd="1" destOrd="0" presId="urn:microsoft.com/office/officeart/2005/8/layout/process3"/>
    <dgm:cxn modelId="{C155275A-FB1B-4069-B7A4-E47885CC1DA1}" type="presOf" srcId="{72FFD8BC-5ACE-2F41-B600-78791A15D2BC}" destId="{C1FFF060-35D9-CB48-9887-182BF64B013D}" srcOrd="0" destOrd="0" presId="urn:microsoft.com/office/officeart/2005/8/layout/process3"/>
    <dgm:cxn modelId="{971884F5-D67E-4134-8B18-6ED2BD51DC02}" type="presOf" srcId="{86C3E9B0-F53F-814B-8378-AFDB25BB151B}" destId="{F75E65AD-E2E5-F24F-9739-8200E9EC0D64}" srcOrd="1" destOrd="0" presId="urn:microsoft.com/office/officeart/2005/8/layout/process3"/>
    <dgm:cxn modelId="{F82272EB-8EB9-4236-8296-19F869F35248}" type="presOf" srcId="{DD439960-BCF0-9D44-8CF5-C9E18C77CFE5}" destId="{61B9C541-6C3D-914F-8998-1C4C2AD5DCD2}" srcOrd="1" destOrd="0" presId="urn:microsoft.com/office/officeart/2005/8/layout/process3"/>
    <dgm:cxn modelId="{DB6C36A8-D0F4-4D8D-ADF6-43FA1014A3B3}" type="presOf" srcId="{499EC7DD-72D9-DF40-81FF-ED814AE85879}" destId="{43A8F817-D3CB-CF4B-B429-303056DECD53}" srcOrd="1" destOrd="0" presId="urn:microsoft.com/office/officeart/2005/8/layout/process3"/>
    <dgm:cxn modelId="{4CABFA8E-6503-4530-9AD2-F1F74708B5B1}" type="presOf" srcId="{C56F45DD-6EE8-5D4E-A003-7C3E6A9E26A9}" destId="{EDB52974-EF26-C04C-BAED-335A9B918D45}" srcOrd="0" destOrd="1" presId="urn:microsoft.com/office/officeart/2005/8/layout/process3"/>
    <dgm:cxn modelId="{9EC1442F-64FD-234B-9106-54EE5471E46E}" srcId="{E74E659E-B772-8841-9100-C0D4C6904A24}" destId="{C56F45DD-6EE8-5D4E-A003-7C3E6A9E26A9}" srcOrd="1" destOrd="0" parTransId="{A96297B7-2A84-284D-8288-B364D906FE38}" sibTransId="{8DA0A54B-C523-4E41-BDEC-6E7D5D39140A}"/>
    <dgm:cxn modelId="{87919AFC-2DD3-452C-927B-4FB5AC19AE6B}" type="presOf" srcId="{BC083A8D-006A-D841-AB56-54713B8E4309}" destId="{7B0D8CAE-7329-524A-8BFB-E45494869A40}" srcOrd="0" destOrd="0" presId="urn:microsoft.com/office/officeart/2005/8/layout/process3"/>
    <dgm:cxn modelId="{3BBD5517-E35F-A84C-8694-A84B45A3708F}" srcId="{94441B07-2063-A04F-BCC6-235919F6DE15}" destId="{3AA4950E-DC33-A347-8699-1770595BFF8A}" srcOrd="0" destOrd="0" parTransId="{DC04656F-ADE5-B849-945A-043415419D94}" sibTransId="{DFD33AAA-0303-364D-899B-F3C66182344D}"/>
    <dgm:cxn modelId="{DDBEEB6E-698C-4770-A382-8F6E3BE8D03C}" type="presOf" srcId="{94441B07-2063-A04F-BCC6-235919F6DE15}" destId="{83573953-6F9E-7C4E-9233-1614621DC51C}" srcOrd="1" destOrd="0" presId="urn:microsoft.com/office/officeart/2005/8/layout/process3"/>
    <dgm:cxn modelId="{8F7EBF92-50DF-494D-9349-3F7397C19156}" type="presParOf" srcId="{86D8DA26-711D-EB4D-8298-4821A4D2055F}" destId="{3502B97F-3972-6E4D-9F96-ACB93A497C63}" srcOrd="0" destOrd="0" presId="urn:microsoft.com/office/officeart/2005/8/layout/process3"/>
    <dgm:cxn modelId="{845F6306-C9CD-47AD-BF1B-485F3B2773A3}" type="presParOf" srcId="{3502B97F-3972-6E4D-9F96-ACB93A497C63}" destId="{BE69099A-A2BC-7E46-BF0C-903D80CBCA2B}" srcOrd="0" destOrd="0" presId="urn:microsoft.com/office/officeart/2005/8/layout/process3"/>
    <dgm:cxn modelId="{90110A60-54FA-4FF3-A3B5-0F50BEAC6A7A}" type="presParOf" srcId="{3502B97F-3972-6E4D-9F96-ACB93A497C63}" destId="{1AB07A05-F3A3-024D-8DF5-5EA4B9313399}" srcOrd="1" destOrd="0" presId="urn:microsoft.com/office/officeart/2005/8/layout/process3"/>
    <dgm:cxn modelId="{0C84F2D1-5EA7-4AD1-B0A5-1FB52ACA2F2B}" type="presParOf" srcId="{3502B97F-3972-6E4D-9F96-ACB93A497C63}" destId="{A9878F5D-560B-8F48-AED8-489B8E1212A6}" srcOrd="2" destOrd="0" presId="urn:microsoft.com/office/officeart/2005/8/layout/process3"/>
    <dgm:cxn modelId="{109FA1F4-09D5-4E20-A8F9-34A4821D3D95}" type="presParOf" srcId="{86D8DA26-711D-EB4D-8298-4821A4D2055F}" destId="{506F7AF2-682C-B649-AB85-82899F7A69BB}" srcOrd="1" destOrd="0" presId="urn:microsoft.com/office/officeart/2005/8/layout/process3"/>
    <dgm:cxn modelId="{EE314CE6-D38A-424F-9104-040A8DE4D809}" type="presParOf" srcId="{506F7AF2-682C-B649-AB85-82899F7A69BB}" destId="{61B9C541-6C3D-914F-8998-1C4C2AD5DCD2}" srcOrd="0" destOrd="0" presId="urn:microsoft.com/office/officeart/2005/8/layout/process3"/>
    <dgm:cxn modelId="{EEFF945E-8480-46FE-A7BB-E0C8A7337FFE}" type="presParOf" srcId="{86D8DA26-711D-EB4D-8298-4821A4D2055F}" destId="{98965186-F738-6A45-995E-F5C9242DDB70}" srcOrd="2" destOrd="0" presId="urn:microsoft.com/office/officeart/2005/8/layout/process3"/>
    <dgm:cxn modelId="{5283C1DC-2C0A-4864-AD3C-FA1E385A6395}" type="presParOf" srcId="{98965186-F738-6A45-995E-F5C9242DDB70}" destId="{9C274952-1606-404C-AA84-6BD3E2EE2949}" srcOrd="0" destOrd="0" presId="urn:microsoft.com/office/officeart/2005/8/layout/process3"/>
    <dgm:cxn modelId="{34198016-960E-400D-BA45-ACC7498697E5}" type="presParOf" srcId="{98965186-F738-6A45-995E-F5C9242DDB70}" destId="{F75E65AD-E2E5-F24F-9739-8200E9EC0D64}" srcOrd="1" destOrd="0" presId="urn:microsoft.com/office/officeart/2005/8/layout/process3"/>
    <dgm:cxn modelId="{1F3726C7-9C1D-4955-BE99-2D6A9F311D86}" type="presParOf" srcId="{98965186-F738-6A45-995E-F5C9242DDB70}" destId="{C687398E-8991-5047-80FB-9A8B89572B2F}" srcOrd="2" destOrd="0" presId="urn:microsoft.com/office/officeart/2005/8/layout/process3"/>
    <dgm:cxn modelId="{1613D555-DEEE-4F39-B8EA-FBC9C0BD9CEE}" type="presParOf" srcId="{86D8DA26-711D-EB4D-8298-4821A4D2055F}" destId="{7B0D8CAE-7329-524A-8BFB-E45494869A40}" srcOrd="3" destOrd="0" presId="urn:microsoft.com/office/officeart/2005/8/layout/process3"/>
    <dgm:cxn modelId="{0C210C8C-76CF-43FE-A239-03DEB4BDA15C}" type="presParOf" srcId="{7B0D8CAE-7329-524A-8BFB-E45494869A40}" destId="{A053C153-9BB6-ED46-A700-E7A09B33473D}" srcOrd="0" destOrd="0" presId="urn:microsoft.com/office/officeart/2005/8/layout/process3"/>
    <dgm:cxn modelId="{7AA053C1-53BA-4569-9E7C-0C01E9F07A2F}" type="presParOf" srcId="{86D8DA26-711D-EB4D-8298-4821A4D2055F}" destId="{FA9C9950-9CDB-D946-8754-09F9D579628A}" srcOrd="4" destOrd="0" presId="urn:microsoft.com/office/officeart/2005/8/layout/process3"/>
    <dgm:cxn modelId="{E68C1DF9-8632-4F23-9D6B-7D6A2B2E1CAC}" type="presParOf" srcId="{FA9C9950-9CDB-D946-8754-09F9D579628A}" destId="{55337504-83E3-6B4C-A7E7-C4221D513712}" srcOrd="0" destOrd="0" presId="urn:microsoft.com/office/officeart/2005/8/layout/process3"/>
    <dgm:cxn modelId="{1AE307ED-FA62-4F2A-88F6-0FB182F5DEE9}" type="presParOf" srcId="{FA9C9950-9CDB-D946-8754-09F9D579628A}" destId="{83573953-6F9E-7C4E-9233-1614621DC51C}" srcOrd="1" destOrd="0" presId="urn:microsoft.com/office/officeart/2005/8/layout/process3"/>
    <dgm:cxn modelId="{205B8D66-D8C5-4298-BC28-F000260AC47A}" type="presParOf" srcId="{FA9C9950-9CDB-D946-8754-09F9D579628A}" destId="{473DE6A7-D7B4-F14F-BEB3-9EF0E79BFB6B}" srcOrd="2" destOrd="0" presId="urn:microsoft.com/office/officeart/2005/8/layout/process3"/>
    <dgm:cxn modelId="{AA3BEFE6-4878-4FFE-B355-02D536410EA1}" type="presParOf" srcId="{86D8DA26-711D-EB4D-8298-4821A4D2055F}" destId="{EA3D4F09-2F32-0E46-8539-C165F596AD74}" srcOrd="5" destOrd="0" presId="urn:microsoft.com/office/officeart/2005/8/layout/process3"/>
    <dgm:cxn modelId="{807E78E2-E12D-4C37-AB4E-515E388C08F3}" type="presParOf" srcId="{EA3D4F09-2F32-0E46-8539-C165F596AD74}" destId="{43A8F817-D3CB-CF4B-B429-303056DECD53}" srcOrd="0" destOrd="0" presId="urn:microsoft.com/office/officeart/2005/8/layout/process3"/>
    <dgm:cxn modelId="{7B8892E3-9DEE-44BE-B2B9-148BFD8567AB}" type="presParOf" srcId="{86D8DA26-711D-EB4D-8298-4821A4D2055F}" destId="{B76C0F7F-AFD1-134A-AEC5-AC4014BF3B52}" srcOrd="6" destOrd="0" presId="urn:microsoft.com/office/officeart/2005/8/layout/process3"/>
    <dgm:cxn modelId="{ACD64DCC-F8FA-451B-8F74-5AEB3D4C94CB}" type="presParOf" srcId="{B76C0F7F-AFD1-134A-AEC5-AC4014BF3B52}" destId="{D13360D1-63E0-0B4B-A236-D754E801A762}" srcOrd="0" destOrd="0" presId="urn:microsoft.com/office/officeart/2005/8/layout/process3"/>
    <dgm:cxn modelId="{013E0C89-F859-42B1-A972-39830595C5DD}" type="presParOf" srcId="{B76C0F7F-AFD1-134A-AEC5-AC4014BF3B52}" destId="{F815271F-2E23-3443-880C-A981DEB1B3D3}" srcOrd="1" destOrd="0" presId="urn:microsoft.com/office/officeart/2005/8/layout/process3"/>
    <dgm:cxn modelId="{B69EA114-F1EA-4E8A-B17D-5AB9B02D16ED}" type="presParOf" srcId="{B76C0F7F-AFD1-134A-AEC5-AC4014BF3B52}" destId="{50CC32B7-6FD2-CF4A-A8FE-6A25872422AE}" srcOrd="2" destOrd="0" presId="urn:microsoft.com/office/officeart/2005/8/layout/process3"/>
    <dgm:cxn modelId="{364EA5B5-91A7-4EE5-8F8A-085A69C1937B}" type="presParOf" srcId="{86D8DA26-711D-EB4D-8298-4821A4D2055F}" destId="{C1FFF060-35D9-CB48-9887-182BF64B013D}" srcOrd="7" destOrd="0" presId="urn:microsoft.com/office/officeart/2005/8/layout/process3"/>
    <dgm:cxn modelId="{32F98EAC-826E-4FF2-9908-AB8F46DE22D0}" type="presParOf" srcId="{C1FFF060-35D9-CB48-9887-182BF64B013D}" destId="{A93FB58E-8E6B-B341-AB0F-F6B9C4DE5594}" srcOrd="0" destOrd="0" presId="urn:microsoft.com/office/officeart/2005/8/layout/process3"/>
    <dgm:cxn modelId="{96D4ECD1-D4EE-455F-96B9-2484593BBF4E}" type="presParOf" srcId="{86D8DA26-711D-EB4D-8298-4821A4D2055F}" destId="{E88ECBB8-8767-1F48-8BDF-E05D9A63E947}" srcOrd="8" destOrd="0" presId="urn:microsoft.com/office/officeart/2005/8/layout/process3"/>
    <dgm:cxn modelId="{0C6C30E4-E140-469B-9CEA-80F41615DF34}" type="presParOf" srcId="{E88ECBB8-8767-1F48-8BDF-E05D9A63E947}" destId="{7AAEC586-B11A-1644-97C2-1E5FADBC9708}" srcOrd="0" destOrd="0" presId="urn:microsoft.com/office/officeart/2005/8/layout/process3"/>
    <dgm:cxn modelId="{F39E963D-9CD0-4D33-85C6-D771C6E4E5B1}" type="presParOf" srcId="{E88ECBB8-8767-1F48-8BDF-E05D9A63E947}" destId="{6C740E41-55D5-ED4B-AC89-7DE07CA52E8D}" srcOrd="1" destOrd="0" presId="urn:microsoft.com/office/officeart/2005/8/layout/process3"/>
    <dgm:cxn modelId="{EDDDBF17-2FD9-4B84-B229-27A628933B3B}" type="presParOf" srcId="{E88ECBB8-8767-1F48-8BDF-E05D9A63E947}" destId="{EDB52974-EF26-C04C-BAED-335A9B918D45}" srcOrd="2" destOrd="0" presId="urn:microsoft.com/office/officeart/2005/8/layout/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8A9F6A-1201-4B4F-8D60-BA686D0FF8B5}">
      <dsp:nvSpPr>
        <dsp:cNvPr id="0" name=""/>
        <dsp:cNvSpPr/>
      </dsp:nvSpPr>
      <dsp:spPr>
        <a:xfrm>
          <a:off x="102603" y="254609"/>
          <a:ext cx="2530893" cy="2530893"/>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zh-CN" altLang="en-US" sz="3200" kern="1200" dirty="0" smtClean="0">
              <a:latin typeface="微软雅黑" pitchFamily="34" charset="-122"/>
              <a:ea typeface="微软雅黑" pitchFamily="34" charset="-122"/>
            </a:rPr>
            <a:t>港股通交易日</a:t>
          </a:r>
          <a:endParaRPr lang="zh-CN" altLang="en-US" sz="3200" kern="1200" dirty="0">
            <a:latin typeface="微软雅黑" pitchFamily="34" charset="-122"/>
            <a:ea typeface="微软雅黑" pitchFamily="34" charset="-122"/>
          </a:endParaRPr>
        </a:p>
      </dsp:txBody>
      <dsp:txXfrm>
        <a:off x="456016" y="553056"/>
        <a:ext cx="1459253" cy="1933999"/>
      </dsp:txXfrm>
    </dsp:sp>
    <dsp:sp modelId="{D56203A0-1596-425C-A6A3-AD57E4BA0A07}">
      <dsp:nvSpPr>
        <dsp:cNvPr id="0" name=""/>
        <dsp:cNvSpPr/>
      </dsp:nvSpPr>
      <dsp:spPr>
        <a:xfrm>
          <a:off x="1926670" y="254609"/>
          <a:ext cx="2530893" cy="2530893"/>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zh-CN" altLang="en-US" sz="3200" kern="1200" dirty="0" smtClean="0">
              <a:latin typeface="微软雅黑" pitchFamily="34" charset="-122"/>
              <a:ea typeface="微软雅黑" pitchFamily="34" charset="-122"/>
            </a:rPr>
            <a:t>港股通交收日</a:t>
          </a:r>
          <a:endParaRPr lang="zh-CN" altLang="en-US" sz="3200" kern="1200" dirty="0">
            <a:latin typeface="微软雅黑" pitchFamily="34" charset="-122"/>
            <a:ea typeface="微软雅黑" pitchFamily="34" charset="-122"/>
          </a:endParaRPr>
        </a:p>
      </dsp:txBody>
      <dsp:txXfrm>
        <a:off x="2644897" y="553056"/>
        <a:ext cx="1459253" cy="193399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B07A05-F3A3-024D-8DF5-5EA4B9313399}">
      <dsp:nvSpPr>
        <dsp:cNvPr id="0" name=""/>
        <dsp:cNvSpPr/>
      </dsp:nvSpPr>
      <dsp:spPr>
        <a:xfrm>
          <a:off x="5926" y="-43887"/>
          <a:ext cx="1141763" cy="68505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b="1" kern="1200" dirty="0" smtClean="0">
              <a:latin typeface="微软雅黑" pitchFamily="34" charset="-122"/>
              <a:ea typeface="微软雅黑" pitchFamily="34" charset="-122"/>
            </a:rPr>
            <a:t>T</a:t>
          </a:r>
          <a:r>
            <a:rPr lang="zh-CN" altLang="en-US" sz="1800" b="1" kern="1200" dirty="0" smtClean="0">
              <a:latin typeface="微软雅黑" pitchFamily="34" charset="-122"/>
              <a:ea typeface="微软雅黑" pitchFamily="34" charset="-122"/>
            </a:rPr>
            <a:t>日</a:t>
          </a:r>
          <a:endParaRPr lang="en-US" sz="1800" b="1" kern="1200" dirty="0">
            <a:latin typeface="微软雅黑" pitchFamily="34" charset="-122"/>
            <a:ea typeface="微软雅黑" pitchFamily="34" charset="-122"/>
          </a:endParaRPr>
        </a:p>
      </dsp:txBody>
      <dsp:txXfrm>
        <a:off x="5926" y="-43887"/>
        <a:ext cx="1141763" cy="456705"/>
      </dsp:txXfrm>
    </dsp:sp>
    <dsp:sp modelId="{A9878F5D-560B-8F48-AED8-489B8E1212A6}">
      <dsp:nvSpPr>
        <dsp:cNvPr id="0" name=""/>
        <dsp:cNvSpPr/>
      </dsp:nvSpPr>
      <dsp:spPr>
        <a:xfrm>
          <a:off x="82981" y="426573"/>
          <a:ext cx="1454526" cy="103964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altLang="zh-CN" sz="1200" kern="1200" dirty="0" smtClean="0">
              <a:latin typeface="微软雅黑" pitchFamily="34" charset="-122"/>
              <a:ea typeface="微软雅黑" pitchFamily="34" charset="-122"/>
            </a:rPr>
            <a:t>SZHK_SJSMX1</a:t>
          </a:r>
          <a:endParaRPr lang="en-US" sz="1200" kern="1200" dirty="0">
            <a:latin typeface="微软雅黑" pitchFamily="34" charset="-122"/>
            <a:ea typeface="微软雅黑" pitchFamily="34" charset="-122"/>
          </a:endParaRPr>
        </a:p>
        <a:p>
          <a:pPr marL="114300" lvl="1" indent="-114300" algn="l" defTabSz="533400">
            <a:lnSpc>
              <a:spcPct val="90000"/>
            </a:lnSpc>
            <a:spcBef>
              <a:spcPct val="0"/>
            </a:spcBef>
            <a:spcAft>
              <a:spcPct val="15000"/>
            </a:spcAft>
            <a:buChar char="••"/>
          </a:pPr>
          <a:r>
            <a:rPr lang="en-US" altLang="zh-CN" sz="1200" kern="1200" dirty="0" smtClean="0">
              <a:latin typeface="微软雅黑" pitchFamily="34" charset="-122"/>
              <a:ea typeface="微软雅黑" pitchFamily="34" charset="-122"/>
            </a:rPr>
            <a:t>SZHK_SJSQS</a:t>
          </a:r>
          <a:endParaRPr lang="en-US" sz="1200" kern="1200" dirty="0">
            <a:latin typeface="微软雅黑" pitchFamily="34" charset="-122"/>
            <a:ea typeface="微软雅黑" pitchFamily="34" charset="-122"/>
          </a:endParaRPr>
        </a:p>
      </dsp:txBody>
      <dsp:txXfrm>
        <a:off x="82981" y="426573"/>
        <a:ext cx="1454526" cy="1039648"/>
      </dsp:txXfrm>
    </dsp:sp>
    <dsp:sp modelId="{506F7AF2-682C-B649-AB85-82899F7A69BB}">
      <dsp:nvSpPr>
        <dsp:cNvPr id="0" name=""/>
        <dsp:cNvSpPr/>
      </dsp:nvSpPr>
      <dsp:spPr>
        <a:xfrm rot="21588116">
          <a:off x="1359654" y="38988"/>
          <a:ext cx="449370" cy="283988"/>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dirty="0">
            <a:latin typeface="微软雅黑" pitchFamily="34" charset="-122"/>
            <a:ea typeface="微软雅黑" pitchFamily="34" charset="-122"/>
          </a:endParaRPr>
        </a:p>
      </dsp:txBody>
      <dsp:txXfrm rot="21588116">
        <a:off x="1359654" y="38988"/>
        <a:ext cx="449370" cy="283988"/>
      </dsp:txXfrm>
    </dsp:sp>
    <dsp:sp modelId="{F75E65AD-E2E5-F24F-9739-8200E9EC0D64}">
      <dsp:nvSpPr>
        <dsp:cNvPr id="0" name=""/>
        <dsp:cNvSpPr/>
      </dsp:nvSpPr>
      <dsp:spPr>
        <a:xfrm>
          <a:off x="1995553" y="-50764"/>
          <a:ext cx="1141763" cy="68505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b="1" kern="1200" dirty="0" smtClean="0">
              <a:latin typeface="微软雅黑" pitchFamily="34" charset="-122"/>
              <a:ea typeface="微软雅黑" pitchFamily="34" charset="-122"/>
            </a:rPr>
            <a:t>T+1</a:t>
          </a:r>
          <a:r>
            <a:rPr lang="zh-CN" altLang="en-US" sz="1800" b="1" kern="1200" dirty="0" smtClean="0">
              <a:latin typeface="微软雅黑" pitchFamily="34" charset="-122"/>
              <a:ea typeface="微软雅黑" pitchFamily="34" charset="-122"/>
            </a:rPr>
            <a:t>日</a:t>
          </a:r>
          <a:endParaRPr lang="en-US" sz="1800" b="1" kern="1200" dirty="0">
            <a:latin typeface="微软雅黑" pitchFamily="34" charset="-122"/>
            <a:ea typeface="微软雅黑" pitchFamily="34" charset="-122"/>
          </a:endParaRPr>
        </a:p>
      </dsp:txBody>
      <dsp:txXfrm>
        <a:off x="1995553" y="-50764"/>
        <a:ext cx="1141763" cy="456705"/>
      </dsp:txXfrm>
    </dsp:sp>
    <dsp:sp modelId="{C687398E-8991-5047-80FB-9A8B89572B2F}">
      <dsp:nvSpPr>
        <dsp:cNvPr id="0" name=""/>
        <dsp:cNvSpPr/>
      </dsp:nvSpPr>
      <dsp:spPr>
        <a:xfrm>
          <a:off x="2083627" y="405940"/>
          <a:ext cx="1432490" cy="106715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latin typeface="微软雅黑" pitchFamily="34" charset="-122"/>
              <a:ea typeface="微软雅黑" pitchFamily="34" charset="-122"/>
            </a:rPr>
            <a:t>SZHK_SJSQS</a:t>
          </a:r>
          <a:endParaRPr lang="en-US" sz="1200" kern="1200" dirty="0">
            <a:latin typeface="微软雅黑" pitchFamily="34" charset="-122"/>
            <a:ea typeface="微软雅黑" pitchFamily="34" charset="-122"/>
          </a:endParaRPr>
        </a:p>
        <a:p>
          <a:pPr marL="114300" lvl="1" indent="-114300" algn="l" defTabSz="533400">
            <a:lnSpc>
              <a:spcPct val="90000"/>
            </a:lnSpc>
            <a:spcBef>
              <a:spcPct val="0"/>
            </a:spcBef>
            <a:spcAft>
              <a:spcPct val="15000"/>
            </a:spcAft>
            <a:buChar char="••"/>
          </a:pPr>
          <a:r>
            <a:rPr lang="en-US" altLang="zh-CN" sz="1200" kern="1200" dirty="0" smtClean="0">
              <a:latin typeface="微软雅黑" pitchFamily="34" charset="-122"/>
              <a:ea typeface="微软雅黑" pitchFamily="34" charset="-122"/>
            </a:rPr>
            <a:t>SZHK_SJSZJ</a:t>
          </a:r>
          <a:endParaRPr lang="en-US" sz="1200" kern="1200" dirty="0">
            <a:latin typeface="微软雅黑" pitchFamily="34" charset="-122"/>
            <a:ea typeface="微软雅黑" pitchFamily="34" charset="-122"/>
          </a:endParaRPr>
        </a:p>
        <a:p>
          <a:pPr marL="114300" lvl="1" indent="-114300" algn="l" defTabSz="533400">
            <a:lnSpc>
              <a:spcPct val="90000"/>
            </a:lnSpc>
            <a:spcBef>
              <a:spcPct val="0"/>
            </a:spcBef>
            <a:spcAft>
              <a:spcPct val="15000"/>
            </a:spcAft>
            <a:buChar char="••"/>
          </a:pPr>
          <a:r>
            <a:rPr lang="en-US" altLang="zh-CN" sz="1200" kern="1200" dirty="0" smtClean="0">
              <a:latin typeface="微软雅黑" pitchFamily="34" charset="-122"/>
              <a:ea typeface="微软雅黑" pitchFamily="34" charset="-122"/>
            </a:rPr>
            <a:t>SZHK_SJSYE</a:t>
          </a:r>
          <a:endParaRPr lang="en-US" sz="1200" kern="1200" dirty="0">
            <a:latin typeface="微软雅黑" pitchFamily="34" charset="-122"/>
            <a:ea typeface="微软雅黑" pitchFamily="34" charset="-122"/>
          </a:endParaRPr>
        </a:p>
      </dsp:txBody>
      <dsp:txXfrm>
        <a:off x="2083627" y="405940"/>
        <a:ext cx="1432490" cy="1067159"/>
      </dsp:txXfrm>
    </dsp:sp>
    <dsp:sp modelId="{7B0D8CAE-7329-524A-8BFB-E45494869A40}">
      <dsp:nvSpPr>
        <dsp:cNvPr id="0" name=""/>
        <dsp:cNvSpPr/>
      </dsp:nvSpPr>
      <dsp:spPr>
        <a:xfrm>
          <a:off x="3346528" y="35593"/>
          <a:ext cx="443528" cy="283988"/>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dirty="0">
            <a:latin typeface="微软雅黑" pitchFamily="34" charset="-122"/>
            <a:ea typeface="微软雅黑" pitchFamily="34" charset="-122"/>
          </a:endParaRPr>
        </a:p>
      </dsp:txBody>
      <dsp:txXfrm>
        <a:off x="3346528" y="35593"/>
        <a:ext cx="443528" cy="283988"/>
      </dsp:txXfrm>
    </dsp:sp>
    <dsp:sp modelId="{F815271F-2E23-3443-880C-A981DEB1B3D3}">
      <dsp:nvSpPr>
        <dsp:cNvPr id="0" name=""/>
        <dsp:cNvSpPr/>
      </dsp:nvSpPr>
      <dsp:spPr>
        <a:xfrm>
          <a:off x="3974163" y="-50764"/>
          <a:ext cx="1141763" cy="68505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b="1" kern="1200" dirty="0" smtClean="0">
              <a:latin typeface="微软雅黑" pitchFamily="34" charset="-122"/>
              <a:ea typeface="微软雅黑" pitchFamily="34" charset="-122"/>
            </a:rPr>
            <a:t>T+2</a:t>
          </a:r>
          <a:r>
            <a:rPr lang="zh-CN" altLang="en-US" sz="1800" b="1" kern="1200" dirty="0" smtClean="0">
              <a:latin typeface="微软雅黑" pitchFamily="34" charset="-122"/>
              <a:ea typeface="微软雅黑" pitchFamily="34" charset="-122"/>
            </a:rPr>
            <a:t>日</a:t>
          </a:r>
          <a:endParaRPr lang="en-US" sz="1800" b="1" kern="1200" dirty="0">
            <a:latin typeface="微软雅黑" pitchFamily="34" charset="-122"/>
            <a:ea typeface="微软雅黑" pitchFamily="34" charset="-122"/>
          </a:endParaRPr>
        </a:p>
      </dsp:txBody>
      <dsp:txXfrm>
        <a:off x="3974163" y="-50764"/>
        <a:ext cx="1141763" cy="456705"/>
      </dsp:txXfrm>
    </dsp:sp>
    <dsp:sp modelId="{50CC32B7-6FD2-CF4A-A8FE-6A25872422AE}">
      <dsp:nvSpPr>
        <dsp:cNvPr id="0" name=""/>
        <dsp:cNvSpPr/>
      </dsp:nvSpPr>
      <dsp:spPr>
        <a:xfrm>
          <a:off x="4082441" y="405940"/>
          <a:ext cx="1392083" cy="106715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altLang="zh-CN" sz="1200" kern="1200" dirty="0" smtClean="0">
              <a:latin typeface="微软雅黑" pitchFamily="34" charset="-122"/>
              <a:ea typeface="微软雅黑" pitchFamily="34" charset="-122"/>
            </a:rPr>
            <a:t>SZHK_SJSZJ</a:t>
          </a:r>
          <a:endParaRPr lang="en-US" sz="1200" kern="1200" dirty="0">
            <a:latin typeface="微软雅黑" pitchFamily="34" charset="-122"/>
            <a:ea typeface="微软雅黑" pitchFamily="34" charset="-122"/>
          </a:endParaRPr>
        </a:p>
        <a:p>
          <a:pPr marL="114300" lvl="1" indent="-114300" algn="l" defTabSz="533400">
            <a:lnSpc>
              <a:spcPct val="90000"/>
            </a:lnSpc>
            <a:spcBef>
              <a:spcPct val="0"/>
            </a:spcBef>
            <a:spcAft>
              <a:spcPct val="15000"/>
            </a:spcAft>
            <a:buChar char="••"/>
          </a:pPr>
          <a:r>
            <a:rPr lang="en-US" altLang="zh-CN" sz="1200" kern="1200" dirty="0" smtClean="0">
              <a:latin typeface="微软雅黑" pitchFamily="34" charset="-122"/>
              <a:ea typeface="微软雅黑" pitchFamily="34" charset="-122"/>
            </a:rPr>
            <a:t>SZHK_SJSDZ</a:t>
          </a:r>
          <a:endParaRPr lang="en-US" sz="1200" kern="1200" dirty="0">
            <a:latin typeface="微软雅黑" pitchFamily="34" charset="-122"/>
            <a:ea typeface="微软雅黑" pitchFamily="34" charset="-122"/>
          </a:endParaRPr>
        </a:p>
        <a:p>
          <a:pPr marL="114300" lvl="1" indent="-114300" algn="l" defTabSz="533400">
            <a:lnSpc>
              <a:spcPct val="90000"/>
            </a:lnSpc>
            <a:spcBef>
              <a:spcPct val="0"/>
            </a:spcBef>
            <a:spcAft>
              <a:spcPct val="15000"/>
            </a:spcAft>
            <a:buChar char="••"/>
          </a:pPr>
          <a:r>
            <a:rPr lang="en-US" sz="1200" kern="1200" dirty="0" smtClean="0">
              <a:latin typeface="微软雅黑" pitchFamily="34" charset="-122"/>
              <a:ea typeface="微软雅黑" pitchFamily="34" charset="-122"/>
            </a:rPr>
            <a:t>SZHK_SJSYE</a:t>
          </a:r>
          <a:endParaRPr lang="en-US" sz="1200" kern="1200" dirty="0">
            <a:latin typeface="微软雅黑" pitchFamily="34" charset="-122"/>
            <a:ea typeface="微软雅黑" pitchFamily="34" charset="-122"/>
          </a:endParaRPr>
        </a:p>
      </dsp:txBody>
      <dsp:txXfrm>
        <a:off x="4082441" y="405940"/>
        <a:ext cx="1392083" cy="1067159"/>
      </dsp:txXfrm>
    </dsp:sp>
    <dsp:sp modelId="{BBDAE806-1144-41C4-9ECD-4B8F9174DAD5}">
      <dsp:nvSpPr>
        <dsp:cNvPr id="0" name=""/>
        <dsp:cNvSpPr/>
      </dsp:nvSpPr>
      <dsp:spPr>
        <a:xfrm>
          <a:off x="5320087" y="35593"/>
          <a:ext cx="432820" cy="283988"/>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dirty="0">
            <a:latin typeface="微软雅黑" pitchFamily="34" charset="-122"/>
            <a:ea typeface="微软雅黑" pitchFamily="34" charset="-122"/>
          </a:endParaRPr>
        </a:p>
      </dsp:txBody>
      <dsp:txXfrm>
        <a:off x="5320087" y="35593"/>
        <a:ext cx="432820" cy="283988"/>
      </dsp:txXfrm>
    </dsp:sp>
    <dsp:sp modelId="{57B197D0-0E8E-413D-86AD-0407CFDE4ACB}">
      <dsp:nvSpPr>
        <dsp:cNvPr id="0" name=""/>
        <dsp:cNvSpPr/>
      </dsp:nvSpPr>
      <dsp:spPr>
        <a:xfrm>
          <a:off x="5932570" y="-50764"/>
          <a:ext cx="1141763" cy="68505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b="1" kern="1200" dirty="0" smtClean="0">
              <a:latin typeface="微软雅黑" pitchFamily="34" charset="-122"/>
              <a:ea typeface="微软雅黑" pitchFamily="34" charset="-122"/>
            </a:rPr>
            <a:t>T+3</a:t>
          </a:r>
          <a:r>
            <a:rPr lang="zh-CN" altLang="en-US" sz="1800" b="1" kern="1200" dirty="0" smtClean="0">
              <a:latin typeface="微软雅黑" pitchFamily="34" charset="-122"/>
              <a:ea typeface="微软雅黑" pitchFamily="34" charset="-122"/>
            </a:rPr>
            <a:t>日</a:t>
          </a:r>
          <a:endParaRPr lang="en-US" sz="1800" b="1" kern="1200" dirty="0">
            <a:latin typeface="微软雅黑" pitchFamily="34" charset="-122"/>
            <a:ea typeface="微软雅黑" pitchFamily="34" charset="-122"/>
          </a:endParaRPr>
        </a:p>
      </dsp:txBody>
      <dsp:txXfrm>
        <a:off x="5932570" y="-50764"/>
        <a:ext cx="1141763" cy="456705"/>
      </dsp:txXfrm>
    </dsp:sp>
    <dsp:sp modelId="{E8C5CBE0-FFBE-4C37-8F48-92F79EB5D72D}">
      <dsp:nvSpPr>
        <dsp:cNvPr id="0" name=""/>
        <dsp:cNvSpPr/>
      </dsp:nvSpPr>
      <dsp:spPr>
        <a:xfrm>
          <a:off x="5969664" y="405940"/>
          <a:ext cx="1534449" cy="106715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altLang="zh-CN" sz="1200" kern="1200" dirty="0" smtClean="0">
              <a:latin typeface="微软雅黑" pitchFamily="34" charset="-122"/>
              <a:ea typeface="微软雅黑" pitchFamily="34" charset="-122"/>
            </a:rPr>
            <a:t>SZHK_SJSMX2</a:t>
          </a:r>
          <a:endParaRPr lang="en-US" sz="1200" kern="1200" dirty="0">
            <a:latin typeface="微软雅黑" pitchFamily="34" charset="-122"/>
            <a:ea typeface="微软雅黑" pitchFamily="34" charset="-122"/>
          </a:endParaRPr>
        </a:p>
        <a:p>
          <a:pPr marL="114300" lvl="1" indent="-114300" algn="l" defTabSz="533400">
            <a:lnSpc>
              <a:spcPct val="90000"/>
            </a:lnSpc>
            <a:spcBef>
              <a:spcPct val="0"/>
            </a:spcBef>
            <a:spcAft>
              <a:spcPct val="15000"/>
            </a:spcAft>
            <a:buChar char="••"/>
          </a:pPr>
          <a:r>
            <a:rPr lang="en-US" sz="1200" kern="1200" dirty="0" smtClean="0">
              <a:latin typeface="微软雅黑" pitchFamily="34" charset="-122"/>
              <a:ea typeface="微软雅黑" pitchFamily="34" charset="-122"/>
            </a:rPr>
            <a:t>SZHK_SJSQS</a:t>
          </a:r>
          <a:endParaRPr lang="en-US" sz="1200" kern="1200" dirty="0">
            <a:latin typeface="微软雅黑" pitchFamily="34" charset="-122"/>
            <a:ea typeface="微软雅黑" pitchFamily="34" charset="-122"/>
          </a:endParaRPr>
        </a:p>
      </dsp:txBody>
      <dsp:txXfrm>
        <a:off x="5969664" y="405940"/>
        <a:ext cx="1534449" cy="106715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0A0C5C-0F3F-4B2F-96BE-0AE9C76B2EFC}">
      <dsp:nvSpPr>
        <dsp:cNvPr id="0" name=""/>
        <dsp:cNvSpPr/>
      </dsp:nvSpPr>
      <dsp:spPr>
        <a:xfrm>
          <a:off x="4996" y="3817"/>
          <a:ext cx="8342936" cy="1675592"/>
        </a:xfrm>
        <a:prstGeom prst="roundRect">
          <a:avLst>
            <a:gd name="adj" fmla="val 10000"/>
          </a:avLst>
        </a:prstGeom>
        <a:solidFill>
          <a:schemeClr val="accent1">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zh-CN" altLang="en-US" sz="5600" b="0" kern="1200" dirty="0" smtClean="0">
              <a:latin typeface="微软雅黑" pitchFamily="34" charset="-122"/>
              <a:ea typeface="微软雅黑" pitchFamily="34" charset="-122"/>
            </a:rPr>
            <a:t>登记存管</a:t>
          </a:r>
          <a:endParaRPr lang="zh-CN" altLang="en-US" sz="5600" b="0" kern="1200" dirty="0">
            <a:latin typeface="微软雅黑" pitchFamily="34" charset="-122"/>
            <a:ea typeface="微软雅黑" pitchFamily="34" charset="-122"/>
          </a:endParaRPr>
        </a:p>
      </dsp:txBody>
      <dsp:txXfrm>
        <a:off x="4996" y="3817"/>
        <a:ext cx="8342936" cy="1675592"/>
      </dsp:txXfrm>
    </dsp:sp>
    <dsp:sp modelId="{80E461C4-D52F-44DC-A352-1EACEC90BD2E}">
      <dsp:nvSpPr>
        <dsp:cNvPr id="0" name=""/>
        <dsp:cNvSpPr/>
      </dsp:nvSpPr>
      <dsp:spPr>
        <a:xfrm>
          <a:off x="4996" y="1826499"/>
          <a:ext cx="662769" cy="1675592"/>
        </a:xfrm>
        <a:prstGeom prst="roundRect">
          <a:avLst>
            <a:gd name="adj" fmla="val 10000"/>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0" kern="1200" dirty="0" smtClean="0">
              <a:solidFill>
                <a:schemeClr val="tx1"/>
              </a:solidFill>
              <a:latin typeface="微软雅黑" pitchFamily="34" charset="-122"/>
              <a:ea typeface="微软雅黑" pitchFamily="34" charset="-122"/>
            </a:rPr>
            <a:t>股份持有</a:t>
          </a:r>
          <a:endParaRPr lang="zh-CN" altLang="en-US" sz="1800" b="0" kern="1200" dirty="0">
            <a:solidFill>
              <a:schemeClr val="tx1"/>
            </a:solidFill>
            <a:latin typeface="微软雅黑" pitchFamily="34" charset="-122"/>
            <a:ea typeface="微软雅黑" pitchFamily="34" charset="-122"/>
          </a:endParaRPr>
        </a:p>
      </dsp:txBody>
      <dsp:txXfrm>
        <a:off x="4996" y="1826499"/>
        <a:ext cx="662769" cy="1675592"/>
      </dsp:txXfrm>
    </dsp:sp>
    <dsp:sp modelId="{28F9AD35-F5F9-42BA-8D83-90AE0D969AD6}">
      <dsp:nvSpPr>
        <dsp:cNvPr id="0" name=""/>
        <dsp:cNvSpPr/>
      </dsp:nvSpPr>
      <dsp:spPr>
        <a:xfrm>
          <a:off x="723437" y="1826499"/>
          <a:ext cx="1353374" cy="1675592"/>
        </a:xfrm>
        <a:prstGeom prst="roundRect">
          <a:avLst>
            <a:gd name="adj" fmla="val 10000"/>
          </a:avLst>
        </a:prstGeom>
        <a:solidFill>
          <a:schemeClr val="accent1">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0" kern="1200" dirty="0" smtClean="0">
              <a:latin typeface="微软雅黑" pitchFamily="34" charset="-122"/>
              <a:ea typeface="微软雅黑" pitchFamily="34" charset="-122"/>
            </a:rPr>
            <a:t>冻结业务</a:t>
          </a:r>
          <a:endParaRPr lang="zh-CN" altLang="en-US" sz="1800" b="0" kern="1200" dirty="0">
            <a:latin typeface="微软雅黑" pitchFamily="34" charset="-122"/>
            <a:ea typeface="微软雅黑" pitchFamily="34" charset="-122"/>
          </a:endParaRPr>
        </a:p>
      </dsp:txBody>
      <dsp:txXfrm>
        <a:off x="723437" y="1826499"/>
        <a:ext cx="1353374" cy="1675592"/>
      </dsp:txXfrm>
    </dsp:sp>
    <dsp:sp modelId="{1984D8BD-61A8-4A68-ACF2-7F2C8FDE6433}">
      <dsp:nvSpPr>
        <dsp:cNvPr id="0" name=""/>
        <dsp:cNvSpPr/>
      </dsp:nvSpPr>
      <dsp:spPr>
        <a:xfrm>
          <a:off x="723437" y="3649182"/>
          <a:ext cx="662769" cy="1675592"/>
        </a:xfrm>
        <a:prstGeom prst="roundRect">
          <a:avLst>
            <a:gd name="adj" fmla="val 10000"/>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0" kern="1200" dirty="0" smtClean="0">
              <a:solidFill>
                <a:schemeClr val="tx1"/>
              </a:solidFill>
              <a:latin typeface="微软雅黑" pitchFamily="34" charset="-122"/>
              <a:ea typeface="微软雅黑" pitchFamily="34" charset="-122"/>
            </a:rPr>
            <a:t>冻结</a:t>
          </a:r>
          <a:endParaRPr lang="zh-CN" altLang="en-US" sz="1800" b="0" kern="1200" dirty="0">
            <a:solidFill>
              <a:schemeClr val="tx1"/>
            </a:solidFill>
            <a:latin typeface="微软雅黑" pitchFamily="34" charset="-122"/>
            <a:ea typeface="微软雅黑" pitchFamily="34" charset="-122"/>
          </a:endParaRPr>
        </a:p>
      </dsp:txBody>
      <dsp:txXfrm>
        <a:off x="723437" y="3649182"/>
        <a:ext cx="662769" cy="1675592"/>
      </dsp:txXfrm>
    </dsp:sp>
    <dsp:sp modelId="{0BD80E9B-69BB-4253-A0E9-F8A21FA029B7}">
      <dsp:nvSpPr>
        <dsp:cNvPr id="0" name=""/>
        <dsp:cNvSpPr/>
      </dsp:nvSpPr>
      <dsp:spPr>
        <a:xfrm>
          <a:off x="1414043" y="3649182"/>
          <a:ext cx="662769" cy="1675592"/>
        </a:xfrm>
        <a:prstGeom prst="roundRect">
          <a:avLst>
            <a:gd name="adj" fmla="val 10000"/>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0" kern="1200" dirty="0" smtClean="0">
              <a:solidFill>
                <a:schemeClr val="tx1"/>
              </a:solidFill>
              <a:latin typeface="微软雅黑" pitchFamily="34" charset="-122"/>
              <a:ea typeface="微软雅黑" pitchFamily="34" charset="-122"/>
            </a:rPr>
            <a:t>解冻</a:t>
          </a:r>
          <a:endParaRPr lang="zh-CN" altLang="en-US" sz="1800" b="0" kern="1200" dirty="0">
            <a:solidFill>
              <a:schemeClr val="tx1"/>
            </a:solidFill>
            <a:latin typeface="微软雅黑" pitchFamily="34" charset="-122"/>
            <a:ea typeface="微软雅黑" pitchFamily="34" charset="-122"/>
          </a:endParaRPr>
        </a:p>
      </dsp:txBody>
      <dsp:txXfrm>
        <a:off x="1414043" y="3649182"/>
        <a:ext cx="662769" cy="1675592"/>
      </dsp:txXfrm>
    </dsp:sp>
    <dsp:sp modelId="{E627AB2A-553C-4C95-BAC5-78431FFE96A1}">
      <dsp:nvSpPr>
        <dsp:cNvPr id="0" name=""/>
        <dsp:cNvSpPr/>
      </dsp:nvSpPr>
      <dsp:spPr>
        <a:xfrm>
          <a:off x="2132484" y="1826499"/>
          <a:ext cx="2043979" cy="1675592"/>
        </a:xfrm>
        <a:prstGeom prst="roundRect">
          <a:avLst>
            <a:gd name="adj" fmla="val 10000"/>
          </a:avLst>
        </a:prstGeom>
        <a:solidFill>
          <a:schemeClr val="accent1">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0" kern="1200" dirty="0" smtClean="0">
              <a:latin typeface="微软雅黑" pitchFamily="34" charset="-122"/>
              <a:ea typeface="微软雅黑" pitchFamily="34" charset="-122"/>
            </a:rPr>
            <a:t>转托管业务</a:t>
          </a:r>
          <a:endParaRPr lang="zh-CN" altLang="en-US" sz="1800" b="0" kern="1200" dirty="0">
            <a:latin typeface="微软雅黑" pitchFamily="34" charset="-122"/>
            <a:ea typeface="微软雅黑" pitchFamily="34" charset="-122"/>
          </a:endParaRPr>
        </a:p>
      </dsp:txBody>
      <dsp:txXfrm>
        <a:off x="2132484" y="1826499"/>
        <a:ext cx="2043979" cy="1675592"/>
      </dsp:txXfrm>
    </dsp:sp>
    <dsp:sp modelId="{9C05D3C1-3BD5-4A95-A667-3496AC4D9A5B}">
      <dsp:nvSpPr>
        <dsp:cNvPr id="0" name=""/>
        <dsp:cNvSpPr/>
      </dsp:nvSpPr>
      <dsp:spPr>
        <a:xfrm>
          <a:off x="2132484" y="3649182"/>
          <a:ext cx="662769" cy="1675592"/>
        </a:xfrm>
        <a:prstGeom prst="roundRect">
          <a:avLst>
            <a:gd name="adj" fmla="val 10000"/>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0" kern="1200" dirty="0" smtClean="0">
              <a:solidFill>
                <a:schemeClr val="tx1"/>
              </a:solidFill>
              <a:latin typeface="微软雅黑" pitchFamily="34" charset="-122"/>
              <a:ea typeface="微软雅黑" pitchFamily="34" charset="-122"/>
            </a:rPr>
            <a:t>报盘转托管</a:t>
          </a:r>
          <a:endParaRPr lang="zh-CN" altLang="en-US" sz="1800" b="0" kern="1200" dirty="0">
            <a:solidFill>
              <a:schemeClr val="tx1"/>
            </a:solidFill>
            <a:latin typeface="微软雅黑" pitchFamily="34" charset="-122"/>
            <a:ea typeface="微软雅黑" pitchFamily="34" charset="-122"/>
          </a:endParaRPr>
        </a:p>
      </dsp:txBody>
      <dsp:txXfrm>
        <a:off x="2132484" y="3649182"/>
        <a:ext cx="662769" cy="1675592"/>
      </dsp:txXfrm>
    </dsp:sp>
    <dsp:sp modelId="{E4A58C09-3100-436F-8F4C-2CA3BAF72AD7}">
      <dsp:nvSpPr>
        <dsp:cNvPr id="0" name=""/>
        <dsp:cNvSpPr/>
      </dsp:nvSpPr>
      <dsp:spPr>
        <a:xfrm>
          <a:off x="2823090" y="3649182"/>
          <a:ext cx="662769" cy="1675592"/>
        </a:xfrm>
        <a:prstGeom prst="roundRect">
          <a:avLst>
            <a:gd name="adj" fmla="val 10000"/>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0" kern="1200" dirty="0" smtClean="0">
              <a:solidFill>
                <a:schemeClr val="tx1"/>
              </a:solidFill>
              <a:latin typeface="微软雅黑" pitchFamily="34" charset="-122"/>
              <a:ea typeface="微软雅黑" pitchFamily="34" charset="-122"/>
            </a:rPr>
            <a:t>模糊转托管</a:t>
          </a:r>
          <a:endParaRPr lang="zh-CN" altLang="en-US" sz="1800" b="0" kern="1200" dirty="0">
            <a:solidFill>
              <a:schemeClr val="tx1"/>
            </a:solidFill>
            <a:latin typeface="微软雅黑" pitchFamily="34" charset="-122"/>
            <a:ea typeface="微软雅黑" pitchFamily="34" charset="-122"/>
          </a:endParaRPr>
        </a:p>
      </dsp:txBody>
      <dsp:txXfrm>
        <a:off x="2823090" y="3649182"/>
        <a:ext cx="662769" cy="1675592"/>
      </dsp:txXfrm>
    </dsp:sp>
    <dsp:sp modelId="{541E91E2-2E9F-4E4E-ADD2-66A0D200639E}">
      <dsp:nvSpPr>
        <dsp:cNvPr id="0" name=""/>
        <dsp:cNvSpPr/>
      </dsp:nvSpPr>
      <dsp:spPr>
        <a:xfrm>
          <a:off x="3513695" y="3649182"/>
          <a:ext cx="662769" cy="1675592"/>
        </a:xfrm>
        <a:prstGeom prst="roundRect">
          <a:avLst>
            <a:gd name="adj" fmla="val 10000"/>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0" kern="1200" dirty="0" smtClean="0">
              <a:solidFill>
                <a:schemeClr val="tx1"/>
              </a:solidFill>
              <a:latin typeface="微软雅黑" pitchFamily="34" charset="-122"/>
              <a:ea typeface="微软雅黑" pitchFamily="34" charset="-122"/>
            </a:rPr>
            <a:t>转托管反向调整</a:t>
          </a:r>
          <a:endParaRPr lang="zh-CN" altLang="en-US" sz="1800" b="0" kern="1200" dirty="0">
            <a:solidFill>
              <a:schemeClr val="tx1"/>
            </a:solidFill>
            <a:latin typeface="微软雅黑" pitchFamily="34" charset="-122"/>
            <a:ea typeface="微软雅黑" pitchFamily="34" charset="-122"/>
          </a:endParaRPr>
        </a:p>
      </dsp:txBody>
      <dsp:txXfrm>
        <a:off x="3513695" y="3649182"/>
        <a:ext cx="662769" cy="1675592"/>
      </dsp:txXfrm>
    </dsp:sp>
    <dsp:sp modelId="{86B3D3FB-0535-4662-ACC5-E4A6B6FF4E9F}">
      <dsp:nvSpPr>
        <dsp:cNvPr id="0" name=""/>
        <dsp:cNvSpPr/>
      </dsp:nvSpPr>
      <dsp:spPr>
        <a:xfrm>
          <a:off x="4232137" y="1826499"/>
          <a:ext cx="4115795" cy="1675592"/>
        </a:xfrm>
        <a:prstGeom prst="roundRect">
          <a:avLst>
            <a:gd name="adj" fmla="val 10000"/>
          </a:avLst>
        </a:prstGeom>
        <a:solidFill>
          <a:schemeClr val="accent1">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0" kern="1200" dirty="0" smtClean="0">
              <a:latin typeface="微软雅黑" pitchFamily="34" charset="-122"/>
              <a:ea typeface="微软雅黑" pitchFamily="34" charset="-122"/>
            </a:rPr>
            <a:t>公司行为</a:t>
          </a:r>
          <a:endParaRPr lang="zh-CN" altLang="en-US" sz="1800" b="0" kern="1200" dirty="0">
            <a:latin typeface="微软雅黑" pitchFamily="34" charset="-122"/>
            <a:ea typeface="微软雅黑" pitchFamily="34" charset="-122"/>
          </a:endParaRPr>
        </a:p>
      </dsp:txBody>
      <dsp:txXfrm>
        <a:off x="4232137" y="1826499"/>
        <a:ext cx="4115795" cy="1675592"/>
      </dsp:txXfrm>
    </dsp:sp>
    <dsp:sp modelId="{988F9308-712C-4318-AD0C-C4E124835BA7}">
      <dsp:nvSpPr>
        <dsp:cNvPr id="0" name=""/>
        <dsp:cNvSpPr/>
      </dsp:nvSpPr>
      <dsp:spPr>
        <a:xfrm>
          <a:off x="4232137" y="3649182"/>
          <a:ext cx="662769" cy="1675592"/>
        </a:xfrm>
        <a:prstGeom prst="roundRect">
          <a:avLst>
            <a:gd name="adj" fmla="val 10000"/>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0" kern="1200" dirty="0" smtClean="0">
              <a:solidFill>
                <a:schemeClr val="tx1"/>
              </a:solidFill>
              <a:latin typeface="微软雅黑" pitchFamily="34" charset="-122"/>
              <a:ea typeface="微软雅黑" pitchFamily="34" charset="-122"/>
            </a:rPr>
            <a:t>投票</a:t>
          </a:r>
          <a:endParaRPr lang="zh-CN" altLang="en-US" sz="1800" b="0" kern="1200" dirty="0">
            <a:solidFill>
              <a:schemeClr val="tx1"/>
            </a:solidFill>
            <a:latin typeface="微软雅黑" pitchFamily="34" charset="-122"/>
            <a:ea typeface="微软雅黑" pitchFamily="34" charset="-122"/>
          </a:endParaRPr>
        </a:p>
      </dsp:txBody>
      <dsp:txXfrm>
        <a:off x="4232137" y="3649182"/>
        <a:ext cx="662769" cy="1675592"/>
      </dsp:txXfrm>
    </dsp:sp>
    <dsp:sp modelId="{13B9307C-D29E-4C83-8137-009FF549C29A}">
      <dsp:nvSpPr>
        <dsp:cNvPr id="0" name=""/>
        <dsp:cNvSpPr/>
      </dsp:nvSpPr>
      <dsp:spPr>
        <a:xfrm>
          <a:off x="4922742" y="3649182"/>
          <a:ext cx="662769" cy="1675592"/>
        </a:xfrm>
        <a:prstGeom prst="roundRect">
          <a:avLst>
            <a:gd name="adj" fmla="val 10000"/>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0" kern="1200" dirty="0" smtClean="0">
              <a:solidFill>
                <a:schemeClr val="tx1"/>
              </a:solidFill>
              <a:latin typeface="微软雅黑" pitchFamily="34" charset="-122"/>
              <a:ea typeface="微软雅黑" pitchFamily="34" charset="-122"/>
            </a:rPr>
            <a:t>权益分派</a:t>
          </a:r>
          <a:endParaRPr lang="zh-CN" altLang="en-US" sz="1800" b="0" kern="1200" dirty="0">
            <a:solidFill>
              <a:schemeClr val="tx1"/>
            </a:solidFill>
            <a:latin typeface="微软雅黑" pitchFamily="34" charset="-122"/>
            <a:ea typeface="微软雅黑" pitchFamily="34" charset="-122"/>
          </a:endParaRPr>
        </a:p>
      </dsp:txBody>
      <dsp:txXfrm>
        <a:off x="4922742" y="3649182"/>
        <a:ext cx="662769" cy="1675592"/>
      </dsp:txXfrm>
    </dsp:sp>
    <dsp:sp modelId="{1E6229E1-58AA-4357-B6E2-E86957A9499F}">
      <dsp:nvSpPr>
        <dsp:cNvPr id="0" name=""/>
        <dsp:cNvSpPr/>
      </dsp:nvSpPr>
      <dsp:spPr>
        <a:xfrm>
          <a:off x="5613347" y="3649182"/>
          <a:ext cx="662769" cy="1675592"/>
        </a:xfrm>
        <a:prstGeom prst="roundRect">
          <a:avLst>
            <a:gd name="adj" fmla="val 10000"/>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0" kern="1200" dirty="0" smtClean="0">
              <a:solidFill>
                <a:schemeClr val="tx1"/>
              </a:solidFill>
              <a:latin typeface="微软雅黑" pitchFamily="34" charset="-122"/>
              <a:ea typeface="微软雅黑" pitchFamily="34" charset="-122"/>
            </a:rPr>
            <a:t>收购</a:t>
          </a:r>
          <a:endParaRPr lang="zh-CN" altLang="en-US" sz="1800" b="0" kern="1200" dirty="0">
            <a:solidFill>
              <a:schemeClr val="tx1"/>
            </a:solidFill>
            <a:latin typeface="微软雅黑" pitchFamily="34" charset="-122"/>
            <a:ea typeface="微软雅黑" pitchFamily="34" charset="-122"/>
          </a:endParaRPr>
        </a:p>
      </dsp:txBody>
      <dsp:txXfrm>
        <a:off x="5613347" y="3649182"/>
        <a:ext cx="662769" cy="1675592"/>
      </dsp:txXfrm>
    </dsp:sp>
    <dsp:sp modelId="{5A8702B0-5C88-43A3-8F9C-51E915172898}">
      <dsp:nvSpPr>
        <dsp:cNvPr id="0" name=""/>
        <dsp:cNvSpPr/>
      </dsp:nvSpPr>
      <dsp:spPr>
        <a:xfrm>
          <a:off x="6303953" y="3649182"/>
          <a:ext cx="662769" cy="1675592"/>
        </a:xfrm>
        <a:prstGeom prst="roundRect">
          <a:avLst>
            <a:gd name="adj" fmla="val 10000"/>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0" kern="1200" dirty="0" smtClean="0">
              <a:solidFill>
                <a:schemeClr val="tx1"/>
              </a:solidFill>
              <a:latin typeface="微软雅黑" pitchFamily="34" charset="-122"/>
              <a:ea typeface="微软雅黑" pitchFamily="34" charset="-122"/>
            </a:rPr>
            <a:t>分拆合并</a:t>
          </a:r>
          <a:endParaRPr lang="zh-CN" altLang="en-US" sz="1800" b="0" kern="1200" dirty="0">
            <a:solidFill>
              <a:schemeClr val="tx1"/>
            </a:solidFill>
            <a:latin typeface="微软雅黑" pitchFamily="34" charset="-122"/>
            <a:ea typeface="微软雅黑" pitchFamily="34" charset="-122"/>
          </a:endParaRPr>
        </a:p>
      </dsp:txBody>
      <dsp:txXfrm>
        <a:off x="6303953" y="3649182"/>
        <a:ext cx="662769" cy="1675592"/>
      </dsp:txXfrm>
    </dsp:sp>
    <dsp:sp modelId="{6BA4F98D-A271-4B96-BB55-6D37C01117CB}">
      <dsp:nvSpPr>
        <dsp:cNvPr id="0" name=""/>
        <dsp:cNvSpPr/>
      </dsp:nvSpPr>
      <dsp:spPr>
        <a:xfrm>
          <a:off x="6994558" y="3649182"/>
          <a:ext cx="662769" cy="1675592"/>
        </a:xfrm>
        <a:prstGeom prst="roundRect">
          <a:avLst>
            <a:gd name="adj" fmla="val 10000"/>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0" kern="1200" dirty="0" smtClean="0">
              <a:solidFill>
                <a:schemeClr val="tx1"/>
              </a:solidFill>
              <a:latin typeface="微软雅黑" pitchFamily="34" charset="-122"/>
              <a:ea typeface="微软雅黑" pitchFamily="34" charset="-122"/>
            </a:rPr>
            <a:t>供配股</a:t>
          </a:r>
          <a:endParaRPr lang="zh-CN" altLang="en-US" sz="1800" b="0" kern="1200" dirty="0">
            <a:solidFill>
              <a:schemeClr val="tx1"/>
            </a:solidFill>
            <a:latin typeface="微软雅黑" pitchFamily="34" charset="-122"/>
            <a:ea typeface="微软雅黑" pitchFamily="34" charset="-122"/>
          </a:endParaRPr>
        </a:p>
      </dsp:txBody>
      <dsp:txXfrm>
        <a:off x="6994558" y="3649182"/>
        <a:ext cx="662769" cy="1675592"/>
      </dsp:txXfrm>
    </dsp:sp>
    <dsp:sp modelId="{07C731DD-E191-4FC3-8AC1-C8C947BEB009}">
      <dsp:nvSpPr>
        <dsp:cNvPr id="0" name=""/>
        <dsp:cNvSpPr/>
      </dsp:nvSpPr>
      <dsp:spPr>
        <a:xfrm>
          <a:off x="7685163" y="3649182"/>
          <a:ext cx="662769" cy="1675592"/>
        </a:xfrm>
        <a:prstGeom prst="roundRect">
          <a:avLst>
            <a:gd name="adj" fmla="val 10000"/>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solidFill>
                <a:schemeClr val="tx1"/>
              </a:solidFill>
              <a:latin typeface="微软雅黑" pitchFamily="34" charset="-122"/>
              <a:ea typeface="微软雅黑" pitchFamily="34" charset="-122"/>
            </a:rPr>
            <a:t>证券注销</a:t>
          </a:r>
          <a:endParaRPr lang="zh-CN" altLang="en-US" sz="1800" kern="1200" dirty="0">
            <a:solidFill>
              <a:schemeClr val="tx1"/>
            </a:solidFill>
            <a:latin typeface="微软雅黑" pitchFamily="34" charset="-122"/>
            <a:ea typeface="微软雅黑" pitchFamily="34" charset="-122"/>
          </a:endParaRPr>
        </a:p>
      </dsp:txBody>
      <dsp:txXfrm>
        <a:off x="7685163" y="3649182"/>
        <a:ext cx="662769" cy="167559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B07A05-F3A3-024D-8DF5-5EA4B9313399}">
      <dsp:nvSpPr>
        <dsp:cNvPr id="0" name=""/>
        <dsp:cNvSpPr/>
      </dsp:nvSpPr>
      <dsp:spPr>
        <a:xfrm>
          <a:off x="18042" y="393184"/>
          <a:ext cx="935099" cy="56160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60960" numCol="1" spcCol="1270" anchor="t" anchorCtr="0">
          <a:noAutofit/>
        </a:bodyPr>
        <a:lstStyle/>
        <a:p>
          <a:pPr lvl="0" algn="ctr" defTabSz="711200">
            <a:lnSpc>
              <a:spcPct val="90000"/>
            </a:lnSpc>
            <a:spcBef>
              <a:spcPct val="0"/>
            </a:spcBef>
            <a:spcAft>
              <a:spcPct val="35000"/>
            </a:spcAft>
          </a:pPr>
          <a:r>
            <a:rPr lang="en-US" altLang="zh-CN" sz="1600" kern="1200" dirty="0" smtClean="0">
              <a:latin typeface="微软雅黑" pitchFamily="34" charset="-122"/>
              <a:ea typeface="微软雅黑" pitchFamily="34" charset="-122"/>
            </a:rPr>
            <a:t>R-N</a:t>
          </a:r>
          <a:r>
            <a:rPr lang="zh-CN" altLang="en-US" sz="1600" kern="1200" dirty="0" smtClean="0">
              <a:latin typeface="微软雅黑" pitchFamily="34" charset="-122"/>
              <a:ea typeface="微软雅黑" pitchFamily="34" charset="-122"/>
            </a:rPr>
            <a:t>日</a:t>
          </a:r>
          <a:endParaRPr lang="en-US" sz="1600" kern="1200" dirty="0">
            <a:latin typeface="微软雅黑" pitchFamily="34" charset="-122"/>
            <a:ea typeface="微软雅黑" pitchFamily="34" charset="-122"/>
          </a:endParaRPr>
        </a:p>
      </dsp:txBody>
      <dsp:txXfrm>
        <a:off x="18042" y="393184"/>
        <a:ext cx="935099" cy="374039"/>
      </dsp:txXfrm>
    </dsp:sp>
    <dsp:sp modelId="{A9878F5D-560B-8F48-AED8-489B8E1212A6}">
      <dsp:nvSpPr>
        <dsp:cNvPr id="0" name=""/>
        <dsp:cNvSpPr/>
      </dsp:nvSpPr>
      <dsp:spPr>
        <a:xfrm>
          <a:off x="9849" y="791707"/>
          <a:ext cx="1334536" cy="162342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altLang="zh-CN" sz="1200" kern="1200" dirty="0" smtClean="0">
              <a:latin typeface="微软雅黑" pitchFamily="34" charset="-122"/>
              <a:ea typeface="微软雅黑" pitchFamily="34" charset="-122"/>
            </a:rPr>
            <a:t>SZHK_TZXX</a:t>
          </a:r>
          <a:endParaRPr lang="en-US" sz="1200" kern="1200" dirty="0">
            <a:latin typeface="微软雅黑" pitchFamily="34" charset="-122"/>
            <a:ea typeface="微软雅黑" pitchFamily="34" charset="-122"/>
          </a:endParaRPr>
        </a:p>
      </dsp:txBody>
      <dsp:txXfrm>
        <a:off x="9849" y="791707"/>
        <a:ext cx="1334536" cy="1623420"/>
      </dsp:txXfrm>
    </dsp:sp>
    <dsp:sp modelId="{506F7AF2-682C-B649-AB85-82899F7A69BB}">
      <dsp:nvSpPr>
        <dsp:cNvPr id="0" name=""/>
        <dsp:cNvSpPr/>
      </dsp:nvSpPr>
      <dsp:spPr>
        <a:xfrm rot="21594904">
          <a:off x="1144828" y="462519"/>
          <a:ext cx="406377" cy="232812"/>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dirty="0">
            <a:latin typeface="微软雅黑" pitchFamily="34" charset="-122"/>
            <a:ea typeface="微软雅黑" pitchFamily="34" charset="-122"/>
          </a:endParaRPr>
        </a:p>
      </dsp:txBody>
      <dsp:txXfrm rot="21594904">
        <a:off x="1144828" y="462519"/>
        <a:ext cx="406377" cy="232812"/>
      </dsp:txXfrm>
    </dsp:sp>
    <dsp:sp modelId="{F75E65AD-E2E5-F24F-9739-8200E9EC0D64}">
      <dsp:nvSpPr>
        <dsp:cNvPr id="0" name=""/>
        <dsp:cNvSpPr/>
      </dsp:nvSpPr>
      <dsp:spPr>
        <a:xfrm>
          <a:off x="1719890" y="390661"/>
          <a:ext cx="935099" cy="56160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60960" numCol="1" spcCol="1270" anchor="t" anchorCtr="0">
          <a:noAutofit/>
        </a:bodyPr>
        <a:lstStyle/>
        <a:p>
          <a:pPr lvl="0" algn="ctr" defTabSz="711200">
            <a:lnSpc>
              <a:spcPct val="90000"/>
            </a:lnSpc>
            <a:spcBef>
              <a:spcPct val="0"/>
            </a:spcBef>
            <a:spcAft>
              <a:spcPct val="35000"/>
            </a:spcAft>
          </a:pPr>
          <a:r>
            <a:rPr lang="en-US" sz="1600" kern="1200" dirty="0" smtClean="0">
              <a:latin typeface="微软雅黑" pitchFamily="34" charset="-122"/>
              <a:ea typeface="微软雅黑" pitchFamily="34" charset="-122"/>
            </a:rPr>
            <a:t>R</a:t>
          </a:r>
          <a:r>
            <a:rPr lang="zh-CN" altLang="en-US" sz="1600" kern="1200" dirty="0" smtClean="0">
              <a:latin typeface="微软雅黑" pitchFamily="34" charset="-122"/>
              <a:ea typeface="微软雅黑" pitchFamily="34" charset="-122"/>
            </a:rPr>
            <a:t>日</a:t>
          </a:r>
          <a:endParaRPr lang="en-US" sz="1600" kern="1200" dirty="0">
            <a:latin typeface="微软雅黑" pitchFamily="34" charset="-122"/>
            <a:ea typeface="微软雅黑" pitchFamily="34" charset="-122"/>
          </a:endParaRPr>
        </a:p>
      </dsp:txBody>
      <dsp:txXfrm>
        <a:off x="1719890" y="390661"/>
        <a:ext cx="935099" cy="374039"/>
      </dsp:txXfrm>
    </dsp:sp>
    <dsp:sp modelId="{C687398E-8991-5047-80FB-9A8B89572B2F}">
      <dsp:nvSpPr>
        <dsp:cNvPr id="0" name=""/>
        <dsp:cNvSpPr/>
      </dsp:nvSpPr>
      <dsp:spPr>
        <a:xfrm>
          <a:off x="1734818" y="787567"/>
          <a:ext cx="1288295" cy="163008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altLang="zh-CN" sz="1200" kern="1200" dirty="0" smtClean="0">
              <a:latin typeface="微软雅黑" pitchFamily="34" charset="-122"/>
              <a:ea typeface="微软雅黑" pitchFamily="34" charset="-122"/>
            </a:rPr>
            <a:t>SZHK_SJSJG</a:t>
          </a:r>
          <a:endParaRPr lang="en-US" sz="1200" kern="1200" dirty="0">
            <a:latin typeface="微软雅黑" pitchFamily="34" charset="-122"/>
            <a:ea typeface="微软雅黑" pitchFamily="34" charset="-122"/>
          </a:endParaRPr>
        </a:p>
        <a:p>
          <a:pPr marL="114300" lvl="1" indent="-114300" algn="l" defTabSz="533400">
            <a:lnSpc>
              <a:spcPct val="90000"/>
            </a:lnSpc>
            <a:spcBef>
              <a:spcPct val="0"/>
            </a:spcBef>
            <a:spcAft>
              <a:spcPct val="15000"/>
            </a:spcAft>
            <a:buChar char="••"/>
          </a:pPr>
          <a:r>
            <a:rPr lang="en-US" altLang="zh-CN" sz="1200" kern="1200" dirty="0" smtClean="0">
              <a:latin typeface="微软雅黑" pitchFamily="34" charset="-122"/>
              <a:ea typeface="微软雅黑" pitchFamily="34" charset="-122"/>
            </a:rPr>
            <a:t>SZHK_SJSDZ</a:t>
          </a:r>
          <a:endParaRPr lang="en-US" sz="1200" kern="1200" dirty="0">
            <a:latin typeface="微软雅黑" pitchFamily="34" charset="-122"/>
            <a:ea typeface="微软雅黑" pitchFamily="34" charset="-122"/>
          </a:endParaRPr>
        </a:p>
      </dsp:txBody>
      <dsp:txXfrm>
        <a:off x="1734818" y="787567"/>
        <a:ext cx="1288295" cy="1630082"/>
      </dsp:txXfrm>
    </dsp:sp>
    <dsp:sp modelId="{7B0D8CAE-7329-524A-8BFB-E45494869A40}">
      <dsp:nvSpPr>
        <dsp:cNvPr id="0" name=""/>
        <dsp:cNvSpPr/>
      </dsp:nvSpPr>
      <dsp:spPr>
        <a:xfrm rot="35573">
          <a:off x="2851277" y="470297"/>
          <a:ext cx="416175" cy="232812"/>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dirty="0">
            <a:latin typeface="微软雅黑" pitchFamily="34" charset="-122"/>
            <a:ea typeface="微软雅黑" pitchFamily="34" charset="-122"/>
          </a:endParaRPr>
        </a:p>
      </dsp:txBody>
      <dsp:txXfrm rot="35573">
        <a:off x="2851277" y="470297"/>
        <a:ext cx="416175" cy="232812"/>
      </dsp:txXfrm>
    </dsp:sp>
    <dsp:sp modelId="{83573953-6F9E-7C4E-9233-1614621DC51C}">
      <dsp:nvSpPr>
        <dsp:cNvPr id="0" name=""/>
        <dsp:cNvSpPr/>
      </dsp:nvSpPr>
      <dsp:spPr>
        <a:xfrm>
          <a:off x="3440184" y="408463"/>
          <a:ext cx="935099" cy="56160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60960" numCol="1" spcCol="1270" anchor="t" anchorCtr="0">
          <a:noAutofit/>
        </a:bodyPr>
        <a:lstStyle/>
        <a:p>
          <a:pPr lvl="0" algn="ctr" defTabSz="711200">
            <a:lnSpc>
              <a:spcPct val="90000"/>
            </a:lnSpc>
            <a:spcBef>
              <a:spcPct val="0"/>
            </a:spcBef>
            <a:spcAft>
              <a:spcPct val="35000"/>
            </a:spcAft>
          </a:pPr>
          <a:r>
            <a:rPr lang="zh-CN" altLang="en-US" sz="1600" kern="1200" dirty="0" smtClean="0">
              <a:latin typeface="微软雅黑" pitchFamily="34" charset="-122"/>
              <a:ea typeface="微软雅黑" pitchFamily="34" charset="-122"/>
            </a:rPr>
            <a:t>申报期</a:t>
          </a:r>
          <a:endParaRPr lang="en-US" sz="1600" kern="1200" dirty="0">
            <a:latin typeface="微软雅黑" pitchFamily="34" charset="-122"/>
            <a:ea typeface="微软雅黑" pitchFamily="34" charset="-122"/>
          </a:endParaRPr>
        </a:p>
      </dsp:txBody>
      <dsp:txXfrm>
        <a:off x="3440184" y="408463"/>
        <a:ext cx="935099" cy="374039"/>
      </dsp:txXfrm>
    </dsp:sp>
    <dsp:sp modelId="{473DE6A7-D7B4-F14F-BEB3-9EF0E79BFB6B}">
      <dsp:nvSpPr>
        <dsp:cNvPr id="0" name=""/>
        <dsp:cNvSpPr/>
      </dsp:nvSpPr>
      <dsp:spPr>
        <a:xfrm>
          <a:off x="3398618" y="816681"/>
          <a:ext cx="1401283" cy="158316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altLang="zh-CN" sz="1200" kern="1200" dirty="0" smtClean="0">
              <a:latin typeface="微软雅黑" pitchFamily="34" charset="-122"/>
              <a:ea typeface="微软雅黑" pitchFamily="34" charset="-122"/>
            </a:rPr>
            <a:t>SZHK_YWHB</a:t>
          </a:r>
          <a:endParaRPr lang="en-US" sz="1200" kern="1200" dirty="0">
            <a:latin typeface="微软雅黑" pitchFamily="34" charset="-122"/>
            <a:ea typeface="微软雅黑" pitchFamily="34" charset="-122"/>
          </a:endParaRPr>
        </a:p>
      </dsp:txBody>
      <dsp:txXfrm>
        <a:off x="3398618" y="816681"/>
        <a:ext cx="1401283" cy="1583167"/>
      </dsp:txXfrm>
    </dsp:sp>
    <dsp:sp modelId="{EA3D4F09-2F32-0E46-8539-C165F596AD74}">
      <dsp:nvSpPr>
        <dsp:cNvPr id="0" name=""/>
        <dsp:cNvSpPr/>
      </dsp:nvSpPr>
      <dsp:spPr>
        <a:xfrm rot="8332">
          <a:off x="4575313" y="481208"/>
          <a:ext cx="424066" cy="232812"/>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dirty="0">
            <a:latin typeface="微软雅黑" pitchFamily="34" charset="-122"/>
            <a:ea typeface="微软雅黑" pitchFamily="34" charset="-122"/>
          </a:endParaRPr>
        </a:p>
      </dsp:txBody>
      <dsp:txXfrm rot="8332">
        <a:off x="4575313" y="481208"/>
        <a:ext cx="424066" cy="232812"/>
      </dsp:txXfrm>
    </dsp:sp>
    <dsp:sp modelId="{F815271F-2E23-3443-880C-A981DEB1B3D3}">
      <dsp:nvSpPr>
        <dsp:cNvPr id="0" name=""/>
        <dsp:cNvSpPr/>
      </dsp:nvSpPr>
      <dsp:spPr>
        <a:xfrm>
          <a:off x="5175406" y="413043"/>
          <a:ext cx="1244430" cy="56160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60960" numCol="1" spcCol="1270" anchor="t" anchorCtr="0">
          <a:noAutofit/>
        </a:bodyPr>
        <a:lstStyle/>
        <a:p>
          <a:pPr lvl="0" algn="ctr" defTabSz="711200">
            <a:lnSpc>
              <a:spcPct val="90000"/>
            </a:lnSpc>
            <a:spcBef>
              <a:spcPct val="0"/>
            </a:spcBef>
            <a:spcAft>
              <a:spcPct val="35000"/>
            </a:spcAft>
          </a:pPr>
          <a:r>
            <a:rPr lang="zh-CN" altLang="en-US" sz="1600" kern="1200" dirty="0" smtClean="0">
              <a:latin typeface="微软雅黑" pitchFamily="34" charset="-122"/>
              <a:ea typeface="微软雅黑" pitchFamily="34" charset="-122"/>
            </a:rPr>
            <a:t>申报处理日</a:t>
          </a:r>
          <a:endParaRPr lang="en-US" sz="1600" kern="1200" dirty="0">
            <a:latin typeface="微软雅黑" pitchFamily="34" charset="-122"/>
            <a:ea typeface="微软雅黑" pitchFamily="34" charset="-122"/>
          </a:endParaRPr>
        </a:p>
      </dsp:txBody>
      <dsp:txXfrm>
        <a:off x="5175406" y="413043"/>
        <a:ext cx="1244430" cy="374039"/>
      </dsp:txXfrm>
    </dsp:sp>
    <dsp:sp modelId="{50CC32B7-6FD2-CF4A-A8FE-6A25872422AE}">
      <dsp:nvSpPr>
        <dsp:cNvPr id="0" name=""/>
        <dsp:cNvSpPr/>
      </dsp:nvSpPr>
      <dsp:spPr>
        <a:xfrm>
          <a:off x="5291605" y="897906"/>
          <a:ext cx="1357717" cy="157113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altLang="zh-CN" sz="1200" kern="1200" dirty="0" smtClean="0">
              <a:latin typeface="微软雅黑" pitchFamily="34" charset="-122"/>
              <a:ea typeface="微软雅黑" pitchFamily="34" charset="-122"/>
            </a:rPr>
            <a:t>SZHK_SJSJG</a:t>
          </a:r>
          <a:endParaRPr lang="en-US" sz="1200" kern="1200" dirty="0">
            <a:latin typeface="微软雅黑" pitchFamily="34" charset="-122"/>
            <a:ea typeface="微软雅黑" pitchFamily="34" charset="-122"/>
          </a:endParaRPr>
        </a:p>
        <a:p>
          <a:pPr marL="114300" lvl="1" indent="-114300" algn="l" defTabSz="533400">
            <a:lnSpc>
              <a:spcPct val="90000"/>
            </a:lnSpc>
            <a:spcBef>
              <a:spcPct val="0"/>
            </a:spcBef>
            <a:spcAft>
              <a:spcPct val="15000"/>
            </a:spcAft>
            <a:buChar char="••"/>
          </a:pPr>
          <a:r>
            <a:rPr lang="en-US" altLang="zh-CN" sz="1200" kern="1200" dirty="0" smtClean="0">
              <a:latin typeface="微软雅黑" pitchFamily="34" charset="-122"/>
              <a:ea typeface="微软雅黑" pitchFamily="34" charset="-122"/>
            </a:rPr>
            <a:t>SZHK_SJSDZ</a:t>
          </a:r>
          <a:endParaRPr lang="en-US" sz="1200" kern="1200" dirty="0">
            <a:latin typeface="微软雅黑" pitchFamily="34" charset="-122"/>
            <a:ea typeface="微软雅黑" pitchFamily="34" charset="-122"/>
          </a:endParaRPr>
        </a:p>
      </dsp:txBody>
      <dsp:txXfrm>
        <a:off x="5291605" y="897906"/>
        <a:ext cx="1357717" cy="1571134"/>
      </dsp:txXfrm>
    </dsp:sp>
    <dsp:sp modelId="{C1FFF060-35D9-CB48-9887-182BF64B013D}">
      <dsp:nvSpPr>
        <dsp:cNvPr id="0" name=""/>
        <dsp:cNvSpPr/>
      </dsp:nvSpPr>
      <dsp:spPr>
        <a:xfrm rot="57621">
          <a:off x="6575731" y="499471"/>
          <a:ext cx="330593" cy="232812"/>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dirty="0">
            <a:latin typeface="微软雅黑" pitchFamily="34" charset="-122"/>
            <a:ea typeface="微软雅黑" pitchFamily="34" charset="-122"/>
          </a:endParaRPr>
        </a:p>
      </dsp:txBody>
      <dsp:txXfrm rot="57621">
        <a:off x="6575731" y="499471"/>
        <a:ext cx="330593" cy="232812"/>
      </dsp:txXfrm>
    </dsp:sp>
    <dsp:sp modelId="{6C740E41-55D5-ED4B-AC89-7DE07CA52E8D}">
      <dsp:nvSpPr>
        <dsp:cNvPr id="0" name=""/>
        <dsp:cNvSpPr/>
      </dsp:nvSpPr>
      <dsp:spPr>
        <a:xfrm>
          <a:off x="7043510" y="441765"/>
          <a:ext cx="935099" cy="56160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60960" numCol="1" spcCol="1270" anchor="t" anchorCtr="0">
          <a:noAutofit/>
        </a:bodyPr>
        <a:lstStyle/>
        <a:p>
          <a:pPr lvl="0" algn="ctr" defTabSz="711200">
            <a:lnSpc>
              <a:spcPct val="90000"/>
            </a:lnSpc>
            <a:spcBef>
              <a:spcPct val="0"/>
            </a:spcBef>
            <a:spcAft>
              <a:spcPct val="35000"/>
            </a:spcAft>
          </a:pPr>
          <a:r>
            <a:rPr lang="zh-CN" altLang="en-US" sz="1600" kern="1200" dirty="0" smtClean="0">
              <a:latin typeface="微软雅黑" pitchFamily="34" charset="-122"/>
              <a:ea typeface="微软雅黑" pitchFamily="34" charset="-122"/>
            </a:rPr>
            <a:t>发放日 </a:t>
          </a:r>
          <a:endParaRPr lang="en-US" sz="1600" kern="1200" dirty="0">
            <a:latin typeface="微软雅黑" pitchFamily="34" charset="-122"/>
            <a:ea typeface="微软雅黑" pitchFamily="34" charset="-122"/>
          </a:endParaRPr>
        </a:p>
      </dsp:txBody>
      <dsp:txXfrm>
        <a:off x="7043510" y="441765"/>
        <a:ext cx="935099" cy="374039"/>
      </dsp:txXfrm>
    </dsp:sp>
    <dsp:sp modelId="{EDB52974-EF26-C04C-BAED-335A9B918D45}">
      <dsp:nvSpPr>
        <dsp:cNvPr id="0" name=""/>
        <dsp:cNvSpPr/>
      </dsp:nvSpPr>
      <dsp:spPr>
        <a:xfrm>
          <a:off x="7062095" y="870502"/>
          <a:ext cx="1280983" cy="149604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altLang="zh-CN" sz="1200" kern="1200" dirty="0" smtClean="0">
              <a:latin typeface="微软雅黑" pitchFamily="34" charset="-122"/>
              <a:ea typeface="微软雅黑" pitchFamily="34" charset="-122"/>
            </a:rPr>
            <a:t>SZHK_SJSJG</a:t>
          </a:r>
          <a:endParaRPr lang="en-US" sz="1200" kern="1200" dirty="0">
            <a:latin typeface="微软雅黑" pitchFamily="34" charset="-122"/>
            <a:ea typeface="微软雅黑" pitchFamily="34" charset="-122"/>
          </a:endParaRPr>
        </a:p>
        <a:p>
          <a:pPr marL="114300" lvl="1" indent="-114300" algn="l" defTabSz="533400">
            <a:lnSpc>
              <a:spcPct val="90000"/>
            </a:lnSpc>
            <a:spcBef>
              <a:spcPct val="0"/>
            </a:spcBef>
            <a:spcAft>
              <a:spcPct val="15000"/>
            </a:spcAft>
            <a:buChar char="••"/>
          </a:pPr>
          <a:r>
            <a:rPr lang="en-US" altLang="zh-CN" sz="1200" kern="1200" dirty="0" smtClean="0">
              <a:latin typeface="微软雅黑" pitchFamily="34" charset="-122"/>
              <a:ea typeface="微软雅黑" pitchFamily="34" charset="-122"/>
            </a:rPr>
            <a:t>SZHK_SJSQS</a:t>
          </a:r>
          <a:endParaRPr lang="en-US" sz="1200" kern="1200" dirty="0">
            <a:latin typeface="微软雅黑" pitchFamily="34" charset="-122"/>
            <a:ea typeface="微软雅黑" pitchFamily="34" charset="-122"/>
          </a:endParaRPr>
        </a:p>
        <a:p>
          <a:pPr marL="114300" lvl="1" indent="-114300" algn="l" defTabSz="533400">
            <a:lnSpc>
              <a:spcPct val="90000"/>
            </a:lnSpc>
            <a:spcBef>
              <a:spcPct val="0"/>
            </a:spcBef>
            <a:spcAft>
              <a:spcPct val="15000"/>
            </a:spcAft>
            <a:buChar char="••"/>
          </a:pPr>
          <a:r>
            <a:rPr lang="en-US" altLang="zh-CN" sz="1200" kern="1200" dirty="0" smtClean="0">
              <a:latin typeface="微软雅黑" pitchFamily="34" charset="-122"/>
              <a:ea typeface="微软雅黑" pitchFamily="34" charset="-122"/>
            </a:rPr>
            <a:t>SZHK_SJSDZ</a:t>
          </a:r>
          <a:endParaRPr lang="en-US" sz="1200" kern="1200" dirty="0">
            <a:latin typeface="微软雅黑" pitchFamily="34" charset="-122"/>
            <a:ea typeface="微软雅黑" pitchFamily="34" charset="-122"/>
          </a:endParaRPr>
        </a:p>
      </dsp:txBody>
      <dsp:txXfrm>
        <a:off x="7062095" y="870502"/>
        <a:ext cx="1280983" cy="149604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B9FF03-C231-4E2D-AADD-04AADFC01C7C}" type="datetimeFigureOut">
              <a:rPr lang="zh-CN" altLang="en-US" smtClean="0"/>
              <a:pPr/>
              <a:t>2016/8/25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F13EA7-5D2F-4CB3-BDA5-2FE7A8583351}" type="slidenum">
              <a:rPr lang="zh-CN" altLang="en-US" smtClean="0"/>
              <a:pPr/>
              <a:t>‹#›</a:t>
            </a:fld>
            <a:endParaRPr lang="zh-CN" altLang="en-US"/>
          </a:p>
        </p:txBody>
      </p:sp>
    </p:spTree>
    <p:extLst>
      <p:ext uri="{BB962C8B-B14F-4D97-AF65-F5344CB8AC3E}">
        <p14:creationId xmlns:p14="http://schemas.microsoft.com/office/powerpoint/2010/main" xmlns="" val="3136835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noFill/>
          <a:ln>
            <a:solidFill>
              <a:srgbClr val="000000"/>
            </a:solidFill>
            <a:miter lim="800000"/>
            <a:headEnd/>
            <a:tailEnd/>
          </a:ln>
        </p:spPr>
      </p:sp>
      <p:sp>
        <p:nvSpPr>
          <p:cNvPr id="1229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229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CD7169-528F-42E0-A4AC-1BF7FBFD5650}" type="slidenum">
              <a:rPr lang="zh-CN" altLang="en-US" smtClean="0"/>
              <a:pPr/>
              <a:t>1</a:t>
            </a:fld>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8916"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fld id="{33B6BE17-BDBC-4951-A74F-38C618809778}" type="slidenum">
              <a:rPr lang="zh-CN" altLang="en-US"/>
              <a:pPr/>
              <a:t>50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482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fld id="{7BCC9573-13BB-4CD4-A612-8D4E7A5A038A}" type="slidenum">
              <a:rPr lang="zh-CN" altLang="en-US"/>
              <a:pPr/>
              <a:t>51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fld id="{83CBE8E1-167B-42C7-A169-F551F85C7A55}" type="slidenum">
              <a:rPr lang="zh-CN" altLang="en-US"/>
              <a:pPr/>
              <a:t>52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F13EA7-5D2F-4CB3-BDA5-2FE7A8583351}" type="slidenum">
              <a:rPr lang="zh-CN" altLang="en-US" smtClean="0"/>
              <a:pPr/>
              <a:t>55</a:t>
            </a:fld>
            <a:endParaRPr lang="zh-CN" altLang="en-US"/>
          </a:p>
        </p:txBody>
      </p:sp>
    </p:spTree>
    <p:extLst>
      <p:ext uri="{BB962C8B-B14F-4D97-AF65-F5344CB8AC3E}">
        <p14:creationId xmlns:p14="http://schemas.microsoft.com/office/powerpoint/2010/main" xmlns="" val="2191859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21E38EF-B56E-4AAD-BCE7-F31058E638A4}" type="slidenum">
              <a:rPr lang="zh-CN" altLang="en-US" smtClean="0"/>
              <a:pPr>
                <a:defRPr/>
              </a:pPr>
              <a:t>56</a:t>
            </a:fld>
            <a:endParaRPr lang="zh-CN" altLang="en-US"/>
          </a:p>
        </p:txBody>
      </p:sp>
    </p:spTree>
    <p:extLst>
      <p:ext uri="{BB962C8B-B14F-4D97-AF65-F5344CB8AC3E}">
        <p14:creationId xmlns:p14="http://schemas.microsoft.com/office/powerpoint/2010/main" xmlns="" val="217722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59394"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pPr>
            <a:r>
              <a:rPr lang="zh-CN" altLang="en-US" sz="1000" dirty="0"/>
              <a:t>信息维护日日终，系统自动生成</a:t>
            </a:r>
            <a:r>
              <a:rPr lang="en-US" altLang="zh-CN" sz="1000" dirty="0"/>
              <a:t>16</a:t>
            </a:r>
            <a:r>
              <a:rPr lang="zh-CN" altLang="en-US" sz="1000" dirty="0"/>
              <a:t>位公司行为代码：</a:t>
            </a:r>
            <a:r>
              <a:rPr lang="en-US" altLang="zh-CN" sz="1000" dirty="0"/>
              <a:t>72</a:t>
            </a:r>
            <a:r>
              <a:rPr lang="zh-CN" altLang="en-US" sz="1000" dirty="0"/>
              <a:t>（供股</a:t>
            </a:r>
            <a:r>
              <a:rPr lang="en-US" altLang="zh-CN" sz="1000" dirty="0"/>
              <a:t>/</a:t>
            </a:r>
            <a:r>
              <a:rPr lang="zh-CN" altLang="en-US" sz="1000" dirty="0"/>
              <a:t>公开配售）</a:t>
            </a:r>
            <a:r>
              <a:rPr lang="en-US" altLang="zh-CN" sz="1000" dirty="0"/>
              <a:t>+5</a:t>
            </a:r>
            <a:r>
              <a:rPr lang="zh-CN" altLang="en-US" sz="1000" dirty="0"/>
              <a:t>位正股代码</a:t>
            </a:r>
            <a:r>
              <a:rPr lang="en-US" altLang="zh-CN" sz="1000" dirty="0"/>
              <a:t>+8</a:t>
            </a:r>
            <a:r>
              <a:rPr lang="zh-CN" altLang="en-US" sz="1000" dirty="0"/>
              <a:t>位登记日期</a:t>
            </a:r>
            <a:r>
              <a:rPr lang="en-US" altLang="zh-CN" sz="1000" dirty="0"/>
              <a:t>+1</a:t>
            </a:r>
            <a:r>
              <a:rPr lang="zh-CN" altLang="en-US" sz="1000" dirty="0"/>
              <a:t>位序号（填权益次数），不可修改，用于境内投资者进行供股权申报。</a:t>
            </a:r>
            <a:endParaRPr lang="en-US" altLang="zh-CN" sz="1000" dirty="0"/>
          </a:p>
          <a:p>
            <a:pPr>
              <a:lnSpc>
                <a:spcPct val="80000"/>
              </a:lnSpc>
            </a:pPr>
            <a:endParaRPr lang="en-US" altLang="zh-CN" sz="1000" dirty="0"/>
          </a:p>
          <a:p>
            <a:pPr>
              <a:lnSpc>
                <a:spcPct val="80000"/>
              </a:lnSpc>
            </a:pPr>
            <a:r>
              <a:rPr lang="zh-CN" altLang="en-US" sz="1000" dirty="0"/>
              <a:t>“处理状态”表示的是系统处理行进到的阶段，有以下四种：</a:t>
            </a:r>
          </a:p>
          <a:p>
            <a:pPr>
              <a:lnSpc>
                <a:spcPct val="80000"/>
              </a:lnSpc>
            </a:pPr>
            <a:r>
              <a:rPr lang="zh-CN" altLang="en-US" sz="1000" dirty="0"/>
              <a:t>（</a:t>
            </a:r>
            <a:r>
              <a:rPr lang="en-US" altLang="zh-CN" sz="1000" dirty="0"/>
              <a:t>1</a:t>
            </a:r>
            <a:r>
              <a:rPr lang="zh-CN" altLang="en-US" sz="1000" dirty="0"/>
              <a:t>）申报未截止</a:t>
            </a:r>
            <a:r>
              <a:rPr lang="en-US" altLang="en-US" sz="1000" dirty="0">
                <a:ea typeface="宋体" charset="0"/>
              </a:rPr>
              <a:t>’’</a:t>
            </a:r>
            <a:r>
              <a:rPr lang="en-US" altLang="zh-CN" sz="1000" dirty="0"/>
              <a:t>——</a:t>
            </a:r>
            <a:r>
              <a:rPr lang="zh-CN" altLang="en-US" sz="1000" dirty="0"/>
              <a:t>从配股维护信息录入系统起，到（中国结算）申报截止日终申报确认处理之前的时间。若要查看供配股权的登记、托管完成情况则参看送股菜单中的“处理状态”字段。</a:t>
            </a:r>
          </a:p>
          <a:p>
            <a:pPr>
              <a:lnSpc>
                <a:spcPct val="80000"/>
              </a:lnSpc>
            </a:pPr>
            <a:r>
              <a:rPr lang="zh-CN" altLang="en-US" sz="1000" dirty="0"/>
              <a:t>（</a:t>
            </a:r>
            <a:r>
              <a:rPr lang="en-US" altLang="zh-CN" sz="1000" dirty="0"/>
              <a:t>2</a:t>
            </a:r>
            <a:r>
              <a:rPr lang="zh-CN" altLang="en-US" sz="1000" dirty="0"/>
              <a:t>）申报完成</a:t>
            </a:r>
            <a:r>
              <a:rPr lang="en-US" altLang="en-US" sz="1000" dirty="0">
                <a:ea typeface="宋体" charset="0"/>
              </a:rPr>
              <a:t>’</a:t>
            </a:r>
            <a:r>
              <a:rPr lang="en-US" altLang="zh-CN" sz="1000" dirty="0"/>
              <a:t>R’——</a:t>
            </a:r>
            <a:r>
              <a:rPr lang="zh-CN" altLang="en-US" sz="1000" dirty="0"/>
              <a:t>从（中国结算）申报截止日终申报确认处理完成，到清算日日终进行清算之前的时间。</a:t>
            </a:r>
          </a:p>
          <a:p>
            <a:pPr>
              <a:lnSpc>
                <a:spcPct val="80000"/>
              </a:lnSpc>
            </a:pPr>
            <a:r>
              <a:rPr lang="zh-CN" altLang="en-US" sz="1000" dirty="0"/>
              <a:t>（</a:t>
            </a:r>
            <a:r>
              <a:rPr lang="en-US" altLang="zh-CN" sz="1000" dirty="0"/>
              <a:t>3</a:t>
            </a:r>
            <a:r>
              <a:rPr lang="zh-CN" altLang="en-US" sz="1000" dirty="0"/>
              <a:t>）缴款清算完成</a:t>
            </a:r>
            <a:r>
              <a:rPr lang="en-US" altLang="en-US" sz="1000" dirty="0">
                <a:ea typeface="宋体" charset="0"/>
              </a:rPr>
              <a:t>’</a:t>
            </a:r>
            <a:r>
              <a:rPr lang="en-US" altLang="zh-CN" sz="1000" dirty="0"/>
              <a:t>Q’——</a:t>
            </a:r>
            <a:r>
              <a:rPr lang="zh-CN" altLang="en-US" sz="1000" dirty="0"/>
              <a:t>从清算日日终清算完成，到注销日终进行供配股权注销处理之前的时间。</a:t>
            </a:r>
          </a:p>
          <a:p>
            <a:pPr>
              <a:lnSpc>
                <a:spcPct val="80000"/>
              </a:lnSpc>
            </a:pPr>
            <a:r>
              <a:rPr lang="zh-CN" altLang="en-US" sz="1000" dirty="0"/>
              <a:t>（</a:t>
            </a:r>
            <a:r>
              <a:rPr lang="en-US" altLang="zh-CN" sz="1000" dirty="0"/>
              <a:t>4</a:t>
            </a:r>
            <a:r>
              <a:rPr lang="zh-CN" altLang="en-US" sz="1000" dirty="0"/>
              <a:t>）供配股权注销完成</a:t>
            </a:r>
            <a:r>
              <a:rPr lang="en-US" altLang="en-US" sz="1000" dirty="0">
                <a:ea typeface="宋体" charset="0"/>
              </a:rPr>
              <a:t>’</a:t>
            </a:r>
            <a:r>
              <a:rPr lang="en-US" altLang="zh-CN" sz="1000" dirty="0"/>
              <a:t>Y’——</a:t>
            </a:r>
            <a:r>
              <a:rPr lang="zh-CN" altLang="en-US" sz="1000" dirty="0"/>
              <a:t>注销日终供配股权注销完成之后的时间。整个事件是否全部完成还要看参维</a:t>
            </a:r>
            <a:r>
              <a:rPr lang="en-US" altLang="zh-CN" sz="1000" dirty="0"/>
              <a:t>4</a:t>
            </a:r>
            <a:r>
              <a:rPr lang="zh-CN" altLang="en-US" sz="1000" dirty="0"/>
              <a:t>中的处理状态</a:t>
            </a:r>
            <a:r>
              <a:rPr lang="en-US" altLang="zh-CN" sz="1000" dirty="0"/>
              <a:t>,</a:t>
            </a:r>
            <a:r>
              <a:rPr lang="zh-CN" altLang="en-US" sz="1000" dirty="0"/>
              <a:t>当参维</a:t>
            </a:r>
            <a:r>
              <a:rPr lang="en-US" altLang="zh-CN" sz="1000" dirty="0"/>
              <a:t>4</a:t>
            </a:r>
            <a:r>
              <a:rPr lang="zh-CN" altLang="en-US" sz="1000" dirty="0"/>
              <a:t>的处理状态都是</a:t>
            </a:r>
            <a:r>
              <a:rPr lang="en-US" altLang="en-US" sz="1000" dirty="0">
                <a:ea typeface="宋体" charset="0"/>
              </a:rPr>
              <a:t>’</a:t>
            </a:r>
            <a:r>
              <a:rPr lang="en-US" altLang="zh-CN" sz="1000" dirty="0"/>
              <a:t>Y’</a:t>
            </a:r>
            <a:r>
              <a:rPr lang="zh-CN" altLang="en-US" sz="1000" dirty="0"/>
              <a:t>以后表示业务完成。</a:t>
            </a:r>
            <a:endParaRPr lang="en-US" altLang="zh-CN" sz="1000" dirty="0"/>
          </a:p>
          <a:p>
            <a:pPr>
              <a:lnSpc>
                <a:spcPct val="80000"/>
              </a:lnSpc>
            </a:pPr>
            <a:endParaRPr lang="en-US" altLang="zh-CN" sz="1000" dirty="0"/>
          </a:p>
          <a:p>
            <a:pPr>
              <a:lnSpc>
                <a:spcPct val="80000"/>
              </a:lnSpc>
            </a:pPr>
            <a:r>
              <a:rPr lang="zh-CN" altLang="en-US" sz="1000" dirty="0"/>
              <a:t>一般情况下，</a:t>
            </a:r>
            <a:r>
              <a:rPr lang="en-US" altLang="zh-CN" sz="1000" dirty="0"/>
              <a:t>RS</a:t>
            </a:r>
            <a:r>
              <a:rPr lang="zh-CN" altLang="en-US" sz="1000" dirty="0"/>
              <a:t>事件编号为</a:t>
            </a:r>
            <a:r>
              <a:rPr lang="en-US" altLang="zh-CN" sz="1000" dirty="0"/>
              <a:t>1</a:t>
            </a:r>
            <a:r>
              <a:rPr lang="zh-CN" altLang="en-US" sz="1000" dirty="0"/>
              <a:t>，如供股的同时派送红股或权证，则</a:t>
            </a:r>
            <a:r>
              <a:rPr lang="en-US" altLang="zh-CN" sz="1000" dirty="0"/>
              <a:t>RS</a:t>
            </a:r>
            <a:r>
              <a:rPr lang="zh-CN" altLang="en-US" sz="1000" dirty="0"/>
              <a:t>事件有多个。</a:t>
            </a:r>
          </a:p>
        </p:txBody>
      </p:sp>
      <p:sp>
        <p:nvSpPr>
          <p:cNvPr id="59395"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宋体" charset="0"/>
              </a:defRPr>
            </a:lvl1pPr>
            <a:lvl2pPr marL="742950" indent="-285750" eaLnBrk="0" hangingPunct="0">
              <a:defRPr sz="2400">
                <a:solidFill>
                  <a:schemeClr val="tx1"/>
                </a:solidFill>
                <a:latin typeface="Arial" charset="0"/>
                <a:ea typeface="宋体" charset="0"/>
              </a:defRPr>
            </a:lvl2pPr>
            <a:lvl3pPr marL="1143000" indent="-228600" eaLnBrk="0" hangingPunct="0">
              <a:defRPr sz="2400">
                <a:solidFill>
                  <a:schemeClr val="tx1"/>
                </a:solidFill>
                <a:latin typeface="Arial" charset="0"/>
                <a:ea typeface="宋体" charset="0"/>
              </a:defRPr>
            </a:lvl3pPr>
            <a:lvl4pPr marL="1600200" indent="-228600" eaLnBrk="0" hangingPunct="0">
              <a:defRPr sz="2400">
                <a:solidFill>
                  <a:schemeClr val="tx1"/>
                </a:solidFill>
                <a:latin typeface="Arial" charset="0"/>
                <a:ea typeface="宋体" charset="0"/>
              </a:defRPr>
            </a:lvl4pPr>
            <a:lvl5pPr marL="2057400" indent="-228600" eaLnBrk="0" hangingPunct="0">
              <a:defRPr sz="2400">
                <a:solidFill>
                  <a:schemeClr val="tx1"/>
                </a:solidFill>
                <a:latin typeface="Arial" charset="0"/>
                <a:ea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defRPr>
            </a:lvl9pPr>
          </a:lstStyle>
          <a:p>
            <a:pPr eaLnBrk="1" hangingPunct="1"/>
            <a:fld id="{F52B9EF9-BFE5-E748-8B8B-A94D2CE2570A}" type="slidenum">
              <a:rPr lang="zh-CN" altLang="en-US" sz="1200"/>
              <a:pPr eaLnBrk="1" hangingPunct="1"/>
              <a:t>73</a:t>
            </a:fld>
            <a:endParaRPr lang="zh-CN" altLang="en-US" sz="1200"/>
          </a:p>
        </p:txBody>
      </p:sp>
    </p:spTree>
    <p:extLst>
      <p:ext uri="{BB962C8B-B14F-4D97-AF65-F5344CB8AC3E}">
        <p14:creationId xmlns:p14="http://schemas.microsoft.com/office/powerpoint/2010/main" xmlns="" val="858654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63490"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zh-CN" altLang="en-US"/>
              <a:t>华润置地（</a:t>
            </a:r>
            <a:r>
              <a:rPr lang="en-US" altLang="zh-CN"/>
              <a:t>01109</a:t>
            </a:r>
            <a:r>
              <a:rPr lang="zh-CN" altLang="en-US"/>
              <a:t>，子公司）通过向母公司发行新股及部份现金支付的方式，收购华润股份、华润集团（母公司）的物业权益，华润集团的子公司华润（置地）向股东发起要约出售股份，</a:t>
            </a:r>
            <a:endParaRPr lang="en-US" altLang="zh-CN"/>
          </a:p>
          <a:p>
            <a:r>
              <a:rPr lang="en-US" altLang="zh-TW">
                <a:ea typeface="PMingLiU" charset="0"/>
              </a:rPr>
              <a:t>(a)</a:t>
            </a:r>
            <a:r>
              <a:rPr lang="zh-TW" altLang="en-US">
                <a:ea typeface="PMingLiU" charset="0"/>
              </a:rPr>
              <a:t>本公司有條件同意收購及正新有條件同意出售待售股份，即冠德全部已發行股本；及</a:t>
            </a:r>
            <a:r>
              <a:rPr lang="en-US" altLang="zh-TW">
                <a:ea typeface="PMingLiU" charset="0"/>
              </a:rPr>
              <a:t>(b) </a:t>
            </a:r>
            <a:r>
              <a:rPr lang="zh-TW" altLang="en-US">
                <a:ea typeface="PMingLiU" charset="0"/>
              </a:rPr>
              <a:t>正新有條件同意促使華潤股份於待售股份完成時訂立股權轉讓協議，據此，本公司（或其附屬公司）將向華潤股份收購待售股權，即深圳潤越</a:t>
            </a:r>
            <a:r>
              <a:rPr lang="en-US" altLang="zh-TW">
                <a:ea typeface="PMingLiU" charset="0"/>
              </a:rPr>
              <a:t>100%</a:t>
            </a:r>
            <a:r>
              <a:rPr lang="zh-TW" altLang="en-US">
                <a:ea typeface="PMingLiU" charset="0"/>
              </a:rPr>
              <a:t>股權。待售股份及待售股權之收購代價為人民幣</a:t>
            </a:r>
            <a:r>
              <a:rPr lang="en-US" altLang="zh-TW">
                <a:ea typeface="PMingLiU" charset="0"/>
              </a:rPr>
              <a:t>14,795 </a:t>
            </a:r>
            <a:r>
              <a:rPr lang="zh-TW" altLang="en-US">
                <a:ea typeface="PMingLiU" charset="0"/>
              </a:rPr>
              <a:t>百萬元（相當於約港幣</a:t>
            </a:r>
            <a:r>
              <a:rPr lang="en-US" altLang="zh-TW">
                <a:ea typeface="PMingLiU" charset="0"/>
              </a:rPr>
              <a:t>18,642 </a:t>
            </a:r>
            <a:r>
              <a:rPr lang="zh-TW" altLang="en-US">
                <a:ea typeface="PMingLiU" charset="0"/>
              </a:rPr>
              <a:t>百萬元）</a:t>
            </a:r>
            <a:endParaRPr lang="en-US" altLang="zh-TW">
              <a:ea typeface="PMingLiU" charset="0"/>
            </a:endParaRPr>
          </a:p>
          <a:p>
            <a:r>
              <a:rPr lang="en-US" altLang="zh-TW">
                <a:ea typeface="PMingLiU" charset="0"/>
              </a:rPr>
              <a:t>(a) </a:t>
            </a:r>
            <a:r>
              <a:rPr lang="zh-TW" altLang="en-US">
                <a:ea typeface="PMingLiU" charset="0"/>
              </a:rPr>
              <a:t>正新為華潤集團之全資附屬公司；及</a:t>
            </a:r>
            <a:r>
              <a:rPr lang="en-US" altLang="zh-TW">
                <a:ea typeface="PMingLiU" charset="0"/>
              </a:rPr>
              <a:t>(b) </a:t>
            </a:r>
            <a:r>
              <a:rPr lang="zh-TW" altLang="en-US">
                <a:ea typeface="PMingLiU" charset="0"/>
              </a:rPr>
              <a:t>華潤股份為華潤集團之間接控股公司，而華潤集團為本公司控股股東。</a:t>
            </a:r>
            <a:endParaRPr lang="zh-CN" altLang="en-US"/>
          </a:p>
        </p:txBody>
      </p:sp>
      <p:sp>
        <p:nvSpPr>
          <p:cNvPr id="63491"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宋体" charset="0"/>
              </a:defRPr>
            </a:lvl1pPr>
            <a:lvl2pPr marL="742950" indent="-285750" eaLnBrk="0" hangingPunct="0">
              <a:defRPr sz="2400">
                <a:solidFill>
                  <a:schemeClr val="tx1"/>
                </a:solidFill>
                <a:latin typeface="Arial" charset="0"/>
                <a:ea typeface="宋体" charset="0"/>
              </a:defRPr>
            </a:lvl2pPr>
            <a:lvl3pPr marL="1143000" indent="-228600" eaLnBrk="0" hangingPunct="0">
              <a:defRPr sz="2400">
                <a:solidFill>
                  <a:schemeClr val="tx1"/>
                </a:solidFill>
                <a:latin typeface="Arial" charset="0"/>
                <a:ea typeface="宋体" charset="0"/>
              </a:defRPr>
            </a:lvl3pPr>
            <a:lvl4pPr marL="1600200" indent="-228600" eaLnBrk="0" hangingPunct="0">
              <a:defRPr sz="2400">
                <a:solidFill>
                  <a:schemeClr val="tx1"/>
                </a:solidFill>
                <a:latin typeface="Arial" charset="0"/>
                <a:ea typeface="宋体" charset="0"/>
              </a:defRPr>
            </a:lvl4pPr>
            <a:lvl5pPr marL="2057400" indent="-228600" eaLnBrk="0" hangingPunct="0">
              <a:defRPr sz="2400">
                <a:solidFill>
                  <a:schemeClr val="tx1"/>
                </a:solidFill>
                <a:latin typeface="Arial" charset="0"/>
                <a:ea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defRPr>
            </a:lvl9pPr>
          </a:lstStyle>
          <a:p>
            <a:pPr eaLnBrk="1" hangingPunct="1"/>
            <a:fld id="{AD7CBF9C-A936-9546-9BFE-D61732035BB9}" type="slidenum">
              <a:rPr lang="zh-CN" altLang="en-US" sz="1200"/>
              <a:pPr eaLnBrk="1" hangingPunct="1"/>
              <a:t>74</a:t>
            </a:fld>
            <a:endParaRPr lang="zh-CN" altLang="en-US" sz="1200"/>
          </a:p>
        </p:txBody>
      </p:sp>
    </p:spTree>
    <p:extLst>
      <p:ext uri="{BB962C8B-B14F-4D97-AF65-F5344CB8AC3E}">
        <p14:creationId xmlns:p14="http://schemas.microsoft.com/office/powerpoint/2010/main" xmlns="" val="423272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F13EA7-5D2F-4CB3-BDA5-2FE7A8583351}" type="slidenum">
              <a:rPr lang="zh-CN" altLang="en-US" smtClean="0"/>
              <a:pPr/>
              <a:t>24</a:t>
            </a:fld>
            <a:endParaRPr lang="zh-CN" altLang="en-US"/>
          </a:p>
        </p:txBody>
      </p:sp>
    </p:spTree>
    <p:extLst>
      <p:ext uri="{BB962C8B-B14F-4D97-AF65-F5344CB8AC3E}">
        <p14:creationId xmlns:p14="http://schemas.microsoft.com/office/powerpoint/2010/main" xmlns="" val="4115724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458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fld id="{11DE6914-20E2-4682-AED8-2BBCFA454B45}" type="slidenum">
              <a:rPr lang="zh-CN" altLang="en-US"/>
              <a:pPr/>
              <a:t>43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7"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6628"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fld id="{C20D5E81-F916-405D-B5F2-EA6E9C9AD843}" type="slidenum">
              <a:rPr lang="zh-CN" altLang="en-US"/>
              <a:pPr/>
              <a:t>44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7"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6628"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fld id="{C20D5E81-F916-405D-B5F2-EA6E9C9AD843}" type="slidenum">
              <a:rPr lang="zh-CN" altLang="en-US"/>
              <a:pPr/>
              <a:t>45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7"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6628"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fld id="{C20D5E81-F916-405D-B5F2-EA6E9C9AD843}" type="slidenum">
              <a:rPr lang="zh-CN" altLang="en-US"/>
              <a:pPr/>
              <a:t>46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fld id="{83CBE8E1-167B-42C7-A169-F551F85C7A55}" type="slidenum">
              <a:rPr lang="zh-CN" altLang="en-US"/>
              <a:pPr/>
              <a:t>47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277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fld id="{27B5CDED-88D3-4127-AF36-1C10668FF49C}" type="slidenum">
              <a:rPr lang="zh-CN" altLang="en-US"/>
              <a:pPr/>
              <a:t>48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fld id="{83CBE8E1-167B-42C7-A169-F551F85C7A55}" type="slidenum">
              <a:rPr lang="zh-CN" altLang="en-US"/>
              <a:pPr/>
              <a:t>49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2A156EE4-694E-4E52-AB1F-AB4B2F4413E4}" type="slidenum">
              <a:rPr lang="en-US" altLang="zh-CN"/>
              <a:pPr>
                <a:defRPr/>
              </a:pPr>
              <a:t>‹#›</a:t>
            </a:fld>
            <a:endParaRPr lang="en-US" altLang="zh-CN"/>
          </a:p>
        </p:txBody>
      </p:sp>
    </p:spTree>
    <p:extLst>
      <p:ext uri="{BB962C8B-B14F-4D97-AF65-F5344CB8AC3E}">
        <p14:creationId xmlns:p14="http://schemas.microsoft.com/office/powerpoint/2010/main" xmlns="" val="3588928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D43535F-D2B3-4240-93D8-9FD79566ADAD}" type="slidenum">
              <a:rPr lang="en-US" altLang="zh-CN"/>
              <a:pPr>
                <a:defRPr/>
              </a:pPr>
              <a:t>‹#›</a:t>
            </a:fld>
            <a:endParaRPr lang="en-US" altLang="zh-CN"/>
          </a:p>
        </p:txBody>
      </p:sp>
    </p:spTree>
    <p:extLst>
      <p:ext uri="{BB962C8B-B14F-4D97-AF65-F5344CB8AC3E}">
        <p14:creationId xmlns:p14="http://schemas.microsoft.com/office/powerpoint/2010/main" xmlns="" val="2242259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BE753D3D-2111-44B1-9A62-E874003FAE43}" type="slidenum">
              <a:rPr lang="en-US" altLang="zh-CN"/>
              <a:pPr>
                <a:defRPr/>
              </a:pPr>
              <a:t>‹#›</a:t>
            </a:fld>
            <a:endParaRPr lang="en-US" altLang="zh-CN"/>
          </a:p>
        </p:txBody>
      </p:sp>
    </p:spTree>
    <p:extLst>
      <p:ext uri="{BB962C8B-B14F-4D97-AF65-F5344CB8AC3E}">
        <p14:creationId xmlns:p14="http://schemas.microsoft.com/office/powerpoint/2010/main" xmlns="" val="4073494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节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7AB578E-B28F-4EB1-899C-054D50FE11AA}" type="datetimeFigureOut">
              <a:rPr lang="zh-CN" altLang="en-US" smtClean="0"/>
              <a:pPr/>
              <a:t>2016/8/25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DE4142-A9BD-440E-BA83-C5424CF330EC}" type="slidenum">
              <a:rPr lang="zh-CN" altLang="en-US" smtClean="0"/>
              <a:pPr/>
              <a:t>‹#›</a:t>
            </a:fld>
            <a:endParaRPr lang="zh-CN" altLang="en-US"/>
          </a:p>
        </p:txBody>
      </p:sp>
      <p:sp>
        <p:nvSpPr>
          <p:cNvPr id="14" name="图片占位符 13"/>
          <p:cNvSpPr>
            <a:spLocks noGrp="1"/>
          </p:cNvSpPr>
          <p:nvPr>
            <p:ph type="pic" sz="quarter" idx="13"/>
          </p:nvPr>
        </p:nvSpPr>
        <p:spPr>
          <a:xfrm>
            <a:off x="-1" y="1868639"/>
            <a:ext cx="3016800" cy="2725200"/>
          </a:xfrm>
        </p:spPr>
        <p:txBody>
          <a:bodyPr/>
          <a:lstStyle/>
          <a:p>
            <a:r>
              <a:rPr lang="zh-CN" altLang="en-US" smtClean="0"/>
              <a:t>单击图标添加图片</a:t>
            </a:r>
            <a:endParaRPr lang="zh-CN" altLang="en-US"/>
          </a:p>
        </p:txBody>
      </p:sp>
      <p:sp>
        <p:nvSpPr>
          <p:cNvPr id="28" name="矩形 27"/>
          <p:cNvSpPr/>
          <p:nvPr userDrawn="1"/>
        </p:nvSpPr>
        <p:spPr>
          <a:xfrm>
            <a:off x="4512691" y="2984003"/>
            <a:ext cx="396000" cy="396000"/>
          </a:xfrm>
          <a:prstGeom prst="rect">
            <a:avLst/>
          </a:prstGeom>
          <a:noFill/>
          <a:ln w="19050" cap="flat" cmpd="sng" algn="ctr">
            <a:solidFill>
              <a:srgbClr val="BC001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Arial"/>
              <a:ea typeface="华文细黑"/>
              <a:cs typeface="+mn-cs"/>
            </a:endParaRPr>
          </a:p>
        </p:txBody>
      </p:sp>
      <p:sp>
        <p:nvSpPr>
          <p:cNvPr id="29" name="矩形 28"/>
          <p:cNvSpPr/>
          <p:nvPr userDrawn="1"/>
        </p:nvSpPr>
        <p:spPr>
          <a:xfrm>
            <a:off x="3694169" y="3262748"/>
            <a:ext cx="527316" cy="545341"/>
          </a:xfrm>
          <a:prstGeom prst="rect">
            <a:avLst/>
          </a:prstGeom>
          <a:noFill/>
          <a:ln w="19050" cap="flat" cmpd="sng" algn="ctr">
            <a:solidFill>
              <a:srgbClr val="BC001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Arial"/>
              <a:ea typeface="华文细黑"/>
              <a:cs typeface="+mn-cs"/>
            </a:endParaRPr>
          </a:p>
        </p:txBody>
      </p:sp>
      <p:sp>
        <p:nvSpPr>
          <p:cNvPr id="30" name="文本占位符 2"/>
          <p:cNvSpPr>
            <a:spLocks noGrp="1"/>
          </p:cNvSpPr>
          <p:nvPr>
            <p:ph type="body" idx="1" hasCustomPrompt="1"/>
          </p:nvPr>
        </p:nvSpPr>
        <p:spPr>
          <a:xfrm>
            <a:off x="2479005" y="3016004"/>
            <a:ext cx="996022" cy="1008110"/>
          </a:xfrm>
          <a:prstGeom prst="rect">
            <a:avLst/>
          </a:prstGeom>
          <a:solidFill>
            <a:srgbClr val="5C000D"/>
          </a:solidFill>
          <a:ln w="28575">
            <a:solidFill>
              <a:srgbClr val="BC001B"/>
            </a:solidFill>
          </a:ln>
        </p:spPr>
        <p:txBody>
          <a:bodyPr anchor="ctr">
            <a:noAutofit/>
          </a:bodyPr>
          <a:lstStyle>
            <a:lvl1pPr marL="0" indent="0" algn="ctr">
              <a:lnSpc>
                <a:spcPts val="6000"/>
              </a:lnSpc>
              <a:spcBef>
                <a:spcPts val="0"/>
              </a:spcBef>
              <a:buNone/>
              <a:defRPr sz="5400" b="1" baseline="0">
                <a:solidFill>
                  <a:schemeClr val="bg1"/>
                </a:solidFill>
                <a:latin typeface="Arial" pitchFamily="34" charset="0"/>
                <a:ea typeface="黑体" pitchFamily="49" charset="-122"/>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5400" b="1" i="0" u="none" strike="noStrike" kern="0" cap="none" spc="0" normalizeH="0" baseline="0" noProof="0" dirty="0" smtClean="0">
                <a:ln>
                  <a:noFill/>
                </a:ln>
                <a:solidFill>
                  <a:sysClr val="window" lastClr="FFFFFF"/>
                </a:solidFill>
                <a:effectLst/>
                <a:uLnTx/>
                <a:uFillTx/>
                <a:latin typeface="Arial" pitchFamily="34" charset="0"/>
                <a:ea typeface="黑体" pitchFamily="49" charset="-122"/>
                <a:cs typeface="Arial" pitchFamily="34" charset="0"/>
              </a:rPr>
              <a:t>1</a:t>
            </a:r>
            <a:endParaRPr kumimoji="0" lang="zh-CN" altLang="en-US" sz="5400" b="1" i="0" u="none" strike="noStrike" kern="0" cap="none" spc="0" normalizeH="0" baseline="0" noProof="0" dirty="0" smtClean="0">
              <a:ln>
                <a:noFill/>
              </a:ln>
              <a:solidFill>
                <a:sysClr val="window" lastClr="FFFFFF"/>
              </a:solidFill>
              <a:effectLst/>
              <a:uLnTx/>
              <a:uFillTx/>
              <a:latin typeface="Arial" pitchFamily="34" charset="0"/>
              <a:ea typeface="黑体" pitchFamily="49" charset="-122"/>
              <a:cs typeface="Arial" pitchFamily="34" charset="0"/>
            </a:endParaRPr>
          </a:p>
        </p:txBody>
      </p:sp>
      <p:sp>
        <p:nvSpPr>
          <p:cNvPr id="31" name="矩形 30"/>
          <p:cNvSpPr/>
          <p:nvPr userDrawn="1"/>
        </p:nvSpPr>
        <p:spPr>
          <a:xfrm>
            <a:off x="4404680" y="4092947"/>
            <a:ext cx="360040" cy="360040"/>
          </a:xfrm>
          <a:prstGeom prst="rect">
            <a:avLst/>
          </a:prstGeom>
          <a:noFill/>
          <a:ln w="19050" cap="flat" cmpd="sng" algn="ctr">
            <a:solidFill>
              <a:srgbClr val="BC001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Arial"/>
              <a:ea typeface="华文细黑"/>
              <a:cs typeface="+mn-cs"/>
            </a:endParaRPr>
          </a:p>
        </p:txBody>
      </p:sp>
      <p:sp>
        <p:nvSpPr>
          <p:cNvPr id="32" name="矩形 31"/>
          <p:cNvSpPr/>
          <p:nvPr userDrawn="1"/>
        </p:nvSpPr>
        <p:spPr>
          <a:xfrm>
            <a:off x="4976490" y="2492896"/>
            <a:ext cx="252000" cy="252000"/>
          </a:xfrm>
          <a:prstGeom prst="rect">
            <a:avLst/>
          </a:prstGeom>
          <a:noFill/>
          <a:ln w="12700" cap="flat" cmpd="sng" algn="ctr">
            <a:solidFill>
              <a:srgbClr val="BC001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Arial"/>
              <a:ea typeface="华文细黑"/>
              <a:cs typeface="+mn-cs"/>
            </a:endParaRPr>
          </a:p>
        </p:txBody>
      </p:sp>
      <p:sp>
        <p:nvSpPr>
          <p:cNvPr id="33" name="矩形 32"/>
          <p:cNvSpPr/>
          <p:nvPr userDrawn="1"/>
        </p:nvSpPr>
        <p:spPr>
          <a:xfrm>
            <a:off x="3122315" y="2483371"/>
            <a:ext cx="720080" cy="720080"/>
          </a:xfrm>
          <a:prstGeom prst="rect">
            <a:avLst/>
          </a:prstGeom>
          <a:noFill/>
          <a:ln w="19050" cap="flat" cmpd="sng" algn="ctr">
            <a:solidFill>
              <a:srgbClr val="BC001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Arial"/>
              <a:ea typeface="华文细黑"/>
              <a:cs typeface="+mn-cs"/>
            </a:endParaRPr>
          </a:p>
        </p:txBody>
      </p:sp>
      <p:sp>
        <p:nvSpPr>
          <p:cNvPr id="2" name="标题 1"/>
          <p:cNvSpPr>
            <a:spLocks noGrp="1"/>
          </p:cNvSpPr>
          <p:nvPr>
            <p:ph type="title"/>
          </p:nvPr>
        </p:nvSpPr>
        <p:spPr>
          <a:xfrm>
            <a:off x="3707904" y="3173787"/>
            <a:ext cx="5184576" cy="720134"/>
          </a:xfrm>
        </p:spPr>
        <p:txBody>
          <a:bodyPr anchor="ctr">
            <a:normAutofit/>
          </a:bodyPr>
          <a:lstStyle>
            <a:lvl1pPr algn="l">
              <a:defRPr sz="2800" b="0" cap="none" spc="0" baseline="0">
                <a:ln>
                  <a:noFill/>
                </a:ln>
                <a:solidFill>
                  <a:schemeClr val="bg1"/>
                </a:solidFill>
                <a:effectLst/>
                <a:latin typeface="Arial" pitchFamily="34" charset="0"/>
              </a:defRPr>
            </a:lvl1pPr>
          </a:lstStyle>
          <a:p>
            <a:r>
              <a:rPr lang="zh-CN" altLang="en-US" smtClean="0"/>
              <a:t>单击此处编辑母版标题样式</a:t>
            </a:r>
            <a:endParaRPr lang="zh-CN" altLang="en-US" dirty="0"/>
          </a:p>
        </p:txBody>
      </p:sp>
      <p:pic>
        <p:nvPicPr>
          <p:cNvPr id="16" name="图片 15" descr="图片1.jpg"/>
          <p:cNvPicPr>
            <a:picLocks noChangeAspect="1"/>
          </p:cNvPicPr>
          <p:nvPr userDrawn="1"/>
        </p:nvPicPr>
        <p:blipFill>
          <a:blip r:embed="rId3" cstate="print"/>
          <a:stretch>
            <a:fillRect/>
          </a:stretch>
        </p:blipFill>
        <p:spPr>
          <a:xfrm>
            <a:off x="0" y="6215082"/>
            <a:ext cx="9144000" cy="651403"/>
          </a:xfrm>
          <a:prstGeom prst="rect">
            <a:avLst/>
          </a:prstGeom>
        </p:spPr>
      </p:pic>
      <p:pic>
        <p:nvPicPr>
          <p:cNvPr id="18" name="图片 17" descr="基础部分 (27).jpg"/>
          <p:cNvPicPr>
            <a:picLocks noChangeAspect="1"/>
          </p:cNvPicPr>
          <p:nvPr userDrawn="1"/>
        </p:nvPicPr>
        <p:blipFill>
          <a:blip r:embed="rId4" cstate="print">
            <a:clrChange>
              <a:clrFrom>
                <a:srgbClr val="FDFDFD"/>
              </a:clrFrom>
              <a:clrTo>
                <a:srgbClr val="FDFDFD">
                  <a:alpha val="0"/>
                </a:srgbClr>
              </a:clrTo>
            </a:clrChange>
          </a:blip>
          <a:stretch>
            <a:fillRect/>
          </a:stretch>
        </p:blipFill>
        <p:spPr>
          <a:xfrm>
            <a:off x="-32" y="6429396"/>
            <a:ext cx="2928958" cy="314351"/>
          </a:xfrm>
          <a:prstGeom prst="rect">
            <a:avLst/>
          </a:prstGeom>
        </p:spPr>
      </p:pic>
    </p:spTree>
    <p:extLst>
      <p:ext uri="{BB962C8B-B14F-4D97-AF65-F5344CB8AC3E}">
        <p14:creationId xmlns:p14="http://schemas.microsoft.com/office/powerpoint/2010/main" xmlns="" val="25153753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节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7AB578E-B28F-4EB1-899C-054D50FE11AA}" type="datetimeFigureOut">
              <a:rPr lang="zh-CN" altLang="en-US" smtClean="0"/>
              <a:pPr/>
              <a:t>2016/8/25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DE4142-A9BD-440E-BA83-C5424CF330EC}" type="slidenum">
              <a:rPr lang="zh-CN" altLang="en-US" smtClean="0"/>
              <a:pPr/>
              <a:t>‹#›</a:t>
            </a:fld>
            <a:endParaRPr lang="zh-CN" altLang="en-US"/>
          </a:p>
        </p:txBody>
      </p:sp>
      <p:sp>
        <p:nvSpPr>
          <p:cNvPr id="14" name="图片占位符 13"/>
          <p:cNvSpPr>
            <a:spLocks noGrp="1"/>
          </p:cNvSpPr>
          <p:nvPr>
            <p:ph type="pic" sz="quarter" idx="13"/>
          </p:nvPr>
        </p:nvSpPr>
        <p:spPr>
          <a:xfrm>
            <a:off x="-1" y="1868639"/>
            <a:ext cx="3016800" cy="2725200"/>
          </a:xfrm>
        </p:spPr>
        <p:txBody>
          <a:bodyPr/>
          <a:lstStyle/>
          <a:p>
            <a:r>
              <a:rPr lang="zh-CN" altLang="en-US" smtClean="0"/>
              <a:t>单击图标添加图片</a:t>
            </a:r>
            <a:endParaRPr lang="zh-CN" altLang="en-US"/>
          </a:p>
        </p:txBody>
      </p:sp>
      <p:sp>
        <p:nvSpPr>
          <p:cNvPr id="28" name="矩形 27"/>
          <p:cNvSpPr/>
          <p:nvPr userDrawn="1"/>
        </p:nvSpPr>
        <p:spPr>
          <a:xfrm>
            <a:off x="4512691" y="2984003"/>
            <a:ext cx="396000" cy="396000"/>
          </a:xfrm>
          <a:prstGeom prst="rect">
            <a:avLst/>
          </a:prstGeom>
          <a:noFill/>
          <a:ln w="19050" cap="flat" cmpd="sng" algn="ctr">
            <a:solidFill>
              <a:srgbClr val="BC001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Arial"/>
              <a:ea typeface="华文细黑"/>
              <a:cs typeface="+mn-cs"/>
            </a:endParaRPr>
          </a:p>
        </p:txBody>
      </p:sp>
      <p:sp>
        <p:nvSpPr>
          <p:cNvPr id="29" name="矩形 28"/>
          <p:cNvSpPr/>
          <p:nvPr userDrawn="1"/>
        </p:nvSpPr>
        <p:spPr>
          <a:xfrm>
            <a:off x="3694169" y="3262748"/>
            <a:ext cx="527316" cy="545341"/>
          </a:xfrm>
          <a:prstGeom prst="rect">
            <a:avLst/>
          </a:prstGeom>
          <a:noFill/>
          <a:ln w="19050" cap="flat" cmpd="sng" algn="ctr">
            <a:solidFill>
              <a:srgbClr val="BC001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Arial"/>
              <a:ea typeface="华文细黑"/>
              <a:cs typeface="+mn-cs"/>
            </a:endParaRPr>
          </a:p>
        </p:txBody>
      </p:sp>
      <p:sp>
        <p:nvSpPr>
          <p:cNvPr id="30" name="文本占位符 2"/>
          <p:cNvSpPr>
            <a:spLocks noGrp="1"/>
          </p:cNvSpPr>
          <p:nvPr>
            <p:ph type="body" idx="1" hasCustomPrompt="1"/>
          </p:nvPr>
        </p:nvSpPr>
        <p:spPr>
          <a:xfrm>
            <a:off x="2479005" y="3016004"/>
            <a:ext cx="996022" cy="1008110"/>
          </a:xfrm>
          <a:prstGeom prst="rect">
            <a:avLst/>
          </a:prstGeom>
          <a:solidFill>
            <a:srgbClr val="5C000D"/>
          </a:solidFill>
          <a:ln w="28575">
            <a:solidFill>
              <a:srgbClr val="BC001B"/>
            </a:solidFill>
          </a:ln>
        </p:spPr>
        <p:txBody>
          <a:bodyPr anchor="ctr">
            <a:noAutofit/>
          </a:bodyPr>
          <a:lstStyle>
            <a:lvl1pPr marL="0" indent="0" algn="ctr">
              <a:lnSpc>
                <a:spcPts val="6000"/>
              </a:lnSpc>
              <a:spcBef>
                <a:spcPts val="0"/>
              </a:spcBef>
              <a:buNone/>
              <a:defRPr sz="5400" b="1" baseline="0">
                <a:solidFill>
                  <a:schemeClr val="bg1"/>
                </a:solidFill>
                <a:latin typeface="Arial" pitchFamily="34" charset="0"/>
                <a:ea typeface="黑体" pitchFamily="49" charset="-122"/>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5400" b="1" i="0" u="none" strike="noStrike" kern="0" cap="none" spc="0" normalizeH="0" baseline="0" noProof="0" dirty="0" smtClean="0">
                <a:ln>
                  <a:noFill/>
                </a:ln>
                <a:solidFill>
                  <a:sysClr val="window" lastClr="FFFFFF"/>
                </a:solidFill>
                <a:effectLst/>
                <a:uLnTx/>
                <a:uFillTx/>
                <a:latin typeface="Arial" pitchFamily="34" charset="0"/>
                <a:ea typeface="黑体" pitchFamily="49" charset="-122"/>
                <a:cs typeface="Arial" pitchFamily="34" charset="0"/>
              </a:rPr>
              <a:t>1</a:t>
            </a:r>
            <a:endParaRPr kumimoji="0" lang="zh-CN" altLang="en-US" sz="5400" b="1" i="0" u="none" strike="noStrike" kern="0" cap="none" spc="0" normalizeH="0" baseline="0" noProof="0" dirty="0" smtClean="0">
              <a:ln>
                <a:noFill/>
              </a:ln>
              <a:solidFill>
                <a:sysClr val="window" lastClr="FFFFFF"/>
              </a:solidFill>
              <a:effectLst/>
              <a:uLnTx/>
              <a:uFillTx/>
              <a:latin typeface="Arial" pitchFamily="34" charset="0"/>
              <a:ea typeface="黑体" pitchFamily="49" charset="-122"/>
              <a:cs typeface="Arial" pitchFamily="34" charset="0"/>
            </a:endParaRPr>
          </a:p>
        </p:txBody>
      </p:sp>
      <p:sp>
        <p:nvSpPr>
          <p:cNvPr id="31" name="矩形 30"/>
          <p:cNvSpPr/>
          <p:nvPr userDrawn="1"/>
        </p:nvSpPr>
        <p:spPr>
          <a:xfrm>
            <a:off x="4404680" y="4092947"/>
            <a:ext cx="360040" cy="360040"/>
          </a:xfrm>
          <a:prstGeom prst="rect">
            <a:avLst/>
          </a:prstGeom>
          <a:noFill/>
          <a:ln w="19050" cap="flat" cmpd="sng" algn="ctr">
            <a:solidFill>
              <a:srgbClr val="BC001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Arial"/>
              <a:ea typeface="华文细黑"/>
              <a:cs typeface="+mn-cs"/>
            </a:endParaRPr>
          </a:p>
        </p:txBody>
      </p:sp>
      <p:sp>
        <p:nvSpPr>
          <p:cNvPr id="32" name="矩形 31"/>
          <p:cNvSpPr/>
          <p:nvPr userDrawn="1"/>
        </p:nvSpPr>
        <p:spPr>
          <a:xfrm>
            <a:off x="4976490" y="2492896"/>
            <a:ext cx="252000" cy="252000"/>
          </a:xfrm>
          <a:prstGeom prst="rect">
            <a:avLst/>
          </a:prstGeom>
          <a:noFill/>
          <a:ln w="12700" cap="flat" cmpd="sng" algn="ctr">
            <a:solidFill>
              <a:srgbClr val="BC001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Arial"/>
              <a:ea typeface="华文细黑"/>
              <a:cs typeface="+mn-cs"/>
            </a:endParaRPr>
          </a:p>
        </p:txBody>
      </p:sp>
      <p:sp>
        <p:nvSpPr>
          <p:cNvPr id="33" name="矩形 32"/>
          <p:cNvSpPr/>
          <p:nvPr userDrawn="1"/>
        </p:nvSpPr>
        <p:spPr>
          <a:xfrm>
            <a:off x="3122315" y="2483371"/>
            <a:ext cx="720080" cy="720080"/>
          </a:xfrm>
          <a:prstGeom prst="rect">
            <a:avLst/>
          </a:prstGeom>
          <a:noFill/>
          <a:ln w="19050" cap="flat" cmpd="sng" algn="ctr">
            <a:solidFill>
              <a:srgbClr val="BC001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Arial"/>
              <a:ea typeface="华文细黑"/>
              <a:cs typeface="+mn-cs"/>
            </a:endParaRPr>
          </a:p>
        </p:txBody>
      </p:sp>
      <p:sp>
        <p:nvSpPr>
          <p:cNvPr id="2" name="标题 1"/>
          <p:cNvSpPr>
            <a:spLocks noGrp="1"/>
          </p:cNvSpPr>
          <p:nvPr>
            <p:ph type="title"/>
          </p:nvPr>
        </p:nvSpPr>
        <p:spPr>
          <a:xfrm>
            <a:off x="3707904" y="3173787"/>
            <a:ext cx="5184576" cy="720134"/>
          </a:xfrm>
        </p:spPr>
        <p:txBody>
          <a:bodyPr anchor="ctr">
            <a:normAutofit/>
          </a:bodyPr>
          <a:lstStyle>
            <a:lvl1pPr algn="l">
              <a:defRPr sz="2800" b="0" cap="none" spc="0" baseline="0">
                <a:ln>
                  <a:noFill/>
                </a:ln>
                <a:solidFill>
                  <a:schemeClr val="bg1"/>
                </a:solidFill>
                <a:effectLst/>
                <a:latin typeface="Arial" pitchFamily="34" charset="0"/>
              </a:defRPr>
            </a:lvl1pPr>
          </a:lstStyle>
          <a:p>
            <a:r>
              <a:rPr lang="zh-CN" altLang="en-US" smtClean="0"/>
              <a:t>单击此处编辑母版标题样式</a:t>
            </a:r>
            <a:endParaRPr lang="zh-CN" altLang="en-US" dirty="0"/>
          </a:p>
        </p:txBody>
      </p:sp>
      <p:pic>
        <p:nvPicPr>
          <p:cNvPr id="16" name="图片 15" descr="图片1.jpg"/>
          <p:cNvPicPr>
            <a:picLocks noChangeAspect="1"/>
          </p:cNvPicPr>
          <p:nvPr userDrawn="1"/>
        </p:nvPicPr>
        <p:blipFill>
          <a:blip r:embed="rId3" cstate="print"/>
          <a:stretch>
            <a:fillRect/>
          </a:stretch>
        </p:blipFill>
        <p:spPr>
          <a:xfrm>
            <a:off x="0" y="6215082"/>
            <a:ext cx="9144000" cy="651403"/>
          </a:xfrm>
          <a:prstGeom prst="rect">
            <a:avLst/>
          </a:prstGeom>
        </p:spPr>
      </p:pic>
      <p:pic>
        <p:nvPicPr>
          <p:cNvPr id="18" name="图片 17" descr="基础部分 (27).jpg"/>
          <p:cNvPicPr>
            <a:picLocks noChangeAspect="1"/>
          </p:cNvPicPr>
          <p:nvPr userDrawn="1"/>
        </p:nvPicPr>
        <p:blipFill>
          <a:blip r:embed="rId4" cstate="print">
            <a:clrChange>
              <a:clrFrom>
                <a:srgbClr val="FDFDFD"/>
              </a:clrFrom>
              <a:clrTo>
                <a:srgbClr val="FDFDFD">
                  <a:alpha val="0"/>
                </a:srgbClr>
              </a:clrTo>
            </a:clrChange>
          </a:blip>
          <a:stretch>
            <a:fillRect/>
          </a:stretch>
        </p:blipFill>
        <p:spPr>
          <a:xfrm>
            <a:off x="-32" y="6429396"/>
            <a:ext cx="2928958" cy="314351"/>
          </a:xfrm>
          <a:prstGeom prst="rect">
            <a:avLst/>
          </a:prstGeom>
        </p:spPr>
      </p:pic>
    </p:spTree>
    <p:extLst>
      <p:ext uri="{BB962C8B-B14F-4D97-AF65-F5344CB8AC3E}">
        <p14:creationId xmlns:p14="http://schemas.microsoft.com/office/powerpoint/2010/main" xmlns="" val="24840188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节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7AB578E-B28F-4EB1-899C-054D50FE11AA}" type="datetimeFigureOut">
              <a:rPr lang="zh-CN" altLang="en-US" smtClean="0"/>
              <a:pPr/>
              <a:t>2016/8/25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DE4142-A9BD-440E-BA83-C5424CF330EC}" type="slidenum">
              <a:rPr lang="zh-CN" altLang="en-US" smtClean="0"/>
              <a:pPr/>
              <a:t>‹#›</a:t>
            </a:fld>
            <a:endParaRPr lang="zh-CN" altLang="en-US"/>
          </a:p>
        </p:txBody>
      </p:sp>
      <p:sp>
        <p:nvSpPr>
          <p:cNvPr id="14" name="图片占位符 13"/>
          <p:cNvSpPr>
            <a:spLocks noGrp="1"/>
          </p:cNvSpPr>
          <p:nvPr>
            <p:ph type="pic" sz="quarter" idx="13"/>
          </p:nvPr>
        </p:nvSpPr>
        <p:spPr>
          <a:xfrm>
            <a:off x="-1" y="1868639"/>
            <a:ext cx="3016800" cy="2725200"/>
          </a:xfrm>
        </p:spPr>
        <p:txBody>
          <a:bodyPr/>
          <a:lstStyle/>
          <a:p>
            <a:r>
              <a:rPr lang="zh-CN" altLang="en-US" smtClean="0"/>
              <a:t>单击图标添加图片</a:t>
            </a:r>
            <a:endParaRPr lang="zh-CN" altLang="en-US"/>
          </a:p>
        </p:txBody>
      </p:sp>
      <p:sp>
        <p:nvSpPr>
          <p:cNvPr id="28" name="矩形 27"/>
          <p:cNvSpPr/>
          <p:nvPr userDrawn="1"/>
        </p:nvSpPr>
        <p:spPr>
          <a:xfrm>
            <a:off x="4512691" y="2984003"/>
            <a:ext cx="396000" cy="396000"/>
          </a:xfrm>
          <a:prstGeom prst="rect">
            <a:avLst/>
          </a:prstGeom>
          <a:noFill/>
          <a:ln w="19050" cap="flat" cmpd="sng" algn="ctr">
            <a:solidFill>
              <a:srgbClr val="BC001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Arial"/>
              <a:ea typeface="华文细黑"/>
              <a:cs typeface="+mn-cs"/>
            </a:endParaRPr>
          </a:p>
        </p:txBody>
      </p:sp>
      <p:sp>
        <p:nvSpPr>
          <p:cNvPr id="29" name="矩形 28"/>
          <p:cNvSpPr/>
          <p:nvPr userDrawn="1"/>
        </p:nvSpPr>
        <p:spPr>
          <a:xfrm>
            <a:off x="3694169" y="3262748"/>
            <a:ext cx="527316" cy="545341"/>
          </a:xfrm>
          <a:prstGeom prst="rect">
            <a:avLst/>
          </a:prstGeom>
          <a:noFill/>
          <a:ln w="19050" cap="flat" cmpd="sng" algn="ctr">
            <a:solidFill>
              <a:srgbClr val="BC001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Arial"/>
              <a:ea typeface="华文细黑"/>
              <a:cs typeface="+mn-cs"/>
            </a:endParaRPr>
          </a:p>
        </p:txBody>
      </p:sp>
      <p:sp>
        <p:nvSpPr>
          <p:cNvPr id="30" name="文本占位符 2"/>
          <p:cNvSpPr>
            <a:spLocks noGrp="1"/>
          </p:cNvSpPr>
          <p:nvPr>
            <p:ph type="body" idx="1" hasCustomPrompt="1"/>
          </p:nvPr>
        </p:nvSpPr>
        <p:spPr>
          <a:xfrm>
            <a:off x="2479005" y="3016004"/>
            <a:ext cx="996022" cy="1008110"/>
          </a:xfrm>
          <a:prstGeom prst="rect">
            <a:avLst/>
          </a:prstGeom>
          <a:solidFill>
            <a:srgbClr val="5C000D"/>
          </a:solidFill>
          <a:ln w="28575">
            <a:solidFill>
              <a:srgbClr val="BC001B"/>
            </a:solidFill>
          </a:ln>
        </p:spPr>
        <p:txBody>
          <a:bodyPr anchor="ctr">
            <a:noAutofit/>
          </a:bodyPr>
          <a:lstStyle>
            <a:lvl1pPr marL="0" indent="0" algn="ctr">
              <a:lnSpc>
                <a:spcPts val="6000"/>
              </a:lnSpc>
              <a:spcBef>
                <a:spcPts val="0"/>
              </a:spcBef>
              <a:buNone/>
              <a:defRPr sz="5400" b="1" baseline="0">
                <a:solidFill>
                  <a:schemeClr val="bg1"/>
                </a:solidFill>
                <a:latin typeface="Arial" pitchFamily="34" charset="0"/>
                <a:ea typeface="黑体" pitchFamily="49" charset="-122"/>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5400" b="1" i="0" u="none" strike="noStrike" kern="0" cap="none" spc="0" normalizeH="0" baseline="0" noProof="0" dirty="0" smtClean="0">
                <a:ln>
                  <a:noFill/>
                </a:ln>
                <a:solidFill>
                  <a:sysClr val="window" lastClr="FFFFFF"/>
                </a:solidFill>
                <a:effectLst/>
                <a:uLnTx/>
                <a:uFillTx/>
                <a:latin typeface="Arial" pitchFamily="34" charset="0"/>
                <a:ea typeface="黑体" pitchFamily="49" charset="-122"/>
                <a:cs typeface="Arial" pitchFamily="34" charset="0"/>
              </a:rPr>
              <a:t>1</a:t>
            </a:r>
            <a:endParaRPr kumimoji="0" lang="zh-CN" altLang="en-US" sz="5400" b="1" i="0" u="none" strike="noStrike" kern="0" cap="none" spc="0" normalizeH="0" baseline="0" noProof="0" dirty="0" smtClean="0">
              <a:ln>
                <a:noFill/>
              </a:ln>
              <a:solidFill>
                <a:sysClr val="window" lastClr="FFFFFF"/>
              </a:solidFill>
              <a:effectLst/>
              <a:uLnTx/>
              <a:uFillTx/>
              <a:latin typeface="Arial" pitchFamily="34" charset="0"/>
              <a:ea typeface="黑体" pitchFamily="49" charset="-122"/>
              <a:cs typeface="Arial" pitchFamily="34" charset="0"/>
            </a:endParaRPr>
          </a:p>
        </p:txBody>
      </p:sp>
      <p:sp>
        <p:nvSpPr>
          <p:cNvPr id="31" name="矩形 30"/>
          <p:cNvSpPr/>
          <p:nvPr userDrawn="1"/>
        </p:nvSpPr>
        <p:spPr>
          <a:xfrm>
            <a:off x="4404680" y="4092947"/>
            <a:ext cx="360040" cy="360040"/>
          </a:xfrm>
          <a:prstGeom prst="rect">
            <a:avLst/>
          </a:prstGeom>
          <a:noFill/>
          <a:ln w="19050" cap="flat" cmpd="sng" algn="ctr">
            <a:solidFill>
              <a:srgbClr val="BC001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Arial"/>
              <a:ea typeface="华文细黑"/>
              <a:cs typeface="+mn-cs"/>
            </a:endParaRPr>
          </a:p>
        </p:txBody>
      </p:sp>
      <p:sp>
        <p:nvSpPr>
          <p:cNvPr id="32" name="矩形 31"/>
          <p:cNvSpPr/>
          <p:nvPr userDrawn="1"/>
        </p:nvSpPr>
        <p:spPr>
          <a:xfrm>
            <a:off x="4976490" y="2492896"/>
            <a:ext cx="252000" cy="252000"/>
          </a:xfrm>
          <a:prstGeom prst="rect">
            <a:avLst/>
          </a:prstGeom>
          <a:noFill/>
          <a:ln w="12700" cap="flat" cmpd="sng" algn="ctr">
            <a:solidFill>
              <a:srgbClr val="BC001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Arial"/>
              <a:ea typeface="华文细黑"/>
              <a:cs typeface="+mn-cs"/>
            </a:endParaRPr>
          </a:p>
        </p:txBody>
      </p:sp>
      <p:sp>
        <p:nvSpPr>
          <p:cNvPr id="33" name="矩形 32"/>
          <p:cNvSpPr/>
          <p:nvPr userDrawn="1"/>
        </p:nvSpPr>
        <p:spPr>
          <a:xfrm>
            <a:off x="3122315" y="2483371"/>
            <a:ext cx="720080" cy="720080"/>
          </a:xfrm>
          <a:prstGeom prst="rect">
            <a:avLst/>
          </a:prstGeom>
          <a:noFill/>
          <a:ln w="19050" cap="flat" cmpd="sng" algn="ctr">
            <a:solidFill>
              <a:srgbClr val="BC001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Arial"/>
              <a:ea typeface="华文细黑"/>
              <a:cs typeface="+mn-cs"/>
            </a:endParaRPr>
          </a:p>
        </p:txBody>
      </p:sp>
      <p:sp>
        <p:nvSpPr>
          <p:cNvPr id="2" name="标题 1"/>
          <p:cNvSpPr>
            <a:spLocks noGrp="1"/>
          </p:cNvSpPr>
          <p:nvPr>
            <p:ph type="title"/>
          </p:nvPr>
        </p:nvSpPr>
        <p:spPr>
          <a:xfrm>
            <a:off x="3707904" y="3173787"/>
            <a:ext cx="5184576" cy="720134"/>
          </a:xfrm>
        </p:spPr>
        <p:txBody>
          <a:bodyPr anchor="ctr">
            <a:normAutofit/>
          </a:bodyPr>
          <a:lstStyle>
            <a:lvl1pPr algn="l">
              <a:defRPr sz="2800" b="0" cap="none" spc="0" baseline="0">
                <a:ln>
                  <a:noFill/>
                </a:ln>
                <a:solidFill>
                  <a:schemeClr val="bg1"/>
                </a:solidFill>
                <a:effectLst/>
                <a:latin typeface="Arial" pitchFamily="34" charset="0"/>
              </a:defRPr>
            </a:lvl1pPr>
          </a:lstStyle>
          <a:p>
            <a:r>
              <a:rPr lang="zh-CN" altLang="en-US" smtClean="0"/>
              <a:t>单击此处编辑母版标题样式</a:t>
            </a:r>
            <a:endParaRPr lang="zh-CN" altLang="en-US" dirty="0"/>
          </a:p>
        </p:txBody>
      </p:sp>
      <p:pic>
        <p:nvPicPr>
          <p:cNvPr id="16" name="图片 15" descr="图片1.jpg"/>
          <p:cNvPicPr>
            <a:picLocks noChangeAspect="1"/>
          </p:cNvPicPr>
          <p:nvPr userDrawn="1"/>
        </p:nvPicPr>
        <p:blipFill>
          <a:blip r:embed="rId3" cstate="print"/>
          <a:stretch>
            <a:fillRect/>
          </a:stretch>
        </p:blipFill>
        <p:spPr>
          <a:xfrm>
            <a:off x="0" y="6215082"/>
            <a:ext cx="9144000" cy="651403"/>
          </a:xfrm>
          <a:prstGeom prst="rect">
            <a:avLst/>
          </a:prstGeom>
        </p:spPr>
      </p:pic>
      <p:pic>
        <p:nvPicPr>
          <p:cNvPr id="18" name="图片 17" descr="基础部分 (27).jpg"/>
          <p:cNvPicPr>
            <a:picLocks noChangeAspect="1"/>
          </p:cNvPicPr>
          <p:nvPr userDrawn="1"/>
        </p:nvPicPr>
        <p:blipFill>
          <a:blip r:embed="rId4" cstate="print">
            <a:clrChange>
              <a:clrFrom>
                <a:srgbClr val="FDFDFD"/>
              </a:clrFrom>
              <a:clrTo>
                <a:srgbClr val="FDFDFD">
                  <a:alpha val="0"/>
                </a:srgbClr>
              </a:clrTo>
            </a:clrChange>
          </a:blip>
          <a:stretch>
            <a:fillRect/>
          </a:stretch>
        </p:blipFill>
        <p:spPr>
          <a:xfrm>
            <a:off x="-32" y="6429396"/>
            <a:ext cx="2928958" cy="314351"/>
          </a:xfrm>
          <a:prstGeom prst="rect">
            <a:avLst/>
          </a:prstGeom>
        </p:spPr>
      </p:pic>
    </p:spTree>
    <p:extLst>
      <p:ext uri="{BB962C8B-B14F-4D97-AF65-F5344CB8AC3E}">
        <p14:creationId xmlns:p14="http://schemas.microsoft.com/office/powerpoint/2010/main" xmlns="" val="755917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p:txBody>
          <a:bodyPr/>
          <a:lstStyle>
            <a:lvl1pPr>
              <a:defRPr sz="2400">
                <a:latin typeface="黑体" pitchFamily="2" charset="-122"/>
                <a:ea typeface="黑体" pitchFamily="2" charset="-122"/>
              </a:defRPr>
            </a:lvl1pPr>
            <a:lvl2pPr>
              <a:defRPr sz="2000">
                <a:latin typeface="黑体" pitchFamily="2" charset="-122"/>
                <a:ea typeface="黑体" pitchFamily="2" charset="-122"/>
              </a:defRPr>
            </a:lvl2pPr>
            <a:lvl3pPr>
              <a:defRPr sz="1800">
                <a:latin typeface="黑体" pitchFamily="2" charset="-122"/>
                <a:ea typeface="黑体" pitchFamily="2" charset="-122"/>
              </a:defRPr>
            </a:lvl3pPr>
            <a:lvl4pPr>
              <a:defRPr sz="1800">
                <a:latin typeface="黑体" pitchFamily="2" charset="-122"/>
                <a:ea typeface="黑体" pitchFamily="2" charset="-122"/>
              </a:defRPr>
            </a:lvl4pPr>
            <a:lvl5pPr>
              <a:defRPr sz="1800">
                <a:latin typeface="黑体" pitchFamily="2" charset="-122"/>
                <a:ea typeface="黑体" pitchFamily="2"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灯片编号占位符 5"/>
          <p:cNvSpPr>
            <a:spLocks noGrp="1"/>
          </p:cNvSpPr>
          <p:nvPr>
            <p:ph type="sldNum" sz="quarter" idx="10"/>
          </p:nvPr>
        </p:nvSpPr>
        <p:spPr>
          <a:xfrm>
            <a:off x="8715375" y="6500813"/>
            <a:ext cx="428625" cy="357187"/>
          </a:xfrm>
          <a:prstGeom prst="rect">
            <a:avLst/>
          </a:prstGeom>
        </p:spPr>
        <p:txBody>
          <a:bodyPr vert="horz" wrap="square" lIns="91440" tIns="45720" rIns="91440" bIns="45720" numCol="1" anchor="t" anchorCtr="0" compatLnSpc="1">
            <a:prstTxWarp prst="textNoShape">
              <a:avLst/>
            </a:prstTxWarp>
          </a:bodyPr>
          <a:lstStyle>
            <a:lvl1pPr>
              <a:defRPr sz="1400"/>
            </a:lvl1pPr>
          </a:lstStyle>
          <a:p>
            <a:pPr>
              <a:defRPr/>
            </a:pPr>
            <a:fld id="{191C74E2-D7E7-44EF-B0BD-1A437B2C2A6D}" type="slidenum">
              <a:rPr lang="zh-CN" altLang="en-US"/>
              <a:pPr>
                <a:defRPr/>
              </a:pPr>
              <a:t>‹#›</a:t>
            </a:fld>
            <a:endParaRPr lang="zh-CN" altLang="en-US" dirty="0"/>
          </a:p>
        </p:txBody>
      </p:sp>
    </p:spTree>
    <p:extLst>
      <p:ext uri="{BB962C8B-B14F-4D97-AF65-F5344CB8AC3E}">
        <p14:creationId xmlns:p14="http://schemas.microsoft.com/office/powerpoint/2010/main" xmlns="" val="3199350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32868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C65CD59-ADC5-4180-8FBB-E0A3C2BB2849}" type="datetimeFigureOut">
              <a:rPr lang="zh-CN" altLang="en-US"/>
              <a:pPr>
                <a:defRPr/>
              </a:pPr>
              <a:t>2016/8/25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14E350E-C08D-4575-88D1-86DB8FC2AE34}" type="slidenum">
              <a:rPr lang="zh-CN" altLang="en-US"/>
              <a:pPr>
                <a:defRPr/>
              </a:pPr>
              <a:t>‹#›</a:t>
            </a:fld>
            <a:endParaRPr lang="zh-CN" altLang="en-US"/>
          </a:p>
        </p:txBody>
      </p:sp>
    </p:spTree>
    <p:extLst>
      <p:ext uri="{BB962C8B-B14F-4D97-AF65-F5344CB8AC3E}">
        <p14:creationId xmlns:p14="http://schemas.microsoft.com/office/powerpoint/2010/main" xmlns="" val="4194582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C46499B7-B318-4290-B5AB-F2528BBEBCE1}" type="datetimeFigureOut">
              <a:rPr lang="zh-CN" altLang="en-US"/>
              <a:pPr>
                <a:defRPr/>
              </a:pPr>
              <a:t>2016/8/25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66979FE-56BA-45BA-A7E7-AC1191CCFB31}" type="slidenum">
              <a:rPr lang="zh-CN" altLang="en-US"/>
              <a:pPr>
                <a:defRPr/>
              </a:pPr>
              <a:t>‹#›</a:t>
            </a:fld>
            <a:endParaRPr lang="zh-CN" altLang="en-US"/>
          </a:p>
        </p:txBody>
      </p:sp>
    </p:spTree>
    <p:extLst>
      <p:ext uri="{BB962C8B-B14F-4D97-AF65-F5344CB8AC3E}">
        <p14:creationId xmlns:p14="http://schemas.microsoft.com/office/powerpoint/2010/main" xmlns="" val="3325871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D88F1180-6BA8-41F9-9271-C5F27B996543}" type="datetimeFigureOut">
              <a:rPr lang="zh-CN" altLang="en-US"/>
              <a:pPr>
                <a:defRPr/>
              </a:pPr>
              <a:t>2016/8/25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5930EE1-CD73-41E4-8849-7EB843D5DC38}" type="slidenum">
              <a:rPr lang="zh-CN" altLang="en-US"/>
              <a:pPr>
                <a:defRPr/>
              </a:pPr>
              <a:t>‹#›</a:t>
            </a:fld>
            <a:endParaRPr lang="zh-CN" altLang="en-US"/>
          </a:p>
        </p:txBody>
      </p:sp>
    </p:spTree>
    <p:extLst>
      <p:ext uri="{BB962C8B-B14F-4D97-AF65-F5344CB8AC3E}">
        <p14:creationId xmlns:p14="http://schemas.microsoft.com/office/powerpoint/2010/main" xmlns="" val="1848878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9349CBC5-78DB-464F-910F-863F913E6A6E}" type="slidenum">
              <a:rPr lang="en-US" altLang="zh-CN"/>
              <a:pPr>
                <a:defRPr/>
              </a:pPr>
              <a:t>‹#›</a:t>
            </a:fld>
            <a:endParaRPr lang="en-US" altLang="zh-CN"/>
          </a:p>
        </p:txBody>
      </p:sp>
    </p:spTree>
    <p:extLst>
      <p:ext uri="{BB962C8B-B14F-4D97-AF65-F5344CB8AC3E}">
        <p14:creationId xmlns:p14="http://schemas.microsoft.com/office/powerpoint/2010/main" xmlns="" val="4044713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2D8C0991-3CCD-453E-949A-9AB743A4C6B2}" type="datetimeFigureOut">
              <a:rPr lang="zh-CN" altLang="en-US"/>
              <a:pPr>
                <a:defRPr/>
              </a:pPr>
              <a:t>2016/8/25</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3C063DC2-B9EB-4063-93A3-8FE9319B6B46}" type="slidenum">
              <a:rPr lang="zh-CN" altLang="en-US"/>
              <a:pPr>
                <a:defRPr/>
              </a:pPr>
              <a:t>‹#›</a:t>
            </a:fld>
            <a:endParaRPr lang="zh-CN" altLang="en-US"/>
          </a:p>
        </p:txBody>
      </p:sp>
    </p:spTree>
    <p:extLst>
      <p:ext uri="{BB962C8B-B14F-4D97-AF65-F5344CB8AC3E}">
        <p14:creationId xmlns:p14="http://schemas.microsoft.com/office/powerpoint/2010/main" xmlns="" val="42523981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2FC0E991-1D4A-4205-8ED5-6F31B235C989}" type="datetimeFigureOut">
              <a:rPr lang="zh-CN" altLang="en-US"/>
              <a:pPr>
                <a:defRPr/>
              </a:pPr>
              <a:t>2016/8/25</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4F5D69F1-7495-4108-B940-3477D1234EF8}" type="slidenum">
              <a:rPr lang="zh-CN" altLang="en-US"/>
              <a:pPr>
                <a:defRPr/>
              </a:pPr>
              <a:t>‹#›</a:t>
            </a:fld>
            <a:endParaRPr lang="zh-CN" altLang="en-US"/>
          </a:p>
        </p:txBody>
      </p:sp>
    </p:spTree>
    <p:extLst>
      <p:ext uri="{BB962C8B-B14F-4D97-AF65-F5344CB8AC3E}">
        <p14:creationId xmlns:p14="http://schemas.microsoft.com/office/powerpoint/2010/main" xmlns="" val="3376906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AB7D3B9A-DE9D-4C40-9CD0-D57FD8482AC4}" type="datetimeFigureOut">
              <a:rPr lang="zh-CN" altLang="en-US"/>
              <a:pPr>
                <a:defRPr/>
              </a:pPr>
              <a:t>2016/8/25</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DAE78304-7C40-44A2-87A3-2E6869393C97}" type="slidenum">
              <a:rPr lang="zh-CN" altLang="en-US"/>
              <a:pPr>
                <a:defRPr/>
              </a:pPr>
              <a:t>‹#›</a:t>
            </a:fld>
            <a:endParaRPr lang="zh-CN" altLang="en-US"/>
          </a:p>
        </p:txBody>
      </p:sp>
    </p:spTree>
    <p:extLst>
      <p:ext uri="{BB962C8B-B14F-4D97-AF65-F5344CB8AC3E}">
        <p14:creationId xmlns:p14="http://schemas.microsoft.com/office/powerpoint/2010/main" xmlns="" val="993421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6AD9C76-E80D-41E1-8668-C8114F03D492}" type="datetimeFigureOut">
              <a:rPr lang="zh-CN" altLang="en-US"/>
              <a:pPr>
                <a:defRPr/>
              </a:pPr>
              <a:t>2016/8/25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1A19B8E-225B-4ABA-ABDD-CCF6942BF6F7}" type="slidenum">
              <a:rPr lang="zh-CN" altLang="en-US"/>
              <a:pPr>
                <a:defRPr/>
              </a:pPr>
              <a:t>‹#›</a:t>
            </a:fld>
            <a:endParaRPr lang="zh-CN" altLang="en-US"/>
          </a:p>
        </p:txBody>
      </p:sp>
    </p:spTree>
    <p:extLst>
      <p:ext uri="{BB962C8B-B14F-4D97-AF65-F5344CB8AC3E}">
        <p14:creationId xmlns:p14="http://schemas.microsoft.com/office/powerpoint/2010/main" xmlns="" val="37160284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6EFDE15D-94D8-44FF-B2D2-00E1F283A22F}" type="datetimeFigureOut">
              <a:rPr lang="zh-CN" altLang="en-US"/>
              <a:pPr>
                <a:defRPr/>
              </a:pPr>
              <a:t>2016/8/25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AB1C3AA-B723-4D32-AFBE-0EDE46FAE3D6}" type="slidenum">
              <a:rPr lang="zh-CN" altLang="en-US"/>
              <a:pPr>
                <a:defRPr/>
              </a:pPr>
              <a:t>‹#›</a:t>
            </a:fld>
            <a:endParaRPr lang="zh-CN" altLang="en-US"/>
          </a:p>
        </p:txBody>
      </p:sp>
    </p:spTree>
    <p:extLst>
      <p:ext uri="{BB962C8B-B14F-4D97-AF65-F5344CB8AC3E}">
        <p14:creationId xmlns:p14="http://schemas.microsoft.com/office/powerpoint/2010/main" xmlns="" val="348649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9982BAC-E808-4789-B892-55CD65CF6235}" type="datetimeFigureOut">
              <a:rPr lang="zh-CN" altLang="en-US"/>
              <a:pPr>
                <a:defRPr/>
              </a:pPr>
              <a:t>2016/8/25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0B3649C-500B-4877-A9E0-71B4C0898C7C}" type="slidenum">
              <a:rPr lang="zh-CN" altLang="en-US"/>
              <a:pPr>
                <a:defRPr/>
              </a:pPr>
              <a:t>‹#›</a:t>
            </a:fld>
            <a:endParaRPr lang="zh-CN" altLang="en-US"/>
          </a:p>
        </p:txBody>
      </p:sp>
    </p:spTree>
    <p:extLst>
      <p:ext uri="{BB962C8B-B14F-4D97-AF65-F5344CB8AC3E}">
        <p14:creationId xmlns:p14="http://schemas.microsoft.com/office/powerpoint/2010/main" xmlns="" val="5034040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9B87C8D-57C5-46FA-89D9-1DB65708BC2C}" type="datetimeFigureOut">
              <a:rPr lang="zh-CN" altLang="en-US"/>
              <a:pPr>
                <a:defRPr/>
              </a:pPr>
              <a:t>2016/8/25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DC1F725-39C0-4E99-8846-E1D97C18AA27}" type="slidenum">
              <a:rPr lang="zh-CN" altLang="en-US"/>
              <a:pPr>
                <a:defRPr/>
              </a:pPr>
              <a:t>‹#›</a:t>
            </a:fld>
            <a:endParaRPr lang="zh-CN" altLang="en-US"/>
          </a:p>
        </p:txBody>
      </p:sp>
    </p:spTree>
    <p:extLst>
      <p:ext uri="{BB962C8B-B14F-4D97-AF65-F5344CB8AC3E}">
        <p14:creationId xmlns:p14="http://schemas.microsoft.com/office/powerpoint/2010/main" xmlns="" val="21368387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节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7AB578E-B28F-4EB1-899C-054D50FE11AA}" type="datetimeFigureOut">
              <a:rPr lang="zh-CN" altLang="en-US" smtClean="0"/>
              <a:pPr/>
              <a:t>2016/8/25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DE4142-A9BD-440E-BA83-C5424CF330EC}" type="slidenum">
              <a:rPr lang="zh-CN" altLang="en-US" smtClean="0"/>
              <a:pPr/>
              <a:t>‹#›</a:t>
            </a:fld>
            <a:endParaRPr lang="zh-CN" altLang="en-US"/>
          </a:p>
        </p:txBody>
      </p:sp>
      <p:sp>
        <p:nvSpPr>
          <p:cNvPr id="14" name="图片占位符 13"/>
          <p:cNvSpPr>
            <a:spLocks noGrp="1"/>
          </p:cNvSpPr>
          <p:nvPr>
            <p:ph type="pic" sz="quarter" idx="13"/>
          </p:nvPr>
        </p:nvSpPr>
        <p:spPr>
          <a:xfrm>
            <a:off x="-1" y="1868639"/>
            <a:ext cx="3016800" cy="2725200"/>
          </a:xfrm>
        </p:spPr>
        <p:txBody>
          <a:bodyPr/>
          <a:lstStyle/>
          <a:p>
            <a:r>
              <a:rPr lang="zh-CN" altLang="en-US" smtClean="0"/>
              <a:t>单击图标添加图片</a:t>
            </a:r>
            <a:endParaRPr lang="zh-CN" altLang="en-US"/>
          </a:p>
        </p:txBody>
      </p:sp>
      <p:sp>
        <p:nvSpPr>
          <p:cNvPr id="28" name="矩形 27"/>
          <p:cNvSpPr/>
          <p:nvPr userDrawn="1"/>
        </p:nvSpPr>
        <p:spPr>
          <a:xfrm>
            <a:off x="4512691" y="2984003"/>
            <a:ext cx="396000" cy="396000"/>
          </a:xfrm>
          <a:prstGeom prst="rect">
            <a:avLst/>
          </a:prstGeom>
          <a:noFill/>
          <a:ln w="19050" cap="flat" cmpd="sng" algn="ctr">
            <a:solidFill>
              <a:srgbClr val="BC001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Arial"/>
              <a:ea typeface="华文细黑"/>
              <a:cs typeface="+mn-cs"/>
            </a:endParaRPr>
          </a:p>
        </p:txBody>
      </p:sp>
      <p:sp>
        <p:nvSpPr>
          <p:cNvPr id="29" name="矩形 28"/>
          <p:cNvSpPr/>
          <p:nvPr userDrawn="1"/>
        </p:nvSpPr>
        <p:spPr>
          <a:xfrm>
            <a:off x="3694169" y="3262748"/>
            <a:ext cx="527316" cy="545341"/>
          </a:xfrm>
          <a:prstGeom prst="rect">
            <a:avLst/>
          </a:prstGeom>
          <a:noFill/>
          <a:ln w="19050" cap="flat" cmpd="sng" algn="ctr">
            <a:solidFill>
              <a:srgbClr val="BC001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Arial"/>
              <a:ea typeface="华文细黑"/>
              <a:cs typeface="+mn-cs"/>
            </a:endParaRPr>
          </a:p>
        </p:txBody>
      </p:sp>
      <p:sp>
        <p:nvSpPr>
          <p:cNvPr id="30" name="文本占位符 2"/>
          <p:cNvSpPr>
            <a:spLocks noGrp="1"/>
          </p:cNvSpPr>
          <p:nvPr>
            <p:ph type="body" idx="1" hasCustomPrompt="1"/>
          </p:nvPr>
        </p:nvSpPr>
        <p:spPr>
          <a:xfrm>
            <a:off x="2479005" y="3016004"/>
            <a:ext cx="996022" cy="1008110"/>
          </a:xfrm>
          <a:prstGeom prst="rect">
            <a:avLst/>
          </a:prstGeom>
          <a:solidFill>
            <a:srgbClr val="5C000D"/>
          </a:solidFill>
          <a:ln w="28575">
            <a:solidFill>
              <a:srgbClr val="BC001B"/>
            </a:solidFill>
          </a:ln>
        </p:spPr>
        <p:txBody>
          <a:bodyPr anchor="ctr">
            <a:noAutofit/>
          </a:bodyPr>
          <a:lstStyle>
            <a:lvl1pPr marL="0" indent="0" algn="ctr">
              <a:lnSpc>
                <a:spcPts val="6000"/>
              </a:lnSpc>
              <a:spcBef>
                <a:spcPts val="0"/>
              </a:spcBef>
              <a:buNone/>
              <a:defRPr sz="5400" b="1" baseline="0">
                <a:solidFill>
                  <a:schemeClr val="bg1"/>
                </a:solidFill>
                <a:latin typeface="Arial" pitchFamily="34" charset="0"/>
                <a:ea typeface="黑体" pitchFamily="49" charset="-122"/>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5400" b="1" i="0" u="none" strike="noStrike" kern="0" cap="none" spc="0" normalizeH="0" baseline="0" noProof="0" dirty="0" smtClean="0">
                <a:ln>
                  <a:noFill/>
                </a:ln>
                <a:solidFill>
                  <a:sysClr val="window" lastClr="FFFFFF"/>
                </a:solidFill>
                <a:effectLst/>
                <a:uLnTx/>
                <a:uFillTx/>
                <a:latin typeface="Arial" pitchFamily="34" charset="0"/>
                <a:ea typeface="黑体" pitchFamily="49" charset="-122"/>
                <a:cs typeface="Arial" pitchFamily="34" charset="0"/>
              </a:rPr>
              <a:t>1</a:t>
            </a:r>
            <a:endParaRPr kumimoji="0" lang="zh-CN" altLang="en-US" sz="5400" b="1" i="0" u="none" strike="noStrike" kern="0" cap="none" spc="0" normalizeH="0" baseline="0" noProof="0" dirty="0" smtClean="0">
              <a:ln>
                <a:noFill/>
              </a:ln>
              <a:solidFill>
                <a:sysClr val="window" lastClr="FFFFFF"/>
              </a:solidFill>
              <a:effectLst/>
              <a:uLnTx/>
              <a:uFillTx/>
              <a:latin typeface="Arial" pitchFamily="34" charset="0"/>
              <a:ea typeface="黑体" pitchFamily="49" charset="-122"/>
              <a:cs typeface="Arial" pitchFamily="34" charset="0"/>
            </a:endParaRPr>
          </a:p>
        </p:txBody>
      </p:sp>
      <p:sp>
        <p:nvSpPr>
          <p:cNvPr id="31" name="矩形 30"/>
          <p:cNvSpPr/>
          <p:nvPr userDrawn="1"/>
        </p:nvSpPr>
        <p:spPr>
          <a:xfrm>
            <a:off x="4404680" y="4092947"/>
            <a:ext cx="360040" cy="360040"/>
          </a:xfrm>
          <a:prstGeom prst="rect">
            <a:avLst/>
          </a:prstGeom>
          <a:noFill/>
          <a:ln w="19050" cap="flat" cmpd="sng" algn="ctr">
            <a:solidFill>
              <a:srgbClr val="BC001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Arial"/>
              <a:ea typeface="华文细黑"/>
              <a:cs typeface="+mn-cs"/>
            </a:endParaRPr>
          </a:p>
        </p:txBody>
      </p:sp>
      <p:sp>
        <p:nvSpPr>
          <p:cNvPr id="32" name="矩形 31"/>
          <p:cNvSpPr/>
          <p:nvPr userDrawn="1"/>
        </p:nvSpPr>
        <p:spPr>
          <a:xfrm>
            <a:off x="4976490" y="2492896"/>
            <a:ext cx="252000" cy="252000"/>
          </a:xfrm>
          <a:prstGeom prst="rect">
            <a:avLst/>
          </a:prstGeom>
          <a:noFill/>
          <a:ln w="12700" cap="flat" cmpd="sng" algn="ctr">
            <a:solidFill>
              <a:srgbClr val="BC001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Arial"/>
              <a:ea typeface="华文细黑"/>
              <a:cs typeface="+mn-cs"/>
            </a:endParaRPr>
          </a:p>
        </p:txBody>
      </p:sp>
      <p:sp>
        <p:nvSpPr>
          <p:cNvPr id="33" name="矩形 32"/>
          <p:cNvSpPr/>
          <p:nvPr userDrawn="1"/>
        </p:nvSpPr>
        <p:spPr>
          <a:xfrm>
            <a:off x="3122315" y="2483371"/>
            <a:ext cx="720080" cy="720080"/>
          </a:xfrm>
          <a:prstGeom prst="rect">
            <a:avLst/>
          </a:prstGeom>
          <a:noFill/>
          <a:ln w="19050" cap="flat" cmpd="sng" algn="ctr">
            <a:solidFill>
              <a:srgbClr val="BC001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Arial"/>
              <a:ea typeface="华文细黑"/>
              <a:cs typeface="+mn-cs"/>
            </a:endParaRPr>
          </a:p>
        </p:txBody>
      </p:sp>
      <p:sp>
        <p:nvSpPr>
          <p:cNvPr id="2" name="标题 1"/>
          <p:cNvSpPr>
            <a:spLocks noGrp="1"/>
          </p:cNvSpPr>
          <p:nvPr>
            <p:ph type="title"/>
          </p:nvPr>
        </p:nvSpPr>
        <p:spPr>
          <a:xfrm>
            <a:off x="3707904" y="3173787"/>
            <a:ext cx="5184576" cy="720134"/>
          </a:xfrm>
        </p:spPr>
        <p:txBody>
          <a:bodyPr anchor="ctr">
            <a:normAutofit/>
          </a:bodyPr>
          <a:lstStyle>
            <a:lvl1pPr algn="l">
              <a:defRPr sz="2800" b="0" cap="none" spc="0" baseline="0">
                <a:ln>
                  <a:noFill/>
                </a:ln>
                <a:solidFill>
                  <a:schemeClr val="bg1"/>
                </a:solidFill>
                <a:effectLst/>
                <a:latin typeface="Arial" pitchFamily="34" charset="0"/>
              </a:defRPr>
            </a:lvl1pPr>
          </a:lstStyle>
          <a:p>
            <a:r>
              <a:rPr lang="zh-CN" altLang="en-US" smtClean="0"/>
              <a:t>单击此处编辑母版标题样式</a:t>
            </a:r>
            <a:endParaRPr lang="zh-CN" altLang="en-US" dirty="0"/>
          </a:p>
        </p:txBody>
      </p:sp>
      <p:pic>
        <p:nvPicPr>
          <p:cNvPr id="16" name="图片 15" descr="图片1.jpg"/>
          <p:cNvPicPr>
            <a:picLocks noChangeAspect="1"/>
          </p:cNvPicPr>
          <p:nvPr userDrawn="1"/>
        </p:nvPicPr>
        <p:blipFill>
          <a:blip r:embed="rId3" cstate="print"/>
          <a:stretch>
            <a:fillRect/>
          </a:stretch>
        </p:blipFill>
        <p:spPr>
          <a:xfrm>
            <a:off x="0" y="6215082"/>
            <a:ext cx="9144000" cy="651403"/>
          </a:xfrm>
          <a:prstGeom prst="rect">
            <a:avLst/>
          </a:prstGeom>
        </p:spPr>
      </p:pic>
      <p:pic>
        <p:nvPicPr>
          <p:cNvPr id="18" name="图片 17" descr="基础部分 (27).jpg"/>
          <p:cNvPicPr>
            <a:picLocks noChangeAspect="1"/>
          </p:cNvPicPr>
          <p:nvPr userDrawn="1"/>
        </p:nvPicPr>
        <p:blipFill>
          <a:blip r:embed="rId4" cstate="print">
            <a:clrChange>
              <a:clrFrom>
                <a:srgbClr val="FDFDFD"/>
              </a:clrFrom>
              <a:clrTo>
                <a:srgbClr val="FDFDFD">
                  <a:alpha val="0"/>
                </a:srgbClr>
              </a:clrTo>
            </a:clrChange>
          </a:blip>
          <a:stretch>
            <a:fillRect/>
          </a:stretch>
        </p:blipFill>
        <p:spPr>
          <a:xfrm>
            <a:off x="-32" y="6429396"/>
            <a:ext cx="2928958" cy="314351"/>
          </a:xfrm>
          <a:prstGeom prst="rect">
            <a:avLst/>
          </a:prstGeom>
        </p:spPr>
      </p:pic>
    </p:spTree>
    <p:extLst>
      <p:ext uri="{BB962C8B-B14F-4D97-AF65-F5344CB8AC3E}">
        <p14:creationId xmlns:p14="http://schemas.microsoft.com/office/powerpoint/2010/main" xmlns="" val="15578573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9347767E-76B8-4118-A3BE-7579CBFF3988}" type="slidenum">
              <a:rPr lang="en-US" altLang="zh-CN"/>
              <a:pPr>
                <a:defRPr/>
              </a:pPr>
              <a:t>‹#›</a:t>
            </a:fld>
            <a:endParaRPr lang="en-US" altLang="zh-CN"/>
          </a:p>
        </p:txBody>
      </p:sp>
    </p:spTree>
    <p:extLst>
      <p:ext uri="{BB962C8B-B14F-4D97-AF65-F5344CB8AC3E}">
        <p14:creationId xmlns:p14="http://schemas.microsoft.com/office/powerpoint/2010/main" xmlns="" val="220849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4FF8C650-2972-4579-97F2-C49DCAECF6D3}" type="slidenum">
              <a:rPr lang="en-US" altLang="zh-CN"/>
              <a:pPr>
                <a:defRPr/>
              </a:pPr>
              <a:t>‹#›</a:t>
            </a:fld>
            <a:endParaRPr lang="en-US" altLang="zh-CN"/>
          </a:p>
        </p:txBody>
      </p:sp>
    </p:spTree>
    <p:extLst>
      <p:ext uri="{BB962C8B-B14F-4D97-AF65-F5344CB8AC3E}">
        <p14:creationId xmlns:p14="http://schemas.microsoft.com/office/powerpoint/2010/main" xmlns="" val="2709036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E8D30FA3-ED23-47FE-9494-7D9EB211E215}" type="slidenum">
              <a:rPr lang="en-US" altLang="zh-CN"/>
              <a:pPr>
                <a:defRPr/>
              </a:pPr>
              <a:t>‹#›</a:t>
            </a:fld>
            <a:endParaRPr lang="en-US" altLang="zh-CN"/>
          </a:p>
        </p:txBody>
      </p:sp>
    </p:spTree>
    <p:extLst>
      <p:ext uri="{BB962C8B-B14F-4D97-AF65-F5344CB8AC3E}">
        <p14:creationId xmlns:p14="http://schemas.microsoft.com/office/powerpoint/2010/main" xmlns="" val="364653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73C0E4AB-E4DB-446F-BFD4-71DA069E5E78}" type="slidenum">
              <a:rPr lang="en-US" altLang="zh-CN"/>
              <a:pPr>
                <a:defRPr/>
              </a:pPr>
              <a:t>‹#›</a:t>
            </a:fld>
            <a:endParaRPr lang="en-US" altLang="zh-CN"/>
          </a:p>
        </p:txBody>
      </p:sp>
    </p:spTree>
    <p:extLst>
      <p:ext uri="{BB962C8B-B14F-4D97-AF65-F5344CB8AC3E}">
        <p14:creationId xmlns:p14="http://schemas.microsoft.com/office/powerpoint/2010/main" xmlns="" val="2849860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D38453D3-BB42-4917-A9DB-2F11C3106824}" type="slidenum">
              <a:rPr lang="en-US" altLang="zh-CN"/>
              <a:pPr>
                <a:defRPr/>
              </a:pPr>
              <a:t>‹#›</a:t>
            </a:fld>
            <a:endParaRPr lang="en-US" altLang="zh-CN"/>
          </a:p>
        </p:txBody>
      </p:sp>
    </p:spTree>
    <p:extLst>
      <p:ext uri="{BB962C8B-B14F-4D97-AF65-F5344CB8AC3E}">
        <p14:creationId xmlns:p14="http://schemas.microsoft.com/office/powerpoint/2010/main" xmlns="" val="1366914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6E5DADE2-C707-4DBC-9A96-A49A20DB9619}" type="slidenum">
              <a:rPr lang="en-US" altLang="zh-CN"/>
              <a:pPr>
                <a:defRPr/>
              </a:pPr>
              <a:t>‹#›</a:t>
            </a:fld>
            <a:endParaRPr lang="en-US" altLang="zh-CN"/>
          </a:p>
        </p:txBody>
      </p:sp>
    </p:spTree>
    <p:extLst>
      <p:ext uri="{BB962C8B-B14F-4D97-AF65-F5344CB8AC3E}">
        <p14:creationId xmlns:p14="http://schemas.microsoft.com/office/powerpoint/2010/main" xmlns="" val="3945395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2498E0C5-1B38-48DB-B06A-AD8D324517AB}" type="slidenum">
              <a:rPr lang="en-US" altLang="zh-CN"/>
              <a:pPr>
                <a:defRPr/>
              </a:pPr>
              <a:t>‹#›</a:t>
            </a:fld>
            <a:endParaRPr lang="en-US" altLang="zh-CN"/>
          </a:p>
        </p:txBody>
      </p:sp>
    </p:spTree>
    <p:extLst>
      <p:ext uri="{BB962C8B-B14F-4D97-AF65-F5344CB8AC3E}">
        <p14:creationId xmlns:p14="http://schemas.microsoft.com/office/powerpoint/2010/main" xmlns="" val="853365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01675" y="77788"/>
            <a:ext cx="685800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500063" y="1214438"/>
            <a:ext cx="8001000" cy="435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4AED56C2-0A1A-48E3-A148-21366E418706}" type="slidenum">
              <a:rPr lang="en-US" altLang="zh-CN"/>
              <a:pPr>
                <a:defRPr/>
              </a:pPr>
              <a:t>‹#›</a:t>
            </a:fld>
            <a:endParaRPr lang="en-US" altLang="zh-CN"/>
          </a:p>
        </p:txBody>
      </p:sp>
      <p:pic>
        <p:nvPicPr>
          <p:cNvPr id="1031" name="图片 6" descr="基础部分 (271).jpg"/>
          <p:cNvPicPr>
            <a:picLocks noChangeAspect="1"/>
          </p:cNvPicPr>
          <p:nvPr userDrawn="1"/>
        </p:nvPicPr>
        <p:blipFill>
          <a:blip r:embed="rId18" cstate="print">
            <a:clrChange>
              <a:clrFrom>
                <a:srgbClr val="FDFDFD"/>
              </a:clrFrom>
              <a:clrTo>
                <a:srgbClr val="FDFDFD">
                  <a:alpha val="0"/>
                </a:srgbClr>
              </a:clrTo>
            </a:clrChange>
            <a:extLst>
              <a:ext uri="{28A0092B-C50C-407E-A947-70E740481C1C}">
                <a14:useLocalDpi xmlns:a14="http://schemas.microsoft.com/office/drawing/2010/main" xmlns="" val="0"/>
              </a:ext>
            </a:extLst>
          </a:blip>
          <a:srcRect/>
          <a:stretch>
            <a:fillRect/>
          </a:stretch>
        </p:blipFill>
        <p:spPr bwMode="auto">
          <a:xfrm>
            <a:off x="6786563" y="6265863"/>
            <a:ext cx="2071687"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矩形 7"/>
          <p:cNvSpPr/>
          <p:nvPr userDrawn="1"/>
        </p:nvSpPr>
        <p:spPr>
          <a:xfrm>
            <a:off x="7566025" y="623888"/>
            <a:ext cx="800100" cy="184150"/>
          </a:xfrm>
          <a:prstGeom prst="rect">
            <a:avLst/>
          </a:prstGeom>
        </p:spPr>
        <p:txBody>
          <a:bodyPr wrap="none">
            <a:spAutoFit/>
          </a:bodyPr>
          <a:lstStyle/>
          <a:p>
            <a:pPr>
              <a:defRPr/>
            </a:pPr>
            <a:r>
              <a:rPr lang="en-US" altLang="zh-CN" sz="600" b="1" dirty="0">
                <a:solidFill>
                  <a:srgbClr val="DC9EA2"/>
                </a:solidFill>
                <a:latin typeface="方正粗圆简体" pitchFamily="2" charset="-122"/>
                <a:ea typeface="方正粗圆简体" pitchFamily="2" charset="-122"/>
              </a:rPr>
              <a:t>Shenzhen Branch</a:t>
            </a:r>
            <a:endParaRPr lang="zh-CN" altLang="en-US" sz="600" b="1" dirty="0">
              <a:solidFill>
                <a:srgbClr val="DC9EA2"/>
              </a:solidFill>
              <a:latin typeface="方正粗圆简体" pitchFamily="2" charset="-122"/>
              <a:ea typeface="方正粗圆简体" pitchFamily="2" charset="-122"/>
            </a:endParaRP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42" r:id="rId12"/>
    <p:sldLayoutId id="2147483743" r:id="rId13"/>
    <p:sldLayoutId id="2147483744" r:id="rId14"/>
    <p:sldLayoutId id="2147483745" r:id="rId15"/>
  </p:sldLayoutIdLst>
  <p:txStyles>
    <p:titleStyle>
      <a:lvl1pPr algn="l" rtl="0" eaLnBrk="0" fontAlgn="base" hangingPunct="0">
        <a:spcBef>
          <a:spcPct val="0"/>
        </a:spcBef>
        <a:spcAft>
          <a:spcPct val="0"/>
        </a:spcAft>
        <a:defRPr lang="zh-CN" altLang="en-US" sz="2600" b="1" dirty="0">
          <a:solidFill>
            <a:schemeClr val="bg1"/>
          </a:solidFill>
          <a:latin typeface="Arial" pitchFamily="34" charset="0"/>
          <a:ea typeface="黑体" pitchFamily="2" charset="-122"/>
          <a:cs typeface="Arial" pitchFamily="34" charset="0"/>
        </a:defRPr>
      </a:lvl1pPr>
      <a:lvl2pPr algn="l" rtl="0" eaLnBrk="0" fontAlgn="base" hangingPunct="0">
        <a:spcBef>
          <a:spcPct val="0"/>
        </a:spcBef>
        <a:spcAft>
          <a:spcPct val="0"/>
        </a:spcAft>
        <a:defRPr sz="2600" b="1">
          <a:solidFill>
            <a:schemeClr val="bg1"/>
          </a:solidFill>
          <a:latin typeface="Arial" pitchFamily="34" charset="0"/>
          <a:ea typeface="黑体" pitchFamily="2" charset="-122"/>
          <a:cs typeface="Arial" charset="0"/>
        </a:defRPr>
      </a:lvl2pPr>
      <a:lvl3pPr algn="l" rtl="0" eaLnBrk="0" fontAlgn="base" hangingPunct="0">
        <a:spcBef>
          <a:spcPct val="0"/>
        </a:spcBef>
        <a:spcAft>
          <a:spcPct val="0"/>
        </a:spcAft>
        <a:defRPr sz="2600" b="1">
          <a:solidFill>
            <a:schemeClr val="bg1"/>
          </a:solidFill>
          <a:latin typeface="Arial" pitchFamily="34" charset="0"/>
          <a:ea typeface="黑体" pitchFamily="2" charset="-122"/>
          <a:cs typeface="Arial" charset="0"/>
        </a:defRPr>
      </a:lvl3pPr>
      <a:lvl4pPr algn="l" rtl="0" eaLnBrk="0" fontAlgn="base" hangingPunct="0">
        <a:spcBef>
          <a:spcPct val="0"/>
        </a:spcBef>
        <a:spcAft>
          <a:spcPct val="0"/>
        </a:spcAft>
        <a:defRPr sz="2600" b="1">
          <a:solidFill>
            <a:schemeClr val="bg1"/>
          </a:solidFill>
          <a:latin typeface="Arial" pitchFamily="34" charset="0"/>
          <a:ea typeface="黑体" pitchFamily="2" charset="-122"/>
          <a:cs typeface="Arial" charset="0"/>
        </a:defRPr>
      </a:lvl4pPr>
      <a:lvl5pPr algn="l" rtl="0" eaLnBrk="0" fontAlgn="base" hangingPunct="0">
        <a:spcBef>
          <a:spcPct val="0"/>
        </a:spcBef>
        <a:spcAft>
          <a:spcPct val="0"/>
        </a:spcAft>
        <a:defRPr sz="2600" b="1">
          <a:solidFill>
            <a:schemeClr val="bg1"/>
          </a:solidFill>
          <a:latin typeface="Arial" pitchFamily="34" charset="0"/>
          <a:ea typeface="黑体" pitchFamily="2" charset="-122"/>
          <a:cs typeface="Arial" charset="0"/>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indent="250825" algn="just" rtl="0" eaLnBrk="0" fontAlgn="base" hangingPunct="0">
        <a:lnSpc>
          <a:spcPct val="150000"/>
        </a:lnSpc>
        <a:spcBef>
          <a:spcPct val="20000"/>
        </a:spcBef>
        <a:spcAft>
          <a:spcPct val="0"/>
        </a:spcAft>
        <a:defRPr sz="2400">
          <a:solidFill>
            <a:srgbClr val="4D4D4D"/>
          </a:solidFill>
          <a:latin typeface="Arial" pitchFamily="34" charset="0"/>
          <a:ea typeface="黑体" pitchFamily="2" charset="-122"/>
          <a:cs typeface="Arial" pitchFamily="34" charset="0"/>
        </a:defRPr>
      </a:lvl1pPr>
      <a:lvl2pPr indent="250825" algn="just" rtl="0" eaLnBrk="0" fontAlgn="base" hangingPunct="0">
        <a:lnSpc>
          <a:spcPct val="150000"/>
        </a:lnSpc>
        <a:spcBef>
          <a:spcPct val="20000"/>
        </a:spcBef>
        <a:spcAft>
          <a:spcPct val="0"/>
        </a:spcAft>
        <a:defRPr sz="2000">
          <a:solidFill>
            <a:srgbClr val="4D4D4D"/>
          </a:solidFill>
          <a:latin typeface="Arial" pitchFamily="34" charset="0"/>
          <a:ea typeface="黑体" pitchFamily="2" charset="-122"/>
          <a:cs typeface="Arial" pitchFamily="34" charset="0"/>
        </a:defRPr>
      </a:lvl2pPr>
      <a:lvl3pPr indent="250825" algn="just" rtl="0" eaLnBrk="0" fontAlgn="base" hangingPunct="0">
        <a:lnSpc>
          <a:spcPct val="150000"/>
        </a:lnSpc>
        <a:spcBef>
          <a:spcPct val="20000"/>
        </a:spcBef>
        <a:spcAft>
          <a:spcPct val="0"/>
        </a:spcAft>
        <a:defRPr>
          <a:solidFill>
            <a:srgbClr val="4D4D4D"/>
          </a:solidFill>
          <a:latin typeface="Arial" pitchFamily="34" charset="0"/>
          <a:ea typeface="黑体" pitchFamily="2" charset="-122"/>
          <a:cs typeface="Arial" pitchFamily="34" charset="0"/>
        </a:defRPr>
      </a:lvl3pPr>
      <a:lvl4pPr indent="250825" algn="just" rtl="0" eaLnBrk="0" fontAlgn="base" hangingPunct="0">
        <a:lnSpc>
          <a:spcPct val="150000"/>
        </a:lnSpc>
        <a:spcBef>
          <a:spcPct val="20000"/>
        </a:spcBef>
        <a:spcAft>
          <a:spcPct val="0"/>
        </a:spcAft>
        <a:defRPr sz="1600">
          <a:solidFill>
            <a:srgbClr val="4D4D4D"/>
          </a:solidFill>
          <a:latin typeface="Arial" pitchFamily="34" charset="0"/>
          <a:ea typeface="黑体" pitchFamily="2" charset="-122"/>
          <a:cs typeface="Arial" pitchFamily="34" charset="0"/>
        </a:defRPr>
      </a:lvl4pPr>
      <a:lvl5pPr indent="250825" algn="just" rtl="0" eaLnBrk="0" fontAlgn="base" hangingPunct="0">
        <a:lnSpc>
          <a:spcPct val="150000"/>
        </a:lnSpc>
        <a:spcBef>
          <a:spcPct val="20000"/>
        </a:spcBef>
        <a:spcAft>
          <a:spcPct val="0"/>
        </a:spcAft>
        <a:defRPr sz="1600">
          <a:solidFill>
            <a:srgbClr val="4D4D4D"/>
          </a:solidFill>
          <a:latin typeface="Arial" pitchFamily="34" charset="0"/>
          <a:ea typeface="黑体" pitchFamily="2" charset="-122"/>
          <a:cs typeface="Arial"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1"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pPr>
              <a:defRPr/>
            </a:pPr>
            <a:fld id="{4305DC48-F08E-45E6-857E-8A867F2B0582}" type="datetimeFigureOut">
              <a:rPr lang="zh-CN" altLang="en-US"/>
              <a:pPr>
                <a:defRPr/>
              </a:pPr>
              <a:t>2016/8/25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pPr>
              <a:defRPr/>
            </a:pPr>
            <a:fld id="{9E477DA7-2F2F-4661-AECE-A233AFD1AAD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40"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2.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2.xml"/><Relationship Id="rId7"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notesSlide" Target="../notesSlides/notesSlide16.xml"/><Relationship Id="rId5" Type="http://schemas.openxmlformats.org/officeDocument/2006/relationships/slideLayout" Target="../slideLayouts/slideLayout15.xml"/><Relationship Id="rId4" Type="http://schemas.openxmlformats.org/officeDocument/2006/relationships/tags" Target="../tags/tag3.xml"/><Relationship Id="rId9" Type="http://schemas.openxmlformats.org/officeDocument/2006/relationships/image" Target="../media/image13.png"/></Relationships>
</file>

<file path=ppt/slides/_rels/slide7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p:cNvPicPr>
            <a:picLocks noChangeAspect="1" noChangeArrowheads="1"/>
          </p:cNvPicPr>
          <p:nvPr/>
        </p:nvPicPr>
        <p:blipFill>
          <a:blip r:embed="rId3" cstate="print"/>
          <a:srcRect/>
          <a:stretch>
            <a:fillRect/>
          </a:stretch>
        </p:blipFill>
        <p:spPr bwMode="auto">
          <a:xfrm>
            <a:off x="457200" y="2847975"/>
            <a:ext cx="8686800" cy="3513138"/>
          </a:xfrm>
          <a:prstGeom prst="rect">
            <a:avLst/>
          </a:prstGeom>
          <a:noFill/>
          <a:ln w="9525">
            <a:noFill/>
            <a:miter lim="800000"/>
            <a:headEnd/>
            <a:tailEnd/>
          </a:ln>
        </p:spPr>
      </p:pic>
      <p:pic>
        <p:nvPicPr>
          <p:cNvPr id="2051" name="Picture 2"/>
          <p:cNvPicPr>
            <a:picLocks noChangeAspect="1" noChangeArrowheads="1"/>
          </p:cNvPicPr>
          <p:nvPr/>
        </p:nvPicPr>
        <p:blipFill>
          <a:blip r:embed="rId4" cstate="print"/>
          <a:srcRect/>
          <a:stretch>
            <a:fillRect/>
          </a:stretch>
        </p:blipFill>
        <p:spPr bwMode="auto">
          <a:xfrm>
            <a:off x="6732588" y="517525"/>
            <a:ext cx="1943100" cy="608013"/>
          </a:xfrm>
          <a:prstGeom prst="rect">
            <a:avLst/>
          </a:prstGeom>
          <a:noFill/>
          <a:ln w="9525">
            <a:noFill/>
            <a:miter lim="800000"/>
            <a:headEnd/>
            <a:tailEnd/>
          </a:ln>
        </p:spPr>
      </p:pic>
      <p:sp>
        <p:nvSpPr>
          <p:cNvPr id="2052" name="Text Box 4"/>
          <p:cNvSpPr txBox="1">
            <a:spLocks noChangeArrowheads="1"/>
          </p:cNvSpPr>
          <p:nvPr/>
        </p:nvSpPr>
        <p:spPr bwMode="auto">
          <a:xfrm>
            <a:off x="754930" y="2780928"/>
            <a:ext cx="5329238" cy="1082669"/>
          </a:xfrm>
          <a:prstGeom prst="rect">
            <a:avLst/>
          </a:prstGeom>
          <a:noFill/>
          <a:ln w="9525">
            <a:noFill/>
            <a:miter lim="800000"/>
            <a:headEnd/>
            <a:tailEnd/>
          </a:ln>
        </p:spPr>
        <p:txBody>
          <a:bodyPr>
            <a:spAutoFit/>
          </a:bodyPr>
          <a:lstStyle/>
          <a:p>
            <a:pPr eaLnBrk="1" hangingPunct="1">
              <a:lnSpc>
                <a:spcPct val="120000"/>
              </a:lnSpc>
            </a:pPr>
            <a:r>
              <a:rPr kumimoji="1" lang="zh-CN" altLang="en-US" sz="2800" b="1" dirty="0">
                <a:solidFill>
                  <a:srgbClr val="4D4D4D"/>
                </a:solidFill>
                <a:latin typeface="微软雅黑" pitchFamily="34" charset="-122"/>
                <a:ea typeface="微软雅黑" pitchFamily="34" charset="-122"/>
              </a:rPr>
              <a:t>深市港股通结算业务</a:t>
            </a:r>
            <a:endParaRPr kumimoji="1" lang="en-US" altLang="zh-CN" sz="2800" b="1" dirty="0">
              <a:solidFill>
                <a:srgbClr val="4D4D4D"/>
              </a:solidFill>
              <a:latin typeface="微软雅黑" pitchFamily="34" charset="-122"/>
              <a:ea typeface="微软雅黑" pitchFamily="34" charset="-122"/>
            </a:endParaRPr>
          </a:p>
          <a:p>
            <a:pPr eaLnBrk="1" hangingPunct="1">
              <a:lnSpc>
                <a:spcPct val="120000"/>
              </a:lnSpc>
            </a:pPr>
            <a:r>
              <a:rPr kumimoji="1" lang="zh-CN" altLang="en-US" sz="2800" b="1" dirty="0">
                <a:solidFill>
                  <a:srgbClr val="4D4D4D"/>
                </a:solidFill>
                <a:latin typeface="微软雅黑" pitchFamily="34" charset="-122"/>
                <a:ea typeface="微软雅黑" pitchFamily="34" charset="-122"/>
              </a:rPr>
              <a:t>市场参与人技术实施指引</a:t>
            </a:r>
          </a:p>
        </p:txBody>
      </p:sp>
      <p:sp>
        <p:nvSpPr>
          <p:cNvPr id="2054" name="Text Box 6"/>
          <p:cNvSpPr txBox="1">
            <a:spLocks noChangeArrowheads="1"/>
          </p:cNvSpPr>
          <p:nvPr/>
        </p:nvSpPr>
        <p:spPr bwMode="auto">
          <a:xfrm>
            <a:off x="785466" y="3845486"/>
            <a:ext cx="5946774" cy="369332"/>
          </a:xfrm>
          <a:prstGeom prst="rect">
            <a:avLst/>
          </a:prstGeom>
          <a:noFill/>
          <a:ln w="9525">
            <a:noFill/>
            <a:miter lim="800000"/>
            <a:headEnd/>
            <a:tailEnd/>
          </a:ln>
        </p:spPr>
        <p:txBody>
          <a:bodyPr wrap="square">
            <a:spAutoFit/>
          </a:bodyPr>
          <a:lstStyle/>
          <a:p>
            <a:pPr>
              <a:spcBef>
                <a:spcPct val="50000"/>
              </a:spcBef>
            </a:pPr>
            <a:r>
              <a:rPr lang="zh-CN" altLang="en-US" dirty="0" smtClean="0">
                <a:solidFill>
                  <a:srgbClr val="5F5F5F"/>
                </a:solidFill>
                <a:latin typeface="微软雅黑" pitchFamily="34" charset="-122"/>
                <a:ea typeface="微软雅黑" pitchFamily="34" charset="-122"/>
              </a:rPr>
              <a:t>詹廷蔚</a:t>
            </a:r>
            <a:r>
              <a:rPr lang="en-US" altLang="zh-CN" dirty="0" smtClean="0">
                <a:solidFill>
                  <a:srgbClr val="5F5F5F"/>
                </a:solidFill>
                <a:latin typeface="微软雅黑" pitchFamily="34" charset="-122"/>
                <a:ea typeface="微软雅黑" pitchFamily="34" charset="-122"/>
              </a:rPr>
              <a:t>|</a:t>
            </a:r>
            <a:r>
              <a:rPr lang="zh-CN" altLang="en-US" dirty="0" smtClean="0">
                <a:solidFill>
                  <a:srgbClr val="5F5F5F"/>
                </a:solidFill>
                <a:latin typeface="微软雅黑" pitchFamily="34" charset="-122"/>
                <a:ea typeface="微软雅黑" pitchFamily="34" charset="-122"/>
              </a:rPr>
              <a:t>中国结算深圳分公司</a:t>
            </a:r>
            <a:endParaRPr lang="zh-CN" altLang="en-US" dirty="0">
              <a:solidFill>
                <a:srgbClr val="5F5F5F"/>
              </a:solidFill>
              <a:latin typeface="微软雅黑" pitchFamily="34" charset="-122"/>
              <a:ea typeface="微软雅黑" pitchFamily="34" charset="-122"/>
            </a:endParaRPr>
          </a:p>
        </p:txBody>
      </p:sp>
      <p:pic>
        <p:nvPicPr>
          <p:cNvPr id="2055" name="Picture 8"/>
          <p:cNvPicPr>
            <a:picLocks noChangeAspect="1" noChangeArrowheads="1"/>
          </p:cNvPicPr>
          <p:nvPr/>
        </p:nvPicPr>
        <p:blipFill>
          <a:blip r:embed="rId5" cstate="print"/>
          <a:srcRect/>
          <a:stretch>
            <a:fillRect/>
          </a:stretch>
        </p:blipFill>
        <p:spPr bwMode="auto">
          <a:xfrm>
            <a:off x="0" y="1482725"/>
            <a:ext cx="9144000" cy="1370013"/>
          </a:xfrm>
          <a:prstGeom prst="rect">
            <a:avLst/>
          </a:prstGeom>
          <a:noFill/>
          <a:ln w="9525">
            <a:noFill/>
            <a:miter lim="800000"/>
            <a:headEnd/>
            <a:tailEnd/>
          </a:ln>
        </p:spPr>
      </p:pic>
      <p:sp>
        <p:nvSpPr>
          <p:cNvPr id="2056" name="Text Box 9"/>
          <p:cNvSpPr txBox="1">
            <a:spLocks noChangeArrowheads="1"/>
          </p:cNvSpPr>
          <p:nvPr/>
        </p:nvSpPr>
        <p:spPr bwMode="auto">
          <a:xfrm>
            <a:off x="755650" y="2060575"/>
            <a:ext cx="6265863" cy="641350"/>
          </a:xfrm>
          <a:prstGeom prst="rect">
            <a:avLst/>
          </a:prstGeom>
          <a:noFill/>
          <a:ln w="9525">
            <a:noFill/>
            <a:miter lim="800000"/>
            <a:headEnd/>
            <a:tailEnd/>
          </a:ln>
        </p:spPr>
        <p:txBody>
          <a:bodyPr>
            <a:spAutoFit/>
          </a:bodyPr>
          <a:lstStyle/>
          <a:p>
            <a:r>
              <a:rPr lang="en-US" altLang="zh-CN" dirty="0">
                <a:solidFill>
                  <a:schemeClr val="bg1"/>
                </a:solidFill>
              </a:rPr>
              <a:t>China Securities Depository </a:t>
            </a:r>
          </a:p>
          <a:p>
            <a:r>
              <a:rPr lang="en-US" altLang="zh-CN" dirty="0">
                <a:solidFill>
                  <a:schemeClr val="bg1"/>
                </a:solidFill>
              </a:rPr>
              <a:t>and Clearing Corporation Limited</a:t>
            </a:r>
          </a:p>
        </p:txBody>
      </p:sp>
      <p:sp>
        <p:nvSpPr>
          <p:cNvPr id="8" name="灯片编号占位符 7"/>
          <p:cNvSpPr>
            <a:spLocks noGrp="1"/>
          </p:cNvSpPr>
          <p:nvPr>
            <p:ph type="sldNum" sz="quarter" idx="12"/>
          </p:nvPr>
        </p:nvSpPr>
        <p:spPr/>
        <p:txBody>
          <a:bodyPr/>
          <a:lstStyle/>
          <a:p>
            <a:pPr>
              <a:defRPr/>
            </a:pPr>
            <a:fld id="{37FA377A-D61E-4AFF-BD7C-238A8887A06F}" type="slidenum">
              <a:rPr lang="en-US" altLang="zh-CN" smtClean="0"/>
              <a:pPr>
                <a:defRPr/>
              </a:pPr>
              <a:t>1</a:t>
            </a:fld>
            <a:endParaRPr lang="en-US" altLang="zh-CN"/>
          </a:p>
        </p:txBody>
      </p:sp>
    </p:spTree>
    <p:extLst>
      <p:ext uri="{BB962C8B-B14F-4D97-AF65-F5344CB8AC3E}">
        <p14:creationId xmlns:p14="http://schemas.microsoft.com/office/powerpoint/2010/main" xmlns="" val="42461514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a:xfrm>
            <a:off x="676275" y="188913"/>
            <a:ext cx="8432800" cy="533400"/>
          </a:xfrm>
          <a:noFill/>
        </p:spPr>
        <p:txBody>
          <a:bodyPr anchor="b"/>
          <a:lstStyle/>
          <a:p>
            <a:pPr eaLnBrk="1" hangingPunct="1"/>
            <a:r>
              <a:rPr lang="zh-CN" altLang="en-US" dirty="0">
                <a:latin typeface="微软雅黑" pitchFamily="34" charset="-122"/>
                <a:ea typeface="微软雅黑" pitchFamily="34" charset="-122"/>
                <a:cs typeface="Consolas" pitchFamily="49" charset="0"/>
              </a:rPr>
              <a:t>证券其他数量对账文件</a:t>
            </a:r>
            <a:endParaRPr lang="en-GB" altLang="en-GB" dirty="0" smtClean="0">
              <a:latin typeface="微软雅黑" pitchFamily="34" charset="-122"/>
              <a:ea typeface="微软雅黑" pitchFamily="34" charset="-122"/>
              <a:cs typeface="Consolas" pitchFamily="49" charset="0"/>
            </a:endParaRPr>
          </a:p>
        </p:txBody>
      </p:sp>
      <p:sp>
        <p:nvSpPr>
          <p:cNvPr id="5" name="矩形 4"/>
          <p:cNvSpPr/>
          <p:nvPr/>
        </p:nvSpPr>
        <p:spPr>
          <a:xfrm>
            <a:off x="1043608" y="4437112"/>
            <a:ext cx="5256584" cy="1754326"/>
          </a:xfrm>
          <a:prstGeom prst="rect">
            <a:avLst/>
          </a:prstGeom>
        </p:spPr>
        <p:txBody>
          <a:bodyPr wrap="square">
            <a:spAutoFit/>
          </a:bodyPr>
          <a:lstStyle/>
          <a:p>
            <a:pPr algn="just">
              <a:spcAft>
                <a:spcPts val="0"/>
              </a:spcAft>
            </a:pPr>
            <a:r>
              <a:rPr lang="zh-CN" altLang="en-US" b="1" kern="100" dirty="0">
                <a:solidFill>
                  <a:srgbClr val="0070C0"/>
                </a:solidFill>
                <a:latin typeface="微软雅黑" pitchFamily="34" charset="-122"/>
                <a:ea typeface="微软雅黑" pitchFamily="34" charset="-122"/>
                <a:cs typeface="Consolas" pitchFamily="49" charset="0"/>
              </a:rPr>
              <a:t>*注</a:t>
            </a:r>
            <a:r>
              <a:rPr lang="zh-CN" altLang="en-US" b="1" kern="100" dirty="0" smtClean="0">
                <a:solidFill>
                  <a:srgbClr val="0070C0"/>
                </a:solidFill>
                <a:latin typeface="微软雅黑" pitchFamily="34" charset="-122"/>
                <a:ea typeface="微软雅黑" pitchFamily="34" charset="-122"/>
                <a:cs typeface="Consolas" pitchFamily="49" charset="0"/>
              </a:rPr>
              <a:t>：冻结</a:t>
            </a:r>
            <a:r>
              <a:rPr lang="zh-CN" altLang="en-US" b="1" kern="100" dirty="0">
                <a:solidFill>
                  <a:srgbClr val="0070C0"/>
                </a:solidFill>
                <a:latin typeface="微软雅黑" pitchFamily="34" charset="-122"/>
                <a:ea typeface="微软雅黑" pitchFamily="34" charset="-122"/>
                <a:cs typeface="Consolas" pitchFamily="49" charset="0"/>
              </a:rPr>
              <a:t>相关明细可根据该文件进行对</a:t>
            </a:r>
            <a:r>
              <a:rPr lang="zh-CN" altLang="en-US" b="1" kern="100" dirty="0" smtClean="0">
                <a:solidFill>
                  <a:srgbClr val="0070C0"/>
                </a:solidFill>
                <a:latin typeface="微软雅黑" pitchFamily="34" charset="-122"/>
                <a:ea typeface="微软雅黑" pitchFamily="34" charset="-122"/>
                <a:cs typeface="Consolas" pitchFamily="49" charset="0"/>
              </a:rPr>
              <a:t>账</a:t>
            </a:r>
            <a:r>
              <a:rPr lang="zh-CN" altLang="en-US" b="1" kern="100" dirty="0">
                <a:solidFill>
                  <a:srgbClr val="0070C0"/>
                </a:solidFill>
                <a:latin typeface="微软雅黑" pitchFamily="34" charset="-122"/>
                <a:ea typeface="微软雅黑" pitchFamily="34" charset="-122"/>
                <a:cs typeface="Consolas" pitchFamily="49" charset="0"/>
              </a:rPr>
              <a:t>；</a:t>
            </a:r>
            <a:r>
              <a:rPr lang="zh-CN" altLang="en-US" b="1" kern="100" dirty="0" smtClean="0">
                <a:solidFill>
                  <a:srgbClr val="0070C0"/>
                </a:solidFill>
                <a:latin typeface="微软雅黑" pitchFamily="34" charset="-122"/>
                <a:ea typeface="微软雅黑" pitchFamily="34" charset="-122"/>
                <a:cs typeface="Consolas" pitchFamily="49" charset="0"/>
              </a:rPr>
              <a:t>对于司法冻结可能产生的轮候明细，也根据该文件进行对账。</a:t>
            </a:r>
            <a:endParaRPr lang="zh-CN" altLang="en-US" b="1" kern="100" dirty="0">
              <a:solidFill>
                <a:srgbClr val="0070C0"/>
              </a:solidFill>
              <a:latin typeface="微软雅黑" pitchFamily="34" charset="-122"/>
              <a:ea typeface="微软雅黑" pitchFamily="34" charset="-122"/>
              <a:cs typeface="Consolas" pitchFamily="49" charset="0"/>
            </a:endParaRPr>
          </a:p>
          <a:p>
            <a:pPr algn="just">
              <a:spcAft>
                <a:spcPts val="0"/>
              </a:spcAft>
            </a:pPr>
            <a:r>
              <a:rPr lang="zh-CN" altLang="en-US" b="1" kern="100" dirty="0">
                <a:solidFill>
                  <a:srgbClr val="0070C0"/>
                </a:solidFill>
                <a:latin typeface="微软雅黑" pitchFamily="34" charset="-122"/>
                <a:ea typeface="微软雅黑" pitchFamily="34" charset="-122"/>
                <a:cs typeface="Consolas" pitchFamily="49" charset="0"/>
              </a:rPr>
              <a:t>对于分拆合并的额度，深圳直接给出了可交易额度，上海则分别给出</a:t>
            </a:r>
            <a:r>
              <a:rPr lang="en-US" altLang="zh-CN" b="1" kern="100" dirty="0" err="1">
                <a:solidFill>
                  <a:srgbClr val="0070C0"/>
                </a:solidFill>
                <a:latin typeface="微软雅黑" pitchFamily="34" charset="-122"/>
                <a:ea typeface="微软雅黑" pitchFamily="34" charset="-122"/>
                <a:cs typeface="Consolas" pitchFamily="49" charset="0"/>
              </a:rPr>
              <a:t>balance,pendding,frozen</a:t>
            </a:r>
            <a:r>
              <a:rPr lang="zh-CN" altLang="en-US" b="1" kern="100" dirty="0">
                <a:solidFill>
                  <a:srgbClr val="0070C0"/>
                </a:solidFill>
                <a:latin typeface="微软雅黑" pitchFamily="34" charset="-122"/>
                <a:ea typeface="微软雅黑" pitchFamily="34" charset="-122"/>
                <a:cs typeface="Consolas" pitchFamily="49" charset="0"/>
              </a:rPr>
              <a:t>等换算额度，要求参与机构自己进行计算可交易额度。</a:t>
            </a:r>
          </a:p>
        </p:txBody>
      </p:sp>
      <p:grpSp>
        <p:nvGrpSpPr>
          <p:cNvPr id="10" name="组合 9"/>
          <p:cNvGrpSpPr/>
          <p:nvPr/>
        </p:nvGrpSpPr>
        <p:grpSpPr>
          <a:xfrm>
            <a:off x="1043608" y="1124744"/>
            <a:ext cx="6912768" cy="2520280"/>
            <a:chOff x="755576" y="1052736"/>
            <a:chExt cx="6912768" cy="2520280"/>
          </a:xfrm>
        </p:grpSpPr>
        <p:grpSp>
          <p:nvGrpSpPr>
            <p:cNvPr id="9" name="组合 8"/>
            <p:cNvGrpSpPr/>
            <p:nvPr/>
          </p:nvGrpSpPr>
          <p:grpSpPr>
            <a:xfrm>
              <a:off x="755576" y="1052736"/>
              <a:ext cx="3096344" cy="2520280"/>
              <a:chOff x="611560" y="1052736"/>
              <a:chExt cx="3096344" cy="2520280"/>
            </a:xfrm>
          </p:grpSpPr>
          <p:sp>
            <p:nvSpPr>
              <p:cNvPr id="6" name="圆角矩形 5"/>
              <p:cNvSpPr/>
              <p:nvPr/>
            </p:nvSpPr>
            <p:spPr bwMode="auto">
              <a:xfrm>
                <a:off x="1007604" y="1448780"/>
                <a:ext cx="2700300" cy="396044"/>
              </a:xfrm>
              <a:prstGeom prst="round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dirty="0">
                    <a:latin typeface="微软雅黑" pitchFamily="34" charset="-122"/>
                    <a:ea typeface="微软雅黑" pitchFamily="34" charset="-122"/>
                    <a:cs typeface="Consolas" pitchFamily="49" charset="0"/>
                  </a:rPr>
                  <a:t>SZHK_QTSL</a:t>
                </a:r>
              </a:p>
            </p:txBody>
          </p:sp>
          <p:sp>
            <p:nvSpPr>
              <p:cNvPr id="3" name="椭圆 2"/>
              <p:cNvSpPr/>
              <p:nvPr/>
            </p:nvSpPr>
            <p:spPr bwMode="auto">
              <a:xfrm>
                <a:off x="611560" y="1052736"/>
                <a:ext cx="792088" cy="792088"/>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CN" altLang="en-US" sz="3200" dirty="0">
                    <a:solidFill>
                      <a:schemeClr val="bg1"/>
                    </a:solidFill>
                    <a:latin typeface="微软雅黑" pitchFamily="34" charset="-122"/>
                    <a:ea typeface="微软雅黑" pitchFamily="34" charset="-122"/>
                    <a:cs typeface="Consolas" pitchFamily="49" charset="0"/>
                  </a:rPr>
                  <a:t>深</a:t>
                </a:r>
                <a:endParaRPr kumimoji="0" lang="zh-CN" altLang="en-US" sz="3200" b="0" i="0" u="none" strike="noStrike" cap="none" normalizeH="0" baseline="0" dirty="0" smtClean="0">
                  <a:ln>
                    <a:noFill/>
                  </a:ln>
                  <a:solidFill>
                    <a:schemeClr val="bg1"/>
                  </a:solidFill>
                  <a:effectLst/>
                  <a:latin typeface="微软雅黑" pitchFamily="34" charset="-122"/>
                  <a:ea typeface="微软雅黑" pitchFamily="34" charset="-122"/>
                  <a:cs typeface="Consolas" pitchFamily="49" charset="0"/>
                </a:endParaRPr>
              </a:p>
            </p:txBody>
          </p:sp>
          <p:sp>
            <p:nvSpPr>
              <p:cNvPr id="7" name="对角圆角矩形 6"/>
              <p:cNvSpPr/>
              <p:nvPr/>
            </p:nvSpPr>
            <p:spPr bwMode="auto">
              <a:xfrm>
                <a:off x="611560" y="1844824"/>
                <a:ext cx="3024336" cy="1728192"/>
              </a:xfrm>
              <a:prstGeom prst="round2DiagRect">
                <a:avLst/>
              </a:prstGeom>
              <a:solidFill>
                <a:schemeClr val="bg1"/>
              </a:solidFill>
              <a:ln w="28575"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lvl="0" indent="-285750">
                  <a:buFont typeface="Wingdings" pitchFamily="2" charset="2"/>
                  <a:buChar char="p"/>
                </a:pPr>
                <a:r>
                  <a:rPr lang="zh-CN" altLang="en-US" dirty="0">
                    <a:latin typeface="微软雅黑" pitchFamily="34" charset="-122"/>
                    <a:ea typeface="微软雅黑" pitchFamily="34" charset="-122"/>
                    <a:cs typeface="Consolas" pitchFamily="49" charset="0"/>
                  </a:rPr>
                  <a:t>冻结证券明细</a:t>
                </a:r>
              </a:p>
              <a:p>
                <a:pPr marL="285750" lvl="0" indent="-285750">
                  <a:buFont typeface="Wingdings" pitchFamily="2" charset="2"/>
                  <a:buChar char="p"/>
                </a:pPr>
                <a:r>
                  <a:rPr lang="zh-CN" altLang="en-US" dirty="0">
                    <a:solidFill>
                      <a:srgbClr val="FF0000"/>
                    </a:solidFill>
                    <a:latin typeface="微软雅黑" pitchFamily="34" charset="-122"/>
                    <a:ea typeface="微软雅黑" pitchFamily="34" charset="-122"/>
                    <a:cs typeface="Consolas" pitchFamily="49" charset="0"/>
                  </a:rPr>
                  <a:t>轮候冻结明细</a:t>
                </a:r>
              </a:p>
              <a:p>
                <a:pPr marL="285750" lvl="0" indent="-285750">
                  <a:buFont typeface="Wingdings" pitchFamily="2" charset="2"/>
                  <a:buChar char="p"/>
                </a:pPr>
                <a:r>
                  <a:rPr lang="zh-CN" altLang="en-US" dirty="0">
                    <a:latin typeface="微软雅黑" pitchFamily="34" charset="-122"/>
                    <a:ea typeface="微软雅黑" pitchFamily="34" charset="-122"/>
                    <a:cs typeface="Consolas" pitchFamily="49" charset="0"/>
                  </a:rPr>
                  <a:t>公司行为申报累计情况</a:t>
                </a:r>
              </a:p>
              <a:p>
                <a:pPr marL="285750" lvl="0" indent="-285750">
                  <a:buFont typeface="Wingdings" pitchFamily="2" charset="2"/>
                  <a:buChar char="p"/>
                </a:pPr>
                <a:r>
                  <a:rPr lang="zh-CN" altLang="en-US" dirty="0">
                    <a:solidFill>
                      <a:srgbClr val="FF0000"/>
                    </a:solidFill>
                    <a:latin typeface="微软雅黑" pitchFamily="34" charset="-122"/>
                    <a:ea typeface="微软雅黑" pitchFamily="34" charset="-122"/>
                    <a:cs typeface="Consolas" pitchFamily="49" charset="0"/>
                  </a:rPr>
                  <a:t>分拆合并额度换算代码可交易额度</a:t>
                </a:r>
              </a:p>
            </p:txBody>
          </p:sp>
        </p:grpSp>
        <p:grpSp>
          <p:nvGrpSpPr>
            <p:cNvPr id="11" name="组合 10"/>
            <p:cNvGrpSpPr/>
            <p:nvPr/>
          </p:nvGrpSpPr>
          <p:grpSpPr>
            <a:xfrm>
              <a:off x="4572000" y="1052736"/>
              <a:ext cx="3096344" cy="2520280"/>
              <a:chOff x="611560" y="1052736"/>
              <a:chExt cx="3096344" cy="2520280"/>
            </a:xfrm>
          </p:grpSpPr>
          <p:sp>
            <p:nvSpPr>
              <p:cNvPr id="12" name="圆角矩形 11"/>
              <p:cNvSpPr/>
              <p:nvPr/>
            </p:nvSpPr>
            <p:spPr bwMode="auto">
              <a:xfrm>
                <a:off x="1007604" y="1448780"/>
                <a:ext cx="2700300" cy="396044"/>
              </a:xfrm>
              <a:prstGeom prst="round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dirty="0" err="1">
                    <a:latin typeface="微软雅黑" pitchFamily="34" charset="-122"/>
                    <a:ea typeface="微软雅黑" pitchFamily="34" charset="-122"/>
                    <a:cs typeface="Consolas" pitchFamily="49" charset="0"/>
                  </a:rPr>
                  <a:t>hk_qtsl</a:t>
                </a:r>
                <a:endParaRPr lang="en-US" altLang="zh-CN" dirty="0">
                  <a:latin typeface="微软雅黑" pitchFamily="34" charset="-122"/>
                  <a:ea typeface="微软雅黑" pitchFamily="34" charset="-122"/>
                  <a:cs typeface="Consolas" pitchFamily="49" charset="0"/>
                </a:endParaRPr>
              </a:p>
            </p:txBody>
          </p:sp>
          <p:sp>
            <p:nvSpPr>
              <p:cNvPr id="13" name="椭圆 12"/>
              <p:cNvSpPr/>
              <p:nvPr/>
            </p:nvSpPr>
            <p:spPr bwMode="auto">
              <a:xfrm>
                <a:off x="611560" y="1052736"/>
                <a:ext cx="792088" cy="792088"/>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3200" b="0" i="0" u="none" strike="noStrike" cap="none" normalizeH="0" baseline="0" dirty="0" smtClean="0">
                    <a:ln>
                      <a:noFill/>
                    </a:ln>
                    <a:solidFill>
                      <a:schemeClr val="bg1"/>
                    </a:solidFill>
                    <a:effectLst/>
                    <a:latin typeface="微软雅黑" pitchFamily="34" charset="-122"/>
                    <a:ea typeface="微软雅黑" pitchFamily="34" charset="-122"/>
                    <a:cs typeface="Consolas" pitchFamily="49" charset="0"/>
                  </a:rPr>
                  <a:t>沪</a:t>
                </a:r>
              </a:p>
            </p:txBody>
          </p:sp>
          <p:sp>
            <p:nvSpPr>
              <p:cNvPr id="14" name="对角圆角矩形 13"/>
              <p:cNvSpPr/>
              <p:nvPr/>
            </p:nvSpPr>
            <p:spPr bwMode="auto">
              <a:xfrm>
                <a:off x="611560" y="1844824"/>
                <a:ext cx="3024336" cy="1728192"/>
              </a:xfrm>
              <a:prstGeom prst="round2DiagRect">
                <a:avLst/>
              </a:prstGeom>
              <a:solidFill>
                <a:schemeClr val="bg1"/>
              </a:solidFill>
              <a:ln w="28575"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lvl="0" indent="-285750">
                  <a:buFont typeface="Wingdings" pitchFamily="2" charset="2"/>
                  <a:buChar char="p"/>
                </a:pPr>
                <a:r>
                  <a:rPr lang="zh-CN" altLang="en-US" dirty="0">
                    <a:latin typeface="微软雅黑" pitchFamily="34" charset="-122"/>
                    <a:ea typeface="微软雅黑" pitchFamily="34" charset="-122"/>
                    <a:cs typeface="Consolas" pitchFamily="49" charset="0"/>
                  </a:rPr>
                  <a:t>冻结证券</a:t>
                </a:r>
                <a:r>
                  <a:rPr lang="zh-CN" altLang="en-US" dirty="0" smtClean="0">
                    <a:latin typeface="微软雅黑" pitchFamily="34" charset="-122"/>
                    <a:ea typeface="微软雅黑" pitchFamily="34" charset="-122"/>
                    <a:cs typeface="Consolas" pitchFamily="49" charset="0"/>
                  </a:rPr>
                  <a:t>明细</a:t>
                </a:r>
                <a:endParaRPr lang="en-US" altLang="zh-CN" dirty="0" smtClean="0">
                  <a:latin typeface="微软雅黑" pitchFamily="34" charset="-122"/>
                  <a:ea typeface="微软雅黑" pitchFamily="34" charset="-122"/>
                  <a:cs typeface="Consolas" pitchFamily="49" charset="0"/>
                </a:endParaRPr>
              </a:p>
              <a:p>
                <a:pPr marL="285750" lvl="0" indent="-285750">
                  <a:buFont typeface="Wingdings" pitchFamily="2" charset="2"/>
                  <a:buChar char="p"/>
                </a:pPr>
                <a:endParaRPr lang="zh-CN" altLang="en-US" dirty="0">
                  <a:latin typeface="微软雅黑" pitchFamily="34" charset="-122"/>
                  <a:ea typeface="微软雅黑" pitchFamily="34" charset="-122"/>
                  <a:cs typeface="Consolas" pitchFamily="49" charset="0"/>
                </a:endParaRPr>
              </a:p>
              <a:p>
                <a:pPr marL="285750" lvl="0" indent="-285750">
                  <a:buFont typeface="Wingdings" pitchFamily="2" charset="2"/>
                  <a:buChar char="p"/>
                </a:pPr>
                <a:r>
                  <a:rPr lang="zh-CN" altLang="en-US" dirty="0">
                    <a:latin typeface="微软雅黑" pitchFamily="34" charset="-122"/>
                    <a:ea typeface="微软雅黑" pitchFamily="34" charset="-122"/>
                    <a:cs typeface="Consolas" pitchFamily="49" charset="0"/>
                  </a:rPr>
                  <a:t>公司行为申报数量</a:t>
                </a:r>
              </a:p>
              <a:p>
                <a:pPr marL="285750" lvl="0" indent="-285750">
                  <a:buFont typeface="Wingdings" pitchFamily="2" charset="2"/>
                  <a:buChar char="p"/>
                </a:pPr>
                <a:r>
                  <a:rPr lang="zh-CN" altLang="en-US" dirty="0">
                    <a:solidFill>
                      <a:srgbClr val="FF0000"/>
                    </a:solidFill>
                    <a:latin typeface="微软雅黑" pitchFamily="34" charset="-122"/>
                    <a:ea typeface="微软雅黑" pitchFamily="34" charset="-122"/>
                    <a:cs typeface="Consolas" pitchFamily="49" charset="0"/>
                  </a:rPr>
                  <a:t>分拆合并业务相关的临时代码换算额度</a:t>
                </a:r>
              </a:p>
            </p:txBody>
          </p:sp>
        </p:grpSp>
      </p:grpSp>
      <p:cxnSp>
        <p:nvCxnSpPr>
          <p:cNvPr id="16" name="直接连接符 15"/>
          <p:cNvCxnSpPr/>
          <p:nvPr/>
        </p:nvCxnSpPr>
        <p:spPr>
          <a:xfrm>
            <a:off x="1043608" y="6173648"/>
            <a:ext cx="5169688" cy="0"/>
          </a:xfrm>
          <a:prstGeom prst="line">
            <a:avLst/>
          </a:prstGeom>
          <a:noFill/>
          <a:ln w="38100" cap="flat" cmpd="sng" algn="ctr">
            <a:solidFill>
              <a:srgbClr val="0070C0"/>
            </a:solidFill>
            <a:prstDash val="solid"/>
          </a:ln>
          <a:effectLst/>
        </p:spPr>
      </p:cxnSp>
      <p:cxnSp>
        <p:nvCxnSpPr>
          <p:cNvPr id="4" name="直接连接符 3"/>
          <p:cNvCxnSpPr/>
          <p:nvPr/>
        </p:nvCxnSpPr>
        <p:spPr bwMode="auto">
          <a:xfrm>
            <a:off x="3131840" y="2204864"/>
            <a:ext cx="1872208" cy="0"/>
          </a:xfrm>
          <a:prstGeom prst="line">
            <a:avLst/>
          </a:prstGeom>
          <a:gradFill rotWithShape="1">
            <a:gsLst>
              <a:gs pos="0">
                <a:srgbClr val="FF9933"/>
              </a:gs>
              <a:gs pos="100000">
                <a:srgbClr val="FF6600"/>
              </a:gs>
            </a:gsLst>
            <a:lin ang="5400000" scaled="1"/>
          </a:gradFill>
          <a:ln w="19050" cap="flat" cmpd="sng" algn="ctr">
            <a:solidFill>
              <a:schemeClr val="accent3"/>
            </a:solidFill>
            <a:prstDash val="lgDashDot"/>
            <a:round/>
            <a:headEnd type="none" w="med" len="med"/>
            <a:tailEnd type="none" w="med" len="med"/>
          </a:ln>
          <a:effectLst/>
        </p:spPr>
      </p:cxnSp>
      <p:cxnSp>
        <p:nvCxnSpPr>
          <p:cNvPr id="30" name="直接连接符 29"/>
          <p:cNvCxnSpPr/>
          <p:nvPr/>
        </p:nvCxnSpPr>
        <p:spPr bwMode="auto">
          <a:xfrm>
            <a:off x="3851920" y="2768372"/>
            <a:ext cx="1152128" cy="0"/>
          </a:xfrm>
          <a:prstGeom prst="line">
            <a:avLst/>
          </a:prstGeom>
          <a:gradFill rotWithShape="1">
            <a:gsLst>
              <a:gs pos="0">
                <a:srgbClr val="FF9933"/>
              </a:gs>
              <a:gs pos="100000">
                <a:srgbClr val="FF6600"/>
              </a:gs>
            </a:gsLst>
            <a:lin ang="5400000" scaled="1"/>
          </a:gradFill>
          <a:ln w="19050" cap="flat" cmpd="sng" algn="ctr">
            <a:solidFill>
              <a:schemeClr val="accent3"/>
            </a:solidFill>
            <a:prstDash val="lgDashDot"/>
            <a:round/>
            <a:headEnd type="none" w="med" len="med"/>
            <a:tailEnd type="none" w="med" len="med"/>
          </a:ln>
          <a:effectLst/>
        </p:spPr>
      </p:cxnSp>
    </p:spTree>
    <p:extLst>
      <p:ext uri="{BB962C8B-B14F-4D97-AF65-F5344CB8AC3E}">
        <p14:creationId xmlns:p14="http://schemas.microsoft.com/office/powerpoint/2010/main" xmlns="" val="392618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a:xfrm>
            <a:off x="676275" y="188913"/>
            <a:ext cx="8432800" cy="533400"/>
          </a:xfrm>
          <a:noFill/>
        </p:spPr>
        <p:txBody>
          <a:bodyPr anchor="b"/>
          <a:lstStyle/>
          <a:p>
            <a:pPr eaLnBrk="1" hangingPunct="1"/>
            <a:r>
              <a:rPr lang="zh-CN" altLang="en-US" dirty="0">
                <a:latin typeface="微软雅黑" pitchFamily="34" charset="-122"/>
                <a:ea typeface="微软雅黑" pitchFamily="34" charset="-122"/>
                <a:cs typeface="Arial" charset="0"/>
              </a:rPr>
              <a:t>通知信息</a:t>
            </a:r>
            <a:r>
              <a:rPr lang="zh-CN" altLang="en-US" dirty="0" smtClean="0">
                <a:latin typeface="微软雅黑" pitchFamily="34" charset="-122"/>
                <a:ea typeface="微软雅黑" pitchFamily="34" charset="-122"/>
                <a:cs typeface="Arial" charset="0"/>
              </a:rPr>
              <a:t>文件</a:t>
            </a:r>
            <a:endParaRPr lang="en-GB" altLang="en-GB" dirty="0" smtClean="0">
              <a:latin typeface="微软雅黑" pitchFamily="34" charset="-122"/>
              <a:ea typeface="微软雅黑" pitchFamily="34" charset="-122"/>
              <a:cs typeface="Arial" charset="0"/>
            </a:endParaRPr>
          </a:p>
        </p:txBody>
      </p:sp>
      <p:sp>
        <p:nvSpPr>
          <p:cNvPr id="5" name="矩形 4"/>
          <p:cNvSpPr/>
          <p:nvPr/>
        </p:nvSpPr>
        <p:spPr>
          <a:xfrm>
            <a:off x="971600" y="5301208"/>
            <a:ext cx="5688632" cy="923330"/>
          </a:xfrm>
          <a:prstGeom prst="rect">
            <a:avLst/>
          </a:prstGeom>
        </p:spPr>
        <p:txBody>
          <a:bodyPr wrap="square">
            <a:spAutoFit/>
          </a:bodyPr>
          <a:lstStyle/>
          <a:p>
            <a:pPr algn="just">
              <a:spcAft>
                <a:spcPts val="0"/>
              </a:spcAft>
            </a:pPr>
            <a:r>
              <a:rPr lang="zh-CN" altLang="en-US" b="1" kern="100" dirty="0">
                <a:solidFill>
                  <a:srgbClr val="0070C0"/>
                </a:solidFill>
                <a:latin typeface="微软雅黑" pitchFamily="34" charset="-122"/>
                <a:ea typeface="微软雅黑" pitchFamily="34" charset="-122"/>
                <a:cs typeface="Times New Roman"/>
              </a:rPr>
              <a:t>*注</a:t>
            </a:r>
            <a:r>
              <a:rPr lang="zh-CN" altLang="en-US" b="1" kern="100" dirty="0" smtClean="0">
                <a:solidFill>
                  <a:srgbClr val="0070C0"/>
                </a:solidFill>
                <a:latin typeface="微软雅黑" pitchFamily="34" charset="-122"/>
                <a:ea typeface="微软雅黑" pitchFamily="34" charset="-122"/>
                <a:cs typeface="Times New Roman"/>
              </a:rPr>
              <a:t>：数据含义上，深圳和上海基本一致，</a:t>
            </a:r>
            <a:r>
              <a:rPr lang="zh-CN" altLang="en-US" b="1" kern="100" dirty="0">
                <a:solidFill>
                  <a:srgbClr val="0070C0"/>
                </a:solidFill>
                <a:latin typeface="微软雅黑" pitchFamily="34" charset="-122"/>
                <a:ea typeface="微软雅黑" pitchFamily="34" charset="-122"/>
                <a:cs typeface="Times New Roman"/>
              </a:rPr>
              <a:t>但</a:t>
            </a:r>
            <a:r>
              <a:rPr lang="zh-CN" altLang="en-US" b="1" kern="100" dirty="0" smtClean="0">
                <a:solidFill>
                  <a:srgbClr val="0070C0"/>
                </a:solidFill>
                <a:latin typeface="微软雅黑" pitchFamily="34" charset="-122"/>
                <a:ea typeface="微软雅黑" pitchFamily="34" charset="-122"/>
                <a:cs typeface="Times New Roman"/>
              </a:rPr>
              <a:t>发送</a:t>
            </a:r>
            <a:r>
              <a:rPr lang="zh-CN" altLang="en-US" b="1" kern="100" dirty="0">
                <a:solidFill>
                  <a:srgbClr val="0070C0"/>
                </a:solidFill>
                <a:latin typeface="微软雅黑" pitchFamily="34" charset="-122"/>
                <a:ea typeface="微软雅黑" pitchFamily="34" charset="-122"/>
                <a:cs typeface="Times New Roman"/>
              </a:rPr>
              <a:t>的策略不同。深圳在权益处理期间，每日发送全部最新参数；</a:t>
            </a:r>
          </a:p>
          <a:p>
            <a:pPr algn="just">
              <a:spcAft>
                <a:spcPts val="0"/>
              </a:spcAft>
            </a:pPr>
            <a:r>
              <a:rPr lang="zh-CN" altLang="en-US" b="1" kern="100" dirty="0">
                <a:solidFill>
                  <a:srgbClr val="0070C0"/>
                </a:solidFill>
                <a:latin typeface="微软雅黑" pitchFamily="34" charset="-122"/>
                <a:ea typeface="微软雅黑" pitchFamily="34" charset="-122"/>
                <a:cs typeface="Times New Roman"/>
              </a:rPr>
              <a:t>上海仅在参数发生变更时发送新参数</a:t>
            </a:r>
            <a:r>
              <a:rPr lang="zh-CN" altLang="en-US" b="1" kern="100" dirty="0" smtClean="0">
                <a:solidFill>
                  <a:srgbClr val="0070C0"/>
                </a:solidFill>
                <a:latin typeface="微软雅黑" pitchFamily="34" charset="-122"/>
                <a:ea typeface="微软雅黑" pitchFamily="34" charset="-122"/>
                <a:cs typeface="Times New Roman"/>
              </a:rPr>
              <a:t>。</a:t>
            </a:r>
            <a:endParaRPr lang="zh-CN" altLang="en-US" b="1" kern="100" dirty="0">
              <a:solidFill>
                <a:srgbClr val="0070C0"/>
              </a:solidFill>
              <a:latin typeface="微软雅黑" pitchFamily="34" charset="-122"/>
              <a:ea typeface="微软雅黑" pitchFamily="34" charset="-122"/>
              <a:cs typeface="Times New Roman"/>
            </a:endParaRPr>
          </a:p>
        </p:txBody>
      </p:sp>
      <p:grpSp>
        <p:nvGrpSpPr>
          <p:cNvPr id="10" name="组合 9"/>
          <p:cNvGrpSpPr/>
          <p:nvPr/>
        </p:nvGrpSpPr>
        <p:grpSpPr>
          <a:xfrm>
            <a:off x="1043608" y="1124744"/>
            <a:ext cx="6912768" cy="3456384"/>
            <a:chOff x="755576" y="1052736"/>
            <a:chExt cx="6912768" cy="3456384"/>
          </a:xfrm>
        </p:grpSpPr>
        <p:grpSp>
          <p:nvGrpSpPr>
            <p:cNvPr id="9" name="组合 8"/>
            <p:cNvGrpSpPr/>
            <p:nvPr/>
          </p:nvGrpSpPr>
          <p:grpSpPr>
            <a:xfrm>
              <a:off x="755576" y="1052736"/>
              <a:ext cx="3096344" cy="3456384"/>
              <a:chOff x="611560" y="1052736"/>
              <a:chExt cx="3096344" cy="3456384"/>
            </a:xfrm>
          </p:grpSpPr>
          <p:sp>
            <p:nvSpPr>
              <p:cNvPr id="6" name="圆角矩形 5"/>
              <p:cNvSpPr/>
              <p:nvPr/>
            </p:nvSpPr>
            <p:spPr bwMode="auto">
              <a:xfrm>
                <a:off x="1007604" y="1448780"/>
                <a:ext cx="2700300" cy="396044"/>
              </a:xfrm>
              <a:prstGeom prst="round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dirty="0">
                    <a:latin typeface="微软雅黑" pitchFamily="34" charset="-122"/>
                    <a:ea typeface="微软雅黑" pitchFamily="34" charset="-122"/>
                  </a:rPr>
                  <a:t>SZHK_TZXX</a:t>
                </a:r>
              </a:p>
            </p:txBody>
          </p:sp>
          <p:sp>
            <p:nvSpPr>
              <p:cNvPr id="3" name="椭圆 2"/>
              <p:cNvSpPr/>
              <p:nvPr/>
            </p:nvSpPr>
            <p:spPr bwMode="auto">
              <a:xfrm>
                <a:off x="611560" y="1052736"/>
                <a:ext cx="792088" cy="792088"/>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CN" altLang="en-US" sz="3200" dirty="0">
                    <a:solidFill>
                      <a:schemeClr val="bg1"/>
                    </a:solidFill>
                    <a:latin typeface="微软雅黑" pitchFamily="34" charset="-122"/>
                    <a:ea typeface="微软雅黑" pitchFamily="34" charset="-122"/>
                  </a:rPr>
                  <a:t>深</a:t>
                </a:r>
                <a:endParaRPr kumimoji="0" lang="zh-CN" altLang="en-US" sz="3200" b="0" i="0" u="none" strike="noStrike" cap="none" normalizeH="0" baseline="0" dirty="0" smtClean="0">
                  <a:ln>
                    <a:noFill/>
                  </a:ln>
                  <a:solidFill>
                    <a:schemeClr val="bg1"/>
                  </a:solidFill>
                  <a:effectLst/>
                  <a:latin typeface="微软雅黑" pitchFamily="34" charset="-122"/>
                  <a:ea typeface="微软雅黑" pitchFamily="34" charset="-122"/>
                </a:endParaRPr>
              </a:p>
            </p:txBody>
          </p:sp>
          <p:sp>
            <p:nvSpPr>
              <p:cNvPr id="7" name="对角圆角矩形 6"/>
              <p:cNvSpPr/>
              <p:nvPr/>
            </p:nvSpPr>
            <p:spPr bwMode="auto">
              <a:xfrm>
                <a:off x="611560" y="1844824"/>
                <a:ext cx="3024336" cy="2664296"/>
              </a:xfrm>
              <a:prstGeom prst="round2DiagRect">
                <a:avLst/>
              </a:prstGeom>
              <a:solidFill>
                <a:schemeClr val="bg1"/>
              </a:solidFill>
              <a:ln w="28575"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lvl="0" indent="-285750">
                  <a:buFont typeface="Wingdings" pitchFamily="2" charset="2"/>
                  <a:buChar char="p"/>
                </a:pPr>
                <a:r>
                  <a:rPr lang="zh-CN" altLang="en-US" dirty="0">
                    <a:latin typeface="微软雅黑" pitchFamily="34" charset="-122"/>
                    <a:ea typeface="微软雅黑" pitchFamily="34" charset="-122"/>
                    <a:cs typeface="Times New Roman"/>
                  </a:rPr>
                  <a:t>权益登记</a:t>
                </a:r>
              </a:p>
              <a:p>
                <a:pPr marL="285750" lvl="0" indent="-285750">
                  <a:buFont typeface="Wingdings" pitchFamily="2" charset="2"/>
                  <a:buChar char="p"/>
                </a:pPr>
                <a:r>
                  <a:rPr lang="zh-CN" altLang="en-US" dirty="0">
                    <a:latin typeface="微软雅黑" pitchFamily="34" charset="-122"/>
                    <a:ea typeface="微软雅黑" pitchFamily="34" charset="-122"/>
                    <a:cs typeface="Times New Roman"/>
                  </a:rPr>
                  <a:t>投票公告</a:t>
                </a:r>
              </a:p>
              <a:p>
                <a:pPr marL="285750" lvl="0" indent="-285750">
                  <a:buFont typeface="Wingdings" pitchFamily="2" charset="2"/>
                  <a:buChar char="p"/>
                </a:pPr>
                <a:r>
                  <a:rPr lang="zh-CN" altLang="en-US" dirty="0">
                    <a:latin typeface="微软雅黑" pitchFamily="34" charset="-122"/>
                    <a:ea typeface="微软雅黑" pitchFamily="34" charset="-122"/>
                    <a:cs typeface="Times New Roman"/>
                  </a:rPr>
                  <a:t>投票议案</a:t>
                </a:r>
              </a:p>
              <a:p>
                <a:pPr marL="285750" lvl="0" indent="-285750">
                  <a:buFont typeface="Wingdings" pitchFamily="2" charset="2"/>
                  <a:buChar char="p"/>
                </a:pPr>
                <a:r>
                  <a:rPr lang="zh-CN" altLang="en-US" dirty="0">
                    <a:latin typeface="微软雅黑" pitchFamily="34" charset="-122"/>
                    <a:ea typeface="微软雅黑" pitchFamily="34" charset="-122"/>
                    <a:cs typeface="Times New Roman"/>
                  </a:rPr>
                  <a:t>结算汇兑比率</a:t>
                </a:r>
              </a:p>
              <a:p>
                <a:pPr marL="285750" lvl="0" indent="-285750">
                  <a:buFont typeface="Wingdings" pitchFamily="2" charset="2"/>
                  <a:buChar char="p"/>
                </a:pPr>
                <a:r>
                  <a:rPr lang="zh-CN" altLang="en-US" dirty="0">
                    <a:latin typeface="微软雅黑" pitchFamily="34" charset="-122"/>
                    <a:ea typeface="微软雅黑" pitchFamily="34" charset="-122"/>
                    <a:cs typeface="Times New Roman"/>
                  </a:rPr>
                  <a:t>公司收购</a:t>
                </a:r>
              </a:p>
              <a:p>
                <a:pPr marL="285750" lvl="0" indent="-285750">
                  <a:buFont typeface="Wingdings" pitchFamily="2" charset="2"/>
                  <a:buChar char="p"/>
                </a:pPr>
                <a:r>
                  <a:rPr lang="zh-CN" altLang="en-US" dirty="0">
                    <a:latin typeface="微软雅黑" pitchFamily="34" charset="-122"/>
                    <a:ea typeface="微软雅黑" pitchFamily="34" charset="-122"/>
                    <a:cs typeface="Times New Roman"/>
                  </a:rPr>
                  <a:t>分拆合并</a:t>
                </a:r>
              </a:p>
              <a:p>
                <a:pPr marL="285750" lvl="0" indent="-285750">
                  <a:buFont typeface="Wingdings" pitchFamily="2" charset="2"/>
                  <a:buChar char="p"/>
                </a:pPr>
                <a:r>
                  <a:rPr lang="zh-CN" altLang="en-US" dirty="0">
                    <a:latin typeface="微软雅黑" pitchFamily="34" charset="-122"/>
                    <a:ea typeface="微软雅黑" pitchFamily="34" charset="-122"/>
                    <a:cs typeface="Times New Roman"/>
                  </a:rPr>
                  <a:t>公开配售</a:t>
                </a:r>
                <a:r>
                  <a:rPr lang="en-US" altLang="zh-CN" dirty="0">
                    <a:latin typeface="微软雅黑" pitchFamily="34" charset="-122"/>
                    <a:ea typeface="微软雅黑" pitchFamily="34" charset="-122"/>
                    <a:cs typeface="Times New Roman"/>
                  </a:rPr>
                  <a:t>/</a:t>
                </a:r>
                <a:r>
                  <a:rPr lang="zh-CN" altLang="en-US" dirty="0">
                    <a:latin typeface="微软雅黑" pitchFamily="34" charset="-122"/>
                    <a:ea typeface="微软雅黑" pitchFamily="34" charset="-122"/>
                    <a:cs typeface="Times New Roman"/>
                  </a:rPr>
                  <a:t>要约出售</a:t>
                </a:r>
              </a:p>
              <a:p>
                <a:pPr marL="285750" lvl="0" indent="-285750">
                  <a:buFont typeface="Wingdings" pitchFamily="2" charset="2"/>
                  <a:buChar char="p"/>
                </a:pPr>
                <a:r>
                  <a:rPr lang="zh-CN" altLang="en-US" dirty="0">
                    <a:latin typeface="微软雅黑" pitchFamily="34" charset="-122"/>
                    <a:ea typeface="微软雅黑" pitchFamily="34" charset="-122"/>
                    <a:cs typeface="Times New Roman"/>
                  </a:rPr>
                  <a:t>供股</a:t>
                </a:r>
              </a:p>
              <a:p>
                <a:pPr marL="285750" lvl="0" indent="-285750">
                  <a:buFont typeface="Wingdings" pitchFamily="2" charset="2"/>
                  <a:buChar char="p"/>
                </a:pPr>
                <a:r>
                  <a:rPr lang="zh-CN" altLang="en-US" dirty="0">
                    <a:solidFill>
                      <a:srgbClr val="FF0000"/>
                    </a:solidFill>
                    <a:latin typeface="微软雅黑" pitchFamily="34" charset="-122"/>
                    <a:ea typeface="微软雅黑" pitchFamily="34" charset="-122"/>
                    <a:cs typeface="Times New Roman"/>
                  </a:rPr>
                  <a:t>证券注销</a:t>
                </a:r>
              </a:p>
            </p:txBody>
          </p:sp>
        </p:grpSp>
        <p:grpSp>
          <p:nvGrpSpPr>
            <p:cNvPr id="11" name="组合 10"/>
            <p:cNvGrpSpPr/>
            <p:nvPr/>
          </p:nvGrpSpPr>
          <p:grpSpPr>
            <a:xfrm>
              <a:off x="4572000" y="1052736"/>
              <a:ext cx="3096344" cy="3456384"/>
              <a:chOff x="611560" y="1052736"/>
              <a:chExt cx="3096344" cy="3456384"/>
            </a:xfrm>
          </p:grpSpPr>
          <p:sp>
            <p:nvSpPr>
              <p:cNvPr id="12" name="圆角矩形 11"/>
              <p:cNvSpPr/>
              <p:nvPr/>
            </p:nvSpPr>
            <p:spPr bwMode="auto">
              <a:xfrm>
                <a:off x="1007604" y="1448780"/>
                <a:ext cx="2700300" cy="396044"/>
              </a:xfrm>
              <a:prstGeom prst="round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dirty="0" err="1">
                    <a:latin typeface="微软雅黑" pitchFamily="34" charset="-122"/>
                    <a:ea typeface="微软雅黑" pitchFamily="34" charset="-122"/>
                  </a:rPr>
                  <a:t>hk_tzxx</a:t>
                </a:r>
                <a:endParaRPr lang="en-US" altLang="zh-CN" dirty="0">
                  <a:latin typeface="微软雅黑" pitchFamily="34" charset="-122"/>
                  <a:ea typeface="微软雅黑" pitchFamily="34" charset="-122"/>
                </a:endParaRPr>
              </a:p>
            </p:txBody>
          </p:sp>
          <p:sp>
            <p:nvSpPr>
              <p:cNvPr id="13" name="椭圆 12"/>
              <p:cNvSpPr/>
              <p:nvPr/>
            </p:nvSpPr>
            <p:spPr bwMode="auto">
              <a:xfrm>
                <a:off x="611560" y="1052736"/>
                <a:ext cx="792088" cy="792088"/>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3200" b="0" i="0" u="none" strike="noStrike" cap="none" normalizeH="0" baseline="0" dirty="0" smtClean="0">
                    <a:ln>
                      <a:noFill/>
                    </a:ln>
                    <a:solidFill>
                      <a:schemeClr val="bg1"/>
                    </a:solidFill>
                    <a:effectLst/>
                    <a:latin typeface="微软雅黑" pitchFamily="34" charset="-122"/>
                    <a:ea typeface="微软雅黑" pitchFamily="34" charset="-122"/>
                  </a:rPr>
                  <a:t>沪</a:t>
                </a:r>
              </a:p>
            </p:txBody>
          </p:sp>
          <p:sp>
            <p:nvSpPr>
              <p:cNvPr id="14" name="对角圆角矩形 13"/>
              <p:cNvSpPr/>
              <p:nvPr/>
            </p:nvSpPr>
            <p:spPr bwMode="auto">
              <a:xfrm>
                <a:off x="611560" y="1844824"/>
                <a:ext cx="3024336" cy="2664296"/>
              </a:xfrm>
              <a:prstGeom prst="round2DiagRect">
                <a:avLst/>
              </a:prstGeom>
              <a:solidFill>
                <a:schemeClr val="bg1"/>
              </a:solidFill>
              <a:ln w="28575"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lvl="0" indent="-285750">
                  <a:buFont typeface="Wingdings" pitchFamily="2" charset="2"/>
                  <a:buChar char="p"/>
                </a:pPr>
                <a:r>
                  <a:rPr lang="zh-CN" altLang="en-US" dirty="0">
                    <a:latin typeface="微软雅黑" pitchFamily="34" charset="-122"/>
                    <a:ea typeface="微软雅黑" pitchFamily="34" charset="-122"/>
                    <a:cs typeface="Times New Roman"/>
                  </a:rPr>
                  <a:t>权益登记</a:t>
                </a:r>
              </a:p>
              <a:p>
                <a:pPr marL="285750" lvl="0" indent="-285750">
                  <a:buFont typeface="Wingdings" pitchFamily="2" charset="2"/>
                  <a:buChar char="p"/>
                </a:pPr>
                <a:r>
                  <a:rPr lang="zh-CN" altLang="en-US" dirty="0">
                    <a:latin typeface="微软雅黑" pitchFamily="34" charset="-122"/>
                    <a:ea typeface="微软雅黑" pitchFamily="34" charset="-122"/>
                    <a:cs typeface="Times New Roman"/>
                  </a:rPr>
                  <a:t>投票公告</a:t>
                </a:r>
              </a:p>
              <a:p>
                <a:pPr marL="285750" lvl="0" indent="-285750">
                  <a:buFont typeface="Wingdings" pitchFamily="2" charset="2"/>
                  <a:buChar char="p"/>
                </a:pPr>
                <a:r>
                  <a:rPr lang="zh-CN" altLang="en-US" dirty="0">
                    <a:latin typeface="微软雅黑" pitchFamily="34" charset="-122"/>
                    <a:ea typeface="微软雅黑" pitchFamily="34" charset="-122"/>
                    <a:cs typeface="Times New Roman"/>
                  </a:rPr>
                  <a:t>投票议案</a:t>
                </a:r>
              </a:p>
              <a:p>
                <a:pPr marL="285750" lvl="0" indent="-285750">
                  <a:buFont typeface="Wingdings" pitchFamily="2" charset="2"/>
                  <a:buChar char="p"/>
                </a:pPr>
                <a:r>
                  <a:rPr lang="zh-CN" altLang="en-US" dirty="0">
                    <a:latin typeface="微软雅黑" pitchFamily="34" charset="-122"/>
                    <a:ea typeface="微软雅黑" pitchFamily="34" charset="-122"/>
                    <a:cs typeface="Times New Roman"/>
                  </a:rPr>
                  <a:t>结算汇兑比率</a:t>
                </a:r>
              </a:p>
              <a:p>
                <a:pPr marL="285750" lvl="0" indent="-285750">
                  <a:buFont typeface="Wingdings" pitchFamily="2" charset="2"/>
                  <a:buChar char="p"/>
                </a:pPr>
                <a:r>
                  <a:rPr lang="zh-CN" altLang="en-US" dirty="0">
                    <a:latin typeface="微软雅黑" pitchFamily="34" charset="-122"/>
                    <a:ea typeface="微软雅黑" pitchFamily="34" charset="-122"/>
                    <a:cs typeface="Times New Roman"/>
                  </a:rPr>
                  <a:t>公司收购</a:t>
                </a:r>
              </a:p>
              <a:p>
                <a:pPr marL="285750" lvl="0" indent="-285750">
                  <a:buFont typeface="Wingdings" pitchFamily="2" charset="2"/>
                  <a:buChar char="p"/>
                </a:pPr>
                <a:r>
                  <a:rPr lang="zh-CN" altLang="en-US" dirty="0">
                    <a:latin typeface="微软雅黑" pitchFamily="34" charset="-122"/>
                    <a:ea typeface="微软雅黑" pitchFamily="34" charset="-122"/>
                    <a:cs typeface="Times New Roman"/>
                  </a:rPr>
                  <a:t>分拆合并</a:t>
                </a:r>
              </a:p>
              <a:p>
                <a:pPr marL="285750" lvl="0" indent="-285750">
                  <a:buFont typeface="Wingdings" pitchFamily="2" charset="2"/>
                  <a:buChar char="p"/>
                </a:pPr>
                <a:r>
                  <a:rPr lang="zh-CN" altLang="en-US" dirty="0">
                    <a:latin typeface="微软雅黑" pitchFamily="34" charset="-122"/>
                    <a:ea typeface="微软雅黑" pitchFamily="34" charset="-122"/>
                    <a:cs typeface="Times New Roman"/>
                  </a:rPr>
                  <a:t>公开配售</a:t>
                </a:r>
              </a:p>
              <a:p>
                <a:pPr marL="285750" lvl="0" indent="-285750">
                  <a:buFont typeface="Wingdings" pitchFamily="2" charset="2"/>
                  <a:buChar char="p"/>
                </a:pPr>
                <a:r>
                  <a:rPr lang="zh-CN" altLang="en-US" dirty="0">
                    <a:latin typeface="微软雅黑" pitchFamily="34" charset="-122"/>
                    <a:ea typeface="微软雅黑" pitchFamily="34" charset="-122"/>
                    <a:cs typeface="Times New Roman"/>
                  </a:rPr>
                  <a:t>供股</a:t>
                </a:r>
              </a:p>
            </p:txBody>
          </p:sp>
        </p:grpSp>
      </p:grpSp>
      <p:cxnSp>
        <p:nvCxnSpPr>
          <p:cNvPr id="16" name="直接连接符 15"/>
          <p:cNvCxnSpPr/>
          <p:nvPr/>
        </p:nvCxnSpPr>
        <p:spPr>
          <a:xfrm>
            <a:off x="1043608" y="6237312"/>
            <a:ext cx="5472608" cy="0"/>
          </a:xfrm>
          <a:prstGeom prst="line">
            <a:avLst/>
          </a:prstGeom>
          <a:noFill/>
          <a:ln w="38100" cap="flat" cmpd="sng" algn="ctr">
            <a:solidFill>
              <a:srgbClr val="0070C0"/>
            </a:solidFill>
            <a:prstDash val="solid"/>
          </a:ln>
          <a:effectLst/>
        </p:spPr>
      </p:cxnSp>
      <p:cxnSp>
        <p:nvCxnSpPr>
          <p:cNvPr id="15" name="直接连接符 14"/>
          <p:cNvCxnSpPr/>
          <p:nvPr/>
        </p:nvCxnSpPr>
        <p:spPr bwMode="auto">
          <a:xfrm>
            <a:off x="3131840" y="2230408"/>
            <a:ext cx="1872208" cy="0"/>
          </a:xfrm>
          <a:prstGeom prst="line">
            <a:avLst/>
          </a:prstGeom>
          <a:gradFill rotWithShape="1">
            <a:gsLst>
              <a:gs pos="0">
                <a:srgbClr val="FF9933"/>
              </a:gs>
              <a:gs pos="100000">
                <a:srgbClr val="FF6600"/>
              </a:gs>
            </a:gsLst>
            <a:lin ang="5400000" scaled="1"/>
          </a:gradFill>
          <a:ln w="19050" cap="flat" cmpd="sng" algn="ctr">
            <a:solidFill>
              <a:schemeClr val="accent3"/>
            </a:solidFill>
            <a:prstDash val="lgDashDot"/>
            <a:round/>
            <a:headEnd type="none" w="med" len="med"/>
            <a:tailEnd type="none" w="med" len="med"/>
          </a:ln>
          <a:effectLst/>
        </p:spPr>
      </p:cxnSp>
      <p:cxnSp>
        <p:nvCxnSpPr>
          <p:cNvPr id="17" name="直接连接符 16"/>
          <p:cNvCxnSpPr/>
          <p:nvPr/>
        </p:nvCxnSpPr>
        <p:spPr bwMode="auto">
          <a:xfrm>
            <a:off x="3131840" y="2492896"/>
            <a:ext cx="1872208" cy="0"/>
          </a:xfrm>
          <a:prstGeom prst="line">
            <a:avLst/>
          </a:prstGeom>
          <a:gradFill rotWithShape="1">
            <a:gsLst>
              <a:gs pos="0">
                <a:srgbClr val="FF9933"/>
              </a:gs>
              <a:gs pos="100000">
                <a:srgbClr val="FF6600"/>
              </a:gs>
            </a:gsLst>
            <a:lin ang="5400000" scaled="1"/>
          </a:gradFill>
          <a:ln w="19050" cap="flat" cmpd="sng" algn="ctr">
            <a:solidFill>
              <a:schemeClr val="accent3"/>
            </a:solidFill>
            <a:prstDash val="lgDashDot"/>
            <a:round/>
            <a:headEnd type="none" w="med" len="med"/>
            <a:tailEnd type="none" w="med" len="med"/>
          </a:ln>
          <a:effectLst/>
        </p:spPr>
      </p:cxnSp>
      <p:cxnSp>
        <p:nvCxnSpPr>
          <p:cNvPr id="18" name="直接连接符 17"/>
          <p:cNvCxnSpPr/>
          <p:nvPr/>
        </p:nvCxnSpPr>
        <p:spPr bwMode="auto">
          <a:xfrm>
            <a:off x="3131840" y="2780928"/>
            <a:ext cx="1872208" cy="0"/>
          </a:xfrm>
          <a:prstGeom prst="line">
            <a:avLst/>
          </a:prstGeom>
          <a:gradFill rotWithShape="1">
            <a:gsLst>
              <a:gs pos="0">
                <a:srgbClr val="FF9933"/>
              </a:gs>
              <a:gs pos="100000">
                <a:srgbClr val="FF6600"/>
              </a:gs>
            </a:gsLst>
            <a:lin ang="5400000" scaled="1"/>
          </a:gradFill>
          <a:ln w="19050" cap="flat" cmpd="sng" algn="ctr">
            <a:solidFill>
              <a:schemeClr val="accent3"/>
            </a:solidFill>
            <a:prstDash val="lgDashDot"/>
            <a:round/>
            <a:headEnd type="none" w="med" len="med"/>
            <a:tailEnd type="none" w="med" len="med"/>
          </a:ln>
          <a:effectLst/>
        </p:spPr>
      </p:cxnSp>
      <p:cxnSp>
        <p:nvCxnSpPr>
          <p:cNvPr id="19" name="直接连接符 18"/>
          <p:cNvCxnSpPr/>
          <p:nvPr/>
        </p:nvCxnSpPr>
        <p:spPr bwMode="auto">
          <a:xfrm>
            <a:off x="3131840" y="3068960"/>
            <a:ext cx="1872208" cy="0"/>
          </a:xfrm>
          <a:prstGeom prst="line">
            <a:avLst/>
          </a:prstGeom>
          <a:gradFill rotWithShape="1">
            <a:gsLst>
              <a:gs pos="0">
                <a:srgbClr val="FF9933"/>
              </a:gs>
              <a:gs pos="100000">
                <a:srgbClr val="FF6600"/>
              </a:gs>
            </a:gsLst>
            <a:lin ang="5400000" scaled="1"/>
          </a:gradFill>
          <a:ln w="19050" cap="flat" cmpd="sng" algn="ctr">
            <a:solidFill>
              <a:schemeClr val="accent3"/>
            </a:solidFill>
            <a:prstDash val="lgDashDot"/>
            <a:round/>
            <a:headEnd type="none" w="med" len="med"/>
            <a:tailEnd type="none" w="med" len="med"/>
          </a:ln>
          <a:effectLst/>
        </p:spPr>
      </p:cxnSp>
      <p:cxnSp>
        <p:nvCxnSpPr>
          <p:cNvPr id="20" name="直接连接符 19"/>
          <p:cNvCxnSpPr/>
          <p:nvPr/>
        </p:nvCxnSpPr>
        <p:spPr bwMode="auto">
          <a:xfrm>
            <a:off x="3131840" y="3356992"/>
            <a:ext cx="1872208" cy="0"/>
          </a:xfrm>
          <a:prstGeom prst="line">
            <a:avLst/>
          </a:prstGeom>
          <a:gradFill rotWithShape="1">
            <a:gsLst>
              <a:gs pos="0">
                <a:srgbClr val="FF9933"/>
              </a:gs>
              <a:gs pos="100000">
                <a:srgbClr val="FF6600"/>
              </a:gs>
            </a:gsLst>
            <a:lin ang="5400000" scaled="1"/>
          </a:gradFill>
          <a:ln w="19050" cap="flat" cmpd="sng" algn="ctr">
            <a:solidFill>
              <a:schemeClr val="accent3"/>
            </a:solidFill>
            <a:prstDash val="lgDashDot"/>
            <a:round/>
            <a:headEnd type="none" w="med" len="med"/>
            <a:tailEnd type="none" w="med" len="med"/>
          </a:ln>
          <a:effectLst/>
        </p:spPr>
      </p:cxnSp>
      <p:cxnSp>
        <p:nvCxnSpPr>
          <p:cNvPr id="21" name="直接连接符 20"/>
          <p:cNvCxnSpPr/>
          <p:nvPr/>
        </p:nvCxnSpPr>
        <p:spPr bwMode="auto">
          <a:xfrm>
            <a:off x="3131840" y="3624828"/>
            <a:ext cx="1872208" cy="0"/>
          </a:xfrm>
          <a:prstGeom prst="line">
            <a:avLst/>
          </a:prstGeom>
          <a:gradFill rotWithShape="1">
            <a:gsLst>
              <a:gs pos="0">
                <a:srgbClr val="FF9933"/>
              </a:gs>
              <a:gs pos="100000">
                <a:srgbClr val="FF6600"/>
              </a:gs>
            </a:gsLst>
            <a:lin ang="5400000" scaled="1"/>
          </a:gradFill>
          <a:ln w="19050" cap="flat" cmpd="sng" algn="ctr">
            <a:solidFill>
              <a:schemeClr val="accent3"/>
            </a:solidFill>
            <a:prstDash val="lgDashDot"/>
            <a:round/>
            <a:headEnd type="none" w="med" len="med"/>
            <a:tailEnd type="none" w="med" len="med"/>
          </a:ln>
          <a:effectLst/>
        </p:spPr>
      </p:cxnSp>
      <p:cxnSp>
        <p:nvCxnSpPr>
          <p:cNvPr id="22" name="直接连接符 21"/>
          <p:cNvCxnSpPr/>
          <p:nvPr/>
        </p:nvCxnSpPr>
        <p:spPr bwMode="auto">
          <a:xfrm>
            <a:off x="3563888" y="3861048"/>
            <a:ext cx="1440160" cy="0"/>
          </a:xfrm>
          <a:prstGeom prst="line">
            <a:avLst/>
          </a:prstGeom>
          <a:gradFill rotWithShape="1">
            <a:gsLst>
              <a:gs pos="0">
                <a:srgbClr val="FF9933"/>
              </a:gs>
              <a:gs pos="100000">
                <a:srgbClr val="FF6600"/>
              </a:gs>
            </a:gsLst>
            <a:lin ang="5400000" scaled="1"/>
          </a:gradFill>
          <a:ln w="19050" cap="flat" cmpd="sng" algn="ctr">
            <a:solidFill>
              <a:schemeClr val="accent3"/>
            </a:solidFill>
            <a:prstDash val="lgDashDot"/>
            <a:round/>
            <a:headEnd type="none" w="med" len="med"/>
            <a:tailEnd type="none" w="med" len="med"/>
          </a:ln>
          <a:effectLst/>
        </p:spPr>
      </p:cxnSp>
      <p:cxnSp>
        <p:nvCxnSpPr>
          <p:cNvPr id="23" name="直接连接符 22"/>
          <p:cNvCxnSpPr/>
          <p:nvPr/>
        </p:nvCxnSpPr>
        <p:spPr bwMode="auto">
          <a:xfrm>
            <a:off x="3131840" y="4149080"/>
            <a:ext cx="1872208" cy="0"/>
          </a:xfrm>
          <a:prstGeom prst="line">
            <a:avLst/>
          </a:prstGeom>
          <a:gradFill rotWithShape="1">
            <a:gsLst>
              <a:gs pos="0">
                <a:srgbClr val="FF9933"/>
              </a:gs>
              <a:gs pos="100000">
                <a:srgbClr val="FF6600"/>
              </a:gs>
            </a:gsLst>
            <a:lin ang="5400000" scaled="1"/>
          </a:gradFill>
          <a:ln w="19050" cap="flat" cmpd="sng" algn="ctr">
            <a:solidFill>
              <a:schemeClr val="accent3"/>
            </a:solidFill>
            <a:prstDash val="lgDashDot"/>
            <a:round/>
            <a:headEnd type="none" w="med" len="med"/>
            <a:tailEnd type="none" w="med" len="med"/>
          </a:ln>
          <a:effectLst/>
        </p:spPr>
      </p:cxnSp>
    </p:spTree>
    <p:extLst>
      <p:ext uri="{BB962C8B-B14F-4D97-AF65-F5344CB8AC3E}">
        <p14:creationId xmlns:p14="http://schemas.microsoft.com/office/powerpoint/2010/main" xmlns="" val="337109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a:xfrm>
            <a:off x="676275" y="188913"/>
            <a:ext cx="8432800" cy="533400"/>
          </a:xfrm>
          <a:noFill/>
        </p:spPr>
        <p:txBody>
          <a:bodyPr anchor="b"/>
          <a:lstStyle/>
          <a:p>
            <a:pPr eaLnBrk="1" hangingPunct="1"/>
            <a:r>
              <a:rPr lang="zh-CN" altLang="en-US" dirty="0">
                <a:latin typeface="微软雅黑" pitchFamily="34" charset="-122"/>
                <a:ea typeface="微软雅黑" pitchFamily="34" charset="-122"/>
                <a:cs typeface="Arial" charset="0"/>
              </a:rPr>
              <a:t>业务回报文件</a:t>
            </a:r>
            <a:endParaRPr lang="en-GB" altLang="en-GB" dirty="0" smtClean="0">
              <a:latin typeface="微软雅黑" pitchFamily="34" charset="-122"/>
              <a:ea typeface="微软雅黑" pitchFamily="34" charset="-122"/>
              <a:cs typeface="Arial" charset="0"/>
            </a:endParaRPr>
          </a:p>
        </p:txBody>
      </p:sp>
      <p:sp>
        <p:nvSpPr>
          <p:cNvPr id="5" name="矩形 4"/>
          <p:cNvSpPr/>
          <p:nvPr/>
        </p:nvSpPr>
        <p:spPr>
          <a:xfrm>
            <a:off x="611560" y="4831992"/>
            <a:ext cx="8208912" cy="1477328"/>
          </a:xfrm>
          <a:prstGeom prst="rect">
            <a:avLst/>
          </a:prstGeom>
        </p:spPr>
        <p:txBody>
          <a:bodyPr wrap="square">
            <a:spAutoFit/>
          </a:bodyPr>
          <a:lstStyle/>
          <a:p>
            <a:pPr algn="just">
              <a:spcAft>
                <a:spcPts val="0"/>
              </a:spcAft>
            </a:pPr>
            <a:r>
              <a:rPr lang="zh-CN" altLang="en-US" b="1" kern="100" dirty="0">
                <a:solidFill>
                  <a:srgbClr val="0070C0"/>
                </a:solidFill>
                <a:latin typeface="微软雅黑" pitchFamily="34" charset="-122"/>
                <a:ea typeface="微软雅黑" pitchFamily="34" charset="-122"/>
                <a:cs typeface="Times New Roman"/>
              </a:rPr>
              <a:t>*注</a:t>
            </a:r>
            <a:r>
              <a:rPr lang="zh-CN" altLang="en-US" b="1" kern="100" dirty="0" smtClean="0">
                <a:solidFill>
                  <a:srgbClr val="0070C0"/>
                </a:solidFill>
                <a:latin typeface="微软雅黑" pitchFamily="34" charset="-122"/>
                <a:ea typeface="微软雅黑" pitchFamily="34" charset="-122"/>
                <a:cs typeface="Times New Roman"/>
              </a:rPr>
              <a:t>：深圳</a:t>
            </a:r>
            <a:r>
              <a:rPr lang="zh-CN" altLang="en-US" b="1" kern="100" dirty="0">
                <a:solidFill>
                  <a:srgbClr val="0070C0"/>
                </a:solidFill>
                <a:latin typeface="微软雅黑" pitchFamily="34" charset="-122"/>
                <a:ea typeface="微软雅黑" pitchFamily="34" charset="-122"/>
                <a:cs typeface="Times New Roman"/>
              </a:rPr>
              <a:t>的业务回报将当天的业务申报明细进行日终反馈</a:t>
            </a:r>
            <a:r>
              <a:rPr lang="zh-CN" altLang="en-US" b="1" kern="100" dirty="0" smtClean="0">
                <a:solidFill>
                  <a:srgbClr val="0070C0"/>
                </a:solidFill>
                <a:latin typeface="微软雅黑" pitchFamily="34" charset="-122"/>
                <a:ea typeface="微软雅黑" pitchFamily="34" charset="-122"/>
                <a:cs typeface="Times New Roman"/>
              </a:rPr>
              <a:t>。</a:t>
            </a:r>
            <a:endParaRPr lang="en-US" altLang="zh-CN" b="1" kern="100" dirty="0" smtClean="0">
              <a:solidFill>
                <a:srgbClr val="0070C0"/>
              </a:solidFill>
              <a:latin typeface="微软雅黑" pitchFamily="34" charset="-122"/>
              <a:ea typeface="微软雅黑" pitchFamily="34" charset="-122"/>
              <a:cs typeface="Times New Roman"/>
            </a:endParaRPr>
          </a:p>
          <a:p>
            <a:pPr algn="just">
              <a:spcAft>
                <a:spcPts val="0"/>
              </a:spcAft>
            </a:pPr>
            <a:r>
              <a:rPr lang="zh-CN" altLang="en-US" b="1" kern="100" dirty="0" smtClean="0">
                <a:solidFill>
                  <a:srgbClr val="0070C0"/>
                </a:solidFill>
                <a:latin typeface="微软雅黑" pitchFamily="34" charset="-122"/>
                <a:ea typeface="微软雅黑" pitchFamily="34" charset="-122"/>
                <a:cs typeface="Times New Roman"/>
              </a:rPr>
              <a:t>在</a:t>
            </a:r>
            <a:r>
              <a:rPr lang="zh-CN" altLang="en-US" b="1" kern="100" dirty="0">
                <a:solidFill>
                  <a:srgbClr val="0070C0"/>
                </a:solidFill>
                <a:latin typeface="微软雅黑" pitchFamily="34" charset="-122"/>
                <a:ea typeface="微软雅黑" pitchFamily="34" charset="-122"/>
                <a:cs typeface="Times New Roman"/>
              </a:rPr>
              <a:t>投票截止</a:t>
            </a:r>
            <a:r>
              <a:rPr lang="zh-CN" altLang="en-US" b="1" kern="100" dirty="0" smtClean="0">
                <a:solidFill>
                  <a:srgbClr val="0070C0"/>
                </a:solidFill>
                <a:latin typeface="微软雅黑" pitchFamily="34" charset="-122"/>
                <a:ea typeface="微软雅黑" pitchFamily="34" charset="-122"/>
                <a:cs typeface="Times New Roman"/>
              </a:rPr>
              <a:t>日，深市会根据</a:t>
            </a:r>
            <a:r>
              <a:rPr lang="zh-CN" altLang="en-US" b="1" kern="100" dirty="0">
                <a:solidFill>
                  <a:srgbClr val="0070C0"/>
                </a:solidFill>
                <a:latin typeface="微软雅黑" pitchFamily="34" charset="-122"/>
                <a:ea typeface="微软雅黑" pitchFamily="34" charset="-122"/>
                <a:cs typeface="Times New Roman"/>
              </a:rPr>
              <a:t>持股进行</a:t>
            </a:r>
            <a:r>
              <a:rPr lang="zh-CN" altLang="en-US" b="1" kern="100" dirty="0" smtClean="0">
                <a:solidFill>
                  <a:srgbClr val="0070C0"/>
                </a:solidFill>
                <a:latin typeface="微软雅黑" pitchFamily="34" charset="-122"/>
                <a:ea typeface="微软雅黑" pitchFamily="34" charset="-122"/>
                <a:cs typeface="Times New Roman"/>
              </a:rPr>
              <a:t>调整，并将最终的</a:t>
            </a:r>
            <a:r>
              <a:rPr lang="zh-CN" altLang="en-US" b="1" kern="100" dirty="0">
                <a:solidFill>
                  <a:srgbClr val="0070C0"/>
                </a:solidFill>
                <a:latin typeface="微软雅黑" pitchFamily="34" charset="-122"/>
                <a:ea typeface="微软雅黑" pitchFamily="34" charset="-122"/>
                <a:cs typeface="Times New Roman"/>
              </a:rPr>
              <a:t>投票确认数量进行</a:t>
            </a:r>
            <a:r>
              <a:rPr lang="zh-CN" altLang="en-US" b="1" kern="100" dirty="0" smtClean="0">
                <a:solidFill>
                  <a:srgbClr val="0070C0"/>
                </a:solidFill>
                <a:latin typeface="微软雅黑" pitchFamily="34" charset="-122"/>
                <a:ea typeface="微软雅黑" pitchFamily="34" charset="-122"/>
                <a:cs typeface="Times New Roman"/>
              </a:rPr>
              <a:t>反馈</a:t>
            </a:r>
            <a:r>
              <a:rPr lang="zh-CN" altLang="en-US" b="1" kern="100" dirty="0">
                <a:solidFill>
                  <a:srgbClr val="0070C0"/>
                </a:solidFill>
                <a:latin typeface="微软雅黑" pitchFamily="34" charset="-122"/>
                <a:ea typeface="微软雅黑" pitchFamily="34" charset="-122"/>
                <a:cs typeface="Times New Roman"/>
              </a:rPr>
              <a:t>；</a:t>
            </a:r>
          </a:p>
          <a:p>
            <a:pPr algn="just">
              <a:spcAft>
                <a:spcPts val="0"/>
              </a:spcAft>
            </a:pPr>
            <a:r>
              <a:rPr lang="zh-CN" altLang="en-US" b="1" kern="100" smtClean="0">
                <a:solidFill>
                  <a:srgbClr val="0070C0"/>
                </a:solidFill>
                <a:latin typeface="微软雅黑" pitchFamily="34" charset="-122"/>
                <a:ea typeface="微软雅黑" pitchFamily="34" charset="-122"/>
                <a:cs typeface="Times New Roman"/>
              </a:rPr>
              <a:t>上述带</a:t>
            </a:r>
            <a:r>
              <a:rPr lang="zh-CN" altLang="en-US" b="1" kern="100" dirty="0">
                <a:solidFill>
                  <a:srgbClr val="0070C0"/>
                </a:solidFill>
                <a:latin typeface="微软雅黑" pitchFamily="34" charset="-122"/>
                <a:ea typeface="微软雅黑" pitchFamily="34" charset="-122"/>
                <a:cs typeface="Times New Roman"/>
              </a:rPr>
              <a:t>*</a:t>
            </a:r>
            <a:r>
              <a:rPr lang="zh-CN" altLang="en-US" b="1" kern="100" dirty="0" smtClean="0">
                <a:solidFill>
                  <a:srgbClr val="0070C0"/>
                </a:solidFill>
                <a:latin typeface="微软雅黑" pitchFamily="34" charset="-122"/>
                <a:ea typeface="微软雅黑" pitchFamily="34" charset="-122"/>
                <a:cs typeface="Times New Roman"/>
              </a:rPr>
              <a:t>的数据</a:t>
            </a:r>
            <a:r>
              <a:rPr lang="zh-CN" altLang="en-US" b="1" kern="100" dirty="0">
                <a:solidFill>
                  <a:srgbClr val="0070C0"/>
                </a:solidFill>
                <a:latin typeface="微软雅黑" pitchFamily="34" charset="-122"/>
                <a:ea typeface="微软雅黑" pitchFamily="34" charset="-122"/>
                <a:cs typeface="Times New Roman"/>
              </a:rPr>
              <a:t>，上海仅在申报截止日</a:t>
            </a:r>
            <a:r>
              <a:rPr lang="zh-CN" altLang="en-US" b="1" kern="100" dirty="0" smtClean="0">
                <a:solidFill>
                  <a:srgbClr val="0070C0"/>
                </a:solidFill>
                <a:latin typeface="微软雅黑" pitchFamily="34" charset="-122"/>
                <a:ea typeface="微软雅黑" pitchFamily="34" charset="-122"/>
                <a:cs typeface="Times New Roman"/>
              </a:rPr>
              <a:t>发送；深圳</a:t>
            </a:r>
            <a:r>
              <a:rPr lang="zh-CN" altLang="en-US" b="1" kern="100" dirty="0">
                <a:solidFill>
                  <a:srgbClr val="0070C0"/>
                </a:solidFill>
                <a:latin typeface="微软雅黑" pitchFamily="34" charset="-122"/>
                <a:ea typeface="微软雅黑" pitchFamily="34" charset="-122"/>
                <a:cs typeface="Times New Roman"/>
              </a:rPr>
              <a:t>在申报截止日将最终</a:t>
            </a:r>
            <a:r>
              <a:rPr lang="zh-CN" altLang="en-US" b="1" kern="100" dirty="0" smtClean="0">
                <a:solidFill>
                  <a:srgbClr val="0070C0"/>
                </a:solidFill>
                <a:latin typeface="微软雅黑" pitchFamily="34" charset="-122"/>
                <a:ea typeface="微软雅黑" pitchFamily="34" charset="-122"/>
                <a:cs typeface="Times New Roman"/>
              </a:rPr>
              <a:t>申报的处理</a:t>
            </a:r>
            <a:r>
              <a:rPr lang="zh-CN" altLang="en-US" b="1" kern="100" dirty="0">
                <a:solidFill>
                  <a:srgbClr val="0070C0"/>
                </a:solidFill>
                <a:latin typeface="微软雅黑" pitchFamily="34" charset="-122"/>
                <a:ea typeface="微软雅黑" pitchFamily="34" charset="-122"/>
                <a:cs typeface="Times New Roman"/>
              </a:rPr>
              <a:t>结果数据体现在</a:t>
            </a:r>
            <a:r>
              <a:rPr lang="en-US" altLang="zh-CN" b="1" kern="100" dirty="0">
                <a:solidFill>
                  <a:srgbClr val="0070C0"/>
                </a:solidFill>
                <a:latin typeface="微软雅黑" pitchFamily="34" charset="-122"/>
                <a:ea typeface="微软雅黑" pitchFamily="34" charset="-122"/>
                <a:cs typeface="Times New Roman"/>
              </a:rPr>
              <a:t>SZHK_SJSJG</a:t>
            </a:r>
            <a:r>
              <a:rPr lang="zh-CN" altLang="en-US" b="1" kern="100" dirty="0" smtClean="0">
                <a:solidFill>
                  <a:srgbClr val="0070C0"/>
                </a:solidFill>
                <a:latin typeface="微软雅黑" pitchFamily="34" charset="-122"/>
                <a:ea typeface="微软雅黑" pitchFamily="34" charset="-122"/>
                <a:cs typeface="Times New Roman"/>
              </a:rPr>
              <a:t>中；</a:t>
            </a:r>
            <a:endParaRPr lang="en-US" altLang="zh-CN" b="1" kern="100" dirty="0" smtClean="0">
              <a:solidFill>
                <a:srgbClr val="0070C0"/>
              </a:solidFill>
              <a:latin typeface="微软雅黑" pitchFamily="34" charset="-122"/>
              <a:ea typeface="微软雅黑" pitchFamily="34" charset="-122"/>
              <a:cs typeface="Times New Roman"/>
            </a:endParaRPr>
          </a:p>
          <a:p>
            <a:pPr algn="just">
              <a:spcAft>
                <a:spcPts val="0"/>
              </a:spcAft>
            </a:pPr>
            <a:r>
              <a:rPr lang="zh-CN" altLang="en-US" b="1" kern="100" dirty="0" smtClean="0">
                <a:solidFill>
                  <a:srgbClr val="0070C0"/>
                </a:solidFill>
                <a:latin typeface="微软雅黑" pitchFamily="34" charset="-122"/>
                <a:ea typeface="微软雅黑" pitchFamily="34" charset="-122"/>
                <a:cs typeface="Times New Roman"/>
              </a:rPr>
              <a:t>深市港股通的冻结可以通过</a:t>
            </a:r>
            <a:r>
              <a:rPr lang="en-US" altLang="zh-CN" b="1" kern="100" dirty="0" smtClean="0">
                <a:solidFill>
                  <a:srgbClr val="0070C0"/>
                </a:solidFill>
                <a:latin typeface="微软雅黑" pitchFamily="34" charset="-122"/>
                <a:ea typeface="微软雅黑" pitchFamily="34" charset="-122"/>
                <a:cs typeface="Times New Roman"/>
              </a:rPr>
              <a:t>D-COM</a:t>
            </a:r>
            <a:r>
              <a:rPr lang="zh-CN" altLang="en-US" b="1" kern="100" dirty="0" smtClean="0">
                <a:solidFill>
                  <a:srgbClr val="0070C0"/>
                </a:solidFill>
                <a:latin typeface="微软雅黑" pitchFamily="34" charset="-122"/>
                <a:ea typeface="微软雅黑" pitchFamily="34" charset="-122"/>
                <a:cs typeface="Times New Roman"/>
              </a:rPr>
              <a:t>进行申报，日终通过该文件进行结果反馈。</a:t>
            </a:r>
            <a:endParaRPr lang="zh-CN" altLang="en-US" b="1" kern="100" dirty="0">
              <a:solidFill>
                <a:srgbClr val="0070C0"/>
              </a:solidFill>
              <a:latin typeface="微软雅黑" pitchFamily="34" charset="-122"/>
              <a:ea typeface="微软雅黑" pitchFamily="34" charset="-122"/>
              <a:cs typeface="Times New Roman"/>
            </a:endParaRPr>
          </a:p>
        </p:txBody>
      </p:sp>
      <p:grpSp>
        <p:nvGrpSpPr>
          <p:cNvPr id="10" name="组合 9"/>
          <p:cNvGrpSpPr/>
          <p:nvPr/>
        </p:nvGrpSpPr>
        <p:grpSpPr>
          <a:xfrm>
            <a:off x="1043608" y="1124744"/>
            <a:ext cx="6912768" cy="3456384"/>
            <a:chOff x="755576" y="1052736"/>
            <a:chExt cx="6912768" cy="3456384"/>
          </a:xfrm>
        </p:grpSpPr>
        <p:grpSp>
          <p:nvGrpSpPr>
            <p:cNvPr id="9" name="组合 8"/>
            <p:cNvGrpSpPr/>
            <p:nvPr/>
          </p:nvGrpSpPr>
          <p:grpSpPr>
            <a:xfrm>
              <a:off x="755576" y="1052736"/>
              <a:ext cx="3096344" cy="3456384"/>
              <a:chOff x="611560" y="1052736"/>
              <a:chExt cx="3096344" cy="3456384"/>
            </a:xfrm>
          </p:grpSpPr>
          <p:sp>
            <p:nvSpPr>
              <p:cNvPr id="6" name="圆角矩形 5"/>
              <p:cNvSpPr/>
              <p:nvPr/>
            </p:nvSpPr>
            <p:spPr bwMode="auto">
              <a:xfrm>
                <a:off x="1007604" y="1448780"/>
                <a:ext cx="2700300" cy="396044"/>
              </a:xfrm>
              <a:prstGeom prst="round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dirty="0">
                    <a:latin typeface="微软雅黑" pitchFamily="34" charset="-122"/>
                    <a:ea typeface="微软雅黑" pitchFamily="34" charset="-122"/>
                  </a:rPr>
                  <a:t>SZHK_YWHB</a:t>
                </a:r>
              </a:p>
            </p:txBody>
          </p:sp>
          <p:sp>
            <p:nvSpPr>
              <p:cNvPr id="3" name="椭圆 2"/>
              <p:cNvSpPr/>
              <p:nvPr/>
            </p:nvSpPr>
            <p:spPr bwMode="auto">
              <a:xfrm>
                <a:off x="611560" y="1052736"/>
                <a:ext cx="792088" cy="792088"/>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CN" altLang="en-US" sz="3200" dirty="0">
                    <a:solidFill>
                      <a:schemeClr val="bg1"/>
                    </a:solidFill>
                    <a:latin typeface="微软雅黑" pitchFamily="34" charset="-122"/>
                    <a:ea typeface="微软雅黑" pitchFamily="34" charset="-122"/>
                  </a:rPr>
                  <a:t>深</a:t>
                </a:r>
                <a:endParaRPr kumimoji="0" lang="zh-CN" altLang="en-US" sz="3200" b="0" i="0" u="none" strike="noStrike" cap="none" normalizeH="0" baseline="0" dirty="0" smtClean="0">
                  <a:ln>
                    <a:noFill/>
                  </a:ln>
                  <a:solidFill>
                    <a:schemeClr val="bg1"/>
                  </a:solidFill>
                  <a:effectLst/>
                  <a:latin typeface="微软雅黑" pitchFamily="34" charset="-122"/>
                  <a:ea typeface="微软雅黑" pitchFamily="34" charset="-122"/>
                </a:endParaRPr>
              </a:p>
            </p:txBody>
          </p:sp>
          <p:sp>
            <p:nvSpPr>
              <p:cNvPr id="7" name="对角圆角矩形 6"/>
              <p:cNvSpPr/>
              <p:nvPr/>
            </p:nvSpPr>
            <p:spPr bwMode="auto">
              <a:xfrm>
                <a:off x="611560" y="1844824"/>
                <a:ext cx="3024336" cy="2664296"/>
              </a:xfrm>
              <a:prstGeom prst="round2DiagRect">
                <a:avLst/>
              </a:prstGeom>
              <a:solidFill>
                <a:schemeClr val="bg1"/>
              </a:solidFill>
              <a:ln w="28575"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lvl="0" indent="-285750">
                  <a:buFont typeface="Wingdings" pitchFamily="2" charset="2"/>
                  <a:buChar char="p"/>
                </a:pPr>
                <a:r>
                  <a:rPr lang="zh-CN" altLang="en-US" dirty="0">
                    <a:latin typeface="微软雅黑" pitchFamily="34" charset="-122"/>
                    <a:ea typeface="微软雅黑" pitchFamily="34" charset="-122"/>
                    <a:cs typeface="Times New Roman"/>
                  </a:rPr>
                  <a:t>投票申报当日业务回报</a:t>
                </a:r>
              </a:p>
              <a:p>
                <a:pPr marL="285750" lvl="0" indent="-285750">
                  <a:buFont typeface="Wingdings" pitchFamily="2" charset="2"/>
                  <a:buChar char="p"/>
                </a:pPr>
                <a:r>
                  <a:rPr lang="zh-CN" altLang="en-US" dirty="0">
                    <a:solidFill>
                      <a:srgbClr val="FF0000"/>
                    </a:solidFill>
                    <a:latin typeface="微软雅黑" pitchFamily="34" charset="-122"/>
                    <a:ea typeface="微软雅黑" pitchFamily="34" charset="-122"/>
                    <a:cs typeface="Times New Roman"/>
                  </a:rPr>
                  <a:t>投票申报截止日业务回报</a:t>
                </a:r>
              </a:p>
              <a:p>
                <a:pPr marL="285750" lvl="0" indent="-285750">
                  <a:buFont typeface="Wingdings" pitchFamily="2" charset="2"/>
                  <a:buChar char="p"/>
                </a:pPr>
                <a:r>
                  <a:rPr lang="zh-CN" altLang="en-US" dirty="0">
                    <a:latin typeface="微软雅黑" pitchFamily="34" charset="-122"/>
                    <a:ea typeface="微软雅黑" pitchFamily="34" charset="-122"/>
                    <a:cs typeface="Times New Roman"/>
                  </a:rPr>
                  <a:t>公司</a:t>
                </a:r>
                <a:r>
                  <a:rPr lang="zh-CN" altLang="en-US" dirty="0" smtClean="0">
                    <a:latin typeface="微软雅黑" pitchFamily="34" charset="-122"/>
                    <a:ea typeface="微软雅黑" pitchFamily="34" charset="-122"/>
                    <a:cs typeface="Times New Roman"/>
                  </a:rPr>
                  <a:t>收购</a:t>
                </a:r>
                <a:endParaRPr lang="en-US" altLang="zh-CN" dirty="0" smtClean="0">
                  <a:latin typeface="微软雅黑" pitchFamily="34" charset="-122"/>
                  <a:ea typeface="微软雅黑" pitchFamily="34" charset="-122"/>
                  <a:cs typeface="Times New Roman"/>
                </a:endParaRPr>
              </a:p>
              <a:p>
                <a:pPr marL="285750" lvl="0" indent="-285750">
                  <a:buFont typeface="Wingdings" pitchFamily="2" charset="2"/>
                  <a:buChar char="p"/>
                </a:pPr>
                <a:endParaRPr lang="zh-CN" altLang="en-US" dirty="0">
                  <a:latin typeface="微软雅黑" pitchFamily="34" charset="-122"/>
                  <a:ea typeface="微软雅黑" pitchFamily="34" charset="-122"/>
                  <a:cs typeface="Times New Roman"/>
                </a:endParaRPr>
              </a:p>
              <a:p>
                <a:pPr marL="285750" lvl="0" indent="-285750">
                  <a:buFont typeface="Wingdings" pitchFamily="2" charset="2"/>
                  <a:buChar char="p"/>
                </a:pPr>
                <a:r>
                  <a:rPr lang="zh-CN" altLang="en-US" dirty="0">
                    <a:latin typeface="微软雅黑" pitchFamily="34" charset="-122"/>
                    <a:ea typeface="微软雅黑" pitchFamily="34" charset="-122"/>
                    <a:cs typeface="Times New Roman"/>
                  </a:rPr>
                  <a:t>红利股票选择权</a:t>
                </a:r>
              </a:p>
              <a:p>
                <a:pPr marL="285750" lvl="0" indent="-285750">
                  <a:buFont typeface="Wingdings" pitchFamily="2" charset="2"/>
                  <a:buChar char="p"/>
                </a:pPr>
                <a:r>
                  <a:rPr lang="zh-CN" altLang="en-US" dirty="0">
                    <a:latin typeface="微软雅黑" pitchFamily="34" charset="-122"/>
                    <a:ea typeface="微软雅黑" pitchFamily="34" charset="-122"/>
                    <a:cs typeface="Times New Roman"/>
                  </a:rPr>
                  <a:t>供股</a:t>
                </a:r>
                <a:r>
                  <a:rPr lang="en-US" altLang="zh-CN" dirty="0">
                    <a:latin typeface="微软雅黑" pitchFamily="34" charset="-122"/>
                    <a:ea typeface="微软雅黑" pitchFamily="34" charset="-122"/>
                    <a:cs typeface="Times New Roman"/>
                  </a:rPr>
                  <a:t>/</a:t>
                </a:r>
                <a:r>
                  <a:rPr lang="zh-CN" altLang="en-US" dirty="0">
                    <a:latin typeface="微软雅黑" pitchFamily="34" charset="-122"/>
                    <a:ea typeface="微软雅黑" pitchFamily="34" charset="-122"/>
                    <a:cs typeface="Times New Roman"/>
                  </a:rPr>
                  <a:t>公开配售</a:t>
                </a:r>
                <a:r>
                  <a:rPr lang="en-US" altLang="zh-CN" dirty="0">
                    <a:latin typeface="微软雅黑" pitchFamily="34" charset="-122"/>
                    <a:ea typeface="微软雅黑" pitchFamily="34" charset="-122"/>
                    <a:cs typeface="Times New Roman"/>
                  </a:rPr>
                  <a:t>/</a:t>
                </a:r>
                <a:r>
                  <a:rPr lang="zh-CN" altLang="en-US" dirty="0">
                    <a:latin typeface="微软雅黑" pitchFamily="34" charset="-122"/>
                    <a:ea typeface="微软雅黑" pitchFamily="34" charset="-122"/>
                    <a:cs typeface="Times New Roman"/>
                  </a:rPr>
                  <a:t>要约</a:t>
                </a:r>
                <a:r>
                  <a:rPr lang="zh-CN" altLang="en-US" dirty="0" smtClean="0">
                    <a:latin typeface="微软雅黑" pitchFamily="34" charset="-122"/>
                    <a:ea typeface="微软雅黑" pitchFamily="34" charset="-122"/>
                    <a:cs typeface="Times New Roman"/>
                  </a:rPr>
                  <a:t>出售</a:t>
                </a:r>
                <a:endParaRPr lang="zh-CN" altLang="en-US" dirty="0">
                  <a:latin typeface="微软雅黑" pitchFamily="34" charset="-122"/>
                  <a:ea typeface="微软雅黑" pitchFamily="34" charset="-122"/>
                  <a:cs typeface="Times New Roman"/>
                </a:endParaRPr>
              </a:p>
              <a:p>
                <a:pPr marL="285750" lvl="0" indent="-285750">
                  <a:buFont typeface="Wingdings" pitchFamily="2" charset="2"/>
                  <a:buChar char="p"/>
                </a:pPr>
                <a:r>
                  <a:rPr lang="zh-CN" altLang="en-US" dirty="0">
                    <a:solidFill>
                      <a:srgbClr val="FF0000"/>
                    </a:solidFill>
                    <a:latin typeface="微软雅黑" pitchFamily="34" charset="-122"/>
                    <a:ea typeface="微软雅黑" pitchFamily="34" charset="-122"/>
                    <a:cs typeface="Times New Roman"/>
                  </a:rPr>
                  <a:t>冻结申报</a:t>
                </a:r>
              </a:p>
            </p:txBody>
          </p:sp>
        </p:grpSp>
        <p:grpSp>
          <p:nvGrpSpPr>
            <p:cNvPr id="11" name="组合 10"/>
            <p:cNvGrpSpPr/>
            <p:nvPr/>
          </p:nvGrpSpPr>
          <p:grpSpPr>
            <a:xfrm>
              <a:off x="4572000" y="1052736"/>
              <a:ext cx="3096344" cy="3456384"/>
              <a:chOff x="611560" y="1052736"/>
              <a:chExt cx="3096344" cy="3456384"/>
            </a:xfrm>
          </p:grpSpPr>
          <p:sp>
            <p:nvSpPr>
              <p:cNvPr id="12" name="圆角矩形 11"/>
              <p:cNvSpPr/>
              <p:nvPr/>
            </p:nvSpPr>
            <p:spPr bwMode="auto">
              <a:xfrm>
                <a:off x="1007604" y="1448780"/>
                <a:ext cx="2700300" cy="396044"/>
              </a:xfrm>
              <a:prstGeom prst="round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dirty="0" err="1">
                    <a:latin typeface="微软雅黑" pitchFamily="34" charset="-122"/>
                    <a:ea typeface="微软雅黑" pitchFamily="34" charset="-122"/>
                  </a:rPr>
                  <a:t>hk_ywhb</a:t>
                </a:r>
                <a:endParaRPr lang="en-US" altLang="zh-CN" dirty="0">
                  <a:latin typeface="微软雅黑" pitchFamily="34" charset="-122"/>
                  <a:ea typeface="微软雅黑" pitchFamily="34" charset="-122"/>
                </a:endParaRPr>
              </a:p>
            </p:txBody>
          </p:sp>
          <p:sp>
            <p:nvSpPr>
              <p:cNvPr id="13" name="椭圆 12"/>
              <p:cNvSpPr/>
              <p:nvPr/>
            </p:nvSpPr>
            <p:spPr bwMode="auto">
              <a:xfrm>
                <a:off x="611560" y="1052736"/>
                <a:ext cx="792088" cy="792088"/>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3200" b="0" i="0" u="none" strike="noStrike" cap="none" normalizeH="0" baseline="0" dirty="0" smtClean="0">
                    <a:ln>
                      <a:noFill/>
                    </a:ln>
                    <a:solidFill>
                      <a:schemeClr val="bg1"/>
                    </a:solidFill>
                    <a:effectLst/>
                    <a:latin typeface="微软雅黑" pitchFamily="34" charset="-122"/>
                    <a:ea typeface="微软雅黑" pitchFamily="34" charset="-122"/>
                  </a:rPr>
                  <a:t>沪</a:t>
                </a:r>
              </a:p>
            </p:txBody>
          </p:sp>
          <p:sp>
            <p:nvSpPr>
              <p:cNvPr id="14" name="对角圆角矩形 13"/>
              <p:cNvSpPr/>
              <p:nvPr/>
            </p:nvSpPr>
            <p:spPr bwMode="auto">
              <a:xfrm>
                <a:off x="611560" y="1844824"/>
                <a:ext cx="3024336" cy="2664296"/>
              </a:xfrm>
              <a:prstGeom prst="round2DiagRect">
                <a:avLst/>
              </a:prstGeom>
              <a:solidFill>
                <a:schemeClr val="bg1"/>
              </a:solidFill>
              <a:ln w="28575"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lvl="0" indent="-285750">
                  <a:buFont typeface="Wingdings" pitchFamily="2" charset="2"/>
                  <a:buChar char="p"/>
                </a:pPr>
                <a:r>
                  <a:rPr lang="zh-CN" altLang="en-US" dirty="0">
                    <a:latin typeface="微软雅黑" pitchFamily="34" charset="-122"/>
                    <a:ea typeface="微软雅黑" pitchFamily="34" charset="-122"/>
                    <a:cs typeface="Times New Roman"/>
                  </a:rPr>
                  <a:t>投票</a:t>
                </a:r>
                <a:r>
                  <a:rPr lang="zh-CN" altLang="en-US" dirty="0" smtClean="0">
                    <a:latin typeface="微软雅黑" pitchFamily="34" charset="-122"/>
                    <a:ea typeface="微软雅黑" pitchFamily="34" charset="-122"/>
                    <a:cs typeface="Times New Roman"/>
                  </a:rPr>
                  <a:t>申报</a:t>
                </a:r>
                <a:endParaRPr lang="en-US" altLang="zh-CN" dirty="0" smtClean="0">
                  <a:latin typeface="微软雅黑" pitchFamily="34" charset="-122"/>
                  <a:ea typeface="微软雅黑" pitchFamily="34" charset="-122"/>
                  <a:cs typeface="Times New Roman"/>
                </a:endParaRPr>
              </a:p>
              <a:p>
                <a:pPr marL="285750" lvl="0" indent="-285750">
                  <a:buFont typeface="Wingdings" pitchFamily="2" charset="2"/>
                  <a:buChar char="p"/>
                </a:pPr>
                <a:endParaRPr lang="en-US" altLang="zh-CN" dirty="0" smtClean="0">
                  <a:latin typeface="微软雅黑" pitchFamily="34" charset="-122"/>
                  <a:ea typeface="微软雅黑" pitchFamily="34" charset="-122"/>
                  <a:cs typeface="Times New Roman"/>
                </a:endParaRPr>
              </a:p>
              <a:p>
                <a:pPr marL="285750" lvl="0" indent="-285750">
                  <a:buFont typeface="Wingdings" pitchFamily="2" charset="2"/>
                  <a:buChar char="p"/>
                </a:pPr>
                <a:endParaRPr lang="zh-CN" altLang="en-US" dirty="0">
                  <a:latin typeface="微软雅黑" pitchFamily="34" charset="-122"/>
                  <a:ea typeface="微软雅黑" pitchFamily="34" charset="-122"/>
                  <a:cs typeface="Times New Roman"/>
                </a:endParaRPr>
              </a:p>
              <a:p>
                <a:pPr marL="285750" lvl="0" indent="-285750">
                  <a:buFont typeface="Wingdings" pitchFamily="2" charset="2"/>
                  <a:buChar char="p"/>
                </a:pPr>
                <a:r>
                  <a:rPr lang="zh-CN" altLang="en-US" dirty="0">
                    <a:latin typeface="微软雅黑" pitchFamily="34" charset="-122"/>
                    <a:ea typeface="微软雅黑" pitchFamily="34" charset="-122"/>
                    <a:cs typeface="Times New Roman"/>
                  </a:rPr>
                  <a:t>公司收购</a:t>
                </a:r>
              </a:p>
              <a:p>
                <a:pPr marL="285750" lvl="0" indent="-285750">
                  <a:buFont typeface="Wingdings" pitchFamily="2" charset="2"/>
                  <a:buChar char="p"/>
                </a:pPr>
                <a:r>
                  <a:rPr lang="zh-CN" altLang="en-US" dirty="0">
                    <a:solidFill>
                      <a:srgbClr val="FF0000"/>
                    </a:solidFill>
                    <a:latin typeface="微软雅黑" pitchFamily="34" charset="-122"/>
                    <a:ea typeface="微软雅黑" pitchFamily="34" charset="-122"/>
                    <a:cs typeface="Times New Roman"/>
                  </a:rPr>
                  <a:t>公司收购强制收购</a:t>
                </a:r>
              </a:p>
              <a:p>
                <a:pPr marL="285750" lvl="0" indent="-285750">
                  <a:buFont typeface="Wingdings" pitchFamily="2" charset="2"/>
                  <a:buChar char="p"/>
                </a:pPr>
                <a:r>
                  <a:rPr lang="zh-CN" altLang="en-US" b="1" dirty="0">
                    <a:latin typeface="微软雅黑" pitchFamily="34" charset="-122"/>
                    <a:ea typeface="微软雅黑" pitchFamily="34" charset="-122"/>
                    <a:cs typeface="Times New Roman"/>
                  </a:rPr>
                  <a:t>*</a:t>
                </a:r>
                <a:r>
                  <a:rPr lang="zh-CN" altLang="en-US" dirty="0">
                    <a:latin typeface="微软雅黑" pitchFamily="34" charset="-122"/>
                    <a:ea typeface="微软雅黑" pitchFamily="34" charset="-122"/>
                    <a:cs typeface="Times New Roman"/>
                  </a:rPr>
                  <a:t>红利股票选择权</a:t>
                </a:r>
              </a:p>
              <a:p>
                <a:pPr marL="285750" lvl="0" indent="-285750">
                  <a:buFont typeface="Wingdings" pitchFamily="2" charset="2"/>
                  <a:buChar char="p"/>
                </a:pPr>
                <a:r>
                  <a:rPr lang="zh-CN" altLang="en-US" b="1" dirty="0">
                    <a:latin typeface="微软雅黑" pitchFamily="34" charset="-122"/>
                    <a:ea typeface="微软雅黑" pitchFamily="34" charset="-122"/>
                    <a:cs typeface="Times New Roman"/>
                  </a:rPr>
                  <a:t>*</a:t>
                </a:r>
                <a:r>
                  <a:rPr lang="zh-CN" altLang="en-US" dirty="0">
                    <a:latin typeface="微软雅黑" pitchFamily="34" charset="-122"/>
                    <a:ea typeface="微软雅黑" pitchFamily="34" charset="-122"/>
                    <a:cs typeface="Times New Roman"/>
                  </a:rPr>
                  <a:t>供</a:t>
                </a:r>
                <a:r>
                  <a:rPr lang="zh-CN" altLang="en-US" dirty="0" smtClean="0">
                    <a:latin typeface="微软雅黑" pitchFamily="34" charset="-122"/>
                    <a:ea typeface="微软雅黑" pitchFamily="34" charset="-122"/>
                    <a:cs typeface="Times New Roman"/>
                  </a:rPr>
                  <a:t>股</a:t>
                </a:r>
                <a:r>
                  <a:rPr lang="en-US" altLang="zh-CN" dirty="0" smtClean="0">
                    <a:latin typeface="微软雅黑" pitchFamily="34" charset="-122"/>
                    <a:ea typeface="微软雅黑" pitchFamily="34" charset="-122"/>
                    <a:cs typeface="Times New Roman"/>
                  </a:rPr>
                  <a:t>/</a:t>
                </a:r>
                <a:r>
                  <a:rPr lang="zh-CN" altLang="en-US" dirty="0" smtClean="0">
                    <a:latin typeface="微软雅黑" pitchFamily="34" charset="-122"/>
                    <a:ea typeface="微软雅黑" pitchFamily="34" charset="-122"/>
                    <a:cs typeface="Times New Roman"/>
                  </a:rPr>
                  <a:t>公开配售</a:t>
                </a:r>
                <a:endParaRPr lang="zh-CN" altLang="en-US" dirty="0">
                  <a:latin typeface="微软雅黑" pitchFamily="34" charset="-122"/>
                  <a:ea typeface="微软雅黑" pitchFamily="34" charset="-122"/>
                  <a:cs typeface="Times New Roman"/>
                </a:endParaRPr>
              </a:p>
            </p:txBody>
          </p:sp>
        </p:grpSp>
      </p:grpSp>
      <p:cxnSp>
        <p:nvCxnSpPr>
          <p:cNvPr id="16" name="直接连接符 15"/>
          <p:cNvCxnSpPr/>
          <p:nvPr/>
        </p:nvCxnSpPr>
        <p:spPr>
          <a:xfrm>
            <a:off x="692364" y="6381328"/>
            <a:ext cx="6039876" cy="0"/>
          </a:xfrm>
          <a:prstGeom prst="line">
            <a:avLst/>
          </a:prstGeom>
          <a:noFill/>
          <a:ln w="38100" cap="flat" cmpd="sng" algn="ctr">
            <a:solidFill>
              <a:srgbClr val="0070C0"/>
            </a:solidFill>
            <a:prstDash val="solid"/>
          </a:ln>
          <a:effectLst/>
        </p:spPr>
      </p:cxnSp>
      <p:cxnSp>
        <p:nvCxnSpPr>
          <p:cNvPr id="15" name="直接连接符 14"/>
          <p:cNvCxnSpPr/>
          <p:nvPr/>
        </p:nvCxnSpPr>
        <p:spPr bwMode="auto">
          <a:xfrm>
            <a:off x="3923928" y="2204864"/>
            <a:ext cx="1080120" cy="0"/>
          </a:xfrm>
          <a:prstGeom prst="line">
            <a:avLst/>
          </a:prstGeom>
          <a:gradFill rotWithShape="1">
            <a:gsLst>
              <a:gs pos="0">
                <a:srgbClr val="FF9933"/>
              </a:gs>
              <a:gs pos="100000">
                <a:srgbClr val="FF6600"/>
              </a:gs>
            </a:gsLst>
            <a:lin ang="5400000" scaled="1"/>
          </a:gradFill>
          <a:ln w="19050" cap="flat" cmpd="sng" algn="ctr">
            <a:solidFill>
              <a:schemeClr val="accent3"/>
            </a:solidFill>
            <a:prstDash val="lgDashDot"/>
            <a:round/>
            <a:headEnd type="none" w="med" len="med"/>
            <a:tailEnd type="none" w="med" len="med"/>
          </a:ln>
          <a:effectLst/>
        </p:spPr>
      </p:cxnSp>
      <p:cxnSp>
        <p:nvCxnSpPr>
          <p:cNvPr id="17" name="直接连接符 16"/>
          <p:cNvCxnSpPr/>
          <p:nvPr/>
        </p:nvCxnSpPr>
        <p:spPr bwMode="auto">
          <a:xfrm>
            <a:off x="3131840" y="3068960"/>
            <a:ext cx="1872208" cy="0"/>
          </a:xfrm>
          <a:prstGeom prst="line">
            <a:avLst/>
          </a:prstGeom>
          <a:gradFill rotWithShape="1">
            <a:gsLst>
              <a:gs pos="0">
                <a:srgbClr val="FF9933"/>
              </a:gs>
              <a:gs pos="100000">
                <a:srgbClr val="FF6600"/>
              </a:gs>
            </a:gsLst>
            <a:lin ang="5400000" scaled="1"/>
          </a:gradFill>
          <a:ln w="19050" cap="flat" cmpd="sng" algn="ctr">
            <a:solidFill>
              <a:schemeClr val="accent3"/>
            </a:solidFill>
            <a:prstDash val="lgDashDot"/>
            <a:round/>
            <a:headEnd type="none" w="med" len="med"/>
            <a:tailEnd type="none" w="med" len="med"/>
          </a:ln>
          <a:effectLst/>
        </p:spPr>
      </p:cxnSp>
      <p:cxnSp>
        <p:nvCxnSpPr>
          <p:cNvPr id="19" name="直接连接符 18"/>
          <p:cNvCxnSpPr/>
          <p:nvPr/>
        </p:nvCxnSpPr>
        <p:spPr bwMode="auto">
          <a:xfrm>
            <a:off x="3131840" y="3573016"/>
            <a:ext cx="1872208" cy="0"/>
          </a:xfrm>
          <a:prstGeom prst="line">
            <a:avLst/>
          </a:prstGeom>
          <a:gradFill rotWithShape="1">
            <a:gsLst>
              <a:gs pos="0">
                <a:srgbClr val="FF9933"/>
              </a:gs>
              <a:gs pos="100000">
                <a:srgbClr val="FF6600"/>
              </a:gs>
            </a:gsLst>
            <a:lin ang="5400000" scaled="1"/>
          </a:gradFill>
          <a:ln w="19050" cap="flat" cmpd="sng" algn="ctr">
            <a:solidFill>
              <a:schemeClr val="accent3"/>
            </a:solidFill>
            <a:prstDash val="lgDashDot"/>
            <a:round/>
            <a:headEnd type="none" w="med" len="med"/>
            <a:tailEnd type="none" w="med" len="med"/>
          </a:ln>
          <a:effectLst/>
        </p:spPr>
      </p:cxnSp>
      <p:cxnSp>
        <p:nvCxnSpPr>
          <p:cNvPr id="20" name="直接连接符 19"/>
          <p:cNvCxnSpPr/>
          <p:nvPr/>
        </p:nvCxnSpPr>
        <p:spPr bwMode="auto">
          <a:xfrm>
            <a:off x="3851920" y="3861048"/>
            <a:ext cx="1152128" cy="0"/>
          </a:xfrm>
          <a:prstGeom prst="line">
            <a:avLst/>
          </a:prstGeom>
          <a:gradFill rotWithShape="1">
            <a:gsLst>
              <a:gs pos="0">
                <a:srgbClr val="FF9933"/>
              </a:gs>
              <a:gs pos="100000">
                <a:srgbClr val="FF6600"/>
              </a:gs>
            </a:gsLst>
            <a:lin ang="5400000" scaled="1"/>
          </a:gradFill>
          <a:ln w="19050" cap="flat" cmpd="sng" algn="ctr">
            <a:solidFill>
              <a:schemeClr val="accent3"/>
            </a:solidFill>
            <a:prstDash val="lgDashDot"/>
            <a:round/>
            <a:headEnd type="none" w="med" len="med"/>
            <a:tailEnd type="none" w="med" len="med"/>
          </a:ln>
          <a:effectLst/>
        </p:spPr>
      </p:cxnSp>
    </p:spTree>
    <p:extLst>
      <p:ext uri="{BB962C8B-B14F-4D97-AF65-F5344CB8AC3E}">
        <p14:creationId xmlns:p14="http://schemas.microsoft.com/office/powerpoint/2010/main" xmlns="" val="53329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a:xfrm>
            <a:off x="676275" y="188913"/>
            <a:ext cx="8432800" cy="533400"/>
          </a:xfrm>
          <a:noFill/>
        </p:spPr>
        <p:txBody>
          <a:bodyPr anchor="b"/>
          <a:lstStyle/>
          <a:p>
            <a:pPr eaLnBrk="1" hangingPunct="1"/>
            <a:r>
              <a:rPr lang="zh-CN" altLang="en-US" dirty="0">
                <a:latin typeface="微软雅黑" pitchFamily="34" charset="-122"/>
                <a:ea typeface="微软雅黑" pitchFamily="34" charset="-122"/>
                <a:cs typeface="Arial" charset="0"/>
              </a:rPr>
              <a:t>证券变动</a:t>
            </a:r>
            <a:r>
              <a:rPr lang="en-US" altLang="zh-CN" dirty="0">
                <a:latin typeface="微软雅黑" pitchFamily="34" charset="-122"/>
                <a:ea typeface="微软雅黑" pitchFamily="34" charset="-122"/>
              </a:rPr>
              <a:t>/</a:t>
            </a:r>
            <a:r>
              <a:rPr lang="zh-CN" altLang="zh-CN" dirty="0">
                <a:latin typeface="微软雅黑" pitchFamily="34" charset="-122"/>
                <a:ea typeface="微软雅黑" pitchFamily="34" charset="-122"/>
              </a:rPr>
              <a:t>非交易明细结果</a:t>
            </a:r>
            <a:r>
              <a:rPr lang="zh-CN" altLang="en-US" dirty="0">
                <a:latin typeface="微软雅黑" pitchFamily="34" charset="-122"/>
                <a:ea typeface="微软雅黑" pitchFamily="34" charset="-122"/>
                <a:cs typeface="Arial" charset="0"/>
              </a:rPr>
              <a:t>文件</a:t>
            </a:r>
            <a:endParaRPr lang="en-GB" altLang="en-GB" dirty="0" smtClean="0">
              <a:latin typeface="微软雅黑" pitchFamily="34" charset="-122"/>
              <a:ea typeface="微软雅黑" pitchFamily="34" charset="-122"/>
              <a:cs typeface="Arial" charset="0"/>
            </a:endParaRPr>
          </a:p>
        </p:txBody>
      </p:sp>
      <p:sp>
        <p:nvSpPr>
          <p:cNvPr id="5" name="矩形 4"/>
          <p:cNvSpPr/>
          <p:nvPr/>
        </p:nvSpPr>
        <p:spPr>
          <a:xfrm>
            <a:off x="971600" y="5313982"/>
            <a:ext cx="5760640" cy="923330"/>
          </a:xfrm>
          <a:prstGeom prst="rect">
            <a:avLst/>
          </a:prstGeom>
        </p:spPr>
        <p:txBody>
          <a:bodyPr wrap="square">
            <a:spAutoFit/>
          </a:bodyPr>
          <a:lstStyle/>
          <a:p>
            <a:pPr algn="just">
              <a:spcAft>
                <a:spcPts val="0"/>
              </a:spcAft>
            </a:pPr>
            <a:r>
              <a:rPr lang="zh-CN" altLang="en-US" b="1" kern="100" dirty="0">
                <a:solidFill>
                  <a:srgbClr val="0070C0"/>
                </a:solidFill>
                <a:latin typeface="微软雅黑" pitchFamily="34" charset="-122"/>
                <a:ea typeface="微软雅黑" pitchFamily="34" charset="-122"/>
                <a:cs typeface="Times New Roman"/>
              </a:rPr>
              <a:t>*注：</a:t>
            </a:r>
            <a:r>
              <a:rPr lang="en-US" altLang="zh-CN" b="1" kern="100" dirty="0">
                <a:solidFill>
                  <a:srgbClr val="0070C0"/>
                </a:solidFill>
                <a:latin typeface="微软雅黑" pitchFamily="34" charset="-122"/>
                <a:ea typeface="微软雅黑" pitchFamily="34" charset="-122"/>
                <a:cs typeface="Times New Roman"/>
              </a:rPr>
              <a:t>SZHK_SJSJG</a:t>
            </a:r>
            <a:r>
              <a:rPr lang="zh-CN" altLang="en-US" b="1" kern="100" dirty="0">
                <a:solidFill>
                  <a:srgbClr val="0070C0"/>
                </a:solidFill>
                <a:latin typeface="微软雅黑" pitchFamily="34" charset="-122"/>
                <a:ea typeface="微软雅黑" pitchFamily="34" charset="-122"/>
                <a:cs typeface="Times New Roman"/>
              </a:rPr>
              <a:t>中仅含非交易业务的证券及权益变动数据，对于交易类证券变动数据，参与人应根据</a:t>
            </a:r>
            <a:r>
              <a:rPr lang="en-US" altLang="zh-CN" b="1" kern="100" dirty="0">
                <a:solidFill>
                  <a:srgbClr val="0070C0"/>
                </a:solidFill>
                <a:latin typeface="微软雅黑" pitchFamily="34" charset="-122"/>
                <a:ea typeface="微软雅黑" pitchFamily="34" charset="-122"/>
                <a:cs typeface="Times New Roman"/>
              </a:rPr>
              <a:t>SZHK_SJSMX1</a:t>
            </a:r>
            <a:r>
              <a:rPr lang="zh-CN" altLang="en-US" b="1" kern="100" dirty="0">
                <a:solidFill>
                  <a:srgbClr val="0070C0"/>
                </a:solidFill>
                <a:latin typeface="微软雅黑" pitchFamily="34" charset="-122"/>
                <a:ea typeface="微软雅黑" pitchFamily="34" charset="-122"/>
                <a:cs typeface="Times New Roman"/>
              </a:rPr>
              <a:t>的交易清算数据进行相应证券交收登记。</a:t>
            </a:r>
          </a:p>
        </p:txBody>
      </p:sp>
      <p:grpSp>
        <p:nvGrpSpPr>
          <p:cNvPr id="10" name="组合 9"/>
          <p:cNvGrpSpPr/>
          <p:nvPr/>
        </p:nvGrpSpPr>
        <p:grpSpPr>
          <a:xfrm>
            <a:off x="1043608" y="1124744"/>
            <a:ext cx="6912768" cy="3456384"/>
            <a:chOff x="755576" y="1052736"/>
            <a:chExt cx="6912768" cy="3456384"/>
          </a:xfrm>
        </p:grpSpPr>
        <p:grpSp>
          <p:nvGrpSpPr>
            <p:cNvPr id="9" name="组合 8"/>
            <p:cNvGrpSpPr/>
            <p:nvPr/>
          </p:nvGrpSpPr>
          <p:grpSpPr>
            <a:xfrm>
              <a:off x="755576" y="1052736"/>
              <a:ext cx="3096344" cy="3456384"/>
              <a:chOff x="611560" y="1052736"/>
              <a:chExt cx="3096344" cy="3456384"/>
            </a:xfrm>
          </p:grpSpPr>
          <p:sp>
            <p:nvSpPr>
              <p:cNvPr id="6" name="圆角矩形 5"/>
              <p:cNvSpPr/>
              <p:nvPr/>
            </p:nvSpPr>
            <p:spPr bwMode="auto">
              <a:xfrm>
                <a:off x="1007604" y="1448780"/>
                <a:ext cx="2700300" cy="396044"/>
              </a:xfrm>
              <a:prstGeom prst="round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dirty="0">
                    <a:latin typeface="微软雅黑" pitchFamily="34" charset="-122"/>
                    <a:ea typeface="微软雅黑" pitchFamily="34" charset="-122"/>
                  </a:rPr>
                  <a:t>SZHK_SJSJG</a:t>
                </a:r>
              </a:p>
            </p:txBody>
          </p:sp>
          <p:sp>
            <p:nvSpPr>
              <p:cNvPr id="3" name="椭圆 2"/>
              <p:cNvSpPr/>
              <p:nvPr/>
            </p:nvSpPr>
            <p:spPr bwMode="auto">
              <a:xfrm>
                <a:off x="611560" y="1052736"/>
                <a:ext cx="792088" cy="792088"/>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CN" altLang="en-US" sz="3200" dirty="0">
                    <a:solidFill>
                      <a:schemeClr val="bg1"/>
                    </a:solidFill>
                    <a:latin typeface="微软雅黑" pitchFamily="34" charset="-122"/>
                    <a:ea typeface="微软雅黑" pitchFamily="34" charset="-122"/>
                  </a:rPr>
                  <a:t>深</a:t>
                </a:r>
                <a:endParaRPr kumimoji="0" lang="zh-CN" altLang="en-US" sz="3200" b="0" i="0" u="none" strike="noStrike" cap="none" normalizeH="0" baseline="0" dirty="0" smtClean="0">
                  <a:ln>
                    <a:noFill/>
                  </a:ln>
                  <a:solidFill>
                    <a:schemeClr val="bg1"/>
                  </a:solidFill>
                  <a:effectLst/>
                  <a:latin typeface="微软雅黑" pitchFamily="34" charset="-122"/>
                  <a:ea typeface="微软雅黑" pitchFamily="34" charset="-122"/>
                </a:endParaRPr>
              </a:p>
            </p:txBody>
          </p:sp>
          <p:sp>
            <p:nvSpPr>
              <p:cNvPr id="7" name="对角圆角矩形 6"/>
              <p:cNvSpPr/>
              <p:nvPr/>
            </p:nvSpPr>
            <p:spPr bwMode="auto">
              <a:xfrm>
                <a:off x="611560" y="1844824"/>
                <a:ext cx="3024336" cy="2664296"/>
              </a:xfrm>
              <a:prstGeom prst="round2DiagRect">
                <a:avLst/>
              </a:prstGeom>
              <a:solidFill>
                <a:schemeClr val="bg1"/>
              </a:solidFill>
              <a:ln w="28575"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lvl="0" indent="-285750">
                  <a:buFont typeface="Wingdings" pitchFamily="2" charset="2"/>
                  <a:buChar char="p"/>
                </a:pPr>
                <a:r>
                  <a:rPr lang="zh-CN" altLang="en-US" dirty="0" smtClean="0">
                    <a:solidFill>
                      <a:srgbClr val="FF0000"/>
                    </a:solidFill>
                    <a:latin typeface="微软雅黑" pitchFamily="34" charset="-122"/>
                    <a:ea typeface="微软雅黑" pitchFamily="34" charset="-122"/>
                    <a:cs typeface="Times New Roman"/>
                  </a:rPr>
                  <a:t>含</a:t>
                </a:r>
                <a:r>
                  <a:rPr lang="zh-CN" altLang="en-US" dirty="0">
                    <a:solidFill>
                      <a:srgbClr val="FF0000"/>
                    </a:solidFill>
                    <a:latin typeface="微软雅黑" pitchFamily="34" charset="-122"/>
                    <a:ea typeface="微软雅黑" pitchFamily="34" charset="-122"/>
                    <a:cs typeface="Times New Roman"/>
                  </a:rPr>
                  <a:t>非交易业务证券及权益的变动</a:t>
                </a:r>
                <a:r>
                  <a:rPr lang="zh-CN" altLang="en-US" dirty="0" smtClean="0">
                    <a:solidFill>
                      <a:srgbClr val="FF0000"/>
                    </a:solidFill>
                    <a:latin typeface="微软雅黑" pitchFamily="34" charset="-122"/>
                    <a:ea typeface="微软雅黑" pitchFamily="34" charset="-122"/>
                    <a:cs typeface="Times New Roman"/>
                  </a:rPr>
                  <a:t>数据</a:t>
                </a:r>
                <a:endParaRPr lang="en-US" altLang="zh-CN" dirty="0" smtClean="0">
                  <a:solidFill>
                    <a:srgbClr val="FF0000"/>
                  </a:solidFill>
                  <a:latin typeface="微软雅黑" pitchFamily="34" charset="-122"/>
                  <a:ea typeface="微软雅黑" pitchFamily="34" charset="-122"/>
                  <a:cs typeface="Times New Roman"/>
                </a:endParaRPr>
              </a:p>
              <a:p>
                <a:pPr marL="285750" lvl="0" indent="-285750">
                  <a:buFont typeface="Wingdings" pitchFamily="2" charset="2"/>
                  <a:buChar char="p"/>
                </a:pPr>
                <a:r>
                  <a:rPr lang="zh-CN" altLang="en-US" dirty="0" smtClean="0">
                    <a:solidFill>
                      <a:srgbClr val="FF0000"/>
                    </a:solidFill>
                    <a:latin typeface="微软雅黑" pitchFamily="34" charset="-122"/>
                    <a:ea typeface="微软雅黑" pitchFamily="34" charset="-122"/>
                    <a:cs typeface="Times New Roman"/>
                  </a:rPr>
                  <a:t>含非交易资金明细数据</a:t>
                </a:r>
                <a:endParaRPr lang="zh-CN" altLang="en-US" dirty="0">
                  <a:solidFill>
                    <a:srgbClr val="FF0000"/>
                  </a:solidFill>
                  <a:latin typeface="微软雅黑" pitchFamily="34" charset="-122"/>
                  <a:ea typeface="微软雅黑" pitchFamily="34" charset="-122"/>
                  <a:cs typeface="Times New Roman"/>
                </a:endParaRPr>
              </a:p>
            </p:txBody>
          </p:sp>
        </p:grpSp>
        <p:grpSp>
          <p:nvGrpSpPr>
            <p:cNvPr id="11" name="组合 10"/>
            <p:cNvGrpSpPr/>
            <p:nvPr/>
          </p:nvGrpSpPr>
          <p:grpSpPr>
            <a:xfrm>
              <a:off x="4572000" y="1052736"/>
              <a:ext cx="3096344" cy="3456384"/>
              <a:chOff x="611560" y="1052736"/>
              <a:chExt cx="3096344" cy="3456384"/>
            </a:xfrm>
          </p:grpSpPr>
          <p:sp>
            <p:nvSpPr>
              <p:cNvPr id="12" name="圆角矩形 11"/>
              <p:cNvSpPr/>
              <p:nvPr/>
            </p:nvSpPr>
            <p:spPr bwMode="auto">
              <a:xfrm>
                <a:off x="1007604" y="1448780"/>
                <a:ext cx="2700300" cy="396044"/>
              </a:xfrm>
              <a:prstGeom prst="round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dirty="0" err="1">
                    <a:latin typeface="微软雅黑" pitchFamily="34" charset="-122"/>
                    <a:ea typeface="微软雅黑" pitchFamily="34" charset="-122"/>
                  </a:rPr>
                  <a:t>hk_zqbd</a:t>
                </a:r>
                <a:endParaRPr lang="en-US" altLang="zh-CN" dirty="0">
                  <a:latin typeface="微软雅黑" pitchFamily="34" charset="-122"/>
                  <a:ea typeface="微软雅黑" pitchFamily="34" charset="-122"/>
                </a:endParaRPr>
              </a:p>
            </p:txBody>
          </p:sp>
          <p:sp>
            <p:nvSpPr>
              <p:cNvPr id="13" name="椭圆 12"/>
              <p:cNvSpPr/>
              <p:nvPr/>
            </p:nvSpPr>
            <p:spPr bwMode="auto">
              <a:xfrm>
                <a:off x="611560" y="1052736"/>
                <a:ext cx="792088" cy="792088"/>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3200" b="0" i="0" u="none" strike="noStrike" cap="none" normalizeH="0" baseline="0" dirty="0" smtClean="0">
                    <a:ln>
                      <a:noFill/>
                    </a:ln>
                    <a:solidFill>
                      <a:schemeClr val="bg1"/>
                    </a:solidFill>
                    <a:effectLst/>
                    <a:latin typeface="微软雅黑" pitchFamily="34" charset="-122"/>
                    <a:ea typeface="微软雅黑" pitchFamily="34" charset="-122"/>
                  </a:rPr>
                  <a:t>沪</a:t>
                </a:r>
              </a:p>
            </p:txBody>
          </p:sp>
          <p:sp>
            <p:nvSpPr>
              <p:cNvPr id="14" name="对角圆角矩形 13"/>
              <p:cNvSpPr/>
              <p:nvPr/>
            </p:nvSpPr>
            <p:spPr bwMode="auto">
              <a:xfrm>
                <a:off x="611560" y="1844824"/>
                <a:ext cx="3024336" cy="2664296"/>
              </a:xfrm>
              <a:prstGeom prst="round2DiagRect">
                <a:avLst/>
              </a:prstGeom>
              <a:solidFill>
                <a:schemeClr val="bg1"/>
              </a:solidFill>
              <a:ln w="28575"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lvl="0" indent="-285750">
                  <a:buFont typeface="Wingdings" pitchFamily="2" charset="2"/>
                  <a:buChar char="p"/>
                </a:pPr>
                <a:r>
                  <a:rPr lang="zh-CN" altLang="en-US" dirty="0">
                    <a:solidFill>
                      <a:srgbClr val="FF0000"/>
                    </a:solidFill>
                    <a:latin typeface="微软雅黑" pitchFamily="34" charset="-122"/>
                    <a:ea typeface="微软雅黑" pitchFamily="34" charset="-122"/>
                    <a:cs typeface="Times New Roman"/>
                  </a:rPr>
                  <a:t>当日证券账户中各类证券及权益的变动数据</a:t>
                </a:r>
              </a:p>
            </p:txBody>
          </p:sp>
        </p:grpSp>
      </p:grpSp>
      <p:cxnSp>
        <p:nvCxnSpPr>
          <p:cNvPr id="16" name="直接连接符 15"/>
          <p:cNvCxnSpPr/>
          <p:nvPr/>
        </p:nvCxnSpPr>
        <p:spPr>
          <a:xfrm>
            <a:off x="1043608" y="6237312"/>
            <a:ext cx="5688632" cy="0"/>
          </a:xfrm>
          <a:prstGeom prst="line">
            <a:avLst/>
          </a:prstGeom>
          <a:noFill/>
          <a:ln w="38100" cap="flat" cmpd="sng" algn="ctr">
            <a:solidFill>
              <a:srgbClr val="0070C0"/>
            </a:solidFill>
            <a:prstDash val="solid"/>
          </a:ln>
          <a:effectLst/>
        </p:spPr>
      </p:cxnSp>
    </p:spTree>
    <p:extLst>
      <p:ext uri="{BB962C8B-B14F-4D97-AF65-F5344CB8AC3E}">
        <p14:creationId xmlns:p14="http://schemas.microsoft.com/office/powerpoint/2010/main" xmlns="" val="224878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a:xfrm>
            <a:off x="676275" y="188913"/>
            <a:ext cx="8432800" cy="533400"/>
          </a:xfrm>
          <a:noFill/>
        </p:spPr>
        <p:txBody>
          <a:bodyPr anchor="b"/>
          <a:lstStyle/>
          <a:p>
            <a:pPr eaLnBrk="1" hangingPunct="1"/>
            <a:r>
              <a:rPr lang="zh-CN" altLang="en-US" dirty="0">
                <a:latin typeface="微软雅黑" pitchFamily="34" charset="-122"/>
                <a:ea typeface="微软雅黑" pitchFamily="34" charset="-122"/>
                <a:cs typeface="Arial" charset="0"/>
              </a:rPr>
              <a:t>证券余额对账文件</a:t>
            </a:r>
            <a:endParaRPr lang="en-GB" altLang="en-GB" dirty="0" smtClean="0">
              <a:latin typeface="微软雅黑" pitchFamily="34" charset="-122"/>
              <a:ea typeface="微软雅黑" pitchFamily="34" charset="-122"/>
              <a:cs typeface="Arial" charset="0"/>
            </a:endParaRPr>
          </a:p>
        </p:txBody>
      </p:sp>
      <p:sp>
        <p:nvSpPr>
          <p:cNvPr id="5" name="矩形 4"/>
          <p:cNvSpPr/>
          <p:nvPr/>
        </p:nvSpPr>
        <p:spPr>
          <a:xfrm>
            <a:off x="1007604" y="4627002"/>
            <a:ext cx="7164796" cy="1754326"/>
          </a:xfrm>
          <a:prstGeom prst="rect">
            <a:avLst/>
          </a:prstGeom>
        </p:spPr>
        <p:txBody>
          <a:bodyPr wrap="square">
            <a:spAutoFit/>
          </a:bodyPr>
          <a:lstStyle/>
          <a:p>
            <a:pPr algn="just">
              <a:spcAft>
                <a:spcPts val="0"/>
              </a:spcAft>
            </a:pPr>
            <a:r>
              <a:rPr lang="zh-CN" altLang="en-US" b="1" kern="100" dirty="0">
                <a:solidFill>
                  <a:srgbClr val="0070C0"/>
                </a:solidFill>
                <a:latin typeface="微软雅黑" pitchFamily="34" charset="-122"/>
                <a:ea typeface="微软雅黑" pitchFamily="34" charset="-122"/>
                <a:cs typeface="Times New Roman"/>
              </a:rPr>
              <a:t>*注：数据含义上，深圳和上海一致，均包含证券及权益的登记明细；</a:t>
            </a:r>
          </a:p>
          <a:p>
            <a:pPr algn="just">
              <a:spcAft>
                <a:spcPts val="0"/>
              </a:spcAft>
            </a:pPr>
            <a:r>
              <a:rPr lang="zh-CN" altLang="en-US" b="1" kern="100" dirty="0">
                <a:solidFill>
                  <a:srgbClr val="0070C0"/>
                </a:solidFill>
                <a:latin typeface="微软雅黑" pitchFamily="34" charset="-122"/>
                <a:ea typeface="微软雅黑" pitchFamily="34" charset="-122"/>
                <a:cs typeface="Times New Roman"/>
              </a:rPr>
              <a:t>但</a:t>
            </a:r>
            <a:r>
              <a:rPr lang="zh-CN" altLang="en-US" b="1" kern="100" dirty="0" smtClean="0">
                <a:solidFill>
                  <a:srgbClr val="0070C0"/>
                </a:solidFill>
                <a:latin typeface="微软雅黑" pitchFamily="34" charset="-122"/>
                <a:ea typeface="微软雅黑" pitchFamily="34" charset="-122"/>
                <a:cs typeface="Times New Roman"/>
              </a:rPr>
              <a:t>在权益类别和权益</a:t>
            </a:r>
            <a:r>
              <a:rPr lang="zh-CN" altLang="en-US" b="1" kern="100" dirty="0">
                <a:solidFill>
                  <a:srgbClr val="0070C0"/>
                </a:solidFill>
                <a:latin typeface="微软雅黑" pitchFamily="34" charset="-122"/>
                <a:ea typeface="微软雅黑" pitchFamily="34" charset="-122"/>
                <a:cs typeface="Times New Roman"/>
              </a:rPr>
              <a:t>表达上有所不同</a:t>
            </a:r>
            <a:r>
              <a:rPr lang="zh-CN" altLang="en-US" b="1" kern="100" dirty="0" smtClean="0">
                <a:solidFill>
                  <a:srgbClr val="0070C0"/>
                </a:solidFill>
                <a:latin typeface="微软雅黑" pitchFamily="34" charset="-122"/>
                <a:ea typeface="微软雅黑" pitchFamily="34" charset="-122"/>
                <a:cs typeface="Times New Roman"/>
              </a:rPr>
              <a:t>：</a:t>
            </a:r>
            <a:endParaRPr lang="en-US" altLang="zh-CN" b="1" kern="100" dirty="0" smtClean="0">
              <a:solidFill>
                <a:srgbClr val="0070C0"/>
              </a:solidFill>
              <a:latin typeface="微软雅黑" pitchFamily="34" charset="-122"/>
              <a:ea typeface="微软雅黑" pitchFamily="34" charset="-122"/>
              <a:cs typeface="Times New Roman"/>
            </a:endParaRPr>
          </a:p>
          <a:p>
            <a:pPr algn="just">
              <a:spcAft>
                <a:spcPts val="0"/>
              </a:spcAft>
            </a:pPr>
            <a:r>
              <a:rPr lang="zh-CN" altLang="en-US" b="1" kern="100" dirty="0" smtClean="0">
                <a:solidFill>
                  <a:srgbClr val="0070C0"/>
                </a:solidFill>
                <a:latin typeface="微软雅黑" pitchFamily="34" charset="-122"/>
                <a:ea typeface="微软雅黑" pitchFamily="34" charset="-122"/>
                <a:cs typeface="Times New Roman"/>
              </a:rPr>
              <a:t>对于</a:t>
            </a:r>
            <a:r>
              <a:rPr lang="zh-CN" altLang="en-US" b="1" kern="100" dirty="0">
                <a:solidFill>
                  <a:srgbClr val="0070C0"/>
                </a:solidFill>
                <a:latin typeface="微软雅黑" pitchFamily="34" charset="-122"/>
                <a:ea typeface="微软雅黑" pitchFamily="34" charset="-122"/>
                <a:cs typeface="Times New Roman"/>
              </a:rPr>
              <a:t>红股权，上海在股权登记日至红股派发到账日期间没有对外发送此类的权益数据；</a:t>
            </a:r>
          </a:p>
          <a:p>
            <a:pPr algn="just">
              <a:spcAft>
                <a:spcPts val="0"/>
              </a:spcAft>
            </a:pPr>
            <a:r>
              <a:rPr lang="zh-CN" altLang="en-US" b="1" kern="100" dirty="0">
                <a:solidFill>
                  <a:srgbClr val="0070C0"/>
                </a:solidFill>
                <a:latin typeface="微软雅黑" pitchFamily="34" charset="-122"/>
                <a:ea typeface="微软雅黑" pitchFamily="34" charset="-122"/>
                <a:cs typeface="Times New Roman"/>
              </a:rPr>
              <a:t>深圳在此期间内，根据股权登记日持有</a:t>
            </a:r>
            <a:r>
              <a:rPr lang="zh-CN" altLang="en-US" b="1" kern="100" dirty="0" smtClean="0">
                <a:solidFill>
                  <a:srgbClr val="0070C0"/>
                </a:solidFill>
                <a:latin typeface="微软雅黑" pitchFamily="34" charset="-122"/>
                <a:ea typeface="微软雅黑" pitchFamily="34" charset="-122"/>
                <a:cs typeface="Times New Roman"/>
              </a:rPr>
              <a:t>的股份数量</a:t>
            </a:r>
            <a:r>
              <a:rPr lang="zh-CN" altLang="en-US" b="1" kern="100" dirty="0">
                <a:solidFill>
                  <a:srgbClr val="0070C0"/>
                </a:solidFill>
                <a:latin typeface="微软雅黑" pitchFamily="34" charset="-122"/>
                <a:ea typeface="微软雅黑" pitchFamily="34" charset="-122"/>
                <a:cs typeface="Times New Roman"/>
              </a:rPr>
              <a:t>，按</a:t>
            </a:r>
            <a:r>
              <a:rPr lang="en-US" altLang="zh-CN" b="1" kern="100" dirty="0">
                <a:solidFill>
                  <a:srgbClr val="0070C0"/>
                </a:solidFill>
                <a:latin typeface="微软雅黑" pitchFamily="34" charset="-122"/>
                <a:ea typeface="微软雅黑" pitchFamily="34" charset="-122"/>
                <a:cs typeface="Times New Roman"/>
              </a:rPr>
              <a:t>1:1</a:t>
            </a:r>
            <a:r>
              <a:rPr lang="zh-CN" altLang="en-US" b="1" kern="100" dirty="0">
                <a:solidFill>
                  <a:srgbClr val="0070C0"/>
                </a:solidFill>
                <a:latin typeface="微软雅黑" pitchFamily="34" charset="-122"/>
                <a:ea typeface="微软雅黑" pitchFamily="34" charset="-122"/>
                <a:cs typeface="Times New Roman"/>
              </a:rPr>
              <a:t>比例派发相应的红股权，并在红股到账日进行红股权的注销与红股到账的托管。</a:t>
            </a:r>
          </a:p>
        </p:txBody>
      </p:sp>
      <p:grpSp>
        <p:nvGrpSpPr>
          <p:cNvPr id="10" name="组合 9"/>
          <p:cNvGrpSpPr/>
          <p:nvPr/>
        </p:nvGrpSpPr>
        <p:grpSpPr>
          <a:xfrm>
            <a:off x="1043608" y="1124744"/>
            <a:ext cx="6912768" cy="2304256"/>
            <a:chOff x="755576" y="1052736"/>
            <a:chExt cx="6912768" cy="2304256"/>
          </a:xfrm>
        </p:grpSpPr>
        <p:grpSp>
          <p:nvGrpSpPr>
            <p:cNvPr id="9" name="组合 8"/>
            <p:cNvGrpSpPr/>
            <p:nvPr/>
          </p:nvGrpSpPr>
          <p:grpSpPr>
            <a:xfrm>
              <a:off x="755576" y="1052736"/>
              <a:ext cx="3096344" cy="2304256"/>
              <a:chOff x="611560" y="1052736"/>
              <a:chExt cx="3096344" cy="2304256"/>
            </a:xfrm>
          </p:grpSpPr>
          <p:sp>
            <p:nvSpPr>
              <p:cNvPr id="6" name="圆角矩形 5"/>
              <p:cNvSpPr/>
              <p:nvPr/>
            </p:nvSpPr>
            <p:spPr bwMode="auto">
              <a:xfrm>
                <a:off x="1007604" y="1448780"/>
                <a:ext cx="2700300" cy="396044"/>
              </a:xfrm>
              <a:prstGeom prst="round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dirty="0">
                    <a:latin typeface="微软雅黑" pitchFamily="34" charset="-122"/>
                    <a:ea typeface="微软雅黑" pitchFamily="34" charset="-122"/>
                  </a:rPr>
                  <a:t>SZHK_SJSDZ</a:t>
                </a:r>
              </a:p>
            </p:txBody>
          </p:sp>
          <p:sp>
            <p:nvSpPr>
              <p:cNvPr id="3" name="椭圆 2"/>
              <p:cNvSpPr/>
              <p:nvPr/>
            </p:nvSpPr>
            <p:spPr bwMode="auto">
              <a:xfrm>
                <a:off x="611560" y="1052736"/>
                <a:ext cx="792088" cy="792088"/>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CN" altLang="en-US" sz="3200" dirty="0">
                    <a:solidFill>
                      <a:schemeClr val="bg1"/>
                    </a:solidFill>
                    <a:latin typeface="微软雅黑" pitchFamily="34" charset="-122"/>
                    <a:ea typeface="微软雅黑" pitchFamily="34" charset="-122"/>
                  </a:rPr>
                  <a:t>深</a:t>
                </a:r>
                <a:endParaRPr kumimoji="0" lang="zh-CN" altLang="en-US" sz="3200" b="0" i="0" u="none" strike="noStrike" cap="none" normalizeH="0" baseline="0" dirty="0" smtClean="0">
                  <a:ln>
                    <a:noFill/>
                  </a:ln>
                  <a:solidFill>
                    <a:schemeClr val="bg1"/>
                  </a:solidFill>
                  <a:effectLst/>
                  <a:latin typeface="微软雅黑" pitchFamily="34" charset="-122"/>
                  <a:ea typeface="微软雅黑" pitchFamily="34" charset="-122"/>
                </a:endParaRPr>
              </a:p>
            </p:txBody>
          </p:sp>
          <p:sp>
            <p:nvSpPr>
              <p:cNvPr id="7" name="对角圆角矩形 6"/>
              <p:cNvSpPr/>
              <p:nvPr/>
            </p:nvSpPr>
            <p:spPr bwMode="auto">
              <a:xfrm>
                <a:off x="611560" y="1844824"/>
                <a:ext cx="3024336" cy="1512168"/>
              </a:xfrm>
              <a:prstGeom prst="round2DiagRect">
                <a:avLst/>
              </a:prstGeom>
              <a:solidFill>
                <a:schemeClr val="bg1"/>
              </a:solidFill>
              <a:ln w="28575"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lvl="0" indent="-285750">
                  <a:buFont typeface="Wingdings" pitchFamily="2" charset="2"/>
                  <a:buChar char="p"/>
                </a:pPr>
                <a:r>
                  <a:rPr lang="zh-CN" altLang="en-US" dirty="0">
                    <a:latin typeface="微软雅黑" pitchFamily="34" charset="-122"/>
                    <a:ea typeface="微软雅黑" pitchFamily="34" charset="-122"/>
                    <a:cs typeface="Times New Roman"/>
                  </a:rPr>
                  <a:t>当日日终证券账户的各类证券余额信息</a:t>
                </a:r>
              </a:p>
            </p:txBody>
          </p:sp>
        </p:grpSp>
        <p:grpSp>
          <p:nvGrpSpPr>
            <p:cNvPr id="11" name="组合 10"/>
            <p:cNvGrpSpPr/>
            <p:nvPr/>
          </p:nvGrpSpPr>
          <p:grpSpPr>
            <a:xfrm>
              <a:off x="4572000" y="1052736"/>
              <a:ext cx="3096344" cy="2304256"/>
              <a:chOff x="611560" y="1052736"/>
              <a:chExt cx="3096344" cy="2304256"/>
            </a:xfrm>
          </p:grpSpPr>
          <p:sp>
            <p:nvSpPr>
              <p:cNvPr id="12" name="圆角矩形 11"/>
              <p:cNvSpPr/>
              <p:nvPr/>
            </p:nvSpPr>
            <p:spPr bwMode="auto">
              <a:xfrm>
                <a:off x="1007604" y="1448780"/>
                <a:ext cx="2700300" cy="396044"/>
              </a:xfrm>
              <a:prstGeom prst="round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dirty="0" err="1">
                    <a:latin typeface="微软雅黑" pitchFamily="34" charset="-122"/>
                    <a:ea typeface="微软雅黑" pitchFamily="34" charset="-122"/>
                  </a:rPr>
                  <a:t>hk_zqye</a:t>
                </a:r>
                <a:endParaRPr lang="en-US" altLang="zh-CN" dirty="0">
                  <a:latin typeface="微软雅黑" pitchFamily="34" charset="-122"/>
                  <a:ea typeface="微软雅黑" pitchFamily="34" charset="-122"/>
                </a:endParaRPr>
              </a:p>
            </p:txBody>
          </p:sp>
          <p:sp>
            <p:nvSpPr>
              <p:cNvPr id="13" name="椭圆 12"/>
              <p:cNvSpPr/>
              <p:nvPr/>
            </p:nvSpPr>
            <p:spPr bwMode="auto">
              <a:xfrm>
                <a:off x="611560" y="1052736"/>
                <a:ext cx="792088" cy="792088"/>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3200" b="0" i="0" u="none" strike="noStrike" cap="none" normalizeH="0" baseline="0" dirty="0" smtClean="0">
                    <a:ln>
                      <a:noFill/>
                    </a:ln>
                    <a:solidFill>
                      <a:schemeClr val="bg1"/>
                    </a:solidFill>
                    <a:effectLst/>
                    <a:latin typeface="微软雅黑" pitchFamily="34" charset="-122"/>
                    <a:ea typeface="微软雅黑" pitchFamily="34" charset="-122"/>
                  </a:rPr>
                  <a:t>沪</a:t>
                </a:r>
              </a:p>
            </p:txBody>
          </p:sp>
          <p:sp>
            <p:nvSpPr>
              <p:cNvPr id="14" name="对角圆角矩形 13"/>
              <p:cNvSpPr/>
              <p:nvPr/>
            </p:nvSpPr>
            <p:spPr bwMode="auto">
              <a:xfrm>
                <a:off x="611560" y="1844824"/>
                <a:ext cx="3024336" cy="1512168"/>
              </a:xfrm>
              <a:prstGeom prst="round2DiagRect">
                <a:avLst/>
              </a:prstGeom>
              <a:solidFill>
                <a:schemeClr val="bg1"/>
              </a:solidFill>
              <a:ln w="28575"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lvl="0" indent="-285750">
                  <a:buFont typeface="Wingdings" pitchFamily="2" charset="2"/>
                  <a:buChar char="p"/>
                </a:pPr>
                <a:r>
                  <a:rPr lang="zh-CN" altLang="en-US" dirty="0">
                    <a:latin typeface="微软雅黑" pitchFamily="34" charset="-122"/>
                    <a:ea typeface="微软雅黑" pitchFamily="34" charset="-122"/>
                    <a:cs typeface="Times New Roman"/>
                  </a:rPr>
                  <a:t>当日日终证券账户的各类证券余额信息</a:t>
                </a:r>
              </a:p>
            </p:txBody>
          </p:sp>
        </p:grpSp>
      </p:grpSp>
      <p:cxnSp>
        <p:nvCxnSpPr>
          <p:cNvPr id="16" name="直接连接符 15"/>
          <p:cNvCxnSpPr/>
          <p:nvPr/>
        </p:nvCxnSpPr>
        <p:spPr>
          <a:xfrm>
            <a:off x="1043608" y="6381328"/>
            <a:ext cx="5688632" cy="0"/>
          </a:xfrm>
          <a:prstGeom prst="line">
            <a:avLst/>
          </a:prstGeom>
          <a:noFill/>
          <a:ln w="38100" cap="flat" cmpd="sng" algn="ctr">
            <a:solidFill>
              <a:srgbClr val="0070C0"/>
            </a:solidFill>
            <a:prstDash val="solid"/>
          </a:ln>
          <a:effectLst/>
        </p:spPr>
      </p:cxnSp>
      <p:cxnSp>
        <p:nvCxnSpPr>
          <p:cNvPr id="15" name="直接连接符 14"/>
          <p:cNvCxnSpPr/>
          <p:nvPr/>
        </p:nvCxnSpPr>
        <p:spPr bwMode="auto">
          <a:xfrm>
            <a:off x="3887924" y="2162592"/>
            <a:ext cx="1116124" cy="0"/>
          </a:xfrm>
          <a:prstGeom prst="line">
            <a:avLst/>
          </a:prstGeom>
          <a:gradFill rotWithShape="1">
            <a:gsLst>
              <a:gs pos="0">
                <a:srgbClr val="FF9933"/>
              </a:gs>
              <a:gs pos="100000">
                <a:srgbClr val="FF6600"/>
              </a:gs>
            </a:gsLst>
            <a:lin ang="5400000" scaled="1"/>
          </a:gradFill>
          <a:ln w="19050" cap="flat" cmpd="sng" algn="ctr">
            <a:solidFill>
              <a:schemeClr val="accent3"/>
            </a:solidFill>
            <a:prstDash val="lgDashDot"/>
            <a:round/>
            <a:headEnd type="none" w="med" len="med"/>
            <a:tailEnd type="none" w="med" len="med"/>
          </a:ln>
          <a:effectLst/>
        </p:spPr>
      </p:cxnSp>
    </p:spTree>
    <p:extLst>
      <p:ext uri="{BB962C8B-B14F-4D97-AF65-F5344CB8AC3E}">
        <p14:creationId xmlns:p14="http://schemas.microsoft.com/office/powerpoint/2010/main" xmlns="" val="260634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a:xfrm>
            <a:off x="676275" y="188913"/>
            <a:ext cx="8432800" cy="533400"/>
          </a:xfrm>
          <a:noFill/>
        </p:spPr>
        <p:txBody>
          <a:bodyPr anchor="b"/>
          <a:lstStyle/>
          <a:p>
            <a:pPr eaLnBrk="1" hangingPunct="1"/>
            <a:r>
              <a:rPr lang="zh-CN" altLang="en-US" dirty="0">
                <a:latin typeface="微软雅黑" pitchFamily="34" charset="-122"/>
                <a:ea typeface="微软雅黑" pitchFamily="34" charset="-122"/>
                <a:cs typeface="Arial" charset="0"/>
              </a:rPr>
              <a:t>资金变动文件</a:t>
            </a:r>
            <a:endParaRPr lang="en-GB" altLang="en-GB" dirty="0" smtClean="0">
              <a:latin typeface="微软雅黑" pitchFamily="34" charset="-122"/>
              <a:ea typeface="微软雅黑" pitchFamily="34" charset="-122"/>
              <a:cs typeface="Arial" charset="0"/>
            </a:endParaRPr>
          </a:p>
        </p:txBody>
      </p:sp>
      <p:sp>
        <p:nvSpPr>
          <p:cNvPr id="5" name="矩形 4"/>
          <p:cNvSpPr/>
          <p:nvPr/>
        </p:nvSpPr>
        <p:spPr>
          <a:xfrm>
            <a:off x="1043608" y="4941168"/>
            <a:ext cx="4104456" cy="1200329"/>
          </a:xfrm>
          <a:prstGeom prst="rect">
            <a:avLst/>
          </a:prstGeom>
        </p:spPr>
        <p:txBody>
          <a:bodyPr wrap="square">
            <a:spAutoFit/>
          </a:bodyPr>
          <a:lstStyle/>
          <a:p>
            <a:pPr algn="just">
              <a:spcAft>
                <a:spcPts val="0"/>
              </a:spcAft>
            </a:pPr>
            <a:r>
              <a:rPr lang="zh-CN" altLang="en-US" b="1" kern="100" dirty="0">
                <a:solidFill>
                  <a:srgbClr val="0070C0"/>
                </a:solidFill>
                <a:latin typeface="微软雅黑" pitchFamily="34" charset="-122"/>
                <a:ea typeface="微软雅黑" pitchFamily="34" charset="-122"/>
                <a:cs typeface="Times New Roman"/>
              </a:rPr>
              <a:t>*注：该文件提供了资金账户当日资金变动的明细数据</a:t>
            </a:r>
            <a:r>
              <a:rPr lang="zh-CN" altLang="en-US" b="1" kern="100" dirty="0" smtClean="0">
                <a:solidFill>
                  <a:srgbClr val="0070C0"/>
                </a:solidFill>
                <a:latin typeface="微软雅黑" pitchFamily="34" charset="-122"/>
                <a:ea typeface="微软雅黑" pitchFamily="34" charset="-122"/>
                <a:cs typeface="Times New Roman"/>
              </a:rPr>
              <a:t>，与</a:t>
            </a:r>
            <a:r>
              <a:rPr lang="en-US" altLang="zh-CN" b="1" kern="100" dirty="0" smtClean="0">
                <a:solidFill>
                  <a:srgbClr val="0070C0"/>
                </a:solidFill>
                <a:latin typeface="微软雅黑" pitchFamily="34" charset="-122"/>
                <a:ea typeface="微软雅黑" pitchFamily="34" charset="-122"/>
                <a:cs typeface="Times New Roman"/>
              </a:rPr>
              <a:t>A</a:t>
            </a:r>
            <a:r>
              <a:rPr lang="zh-CN" altLang="en-US" b="1" kern="100" dirty="0" smtClean="0">
                <a:solidFill>
                  <a:srgbClr val="0070C0"/>
                </a:solidFill>
                <a:latin typeface="微软雅黑" pitchFamily="34" charset="-122"/>
                <a:ea typeface="微软雅黑" pitchFamily="34" charset="-122"/>
                <a:cs typeface="Times New Roman"/>
              </a:rPr>
              <a:t>股一致，以便</a:t>
            </a:r>
            <a:r>
              <a:rPr lang="zh-CN" altLang="en-US" b="1" kern="100" dirty="0">
                <a:solidFill>
                  <a:srgbClr val="0070C0"/>
                </a:solidFill>
                <a:latin typeface="微软雅黑" pitchFamily="34" charset="-122"/>
                <a:ea typeface="微软雅黑" pitchFamily="34" charset="-122"/>
                <a:cs typeface="Times New Roman"/>
              </a:rPr>
              <a:t>结算参与机构进行资金对账。</a:t>
            </a:r>
          </a:p>
          <a:p>
            <a:pPr algn="just">
              <a:spcAft>
                <a:spcPts val="0"/>
              </a:spcAft>
            </a:pPr>
            <a:r>
              <a:rPr lang="zh-CN" altLang="en-US" b="1" kern="100" dirty="0">
                <a:solidFill>
                  <a:srgbClr val="0070C0"/>
                </a:solidFill>
                <a:latin typeface="微软雅黑" pitchFamily="34" charset="-122"/>
                <a:ea typeface="微软雅黑" pitchFamily="34" charset="-122"/>
                <a:cs typeface="Times New Roman"/>
              </a:rPr>
              <a:t>数据明细信息沪深有所不同。 </a:t>
            </a:r>
          </a:p>
        </p:txBody>
      </p:sp>
      <p:grpSp>
        <p:nvGrpSpPr>
          <p:cNvPr id="10" name="组合 9"/>
          <p:cNvGrpSpPr/>
          <p:nvPr/>
        </p:nvGrpSpPr>
        <p:grpSpPr>
          <a:xfrm>
            <a:off x="1043608" y="1124744"/>
            <a:ext cx="6912768" cy="2304256"/>
            <a:chOff x="755576" y="1052736"/>
            <a:chExt cx="6912768" cy="2304256"/>
          </a:xfrm>
        </p:grpSpPr>
        <p:grpSp>
          <p:nvGrpSpPr>
            <p:cNvPr id="9" name="组合 8"/>
            <p:cNvGrpSpPr/>
            <p:nvPr/>
          </p:nvGrpSpPr>
          <p:grpSpPr>
            <a:xfrm>
              <a:off x="755576" y="1052736"/>
              <a:ext cx="3096344" cy="2304256"/>
              <a:chOff x="611560" y="1052736"/>
              <a:chExt cx="3096344" cy="2304256"/>
            </a:xfrm>
          </p:grpSpPr>
          <p:sp>
            <p:nvSpPr>
              <p:cNvPr id="6" name="圆角矩形 5"/>
              <p:cNvSpPr/>
              <p:nvPr/>
            </p:nvSpPr>
            <p:spPr bwMode="auto">
              <a:xfrm>
                <a:off x="1007604" y="1448780"/>
                <a:ext cx="2700300" cy="396044"/>
              </a:xfrm>
              <a:prstGeom prst="round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dirty="0">
                    <a:latin typeface="微软雅黑" pitchFamily="34" charset="-122"/>
                    <a:ea typeface="微软雅黑" pitchFamily="34" charset="-122"/>
                  </a:rPr>
                  <a:t>SZHK_SJSZJ</a:t>
                </a:r>
              </a:p>
            </p:txBody>
          </p:sp>
          <p:sp>
            <p:nvSpPr>
              <p:cNvPr id="3" name="椭圆 2"/>
              <p:cNvSpPr/>
              <p:nvPr/>
            </p:nvSpPr>
            <p:spPr bwMode="auto">
              <a:xfrm>
                <a:off x="611560" y="1052736"/>
                <a:ext cx="792088" cy="792088"/>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CN" altLang="en-US" sz="3200" dirty="0">
                    <a:solidFill>
                      <a:schemeClr val="bg1"/>
                    </a:solidFill>
                    <a:latin typeface="微软雅黑" pitchFamily="34" charset="-122"/>
                    <a:ea typeface="微软雅黑" pitchFamily="34" charset="-122"/>
                  </a:rPr>
                  <a:t>深</a:t>
                </a:r>
                <a:endParaRPr kumimoji="0" lang="zh-CN" altLang="en-US" sz="3200" b="0" i="0" u="none" strike="noStrike" cap="none" normalizeH="0" baseline="0" dirty="0" smtClean="0">
                  <a:ln>
                    <a:noFill/>
                  </a:ln>
                  <a:solidFill>
                    <a:schemeClr val="bg1"/>
                  </a:solidFill>
                  <a:effectLst/>
                  <a:latin typeface="微软雅黑" pitchFamily="34" charset="-122"/>
                  <a:ea typeface="微软雅黑" pitchFamily="34" charset="-122"/>
                </a:endParaRPr>
              </a:p>
            </p:txBody>
          </p:sp>
          <p:sp>
            <p:nvSpPr>
              <p:cNvPr id="7" name="对角圆角矩形 6"/>
              <p:cNvSpPr/>
              <p:nvPr/>
            </p:nvSpPr>
            <p:spPr bwMode="auto">
              <a:xfrm>
                <a:off x="611560" y="1844824"/>
                <a:ext cx="3024336" cy="1512168"/>
              </a:xfrm>
              <a:prstGeom prst="round2DiagRect">
                <a:avLst/>
              </a:prstGeom>
              <a:solidFill>
                <a:schemeClr val="bg1"/>
              </a:solidFill>
              <a:ln w="28575"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lvl="0" indent="-285750">
                  <a:buFont typeface="Wingdings" pitchFamily="2" charset="2"/>
                  <a:buChar char="p"/>
                </a:pPr>
                <a:r>
                  <a:rPr lang="zh-CN" altLang="en-US" dirty="0">
                    <a:latin typeface="微软雅黑" pitchFamily="34" charset="-122"/>
                    <a:ea typeface="微软雅黑" pitchFamily="34" charset="-122"/>
                    <a:cs typeface="Times New Roman"/>
                  </a:rPr>
                  <a:t>资金账户当日变动明细数据</a:t>
                </a:r>
              </a:p>
            </p:txBody>
          </p:sp>
        </p:grpSp>
        <p:grpSp>
          <p:nvGrpSpPr>
            <p:cNvPr id="11" name="组合 10"/>
            <p:cNvGrpSpPr/>
            <p:nvPr/>
          </p:nvGrpSpPr>
          <p:grpSpPr>
            <a:xfrm>
              <a:off x="4572000" y="1052736"/>
              <a:ext cx="3096344" cy="2304256"/>
              <a:chOff x="611560" y="1052736"/>
              <a:chExt cx="3096344" cy="2304256"/>
            </a:xfrm>
          </p:grpSpPr>
          <p:sp>
            <p:nvSpPr>
              <p:cNvPr id="12" name="圆角矩形 11"/>
              <p:cNvSpPr/>
              <p:nvPr/>
            </p:nvSpPr>
            <p:spPr bwMode="auto">
              <a:xfrm>
                <a:off x="1007604" y="1448780"/>
                <a:ext cx="2700300" cy="396044"/>
              </a:xfrm>
              <a:prstGeom prst="round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dirty="0" err="1">
                    <a:latin typeface="微软雅黑" pitchFamily="34" charset="-122"/>
                    <a:ea typeface="微软雅黑" pitchFamily="34" charset="-122"/>
                  </a:rPr>
                  <a:t>hk_zjbd</a:t>
                </a:r>
                <a:endParaRPr lang="en-US" altLang="zh-CN" dirty="0">
                  <a:latin typeface="微软雅黑" pitchFamily="34" charset="-122"/>
                  <a:ea typeface="微软雅黑" pitchFamily="34" charset="-122"/>
                </a:endParaRPr>
              </a:p>
            </p:txBody>
          </p:sp>
          <p:sp>
            <p:nvSpPr>
              <p:cNvPr id="13" name="椭圆 12"/>
              <p:cNvSpPr/>
              <p:nvPr/>
            </p:nvSpPr>
            <p:spPr bwMode="auto">
              <a:xfrm>
                <a:off x="611560" y="1052736"/>
                <a:ext cx="792088" cy="792088"/>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3200" b="0" i="0" u="none" strike="noStrike" cap="none" normalizeH="0" baseline="0" dirty="0" smtClean="0">
                    <a:ln>
                      <a:noFill/>
                    </a:ln>
                    <a:solidFill>
                      <a:schemeClr val="bg1"/>
                    </a:solidFill>
                    <a:effectLst/>
                    <a:latin typeface="微软雅黑" pitchFamily="34" charset="-122"/>
                    <a:ea typeface="微软雅黑" pitchFamily="34" charset="-122"/>
                  </a:rPr>
                  <a:t>沪</a:t>
                </a:r>
              </a:p>
            </p:txBody>
          </p:sp>
          <p:sp>
            <p:nvSpPr>
              <p:cNvPr id="14" name="对角圆角矩形 13"/>
              <p:cNvSpPr/>
              <p:nvPr/>
            </p:nvSpPr>
            <p:spPr bwMode="auto">
              <a:xfrm>
                <a:off x="611560" y="1844824"/>
                <a:ext cx="3024336" cy="1512168"/>
              </a:xfrm>
              <a:prstGeom prst="round2DiagRect">
                <a:avLst/>
              </a:prstGeom>
              <a:solidFill>
                <a:schemeClr val="bg1"/>
              </a:solidFill>
              <a:ln w="28575"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lvl="0" indent="-285750">
                  <a:buFont typeface="Wingdings" pitchFamily="2" charset="2"/>
                  <a:buChar char="p"/>
                </a:pPr>
                <a:r>
                  <a:rPr lang="zh-CN" altLang="en-US" dirty="0">
                    <a:latin typeface="微软雅黑" pitchFamily="34" charset="-122"/>
                    <a:ea typeface="微软雅黑" pitchFamily="34" charset="-122"/>
                    <a:cs typeface="Times New Roman"/>
                  </a:rPr>
                  <a:t>资金账户当日变动明细数据</a:t>
                </a:r>
              </a:p>
            </p:txBody>
          </p:sp>
        </p:grpSp>
      </p:grpSp>
      <p:cxnSp>
        <p:nvCxnSpPr>
          <p:cNvPr id="16" name="直接连接符 15"/>
          <p:cNvCxnSpPr/>
          <p:nvPr/>
        </p:nvCxnSpPr>
        <p:spPr>
          <a:xfrm>
            <a:off x="1115616" y="6165304"/>
            <a:ext cx="3960440" cy="0"/>
          </a:xfrm>
          <a:prstGeom prst="line">
            <a:avLst/>
          </a:prstGeom>
          <a:noFill/>
          <a:ln w="38100" cap="flat" cmpd="sng" algn="ctr">
            <a:solidFill>
              <a:srgbClr val="0070C0"/>
            </a:solidFill>
            <a:prstDash val="solid"/>
          </a:ln>
          <a:effectLst/>
        </p:spPr>
      </p:cxnSp>
      <p:cxnSp>
        <p:nvCxnSpPr>
          <p:cNvPr id="15" name="直接连接符 14"/>
          <p:cNvCxnSpPr/>
          <p:nvPr/>
        </p:nvCxnSpPr>
        <p:spPr bwMode="auto">
          <a:xfrm>
            <a:off x="3851920" y="2132856"/>
            <a:ext cx="1152128" cy="0"/>
          </a:xfrm>
          <a:prstGeom prst="line">
            <a:avLst/>
          </a:prstGeom>
          <a:gradFill rotWithShape="1">
            <a:gsLst>
              <a:gs pos="0">
                <a:srgbClr val="FF9933"/>
              </a:gs>
              <a:gs pos="100000">
                <a:srgbClr val="FF6600"/>
              </a:gs>
            </a:gsLst>
            <a:lin ang="5400000" scaled="1"/>
          </a:gradFill>
          <a:ln w="19050" cap="flat" cmpd="sng" algn="ctr">
            <a:solidFill>
              <a:schemeClr val="accent3"/>
            </a:solidFill>
            <a:prstDash val="lgDashDot"/>
            <a:round/>
            <a:headEnd type="none" w="med" len="med"/>
            <a:tailEnd type="none" w="med" len="med"/>
          </a:ln>
          <a:effectLst/>
        </p:spPr>
      </p:cxnSp>
    </p:spTree>
    <p:extLst>
      <p:ext uri="{BB962C8B-B14F-4D97-AF65-F5344CB8AC3E}">
        <p14:creationId xmlns:p14="http://schemas.microsoft.com/office/powerpoint/2010/main" xmlns="" val="106477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a:xfrm>
            <a:off x="676275" y="188913"/>
            <a:ext cx="8432800" cy="533400"/>
          </a:xfrm>
          <a:noFill/>
        </p:spPr>
        <p:txBody>
          <a:bodyPr anchor="b"/>
          <a:lstStyle/>
          <a:p>
            <a:pPr eaLnBrk="1" hangingPunct="1"/>
            <a:r>
              <a:rPr lang="zh-CN" altLang="en-US" dirty="0">
                <a:latin typeface="微软雅黑" pitchFamily="34" charset="-122"/>
                <a:ea typeface="微软雅黑" pitchFamily="34" charset="-122"/>
                <a:cs typeface="Arial" charset="0"/>
              </a:rPr>
              <a:t>资金汇总文件</a:t>
            </a:r>
            <a:endParaRPr lang="en-GB" altLang="en-GB" dirty="0" smtClean="0">
              <a:latin typeface="微软雅黑" pitchFamily="34" charset="-122"/>
              <a:ea typeface="微软雅黑" pitchFamily="34" charset="-122"/>
              <a:cs typeface="Arial" charset="0"/>
            </a:endParaRPr>
          </a:p>
        </p:txBody>
      </p:sp>
      <p:grpSp>
        <p:nvGrpSpPr>
          <p:cNvPr id="10" name="组合 9"/>
          <p:cNvGrpSpPr/>
          <p:nvPr/>
        </p:nvGrpSpPr>
        <p:grpSpPr>
          <a:xfrm>
            <a:off x="1043608" y="1124744"/>
            <a:ext cx="6912768" cy="2952328"/>
            <a:chOff x="755576" y="1052736"/>
            <a:chExt cx="6912768" cy="2952328"/>
          </a:xfrm>
        </p:grpSpPr>
        <p:grpSp>
          <p:nvGrpSpPr>
            <p:cNvPr id="9" name="组合 8"/>
            <p:cNvGrpSpPr/>
            <p:nvPr/>
          </p:nvGrpSpPr>
          <p:grpSpPr>
            <a:xfrm>
              <a:off x="755576" y="1052736"/>
              <a:ext cx="3096344" cy="2952328"/>
              <a:chOff x="611560" y="1052736"/>
              <a:chExt cx="3096344" cy="2952328"/>
            </a:xfrm>
          </p:grpSpPr>
          <p:sp>
            <p:nvSpPr>
              <p:cNvPr id="6" name="圆角矩形 5"/>
              <p:cNvSpPr/>
              <p:nvPr/>
            </p:nvSpPr>
            <p:spPr bwMode="auto">
              <a:xfrm>
                <a:off x="1007604" y="1448780"/>
                <a:ext cx="2700300" cy="396044"/>
              </a:xfrm>
              <a:prstGeom prst="round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dirty="0">
                    <a:latin typeface="微软雅黑" pitchFamily="34" charset="-122"/>
                    <a:ea typeface="微软雅黑" pitchFamily="34" charset="-122"/>
                  </a:rPr>
                  <a:t>SZHK_SJSQS</a:t>
                </a:r>
              </a:p>
            </p:txBody>
          </p:sp>
          <p:sp>
            <p:nvSpPr>
              <p:cNvPr id="3" name="椭圆 2"/>
              <p:cNvSpPr/>
              <p:nvPr/>
            </p:nvSpPr>
            <p:spPr bwMode="auto">
              <a:xfrm>
                <a:off x="611560" y="1052736"/>
                <a:ext cx="792088" cy="792088"/>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CN" altLang="en-US" sz="3200" dirty="0">
                    <a:solidFill>
                      <a:schemeClr val="bg1"/>
                    </a:solidFill>
                    <a:latin typeface="微软雅黑" pitchFamily="34" charset="-122"/>
                    <a:ea typeface="微软雅黑" pitchFamily="34" charset="-122"/>
                  </a:rPr>
                  <a:t>深</a:t>
                </a:r>
                <a:endParaRPr kumimoji="0" lang="zh-CN" altLang="en-US" sz="3200" b="0" i="0" u="none" strike="noStrike" cap="none" normalizeH="0" baseline="0" dirty="0" smtClean="0">
                  <a:ln>
                    <a:noFill/>
                  </a:ln>
                  <a:solidFill>
                    <a:schemeClr val="bg1"/>
                  </a:solidFill>
                  <a:effectLst/>
                  <a:latin typeface="微软雅黑" pitchFamily="34" charset="-122"/>
                  <a:ea typeface="微软雅黑" pitchFamily="34" charset="-122"/>
                </a:endParaRPr>
              </a:p>
            </p:txBody>
          </p:sp>
          <p:sp>
            <p:nvSpPr>
              <p:cNvPr id="7" name="对角圆角矩形 6"/>
              <p:cNvSpPr/>
              <p:nvPr/>
            </p:nvSpPr>
            <p:spPr bwMode="auto">
              <a:xfrm>
                <a:off x="611560" y="1844824"/>
                <a:ext cx="3024336" cy="2160240"/>
              </a:xfrm>
              <a:prstGeom prst="round2DiagRect">
                <a:avLst/>
              </a:prstGeom>
              <a:solidFill>
                <a:schemeClr val="bg1"/>
              </a:solidFill>
              <a:ln w="28575"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lvl="0" indent="-285750">
                  <a:buFont typeface="Wingdings" pitchFamily="2" charset="2"/>
                  <a:buChar char="p"/>
                </a:pPr>
                <a:r>
                  <a:rPr lang="zh-CN" altLang="en-US" dirty="0">
                    <a:latin typeface="微软雅黑" pitchFamily="34" charset="-122"/>
                    <a:ea typeface="微软雅黑" pitchFamily="34" charset="-122"/>
                    <a:cs typeface="Times New Roman"/>
                  </a:rPr>
                  <a:t>交易业务</a:t>
                </a:r>
              </a:p>
              <a:p>
                <a:pPr marL="285750" lvl="0" indent="-285750">
                  <a:buFont typeface="Wingdings" pitchFamily="2" charset="2"/>
                  <a:buChar char="p"/>
                </a:pPr>
                <a:r>
                  <a:rPr lang="zh-CN" altLang="en-US" dirty="0">
                    <a:latin typeface="微软雅黑" pitchFamily="34" charset="-122"/>
                    <a:ea typeface="微软雅黑" pitchFamily="34" charset="-122"/>
                    <a:cs typeface="Times New Roman"/>
                  </a:rPr>
                  <a:t>风控资金业务</a:t>
                </a:r>
              </a:p>
              <a:p>
                <a:pPr marL="285750" lvl="0" indent="-285750">
                  <a:buFont typeface="Wingdings" pitchFamily="2" charset="2"/>
                  <a:buChar char="p"/>
                </a:pPr>
                <a:r>
                  <a:rPr lang="zh-CN" altLang="en-US" dirty="0">
                    <a:latin typeface="微软雅黑" pitchFamily="34" charset="-122"/>
                    <a:ea typeface="微软雅黑" pitchFamily="34" charset="-122"/>
                    <a:cs typeface="Times New Roman"/>
                  </a:rPr>
                  <a:t>证券组合费</a:t>
                </a:r>
              </a:p>
              <a:p>
                <a:pPr marL="285750" lvl="0" indent="-285750">
                  <a:buFont typeface="Wingdings" pitchFamily="2" charset="2"/>
                  <a:buChar char="p"/>
                </a:pPr>
                <a:r>
                  <a:rPr lang="zh-CN" altLang="en-US" dirty="0">
                    <a:solidFill>
                      <a:srgbClr val="FF0000"/>
                    </a:solidFill>
                    <a:latin typeface="微软雅黑" pitchFamily="34" charset="-122"/>
                    <a:ea typeface="微软雅黑" pitchFamily="34" charset="-122"/>
                    <a:cs typeface="Times New Roman"/>
                  </a:rPr>
                  <a:t>非交易业务</a:t>
                </a:r>
              </a:p>
              <a:p>
                <a:pPr marL="285750" lvl="0" indent="-285750">
                  <a:buFont typeface="Wingdings" pitchFamily="2" charset="2"/>
                  <a:buChar char="p"/>
                </a:pPr>
                <a:r>
                  <a:rPr lang="zh-CN" altLang="en-US" dirty="0">
                    <a:latin typeface="微软雅黑" pitchFamily="34" charset="-122"/>
                    <a:ea typeface="微软雅黑" pitchFamily="34" charset="-122"/>
                    <a:cs typeface="Times New Roman"/>
                  </a:rPr>
                  <a:t>公司行为业务</a:t>
                </a:r>
              </a:p>
              <a:p>
                <a:pPr marL="285750" lvl="0" indent="-285750">
                  <a:buFont typeface="Wingdings" pitchFamily="2" charset="2"/>
                  <a:buChar char="p"/>
                </a:pPr>
                <a:r>
                  <a:rPr lang="zh-CN" altLang="en-US" dirty="0">
                    <a:solidFill>
                      <a:srgbClr val="FF0000"/>
                    </a:solidFill>
                    <a:latin typeface="微软雅黑" pitchFamily="34" charset="-122"/>
                    <a:ea typeface="微软雅黑" pitchFamily="34" charset="-122"/>
                    <a:cs typeface="Times New Roman"/>
                  </a:rPr>
                  <a:t>其他资金账户相关业务</a:t>
                </a:r>
              </a:p>
            </p:txBody>
          </p:sp>
        </p:grpSp>
        <p:grpSp>
          <p:nvGrpSpPr>
            <p:cNvPr id="11" name="组合 10"/>
            <p:cNvGrpSpPr/>
            <p:nvPr/>
          </p:nvGrpSpPr>
          <p:grpSpPr>
            <a:xfrm>
              <a:off x="4572000" y="1052736"/>
              <a:ext cx="3096344" cy="2952328"/>
              <a:chOff x="611560" y="1052736"/>
              <a:chExt cx="3096344" cy="2952328"/>
            </a:xfrm>
          </p:grpSpPr>
          <p:sp>
            <p:nvSpPr>
              <p:cNvPr id="12" name="圆角矩形 11"/>
              <p:cNvSpPr/>
              <p:nvPr/>
            </p:nvSpPr>
            <p:spPr bwMode="auto">
              <a:xfrm>
                <a:off x="1007604" y="1448780"/>
                <a:ext cx="2700300" cy="396044"/>
              </a:xfrm>
              <a:prstGeom prst="round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dirty="0" err="1">
                    <a:latin typeface="微软雅黑" pitchFamily="34" charset="-122"/>
                    <a:ea typeface="微软雅黑" pitchFamily="34" charset="-122"/>
                  </a:rPr>
                  <a:t>hk_zjhz</a:t>
                </a:r>
                <a:endParaRPr lang="en-US" altLang="zh-CN" dirty="0">
                  <a:latin typeface="微软雅黑" pitchFamily="34" charset="-122"/>
                  <a:ea typeface="微软雅黑" pitchFamily="34" charset="-122"/>
                </a:endParaRPr>
              </a:p>
            </p:txBody>
          </p:sp>
          <p:sp>
            <p:nvSpPr>
              <p:cNvPr id="13" name="椭圆 12"/>
              <p:cNvSpPr/>
              <p:nvPr/>
            </p:nvSpPr>
            <p:spPr bwMode="auto">
              <a:xfrm>
                <a:off x="611560" y="1052736"/>
                <a:ext cx="792088" cy="792088"/>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3200" b="0" i="0" u="none" strike="noStrike" cap="none" normalizeH="0" baseline="0" dirty="0" smtClean="0">
                    <a:ln>
                      <a:noFill/>
                    </a:ln>
                    <a:solidFill>
                      <a:schemeClr val="bg1"/>
                    </a:solidFill>
                    <a:effectLst/>
                    <a:latin typeface="微软雅黑" pitchFamily="34" charset="-122"/>
                    <a:ea typeface="微软雅黑" pitchFamily="34" charset="-122"/>
                  </a:rPr>
                  <a:t>沪</a:t>
                </a:r>
              </a:p>
            </p:txBody>
          </p:sp>
          <p:sp>
            <p:nvSpPr>
              <p:cNvPr id="14" name="对角圆角矩形 13"/>
              <p:cNvSpPr/>
              <p:nvPr/>
            </p:nvSpPr>
            <p:spPr bwMode="auto">
              <a:xfrm>
                <a:off x="611560" y="1844824"/>
                <a:ext cx="3024336" cy="2160240"/>
              </a:xfrm>
              <a:prstGeom prst="round2DiagRect">
                <a:avLst/>
              </a:prstGeom>
              <a:solidFill>
                <a:schemeClr val="bg1"/>
              </a:solidFill>
              <a:ln w="28575"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lvl="0" indent="-285750">
                  <a:buFont typeface="Wingdings" pitchFamily="2" charset="2"/>
                  <a:buChar char="p"/>
                </a:pPr>
                <a:r>
                  <a:rPr lang="zh-CN" altLang="en-US" dirty="0">
                    <a:latin typeface="微软雅黑" pitchFamily="34" charset="-122"/>
                    <a:ea typeface="微软雅黑" pitchFamily="34" charset="-122"/>
                    <a:cs typeface="Times New Roman"/>
                  </a:rPr>
                  <a:t>交易</a:t>
                </a:r>
                <a:r>
                  <a:rPr lang="zh-CN" altLang="en-US" dirty="0" smtClean="0">
                    <a:latin typeface="微软雅黑" pitchFamily="34" charset="-122"/>
                    <a:ea typeface="微软雅黑" pitchFamily="34" charset="-122"/>
                    <a:cs typeface="Times New Roman"/>
                  </a:rPr>
                  <a:t>业务</a:t>
                </a:r>
                <a:endParaRPr lang="en-US" altLang="zh-CN" dirty="0" smtClean="0">
                  <a:latin typeface="微软雅黑" pitchFamily="34" charset="-122"/>
                  <a:ea typeface="微软雅黑" pitchFamily="34" charset="-122"/>
                  <a:cs typeface="Times New Roman"/>
                </a:endParaRPr>
              </a:p>
              <a:p>
                <a:pPr marL="285750" indent="-285750">
                  <a:buFont typeface="Wingdings" pitchFamily="2" charset="2"/>
                  <a:buChar char="p"/>
                </a:pPr>
                <a:r>
                  <a:rPr lang="zh-CN" altLang="en-US" dirty="0">
                    <a:latin typeface="微软雅黑" pitchFamily="34" charset="-122"/>
                    <a:ea typeface="微软雅黑" pitchFamily="34" charset="-122"/>
                    <a:cs typeface="Times New Roman"/>
                  </a:rPr>
                  <a:t>风控资金业务</a:t>
                </a:r>
              </a:p>
              <a:p>
                <a:pPr marL="285750" indent="-285750">
                  <a:buFont typeface="Wingdings" pitchFamily="2" charset="2"/>
                  <a:buChar char="p"/>
                </a:pPr>
                <a:r>
                  <a:rPr lang="zh-CN" altLang="en-US" dirty="0">
                    <a:latin typeface="微软雅黑" pitchFamily="34" charset="-122"/>
                    <a:ea typeface="微软雅黑" pitchFamily="34" charset="-122"/>
                    <a:cs typeface="Times New Roman"/>
                  </a:rPr>
                  <a:t>证券组合费</a:t>
                </a:r>
              </a:p>
              <a:p>
                <a:pPr marL="285750" lvl="0" indent="-285750">
                  <a:buFont typeface="Wingdings" pitchFamily="2" charset="2"/>
                  <a:buChar char="p"/>
                </a:pPr>
                <a:r>
                  <a:rPr lang="zh-CN" altLang="en-US" dirty="0" smtClean="0">
                    <a:latin typeface="微软雅黑" pitchFamily="34" charset="-122"/>
                    <a:ea typeface="微软雅黑" pitchFamily="34" charset="-122"/>
                    <a:cs typeface="Times New Roman"/>
                  </a:rPr>
                  <a:t>手工批量划付资金</a:t>
                </a:r>
                <a:endParaRPr lang="en-US" altLang="zh-CN" dirty="0">
                  <a:latin typeface="微软雅黑" pitchFamily="34" charset="-122"/>
                  <a:ea typeface="微软雅黑" pitchFamily="34" charset="-122"/>
                  <a:cs typeface="Times New Roman"/>
                </a:endParaRPr>
              </a:p>
              <a:p>
                <a:pPr marL="285750" indent="-285750">
                  <a:buFont typeface="Wingdings" pitchFamily="2" charset="2"/>
                  <a:buChar char="p"/>
                </a:pPr>
                <a:r>
                  <a:rPr lang="zh-CN" altLang="en-US" dirty="0">
                    <a:latin typeface="微软雅黑" pitchFamily="34" charset="-122"/>
                    <a:ea typeface="微软雅黑" pitchFamily="34" charset="-122"/>
                    <a:cs typeface="Times New Roman"/>
                  </a:rPr>
                  <a:t>公司行为业务</a:t>
                </a:r>
              </a:p>
              <a:p>
                <a:pPr marL="285750" indent="-285750">
                  <a:buFont typeface="Wingdings" pitchFamily="2" charset="2"/>
                  <a:buChar char="p"/>
                </a:pPr>
                <a:endParaRPr lang="zh-CN" altLang="en-US" dirty="0">
                  <a:latin typeface="微软雅黑" pitchFamily="34" charset="-122"/>
                  <a:ea typeface="微软雅黑" pitchFamily="34" charset="-122"/>
                  <a:cs typeface="Times New Roman"/>
                </a:endParaRPr>
              </a:p>
            </p:txBody>
          </p:sp>
        </p:grpSp>
      </p:grpSp>
      <p:cxnSp>
        <p:nvCxnSpPr>
          <p:cNvPr id="15" name="直接连接符 14"/>
          <p:cNvCxnSpPr/>
          <p:nvPr/>
        </p:nvCxnSpPr>
        <p:spPr bwMode="auto">
          <a:xfrm>
            <a:off x="3167844" y="2204864"/>
            <a:ext cx="1800200" cy="0"/>
          </a:xfrm>
          <a:prstGeom prst="line">
            <a:avLst/>
          </a:prstGeom>
          <a:gradFill rotWithShape="1">
            <a:gsLst>
              <a:gs pos="0">
                <a:srgbClr val="FF9933"/>
              </a:gs>
              <a:gs pos="100000">
                <a:srgbClr val="FF6600"/>
              </a:gs>
            </a:gsLst>
            <a:lin ang="5400000" scaled="1"/>
          </a:gradFill>
          <a:ln w="19050" cap="flat" cmpd="sng" algn="ctr">
            <a:solidFill>
              <a:schemeClr val="accent3"/>
            </a:solidFill>
            <a:prstDash val="lgDashDot"/>
            <a:round/>
            <a:headEnd type="none" w="med" len="med"/>
            <a:tailEnd type="none" w="med" len="med"/>
          </a:ln>
          <a:effectLst/>
        </p:spPr>
      </p:cxnSp>
      <p:cxnSp>
        <p:nvCxnSpPr>
          <p:cNvPr id="16" name="直接连接符 15"/>
          <p:cNvCxnSpPr/>
          <p:nvPr/>
        </p:nvCxnSpPr>
        <p:spPr bwMode="auto">
          <a:xfrm>
            <a:off x="3167844" y="2492896"/>
            <a:ext cx="1800200" cy="0"/>
          </a:xfrm>
          <a:prstGeom prst="line">
            <a:avLst/>
          </a:prstGeom>
          <a:gradFill rotWithShape="1">
            <a:gsLst>
              <a:gs pos="0">
                <a:srgbClr val="FF9933"/>
              </a:gs>
              <a:gs pos="100000">
                <a:srgbClr val="FF6600"/>
              </a:gs>
            </a:gsLst>
            <a:lin ang="5400000" scaled="1"/>
          </a:gradFill>
          <a:ln w="19050" cap="flat" cmpd="sng" algn="ctr">
            <a:solidFill>
              <a:schemeClr val="accent3"/>
            </a:solidFill>
            <a:prstDash val="lgDashDot"/>
            <a:round/>
            <a:headEnd type="none" w="med" len="med"/>
            <a:tailEnd type="none" w="med" len="med"/>
          </a:ln>
          <a:effectLst/>
        </p:spPr>
      </p:cxnSp>
      <p:cxnSp>
        <p:nvCxnSpPr>
          <p:cNvPr id="17" name="直接连接符 16"/>
          <p:cNvCxnSpPr/>
          <p:nvPr/>
        </p:nvCxnSpPr>
        <p:spPr bwMode="auto">
          <a:xfrm>
            <a:off x="3167844" y="2741712"/>
            <a:ext cx="1800200" cy="0"/>
          </a:xfrm>
          <a:prstGeom prst="line">
            <a:avLst/>
          </a:prstGeom>
          <a:gradFill rotWithShape="1">
            <a:gsLst>
              <a:gs pos="0">
                <a:srgbClr val="FF9933"/>
              </a:gs>
              <a:gs pos="100000">
                <a:srgbClr val="FF6600"/>
              </a:gs>
            </a:gsLst>
            <a:lin ang="5400000" scaled="1"/>
          </a:gradFill>
          <a:ln w="19050" cap="flat" cmpd="sng" algn="ctr">
            <a:solidFill>
              <a:schemeClr val="accent3"/>
            </a:solidFill>
            <a:prstDash val="lgDashDot"/>
            <a:round/>
            <a:headEnd type="none" w="med" len="med"/>
            <a:tailEnd type="none" w="med" len="med"/>
          </a:ln>
          <a:effectLst/>
        </p:spPr>
      </p:cxnSp>
      <p:cxnSp>
        <p:nvCxnSpPr>
          <p:cNvPr id="18" name="直接连接符 17"/>
          <p:cNvCxnSpPr/>
          <p:nvPr/>
        </p:nvCxnSpPr>
        <p:spPr bwMode="auto">
          <a:xfrm>
            <a:off x="3181948" y="3284984"/>
            <a:ext cx="1800200" cy="0"/>
          </a:xfrm>
          <a:prstGeom prst="line">
            <a:avLst/>
          </a:prstGeom>
          <a:gradFill rotWithShape="1">
            <a:gsLst>
              <a:gs pos="0">
                <a:srgbClr val="FF9933"/>
              </a:gs>
              <a:gs pos="100000">
                <a:srgbClr val="FF6600"/>
              </a:gs>
            </a:gsLst>
            <a:lin ang="5400000" scaled="1"/>
          </a:gradFill>
          <a:ln w="19050" cap="flat" cmpd="sng" algn="ctr">
            <a:solidFill>
              <a:schemeClr val="accent3"/>
            </a:solidFill>
            <a:prstDash val="lgDashDot"/>
            <a:round/>
            <a:headEnd type="none" w="med" len="med"/>
            <a:tailEnd type="none" w="med" len="med"/>
          </a:ln>
          <a:effectLst/>
        </p:spPr>
      </p:cxnSp>
      <p:sp>
        <p:nvSpPr>
          <p:cNvPr id="19" name="矩形 18"/>
          <p:cNvSpPr/>
          <p:nvPr/>
        </p:nvSpPr>
        <p:spPr>
          <a:xfrm>
            <a:off x="1043608" y="4676943"/>
            <a:ext cx="5040560" cy="1200329"/>
          </a:xfrm>
          <a:prstGeom prst="rect">
            <a:avLst/>
          </a:prstGeom>
        </p:spPr>
        <p:txBody>
          <a:bodyPr wrap="square">
            <a:spAutoFit/>
          </a:bodyPr>
          <a:lstStyle/>
          <a:p>
            <a:pPr algn="just">
              <a:spcAft>
                <a:spcPts val="0"/>
              </a:spcAft>
            </a:pPr>
            <a:r>
              <a:rPr lang="zh-CN" altLang="en-US" b="1" kern="100" dirty="0">
                <a:solidFill>
                  <a:srgbClr val="0070C0"/>
                </a:solidFill>
                <a:latin typeface="微软雅黑" pitchFamily="34" charset="-122"/>
                <a:ea typeface="微软雅黑" pitchFamily="34" charset="-122"/>
                <a:cs typeface="Times New Roman"/>
              </a:rPr>
              <a:t>*注</a:t>
            </a:r>
            <a:r>
              <a:rPr lang="zh-CN" altLang="en-US" b="1" kern="100" dirty="0" smtClean="0">
                <a:solidFill>
                  <a:srgbClr val="0070C0"/>
                </a:solidFill>
                <a:latin typeface="微软雅黑" pitchFamily="34" charset="-122"/>
                <a:ea typeface="微软雅黑" pitchFamily="34" charset="-122"/>
                <a:cs typeface="Times New Roman"/>
              </a:rPr>
              <a:t>：</a:t>
            </a:r>
            <a:endParaRPr lang="en-US" altLang="zh-CN" b="1" kern="100" dirty="0" smtClean="0">
              <a:solidFill>
                <a:srgbClr val="0070C0"/>
              </a:solidFill>
              <a:latin typeface="微软雅黑" pitchFamily="34" charset="-122"/>
              <a:ea typeface="微软雅黑" pitchFamily="34" charset="-122"/>
              <a:cs typeface="Times New Roman"/>
            </a:endParaRPr>
          </a:p>
          <a:p>
            <a:pPr algn="just">
              <a:spcAft>
                <a:spcPts val="0"/>
              </a:spcAft>
            </a:pPr>
            <a:r>
              <a:rPr lang="zh-CN" altLang="en-US" b="1" kern="100" dirty="0" smtClean="0">
                <a:solidFill>
                  <a:srgbClr val="0070C0"/>
                </a:solidFill>
                <a:latin typeface="微软雅黑" pitchFamily="34" charset="-122"/>
                <a:ea typeface="微软雅黑" pitchFamily="34" charset="-122"/>
                <a:cs typeface="Times New Roman"/>
              </a:rPr>
              <a:t>非交易业务含：转托管费、资金解冻、资金代派</a:t>
            </a:r>
            <a:endParaRPr lang="en-US" altLang="zh-CN" b="1" kern="100" dirty="0" smtClean="0">
              <a:solidFill>
                <a:srgbClr val="0070C0"/>
              </a:solidFill>
              <a:latin typeface="微软雅黑" pitchFamily="34" charset="-122"/>
              <a:ea typeface="微软雅黑" pitchFamily="34" charset="-122"/>
              <a:cs typeface="Times New Roman"/>
            </a:endParaRPr>
          </a:p>
          <a:p>
            <a:pPr algn="just">
              <a:spcAft>
                <a:spcPts val="0"/>
              </a:spcAft>
            </a:pPr>
            <a:r>
              <a:rPr lang="zh-CN" altLang="en-US" b="1" kern="100" dirty="0" smtClean="0">
                <a:solidFill>
                  <a:srgbClr val="0070C0"/>
                </a:solidFill>
                <a:latin typeface="微软雅黑" pitchFamily="34" charset="-122"/>
                <a:ea typeface="微软雅黑" pitchFamily="34" charset="-122"/>
                <a:cs typeface="Times New Roman"/>
              </a:rPr>
              <a:t>其他资金账户相关业务含：交收违约金收取、香港结算利息分摊</a:t>
            </a:r>
            <a:endParaRPr lang="zh-CN" altLang="en-US" b="1" kern="100" dirty="0">
              <a:solidFill>
                <a:srgbClr val="0070C0"/>
              </a:solidFill>
              <a:latin typeface="微软雅黑" pitchFamily="34" charset="-122"/>
              <a:ea typeface="微软雅黑" pitchFamily="34" charset="-122"/>
              <a:cs typeface="Times New Roman"/>
            </a:endParaRPr>
          </a:p>
        </p:txBody>
      </p:sp>
      <p:cxnSp>
        <p:nvCxnSpPr>
          <p:cNvPr id="20" name="直接连接符 19"/>
          <p:cNvCxnSpPr/>
          <p:nvPr/>
        </p:nvCxnSpPr>
        <p:spPr>
          <a:xfrm>
            <a:off x="1115616" y="5877272"/>
            <a:ext cx="4608512" cy="0"/>
          </a:xfrm>
          <a:prstGeom prst="line">
            <a:avLst/>
          </a:prstGeom>
          <a:noFill/>
          <a:ln w="38100" cap="flat" cmpd="sng" algn="ctr">
            <a:solidFill>
              <a:srgbClr val="0070C0"/>
            </a:solidFill>
            <a:prstDash val="solid"/>
          </a:ln>
          <a:effectLst/>
        </p:spPr>
      </p:cxnSp>
    </p:spTree>
    <p:extLst>
      <p:ext uri="{BB962C8B-B14F-4D97-AF65-F5344CB8AC3E}">
        <p14:creationId xmlns:p14="http://schemas.microsoft.com/office/powerpoint/2010/main" xmlns="" val="323489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arn(inVertical)">
                                      <p:cBhvr>
                                        <p:cTn id="11"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a:xfrm>
            <a:off x="676275" y="188913"/>
            <a:ext cx="8432800" cy="533400"/>
          </a:xfrm>
          <a:noFill/>
        </p:spPr>
        <p:txBody>
          <a:bodyPr anchor="b"/>
          <a:lstStyle/>
          <a:p>
            <a:pPr eaLnBrk="1" hangingPunct="1"/>
            <a:r>
              <a:rPr lang="zh-CN" altLang="en-US" dirty="0">
                <a:latin typeface="微软雅黑" pitchFamily="34" charset="-122"/>
                <a:ea typeface="微软雅黑" pitchFamily="34" charset="-122"/>
                <a:cs typeface="Arial" charset="0"/>
              </a:rPr>
              <a:t>资金余额文件</a:t>
            </a:r>
            <a:endParaRPr lang="en-GB" altLang="en-GB" dirty="0" smtClean="0">
              <a:latin typeface="微软雅黑" pitchFamily="34" charset="-122"/>
              <a:ea typeface="微软雅黑" pitchFamily="34" charset="-122"/>
              <a:cs typeface="Arial" charset="0"/>
            </a:endParaRPr>
          </a:p>
        </p:txBody>
      </p:sp>
      <p:grpSp>
        <p:nvGrpSpPr>
          <p:cNvPr id="10" name="组合 9"/>
          <p:cNvGrpSpPr/>
          <p:nvPr/>
        </p:nvGrpSpPr>
        <p:grpSpPr>
          <a:xfrm>
            <a:off x="1043608" y="1124744"/>
            <a:ext cx="6912768" cy="2304256"/>
            <a:chOff x="755576" y="1052736"/>
            <a:chExt cx="6912768" cy="2304256"/>
          </a:xfrm>
        </p:grpSpPr>
        <p:grpSp>
          <p:nvGrpSpPr>
            <p:cNvPr id="9" name="组合 8"/>
            <p:cNvGrpSpPr/>
            <p:nvPr/>
          </p:nvGrpSpPr>
          <p:grpSpPr>
            <a:xfrm>
              <a:off x="755576" y="1052736"/>
              <a:ext cx="3096344" cy="2304256"/>
              <a:chOff x="611560" y="1052736"/>
              <a:chExt cx="3096344" cy="2304256"/>
            </a:xfrm>
          </p:grpSpPr>
          <p:sp>
            <p:nvSpPr>
              <p:cNvPr id="6" name="圆角矩形 5"/>
              <p:cNvSpPr/>
              <p:nvPr/>
            </p:nvSpPr>
            <p:spPr bwMode="auto">
              <a:xfrm>
                <a:off x="1007604" y="1448780"/>
                <a:ext cx="2700300" cy="396044"/>
              </a:xfrm>
              <a:prstGeom prst="round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dirty="0" smtClean="0">
                    <a:latin typeface="微软雅黑" pitchFamily="34" charset="-122"/>
                    <a:ea typeface="微软雅黑" pitchFamily="34" charset="-122"/>
                  </a:rPr>
                  <a:t>SZHK_SJSYE</a:t>
                </a:r>
                <a:endParaRPr lang="en-US" altLang="zh-CN" dirty="0">
                  <a:latin typeface="微软雅黑" pitchFamily="34" charset="-122"/>
                  <a:ea typeface="微软雅黑" pitchFamily="34" charset="-122"/>
                </a:endParaRPr>
              </a:p>
            </p:txBody>
          </p:sp>
          <p:sp>
            <p:nvSpPr>
              <p:cNvPr id="3" name="椭圆 2"/>
              <p:cNvSpPr/>
              <p:nvPr/>
            </p:nvSpPr>
            <p:spPr bwMode="auto">
              <a:xfrm>
                <a:off x="611560" y="1052736"/>
                <a:ext cx="792088" cy="792088"/>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CN" altLang="en-US" sz="3200" dirty="0">
                    <a:solidFill>
                      <a:schemeClr val="bg1"/>
                    </a:solidFill>
                    <a:latin typeface="微软雅黑" pitchFamily="34" charset="-122"/>
                    <a:ea typeface="微软雅黑" pitchFamily="34" charset="-122"/>
                  </a:rPr>
                  <a:t>深</a:t>
                </a:r>
                <a:endParaRPr kumimoji="0" lang="zh-CN" altLang="en-US" sz="3200" b="0" i="0" u="none" strike="noStrike" cap="none" normalizeH="0" baseline="0" dirty="0" smtClean="0">
                  <a:ln>
                    <a:noFill/>
                  </a:ln>
                  <a:solidFill>
                    <a:schemeClr val="bg1"/>
                  </a:solidFill>
                  <a:effectLst/>
                  <a:latin typeface="微软雅黑" pitchFamily="34" charset="-122"/>
                  <a:ea typeface="微软雅黑" pitchFamily="34" charset="-122"/>
                </a:endParaRPr>
              </a:p>
            </p:txBody>
          </p:sp>
          <p:sp>
            <p:nvSpPr>
              <p:cNvPr id="7" name="对角圆角矩形 6"/>
              <p:cNvSpPr/>
              <p:nvPr/>
            </p:nvSpPr>
            <p:spPr bwMode="auto">
              <a:xfrm>
                <a:off x="611560" y="1844824"/>
                <a:ext cx="3024336" cy="1512168"/>
              </a:xfrm>
              <a:prstGeom prst="round2DiagRect">
                <a:avLst/>
              </a:prstGeom>
              <a:solidFill>
                <a:schemeClr val="bg1"/>
              </a:solidFill>
              <a:ln w="28575"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lvl="0" indent="-285750">
                  <a:buFont typeface="Wingdings" pitchFamily="2" charset="2"/>
                  <a:buChar char="p"/>
                </a:pPr>
                <a:r>
                  <a:rPr lang="zh-CN" altLang="en-US" dirty="0">
                    <a:latin typeface="微软雅黑" pitchFamily="34" charset="-122"/>
                    <a:ea typeface="微软雅黑" pitchFamily="34" charset="-122"/>
                    <a:cs typeface="Times New Roman"/>
                  </a:rPr>
                  <a:t>资金账户的当日余额数据</a:t>
                </a:r>
              </a:p>
            </p:txBody>
          </p:sp>
        </p:grpSp>
        <p:grpSp>
          <p:nvGrpSpPr>
            <p:cNvPr id="11" name="组合 10"/>
            <p:cNvGrpSpPr/>
            <p:nvPr/>
          </p:nvGrpSpPr>
          <p:grpSpPr>
            <a:xfrm>
              <a:off x="4572000" y="1052736"/>
              <a:ext cx="3096344" cy="2304256"/>
              <a:chOff x="611560" y="1052736"/>
              <a:chExt cx="3096344" cy="2304256"/>
            </a:xfrm>
          </p:grpSpPr>
          <p:sp>
            <p:nvSpPr>
              <p:cNvPr id="12" name="圆角矩形 11"/>
              <p:cNvSpPr/>
              <p:nvPr/>
            </p:nvSpPr>
            <p:spPr bwMode="auto">
              <a:xfrm>
                <a:off x="1007604" y="1448780"/>
                <a:ext cx="2700300" cy="396044"/>
              </a:xfrm>
              <a:prstGeom prst="round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dirty="0" err="1">
                    <a:latin typeface="微软雅黑" pitchFamily="34" charset="-122"/>
                    <a:ea typeface="微软雅黑" pitchFamily="34" charset="-122"/>
                  </a:rPr>
                  <a:t>hk_zjye</a:t>
                </a:r>
                <a:endParaRPr lang="en-US" altLang="zh-CN" dirty="0">
                  <a:latin typeface="微软雅黑" pitchFamily="34" charset="-122"/>
                  <a:ea typeface="微软雅黑" pitchFamily="34" charset="-122"/>
                </a:endParaRPr>
              </a:p>
            </p:txBody>
          </p:sp>
          <p:sp>
            <p:nvSpPr>
              <p:cNvPr id="13" name="椭圆 12"/>
              <p:cNvSpPr/>
              <p:nvPr/>
            </p:nvSpPr>
            <p:spPr bwMode="auto">
              <a:xfrm>
                <a:off x="611560" y="1052736"/>
                <a:ext cx="792088" cy="792088"/>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3200" b="0" i="0" u="none" strike="noStrike" cap="none" normalizeH="0" baseline="0" dirty="0" smtClean="0">
                    <a:ln>
                      <a:noFill/>
                    </a:ln>
                    <a:solidFill>
                      <a:schemeClr val="bg1"/>
                    </a:solidFill>
                    <a:effectLst/>
                    <a:latin typeface="微软雅黑" pitchFamily="34" charset="-122"/>
                    <a:ea typeface="微软雅黑" pitchFamily="34" charset="-122"/>
                  </a:rPr>
                  <a:t>沪</a:t>
                </a:r>
              </a:p>
            </p:txBody>
          </p:sp>
          <p:sp>
            <p:nvSpPr>
              <p:cNvPr id="14" name="对角圆角矩形 13"/>
              <p:cNvSpPr/>
              <p:nvPr/>
            </p:nvSpPr>
            <p:spPr bwMode="auto">
              <a:xfrm>
                <a:off x="611560" y="1844824"/>
                <a:ext cx="3024336" cy="1512168"/>
              </a:xfrm>
              <a:prstGeom prst="round2DiagRect">
                <a:avLst/>
              </a:prstGeom>
              <a:solidFill>
                <a:schemeClr val="bg1"/>
              </a:solidFill>
              <a:ln w="28575"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lvl="0" indent="-285750">
                  <a:buFont typeface="Wingdings" pitchFamily="2" charset="2"/>
                  <a:buChar char="p"/>
                </a:pPr>
                <a:r>
                  <a:rPr lang="zh-CN" altLang="en-US" dirty="0">
                    <a:latin typeface="微软雅黑" pitchFamily="34" charset="-122"/>
                    <a:ea typeface="微软雅黑" pitchFamily="34" charset="-122"/>
                    <a:cs typeface="Times New Roman"/>
                  </a:rPr>
                  <a:t>资金账户的当日余额数据</a:t>
                </a:r>
              </a:p>
            </p:txBody>
          </p:sp>
        </p:grpSp>
      </p:grpSp>
      <p:cxnSp>
        <p:nvCxnSpPr>
          <p:cNvPr id="15" name="直接连接符 14"/>
          <p:cNvCxnSpPr/>
          <p:nvPr/>
        </p:nvCxnSpPr>
        <p:spPr bwMode="auto">
          <a:xfrm>
            <a:off x="3851920" y="2192308"/>
            <a:ext cx="1116124" cy="0"/>
          </a:xfrm>
          <a:prstGeom prst="line">
            <a:avLst/>
          </a:prstGeom>
          <a:gradFill rotWithShape="1">
            <a:gsLst>
              <a:gs pos="0">
                <a:srgbClr val="FF9933"/>
              </a:gs>
              <a:gs pos="100000">
                <a:srgbClr val="FF6600"/>
              </a:gs>
            </a:gsLst>
            <a:lin ang="5400000" scaled="1"/>
          </a:gradFill>
          <a:ln w="19050" cap="flat" cmpd="sng" algn="ctr">
            <a:solidFill>
              <a:schemeClr val="accent3"/>
            </a:solidFill>
            <a:prstDash val="lgDashDot"/>
            <a:round/>
            <a:headEnd type="none" w="med" len="med"/>
            <a:tailEnd type="none" w="med" len="med"/>
          </a:ln>
          <a:effectLst/>
        </p:spPr>
      </p:cxnSp>
    </p:spTree>
    <p:extLst>
      <p:ext uri="{BB962C8B-B14F-4D97-AF65-F5344CB8AC3E}">
        <p14:creationId xmlns:p14="http://schemas.microsoft.com/office/powerpoint/2010/main" xmlns="" val="906818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a:xfrm>
            <a:off x="676275" y="188913"/>
            <a:ext cx="8432800" cy="533400"/>
          </a:xfrm>
          <a:noFill/>
        </p:spPr>
        <p:txBody>
          <a:bodyPr anchor="b"/>
          <a:lstStyle/>
          <a:p>
            <a:pPr eaLnBrk="1" hangingPunct="1"/>
            <a:r>
              <a:rPr lang="zh-CN" altLang="en-US" dirty="0">
                <a:latin typeface="微软雅黑" pitchFamily="34" charset="-122"/>
                <a:ea typeface="微软雅黑" pitchFamily="34" charset="-122"/>
                <a:cs typeface="Arial" charset="0"/>
              </a:rPr>
              <a:t>资金结息文件</a:t>
            </a:r>
            <a:endParaRPr lang="en-GB" altLang="en-GB" dirty="0" smtClean="0">
              <a:latin typeface="微软雅黑" pitchFamily="34" charset="-122"/>
              <a:ea typeface="微软雅黑" pitchFamily="34" charset="-122"/>
              <a:cs typeface="Arial" charset="0"/>
            </a:endParaRPr>
          </a:p>
        </p:txBody>
      </p:sp>
      <p:grpSp>
        <p:nvGrpSpPr>
          <p:cNvPr id="10" name="组合 9"/>
          <p:cNvGrpSpPr/>
          <p:nvPr/>
        </p:nvGrpSpPr>
        <p:grpSpPr>
          <a:xfrm>
            <a:off x="1043608" y="1124744"/>
            <a:ext cx="6912768" cy="2304256"/>
            <a:chOff x="755576" y="1052736"/>
            <a:chExt cx="6912768" cy="2304256"/>
          </a:xfrm>
        </p:grpSpPr>
        <p:grpSp>
          <p:nvGrpSpPr>
            <p:cNvPr id="9" name="组合 8"/>
            <p:cNvGrpSpPr/>
            <p:nvPr/>
          </p:nvGrpSpPr>
          <p:grpSpPr>
            <a:xfrm>
              <a:off x="755576" y="1052736"/>
              <a:ext cx="3096344" cy="2304256"/>
              <a:chOff x="611560" y="1052736"/>
              <a:chExt cx="3096344" cy="2304256"/>
            </a:xfrm>
          </p:grpSpPr>
          <p:sp>
            <p:nvSpPr>
              <p:cNvPr id="6" name="圆角矩形 5"/>
              <p:cNvSpPr/>
              <p:nvPr/>
            </p:nvSpPr>
            <p:spPr bwMode="auto">
              <a:xfrm>
                <a:off x="1007604" y="1448780"/>
                <a:ext cx="2700300" cy="396044"/>
              </a:xfrm>
              <a:prstGeom prst="round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dirty="0">
                    <a:latin typeface="微软雅黑" pitchFamily="34" charset="-122"/>
                    <a:ea typeface="微软雅黑" pitchFamily="34" charset="-122"/>
                  </a:rPr>
                  <a:t>SZHK_SJSJX</a:t>
                </a:r>
              </a:p>
            </p:txBody>
          </p:sp>
          <p:sp>
            <p:nvSpPr>
              <p:cNvPr id="3" name="椭圆 2"/>
              <p:cNvSpPr/>
              <p:nvPr/>
            </p:nvSpPr>
            <p:spPr bwMode="auto">
              <a:xfrm>
                <a:off x="611560" y="1052736"/>
                <a:ext cx="792088" cy="792088"/>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CN" altLang="en-US" sz="3200" dirty="0">
                    <a:solidFill>
                      <a:schemeClr val="bg1"/>
                    </a:solidFill>
                    <a:latin typeface="微软雅黑" pitchFamily="34" charset="-122"/>
                    <a:ea typeface="微软雅黑" pitchFamily="34" charset="-122"/>
                  </a:rPr>
                  <a:t>深</a:t>
                </a:r>
                <a:endParaRPr kumimoji="0" lang="zh-CN" altLang="en-US" sz="3200" b="0" i="0" u="none" strike="noStrike" cap="none" normalizeH="0" baseline="0" dirty="0" smtClean="0">
                  <a:ln>
                    <a:noFill/>
                  </a:ln>
                  <a:solidFill>
                    <a:schemeClr val="bg1"/>
                  </a:solidFill>
                  <a:effectLst/>
                  <a:latin typeface="微软雅黑" pitchFamily="34" charset="-122"/>
                  <a:ea typeface="微软雅黑" pitchFamily="34" charset="-122"/>
                </a:endParaRPr>
              </a:p>
            </p:txBody>
          </p:sp>
          <p:sp>
            <p:nvSpPr>
              <p:cNvPr id="7" name="对角圆角矩形 6"/>
              <p:cNvSpPr/>
              <p:nvPr/>
            </p:nvSpPr>
            <p:spPr bwMode="auto">
              <a:xfrm>
                <a:off x="611560" y="1844824"/>
                <a:ext cx="3024336" cy="1512168"/>
              </a:xfrm>
              <a:prstGeom prst="round2DiagRect">
                <a:avLst/>
              </a:prstGeom>
              <a:solidFill>
                <a:schemeClr val="bg1"/>
              </a:solidFill>
              <a:ln w="28575"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lvl="0" indent="-285750">
                  <a:buFont typeface="Wingdings" pitchFamily="2" charset="2"/>
                  <a:buChar char="p"/>
                </a:pPr>
                <a:r>
                  <a:rPr lang="zh-CN" altLang="en-US" dirty="0">
                    <a:latin typeface="微软雅黑" pitchFamily="34" charset="-122"/>
                    <a:ea typeface="微软雅黑" pitchFamily="34" charset="-122"/>
                    <a:cs typeface="Times New Roman"/>
                  </a:rPr>
                  <a:t>资金账户的境内利息数据，非结息日无数据</a:t>
                </a:r>
              </a:p>
            </p:txBody>
          </p:sp>
        </p:grpSp>
        <p:grpSp>
          <p:nvGrpSpPr>
            <p:cNvPr id="11" name="组合 10"/>
            <p:cNvGrpSpPr/>
            <p:nvPr/>
          </p:nvGrpSpPr>
          <p:grpSpPr>
            <a:xfrm>
              <a:off x="4572000" y="1052736"/>
              <a:ext cx="3096344" cy="2304256"/>
              <a:chOff x="611560" y="1052736"/>
              <a:chExt cx="3096344" cy="2304256"/>
            </a:xfrm>
          </p:grpSpPr>
          <p:sp>
            <p:nvSpPr>
              <p:cNvPr id="12" name="圆角矩形 11"/>
              <p:cNvSpPr/>
              <p:nvPr/>
            </p:nvSpPr>
            <p:spPr bwMode="auto">
              <a:xfrm>
                <a:off x="1007604" y="1448780"/>
                <a:ext cx="2700300" cy="396044"/>
              </a:xfrm>
              <a:prstGeom prst="round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zh-CN" altLang="en-US" dirty="0">
                    <a:latin typeface="微软雅黑" pitchFamily="34" charset="-122"/>
                    <a:ea typeface="微软雅黑" pitchFamily="34" charset="-122"/>
                  </a:rPr>
                  <a:t>无</a:t>
                </a:r>
                <a:endParaRPr lang="en-US" altLang="zh-CN" dirty="0">
                  <a:latin typeface="微软雅黑" pitchFamily="34" charset="-122"/>
                  <a:ea typeface="微软雅黑" pitchFamily="34" charset="-122"/>
                </a:endParaRPr>
              </a:p>
            </p:txBody>
          </p:sp>
          <p:sp>
            <p:nvSpPr>
              <p:cNvPr id="13" name="椭圆 12"/>
              <p:cNvSpPr/>
              <p:nvPr/>
            </p:nvSpPr>
            <p:spPr bwMode="auto">
              <a:xfrm>
                <a:off x="611560" y="1052736"/>
                <a:ext cx="792088" cy="792088"/>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3200" b="0" i="0" u="none" strike="noStrike" cap="none" normalizeH="0" baseline="0" dirty="0" smtClean="0">
                    <a:ln>
                      <a:noFill/>
                    </a:ln>
                    <a:solidFill>
                      <a:schemeClr val="bg1"/>
                    </a:solidFill>
                    <a:effectLst/>
                    <a:latin typeface="微软雅黑" pitchFamily="34" charset="-122"/>
                    <a:ea typeface="微软雅黑" pitchFamily="34" charset="-122"/>
                  </a:rPr>
                  <a:t>沪</a:t>
                </a:r>
              </a:p>
            </p:txBody>
          </p:sp>
          <p:sp>
            <p:nvSpPr>
              <p:cNvPr id="14" name="对角圆角矩形 13"/>
              <p:cNvSpPr/>
              <p:nvPr/>
            </p:nvSpPr>
            <p:spPr bwMode="auto">
              <a:xfrm>
                <a:off x="611560" y="1844824"/>
                <a:ext cx="3024336" cy="1512168"/>
              </a:xfrm>
              <a:prstGeom prst="round2DiagRect">
                <a:avLst/>
              </a:prstGeom>
              <a:solidFill>
                <a:schemeClr val="bg1"/>
              </a:solidFill>
              <a:ln w="28575"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r>
                  <a:rPr lang="zh-CN" altLang="en-US" dirty="0" smtClean="0">
                    <a:latin typeface="微软雅黑" pitchFamily="34" charset="-122"/>
                    <a:ea typeface="微软雅黑" pitchFamily="34" charset="-122"/>
                    <a:cs typeface="Times New Roman"/>
                  </a:rPr>
                  <a:t> </a:t>
                </a:r>
                <a:endParaRPr lang="zh-CN" altLang="en-US" dirty="0">
                  <a:latin typeface="微软雅黑" pitchFamily="34" charset="-122"/>
                  <a:ea typeface="微软雅黑" pitchFamily="34" charset="-122"/>
                  <a:cs typeface="Times New Roman"/>
                </a:endParaRPr>
              </a:p>
            </p:txBody>
          </p:sp>
        </p:grpSp>
      </p:grpSp>
      <p:sp>
        <p:nvSpPr>
          <p:cNvPr id="15" name="矩形 14"/>
          <p:cNvSpPr/>
          <p:nvPr/>
        </p:nvSpPr>
        <p:spPr>
          <a:xfrm>
            <a:off x="1043608" y="4941168"/>
            <a:ext cx="5760640" cy="923330"/>
          </a:xfrm>
          <a:prstGeom prst="rect">
            <a:avLst/>
          </a:prstGeom>
        </p:spPr>
        <p:txBody>
          <a:bodyPr wrap="square">
            <a:spAutoFit/>
          </a:bodyPr>
          <a:lstStyle/>
          <a:p>
            <a:pPr algn="just">
              <a:spcAft>
                <a:spcPts val="0"/>
              </a:spcAft>
            </a:pPr>
            <a:r>
              <a:rPr lang="zh-CN" altLang="en-US" b="1" kern="100" dirty="0">
                <a:solidFill>
                  <a:srgbClr val="0070C0"/>
                </a:solidFill>
                <a:latin typeface="微软雅黑" pitchFamily="34" charset="-122"/>
                <a:ea typeface="微软雅黑" pitchFamily="34" charset="-122"/>
                <a:cs typeface="Times New Roman"/>
              </a:rPr>
              <a:t>*注：该文件内容为境内银行利息分摊数据，香港结算利息分摊数据在</a:t>
            </a:r>
            <a:r>
              <a:rPr lang="en-US" altLang="zh-CN" b="1" kern="100" dirty="0">
                <a:solidFill>
                  <a:srgbClr val="0070C0"/>
                </a:solidFill>
                <a:latin typeface="微软雅黑" pitchFamily="34" charset="-122"/>
                <a:ea typeface="微软雅黑" pitchFamily="34" charset="-122"/>
                <a:cs typeface="Times New Roman"/>
              </a:rPr>
              <a:t>SZHK_SJSQS</a:t>
            </a:r>
            <a:r>
              <a:rPr lang="zh-CN" altLang="en-US" b="1" kern="100" dirty="0">
                <a:solidFill>
                  <a:srgbClr val="0070C0"/>
                </a:solidFill>
                <a:latin typeface="微软雅黑" pitchFamily="34" charset="-122"/>
                <a:ea typeface="微软雅黑" pitchFamily="34" charset="-122"/>
                <a:cs typeface="Times New Roman"/>
              </a:rPr>
              <a:t>中。</a:t>
            </a:r>
          </a:p>
          <a:p>
            <a:pPr algn="just">
              <a:spcAft>
                <a:spcPts val="0"/>
              </a:spcAft>
            </a:pPr>
            <a:r>
              <a:rPr lang="zh-CN" altLang="en-US" b="1" kern="100" dirty="0">
                <a:solidFill>
                  <a:srgbClr val="0070C0"/>
                </a:solidFill>
                <a:latin typeface="微软雅黑" pitchFamily="34" charset="-122"/>
                <a:ea typeface="微软雅黑" pitchFamily="34" charset="-122"/>
                <a:cs typeface="Times New Roman"/>
              </a:rPr>
              <a:t>上海未明确区分两者，利息数据在</a:t>
            </a:r>
            <a:r>
              <a:rPr lang="en-US" altLang="zh-CN" b="1" kern="100" dirty="0" err="1">
                <a:solidFill>
                  <a:srgbClr val="0070C0"/>
                </a:solidFill>
                <a:latin typeface="微软雅黑" pitchFamily="34" charset="-122"/>
                <a:ea typeface="微软雅黑" pitchFamily="34" charset="-122"/>
                <a:cs typeface="Times New Roman"/>
              </a:rPr>
              <a:t>hk_zjbd</a:t>
            </a:r>
            <a:r>
              <a:rPr lang="zh-CN" altLang="en-US" b="1" kern="100" dirty="0">
                <a:solidFill>
                  <a:srgbClr val="0070C0"/>
                </a:solidFill>
                <a:latin typeface="微软雅黑" pitchFamily="34" charset="-122"/>
                <a:ea typeface="微软雅黑" pitchFamily="34" charset="-122"/>
                <a:cs typeface="Times New Roman"/>
              </a:rPr>
              <a:t>中体现。</a:t>
            </a:r>
          </a:p>
        </p:txBody>
      </p:sp>
      <p:cxnSp>
        <p:nvCxnSpPr>
          <p:cNvPr id="16" name="直接连接符 15"/>
          <p:cNvCxnSpPr/>
          <p:nvPr/>
        </p:nvCxnSpPr>
        <p:spPr>
          <a:xfrm>
            <a:off x="1115616" y="5893296"/>
            <a:ext cx="5688632" cy="0"/>
          </a:xfrm>
          <a:prstGeom prst="line">
            <a:avLst/>
          </a:prstGeom>
          <a:noFill/>
          <a:ln w="38100" cap="flat" cmpd="sng" algn="ctr">
            <a:solidFill>
              <a:srgbClr val="0070C0"/>
            </a:solidFill>
            <a:prstDash val="solid"/>
          </a:ln>
          <a:effectLst/>
        </p:spPr>
      </p:cxnSp>
    </p:spTree>
    <p:extLst>
      <p:ext uri="{BB962C8B-B14F-4D97-AF65-F5344CB8AC3E}">
        <p14:creationId xmlns:p14="http://schemas.microsoft.com/office/powerpoint/2010/main" xmlns="" val="163317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a:xfrm>
            <a:off x="676275" y="188913"/>
            <a:ext cx="8432800" cy="533400"/>
          </a:xfrm>
          <a:noFill/>
        </p:spPr>
        <p:txBody>
          <a:bodyPr anchor="b"/>
          <a:lstStyle/>
          <a:p>
            <a:pPr eaLnBrk="1" hangingPunct="1"/>
            <a:r>
              <a:rPr lang="zh-CN" altLang="en-US" dirty="0">
                <a:latin typeface="微软雅黑" pitchFamily="34" charset="-122"/>
                <a:ea typeface="微软雅黑" pitchFamily="34" charset="-122"/>
                <a:cs typeface="Arial" charset="0"/>
              </a:rPr>
              <a:t>广播信息文件</a:t>
            </a:r>
            <a:endParaRPr lang="en-GB" altLang="en-GB" dirty="0" smtClean="0">
              <a:latin typeface="微软雅黑" pitchFamily="34" charset="-122"/>
              <a:ea typeface="微软雅黑" pitchFamily="34" charset="-122"/>
              <a:cs typeface="Arial" charset="0"/>
            </a:endParaRPr>
          </a:p>
        </p:txBody>
      </p:sp>
      <p:grpSp>
        <p:nvGrpSpPr>
          <p:cNvPr id="10" name="组合 9"/>
          <p:cNvGrpSpPr/>
          <p:nvPr/>
        </p:nvGrpSpPr>
        <p:grpSpPr>
          <a:xfrm>
            <a:off x="1043608" y="1124744"/>
            <a:ext cx="6912768" cy="2304256"/>
            <a:chOff x="755576" y="1052736"/>
            <a:chExt cx="6912768" cy="2304256"/>
          </a:xfrm>
        </p:grpSpPr>
        <p:grpSp>
          <p:nvGrpSpPr>
            <p:cNvPr id="9" name="组合 8"/>
            <p:cNvGrpSpPr/>
            <p:nvPr/>
          </p:nvGrpSpPr>
          <p:grpSpPr>
            <a:xfrm>
              <a:off x="755576" y="1052736"/>
              <a:ext cx="3096344" cy="2304256"/>
              <a:chOff x="611560" y="1052736"/>
              <a:chExt cx="3096344" cy="2304256"/>
            </a:xfrm>
          </p:grpSpPr>
          <p:sp>
            <p:nvSpPr>
              <p:cNvPr id="6" name="圆角矩形 5"/>
              <p:cNvSpPr/>
              <p:nvPr/>
            </p:nvSpPr>
            <p:spPr bwMode="auto">
              <a:xfrm>
                <a:off x="1007604" y="1448780"/>
                <a:ext cx="2700300" cy="396044"/>
              </a:xfrm>
              <a:prstGeom prst="round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dirty="0">
                    <a:latin typeface="微软雅黑" pitchFamily="34" charset="-122"/>
                    <a:ea typeface="微软雅黑" pitchFamily="34" charset="-122"/>
                  </a:rPr>
                  <a:t>SZHK_SJSGB</a:t>
                </a:r>
              </a:p>
            </p:txBody>
          </p:sp>
          <p:sp>
            <p:nvSpPr>
              <p:cNvPr id="3" name="椭圆 2"/>
              <p:cNvSpPr/>
              <p:nvPr/>
            </p:nvSpPr>
            <p:spPr bwMode="auto">
              <a:xfrm>
                <a:off x="611560" y="1052736"/>
                <a:ext cx="792088" cy="792088"/>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CN" altLang="en-US" sz="3200" dirty="0">
                    <a:solidFill>
                      <a:schemeClr val="bg1"/>
                    </a:solidFill>
                    <a:latin typeface="微软雅黑" pitchFamily="34" charset="-122"/>
                    <a:ea typeface="微软雅黑" pitchFamily="34" charset="-122"/>
                  </a:rPr>
                  <a:t>深</a:t>
                </a:r>
                <a:endParaRPr kumimoji="0" lang="zh-CN" altLang="en-US" sz="3200" b="0" i="0" u="none" strike="noStrike" cap="none" normalizeH="0" baseline="0" dirty="0" smtClean="0">
                  <a:ln>
                    <a:noFill/>
                  </a:ln>
                  <a:solidFill>
                    <a:schemeClr val="bg1"/>
                  </a:solidFill>
                  <a:effectLst/>
                  <a:latin typeface="微软雅黑" pitchFamily="34" charset="-122"/>
                  <a:ea typeface="微软雅黑" pitchFamily="34" charset="-122"/>
                </a:endParaRPr>
              </a:p>
            </p:txBody>
          </p:sp>
          <p:sp>
            <p:nvSpPr>
              <p:cNvPr id="7" name="对角圆角矩形 6"/>
              <p:cNvSpPr/>
              <p:nvPr/>
            </p:nvSpPr>
            <p:spPr bwMode="auto">
              <a:xfrm>
                <a:off x="611560" y="1844824"/>
                <a:ext cx="3024336" cy="1512168"/>
              </a:xfrm>
              <a:prstGeom prst="round2DiagRect">
                <a:avLst/>
              </a:prstGeom>
              <a:solidFill>
                <a:schemeClr val="bg1"/>
              </a:solidFill>
              <a:ln w="28575"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lvl="0" indent="-285750">
                  <a:buFont typeface="Wingdings" pitchFamily="2" charset="2"/>
                  <a:buChar char="p"/>
                </a:pPr>
                <a:r>
                  <a:rPr lang="zh-CN" altLang="en-US" dirty="0">
                    <a:latin typeface="微软雅黑" pitchFamily="34" charset="-122"/>
                    <a:ea typeface="微软雅黑" pitchFamily="34" charset="-122"/>
                    <a:cs typeface="Times New Roman"/>
                  </a:rPr>
                  <a:t>摘要代号</a:t>
                </a:r>
              </a:p>
              <a:p>
                <a:pPr marL="285750" lvl="0" indent="-285750">
                  <a:buFont typeface="Wingdings" pitchFamily="2" charset="2"/>
                  <a:buChar char="p"/>
                </a:pPr>
                <a:r>
                  <a:rPr lang="zh-CN" altLang="en-US" dirty="0">
                    <a:latin typeface="微软雅黑" pitchFamily="34" charset="-122"/>
                    <a:ea typeface="微软雅黑" pitchFamily="34" charset="-122"/>
                    <a:cs typeface="Times New Roman"/>
                  </a:rPr>
                  <a:t>权益类别</a:t>
                </a:r>
              </a:p>
              <a:p>
                <a:pPr marL="285750" lvl="0" indent="-285750">
                  <a:buFont typeface="Wingdings" pitchFamily="2" charset="2"/>
                  <a:buChar char="p"/>
                </a:pPr>
                <a:r>
                  <a:rPr lang="zh-CN" altLang="en-US" dirty="0">
                    <a:latin typeface="微软雅黑" pitchFamily="34" charset="-122"/>
                    <a:ea typeface="微软雅黑" pitchFamily="34" charset="-122"/>
                    <a:cs typeface="Times New Roman"/>
                  </a:rPr>
                  <a:t>业务类别</a:t>
                </a:r>
              </a:p>
            </p:txBody>
          </p:sp>
        </p:grpSp>
        <p:grpSp>
          <p:nvGrpSpPr>
            <p:cNvPr id="11" name="组合 10"/>
            <p:cNvGrpSpPr/>
            <p:nvPr/>
          </p:nvGrpSpPr>
          <p:grpSpPr>
            <a:xfrm>
              <a:off x="4572000" y="1052736"/>
              <a:ext cx="3096344" cy="2304256"/>
              <a:chOff x="611560" y="1052736"/>
              <a:chExt cx="3096344" cy="2304256"/>
            </a:xfrm>
          </p:grpSpPr>
          <p:sp>
            <p:nvSpPr>
              <p:cNvPr id="12" name="圆角矩形 11"/>
              <p:cNvSpPr/>
              <p:nvPr/>
            </p:nvSpPr>
            <p:spPr bwMode="auto">
              <a:xfrm>
                <a:off x="1007604" y="1448780"/>
                <a:ext cx="2700300" cy="396044"/>
              </a:xfrm>
              <a:prstGeom prst="round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zh-CN" altLang="en-US" dirty="0">
                    <a:latin typeface="微软雅黑" pitchFamily="34" charset="-122"/>
                    <a:ea typeface="微软雅黑" pitchFamily="34" charset="-122"/>
                  </a:rPr>
                  <a:t>无</a:t>
                </a:r>
                <a:endParaRPr lang="en-US" altLang="zh-CN" dirty="0">
                  <a:latin typeface="微软雅黑" pitchFamily="34" charset="-122"/>
                  <a:ea typeface="微软雅黑" pitchFamily="34" charset="-122"/>
                </a:endParaRPr>
              </a:p>
            </p:txBody>
          </p:sp>
          <p:sp>
            <p:nvSpPr>
              <p:cNvPr id="13" name="椭圆 12"/>
              <p:cNvSpPr/>
              <p:nvPr/>
            </p:nvSpPr>
            <p:spPr bwMode="auto">
              <a:xfrm>
                <a:off x="611560" y="1052736"/>
                <a:ext cx="792088" cy="792088"/>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3200" b="0" i="0" u="none" strike="noStrike" cap="none" normalizeH="0" baseline="0" dirty="0" smtClean="0">
                    <a:ln>
                      <a:noFill/>
                    </a:ln>
                    <a:solidFill>
                      <a:schemeClr val="bg1"/>
                    </a:solidFill>
                    <a:effectLst/>
                    <a:latin typeface="微软雅黑" pitchFamily="34" charset="-122"/>
                    <a:ea typeface="微软雅黑" pitchFamily="34" charset="-122"/>
                  </a:rPr>
                  <a:t>沪</a:t>
                </a:r>
              </a:p>
            </p:txBody>
          </p:sp>
          <p:sp>
            <p:nvSpPr>
              <p:cNvPr id="14" name="对角圆角矩形 13"/>
              <p:cNvSpPr/>
              <p:nvPr/>
            </p:nvSpPr>
            <p:spPr bwMode="auto">
              <a:xfrm>
                <a:off x="611560" y="1844824"/>
                <a:ext cx="3024336" cy="1512168"/>
              </a:xfrm>
              <a:prstGeom prst="round2DiagRect">
                <a:avLst/>
              </a:prstGeom>
              <a:solidFill>
                <a:schemeClr val="bg1"/>
              </a:solidFill>
              <a:ln w="28575"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r>
                  <a:rPr lang="zh-CN" altLang="en-US" dirty="0" smtClean="0">
                    <a:latin typeface="微软雅黑" pitchFamily="34" charset="-122"/>
                    <a:ea typeface="微软雅黑" pitchFamily="34" charset="-122"/>
                    <a:cs typeface="Times New Roman"/>
                  </a:rPr>
                  <a:t> </a:t>
                </a:r>
                <a:endParaRPr lang="zh-CN" altLang="en-US" dirty="0">
                  <a:latin typeface="微软雅黑" pitchFamily="34" charset="-122"/>
                  <a:ea typeface="微软雅黑" pitchFamily="34" charset="-122"/>
                  <a:cs typeface="Times New Roman"/>
                </a:endParaRPr>
              </a:p>
            </p:txBody>
          </p:sp>
        </p:grpSp>
      </p:grpSp>
      <p:sp>
        <p:nvSpPr>
          <p:cNvPr id="15" name="矩形 14"/>
          <p:cNvSpPr/>
          <p:nvPr/>
        </p:nvSpPr>
        <p:spPr>
          <a:xfrm>
            <a:off x="1043608" y="5148024"/>
            <a:ext cx="5760640" cy="646331"/>
          </a:xfrm>
          <a:prstGeom prst="rect">
            <a:avLst/>
          </a:prstGeom>
        </p:spPr>
        <p:txBody>
          <a:bodyPr wrap="square">
            <a:spAutoFit/>
          </a:bodyPr>
          <a:lstStyle/>
          <a:p>
            <a:pPr algn="just">
              <a:spcAft>
                <a:spcPts val="0"/>
              </a:spcAft>
            </a:pPr>
            <a:r>
              <a:rPr lang="zh-CN" altLang="en-US" b="1" kern="100" dirty="0">
                <a:solidFill>
                  <a:srgbClr val="0070C0"/>
                </a:solidFill>
                <a:latin typeface="微软雅黑" pitchFamily="34" charset="-122"/>
                <a:ea typeface="微软雅黑" pitchFamily="34" charset="-122"/>
                <a:cs typeface="Times New Roman"/>
              </a:rPr>
              <a:t>*注：该文件为广播类数据，包含相关摘要代号、权益类别、业务类别等说明，供参与机构参考使用。</a:t>
            </a:r>
          </a:p>
        </p:txBody>
      </p:sp>
      <p:cxnSp>
        <p:nvCxnSpPr>
          <p:cNvPr id="16" name="直接连接符 15"/>
          <p:cNvCxnSpPr/>
          <p:nvPr/>
        </p:nvCxnSpPr>
        <p:spPr>
          <a:xfrm>
            <a:off x="1115616" y="5877272"/>
            <a:ext cx="5688632" cy="0"/>
          </a:xfrm>
          <a:prstGeom prst="line">
            <a:avLst/>
          </a:prstGeom>
          <a:noFill/>
          <a:ln w="38100" cap="flat" cmpd="sng" algn="ctr">
            <a:solidFill>
              <a:srgbClr val="0070C0"/>
            </a:solidFill>
            <a:prstDash val="solid"/>
          </a:ln>
          <a:effectLst/>
        </p:spPr>
      </p:cxnSp>
    </p:spTree>
    <p:extLst>
      <p:ext uri="{BB962C8B-B14F-4D97-AF65-F5344CB8AC3E}">
        <p14:creationId xmlns:p14="http://schemas.microsoft.com/office/powerpoint/2010/main" xmlns="" val="311023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p:txBody>
          <a:bodyPr/>
          <a:lstStyle/>
          <a:p>
            <a:r>
              <a:rPr lang="zh-CN" altLang="en-US" sz="2800" dirty="0">
                <a:latin typeface="微软雅黑" pitchFamily="34" charset="-122"/>
                <a:ea typeface="微软雅黑" pitchFamily="34" charset="-122"/>
              </a:rPr>
              <a:t>目录</a:t>
            </a:r>
          </a:p>
        </p:txBody>
      </p:sp>
      <p:sp>
        <p:nvSpPr>
          <p:cNvPr id="4" name="标题 3"/>
          <p:cNvSpPr>
            <a:spLocks noGrp="1"/>
          </p:cNvSpPr>
          <p:nvPr>
            <p:ph type="title"/>
          </p:nvPr>
        </p:nvSpPr>
        <p:spPr>
          <a:xfrm>
            <a:off x="3707904" y="2132856"/>
            <a:ext cx="5184576" cy="2232248"/>
          </a:xfrm>
        </p:spPr>
        <p:txBody>
          <a:bodyPr>
            <a:normAutofit fontScale="90000"/>
          </a:bodyPr>
          <a:lstStyle/>
          <a:p>
            <a:pPr>
              <a:lnSpc>
                <a:spcPct val="150000"/>
              </a:lnSpc>
            </a:pPr>
            <a:r>
              <a:rPr lang="en-US" altLang="zh-CN" b="1" dirty="0" smtClean="0">
                <a:latin typeface="微软雅黑" pitchFamily="34" charset="-122"/>
                <a:ea typeface="微软雅黑" pitchFamily="34" charset="-122"/>
              </a:rPr>
              <a:t>1 </a:t>
            </a:r>
            <a:r>
              <a:rPr lang="zh-CN" altLang="en-US" b="1" dirty="0" smtClean="0">
                <a:latin typeface="微软雅黑" pitchFamily="34" charset="-122"/>
                <a:ea typeface="微软雅黑" pitchFamily="34" charset="-122"/>
              </a:rPr>
              <a:t>技术实施要点</a:t>
            </a:r>
            <a:r>
              <a:rPr lang="en-US" altLang="zh-CN" b="1" dirty="0" smtClean="0">
                <a:latin typeface="微软雅黑" pitchFamily="34" charset="-122"/>
                <a:ea typeface="微软雅黑" pitchFamily="34" charset="-122"/>
              </a:rPr>
              <a:t/>
            </a:r>
            <a:br>
              <a:rPr lang="en-US" altLang="zh-CN" b="1" dirty="0" smtClean="0">
                <a:latin typeface="微软雅黑" pitchFamily="34" charset="-122"/>
                <a:ea typeface="微软雅黑" pitchFamily="34" charset="-122"/>
              </a:rPr>
            </a:br>
            <a:r>
              <a:rPr lang="en-US" altLang="zh-CN" b="1" dirty="0" smtClean="0">
                <a:latin typeface="微软雅黑" pitchFamily="34" charset="-122"/>
                <a:ea typeface="微软雅黑" pitchFamily="34" charset="-122"/>
              </a:rPr>
              <a:t>2 </a:t>
            </a:r>
            <a:r>
              <a:rPr lang="zh-CN" altLang="en-US" b="1" dirty="0" smtClean="0">
                <a:latin typeface="微软雅黑" pitchFamily="34" charset="-122"/>
                <a:ea typeface="微软雅黑" pitchFamily="34" charset="-122"/>
              </a:rPr>
              <a:t>深沪结算文件差异</a:t>
            </a:r>
            <a:r>
              <a:rPr lang="en-US" altLang="zh-CN" b="1" dirty="0" smtClean="0">
                <a:latin typeface="微软雅黑" pitchFamily="34" charset="-122"/>
                <a:ea typeface="微软雅黑" pitchFamily="34" charset="-122"/>
              </a:rPr>
              <a:t/>
            </a:r>
            <a:br>
              <a:rPr lang="en-US" altLang="zh-CN" b="1" dirty="0" smtClean="0">
                <a:latin typeface="微软雅黑" pitchFamily="34" charset="-122"/>
                <a:ea typeface="微软雅黑" pitchFamily="34" charset="-122"/>
              </a:rPr>
            </a:br>
            <a:r>
              <a:rPr lang="en-US" altLang="zh-CN" b="1" dirty="0" smtClean="0">
                <a:latin typeface="微软雅黑" pitchFamily="34" charset="-122"/>
                <a:ea typeface="微软雅黑" pitchFamily="34" charset="-122"/>
              </a:rPr>
              <a:t>3 </a:t>
            </a:r>
            <a:r>
              <a:rPr lang="zh-CN" altLang="en-US" b="1" dirty="0" smtClean="0">
                <a:latin typeface="微软雅黑" pitchFamily="34" charset="-122"/>
                <a:ea typeface="微软雅黑" pitchFamily="34" charset="-122"/>
              </a:rPr>
              <a:t>重点说明</a:t>
            </a:r>
            <a:r>
              <a:rPr lang="en-US" altLang="zh-CN" b="1" dirty="0" smtClean="0">
                <a:latin typeface="微软雅黑" pitchFamily="34" charset="-122"/>
                <a:ea typeface="微软雅黑" pitchFamily="34" charset="-122"/>
              </a:rPr>
              <a:t/>
            </a:r>
            <a:br>
              <a:rPr lang="en-US" altLang="zh-CN" b="1" dirty="0" smtClean="0">
                <a:latin typeface="微软雅黑" pitchFamily="34" charset="-122"/>
                <a:ea typeface="微软雅黑" pitchFamily="34" charset="-122"/>
              </a:rPr>
            </a:br>
            <a:r>
              <a:rPr lang="en-US" altLang="zh-CN" b="1" dirty="0" smtClean="0">
                <a:latin typeface="微软雅黑" pitchFamily="34" charset="-122"/>
                <a:ea typeface="微软雅黑" pitchFamily="34" charset="-122"/>
              </a:rPr>
              <a:t>4 </a:t>
            </a:r>
            <a:r>
              <a:rPr lang="zh-CN" altLang="en-US" b="1" dirty="0" smtClean="0">
                <a:latin typeface="微软雅黑" pitchFamily="34" charset="-122"/>
                <a:ea typeface="微软雅黑" pitchFamily="34" charset="-122"/>
              </a:rPr>
              <a:t>问答</a:t>
            </a:r>
            <a:r>
              <a:rPr lang="en-US" altLang="zh-CN" b="1" dirty="0">
                <a:latin typeface="微软雅黑" pitchFamily="34" charset="-122"/>
                <a:ea typeface="微软雅黑" pitchFamily="34" charset="-122"/>
              </a:rPr>
              <a:t>&amp;</a:t>
            </a:r>
            <a:r>
              <a:rPr lang="zh-CN" altLang="en-US" b="1" dirty="0">
                <a:latin typeface="微软雅黑" pitchFamily="34" charset="-122"/>
                <a:ea typeface="微软雅黑" pitchFamily="34" charset="-122"/>
              </a:rPr>
              <a:t>联系</a:t>
            </a:r>
            <a:r>
              <a:rPr lang="zh-CN" altLang="en-US" b="1" dirty="0" smtClean="0">
                <a:latin typeface="微软雅黑" pitchFamily="34" charset="-122"/>
                <a:ea typeface="微软雅黑" pitchFamily="34" charset="-122"/>
              </a:rPr>
              <a:t>方式</a:t>
            </a:r>
            <a:endParaRPr lang="zh-CN" altLang="zh-CN" dirty="0">
              <a:latin typeface="微软雅黑" pitchFamily="34" charset="-122"/>
              <a:ea typeface="微软雅黑" pitchFamily="34" charset="-122"/>
            </a:endParaRPr>
          </a:p>
        </p:txBody>
      </p:sp>
    </p:spTree>
    <p:extLst>
      <p:ext uri="{BB962C8B-B14F-4D97-AF65-F5344CB8AC3E}">
        <p14:creationId xmlns:p14="http://schemas.microsoft.com/office/powerpoint/2010/main" xmlns="" val="34339606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a:xfrm>
            <a:off x="676275" y="188913"/>
            <a:ext cx="8432800" cy="533400"/>
          </a:xfrm>
          <a:noFill/>
        </p:spPr>
        <p:txBody>
          <a:bodyPr anchor="b"/>
          <a:lstStyle/>
          <a:p>
            <a:pPr eaLnBrk="1" hangingPunct="1"/>
            <a:r>
              <a:rPr lang="zh-CN" altLang="en-US" dirty="0">
                <a:latin typeface="微软雅黑" pitchFamily="34" charset="-122"/>
                <a:ea typeface="微软雅黑" pitchFamily="34" charset="-122"/>
                <a:cs typeface="Arial" charset="0"/>
              </a:rPr>
              <a:t>当日日终结算数据发送结束标志文件</a:t>
            </a:r>
            <a:endParaRPr lang="en-GB" altLang="en-GB" dirty="0" smtClean="0">
              <a:latin typeface="微软雅黑" pitchFamily="34" charset="-122"/>
              <a:ea typeface="微软雅黑" pitchFamily="34" charset="-122"/>
              <a:cs typeface="Arial" charset="0"/>
            </a:endParaRPr>
          </a:p>
        </p:txBody>
      </p:sp>
      <p:grpSp>
        <p:nvGrpSpPr>
          <p:cNvPr id="10" name="组合 9"/>
          <p:cNvGrpSpPr/>
          <p:nvPr/>
        </p:nvGrpSpPr>
        <p:grpSpPr>
          <a:xfrm>
            <a:off x="1043608" y="1124744"/>
            <a:ext cx="6912768" cy="2304256"/>
            <a:chOff x="755576" y="1052736"/>
            <a:chExt cx="6912768" cy="2304256"/>
          </a:xfrm>
        </p:grpSpPr>
        <p:grpSp>
          <p:nvGrpSpPr>
            <p:cNvPr id="9" name="组合 8"/>
            <p:cNvGrpSpPr/>
            <p:nvPr/>
          </p:nvGrpSpPr>
          <p:grpSpPr>
            <a:xfrm>
              <a:off x="755576" y="1052736"/>
              <a:ext cx="3096344" cy="2304256"/>
              <a:chOff x="611560" y="1052736"/>
              <a:chExt cx="3096344" cy="2304256"/>
            </a:xfrm>
          </p:grpSpPr>
          <p:sp>
            <p:nvSpPr>
              <p:cNvPr id="6" name="圆角矩形 5"/>
              <p:cNvSpPr/>
              <p:nvPr/>
            </p:nvSpPr>
            <p:spPr bwMode="auto">
              <a:xfrm>
                <a:off x="1007604" y="1448780"/>
                <a:ext cx="2700300" cy="396044"/>
              </a:xfrm>
              <a:prstGeom prst="round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dirty="0" smtClean="0">
                    <a:solidFill>
                      <a:srgbClr val="FF0000"/>
                    </a:solidFill>
                    <a:latin typeface="微软雅黑" pitchFamily="34" charset="-122"/>
                    <a:ea typeface="微软雅黑" pitchFamily="34" charset="-122"/>
                  </a:rPr>
                  <a:t>END_SZHK.OK</a:t>
                </a:r>
                <a:endParaRPr lang="en-US" altLang="zh-CN" dirty="0">
                  <a:solidFill>
                    <a:srgbClr val="FF0000"/>
                  </a:solidFill>
                  <a:latin typeface="微软雅黑" pitchFamily="34" charset="-122"/>
                  <a:ea typeface="微软雅黑" pitchFamily="34" charset="-122"/>
                </a:endParaRPr>
              </a:p>
            </p:txBody>
          </p:sp>
          <p:sp>
            <p:nvSpPr>
              <p:cNvPr id="3" name="椭圆 2"/>
              <p:cNvSpPr/>
              <p:nvPr/>
            </p:nvSpPr>
            <p:spPr bwMode="auto">
              <a:xfrm>
                <a:off x="611560" y="1052736"/>
                <a:ext cx="792088" cy="792088"/>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CN" altLang="en-US" sz="3200" dirty="0">
                    <a:solidFill>
                      <a:schemeClr val="bg1"/>
                    </a:solidFill>
                    <a:latin typeface="微软雅黑" pitchFamily="34" charset="-122"/>
                    <a:ea typeface="微软雅黑" pitchFamily="34" charset="-122"/>
                  </a:rPr>
                  <a:t>深</a:t>
                </a:r>
                <a:endParaRPr kumimoji="0" lang="zh-CN" altLang="en-US" sz="3200" b="0" i="0" u="none" strike="noStrike" cap="none" normalizeH="0" baseline="0" dirty="0" smtClean="0">
                  <a:ln>
                    <a:noFill/>
                  </a:ln>
                  <a:solidFill>
                    <a:schemeClr val="bg1"/>
                  </a:solidFill>
                  <a:effectLst/>
                  <a:latin typeface="微软雅黑" pitchFamily="34" charset="-122"/>
                  <a:ea typeface="微软雅黑" pitchFamily="34" charset="-122"/>
                </a:endParaRPr>
              </a:p>
            </p:txBody>
          </p:sp>
          <p:sp>
            <p:nvSpPr>
              <p:cNvPr id="7" name="对角圆角矩形 6"/>
              <p:cNvSpPr/>
              <p:nvPr/>
            </p:nvSpPr>
            <p:spPr bwMode="auto">
              <a:xfrm>
                <a:off x="611560" y="1844824"/>
                <a:ext cx="3024336" cy="1512168"/>
              </a:xfrm>
              <a:prstGeom prst="round2DiagRect">
                <a:avLst/>
              </a:prstGeom>
              <a:solidFill>
                <a:schemeClr val="bg1"/>
              </a:solidFill>
              <a:ln w="28575"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lvl="0" indent="-285750">
                  <a:buFont typeface="Wingdings" pitchFamily="2" charset="2"/>
                  <a:buChar char="p"/>
                </a:pPr>
                <a:r>
                  <a:rPr lang="zh-CN" altLang="en-US" dirty="0">
                    <a:latin typeface="微软雅黑" pitchFamily="34" charset="-122"/>
                    <a:ea typeface="微软雅黑" pitchFamily="34" charset="-122"/>
                    <a:cs typeface="Times New Roman"/>
                  </a:rPr>
                  <a:t>港股通数据发送标志文件，表示当日港股通日终结算文件已全部发送结束</a:t>
                </a:r>
              </a:p>
            </p:txBody>
          </p:sp>
        </p:grpSp>
        <p:grpSp>
          <p:nvGrpSpPr>
            <p:cNvPr id="11" name="组合 10"/>
            <p:cNvGrpSpPr/>
            <p:nvPr/>
          </p:nvGrpSpPr>
          <p:grpSpPr>
            <a:xfrm>
              <a:off x="4572000" y="1052736"/>
              <a:ext cx="3096344" cy="2304256"/>
              <a:chOff x="611560" y="1052736"/>
              <a:chExt cx="3096344" cy="2304256"/>
            </a:xfrm>
          </p:grpSpPr>
          <p:sp>
            <p:nvSpPr>
              <p:cNvPr id="12" name="圆角矩形 11"/>
              <p:cNvSpPr/>
              <p:nvPr/>
            </p:nvSpPr>
            <p:spPr bwMode="auto">
              <a:xfrm>
                <a:off x="1007604" y="1448780"/>
                <a:ext cx="2700300" cy="396044"/>
              </a:xfrm>
              <a:prstGeom prst="round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dirty="0" err="1">
                    <a:latin typeface="微软雅黑" pitchFamily="34" charset="-122"/>
                    <a:ea typeface="微软雅黑" pitchFamily="34" charset="-122"/>
                  </a:rPr>
                  <a:t>fsbz_hk</a:t>
                </a:r>
                <a:endParaRPr lang="en-US" altLang="zh-CN" dirty="0">
                  <a:latin typeface="微软雅黑" pitchFamily="34" charset="-122"/>
                  <a:ea typeface="微软雅黑" pitchFamily="34" charset="-122"/>
                </a:endParaRPr>
              </a:p>
            </p:txBody>
          </p:sp>
          <p:sp>
            <p:nvSpPr>
              <p:cNvPr id="13" name="椭圆 12"/>
              <p:cNvSpPr/>
              <p:nvPr/>
            </p:nvSpPr>
            <p:spPr bwMode="auto">
              <a:xfrm>
                <a:off x="611560" y="1052736"/>
                <a:ext cx="792088" cy="792088"/>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3200" b="0" i="0" u="none" strike="noStrike" cap="none" normalizeH="0" baseline="0" dirty="0" smtClean="0">
                    <a:ln>
                      <a:noFill/>
                    </a:ln>
                    <a:solidFill>
                      <a:schemeClr val="bg1"/>
                    </a:solidFill>
                    <a:effectLst/>
                    <a:latin typeface="微软雅黑" pitchFamily="34" charset="-122"/>
                    <a:ea typeface="微软雅黑" pitchFamily="34" charset="-122"/>
                  </a:rPr>
                  <a:t>沪</a:t>
                </a:r>
              </a:p>
            </p:txBody>
          </p:sp>
          <p:sp>
            <p:nvSpPr>
              <p:cNvPr id="14" name="对角圆角矩形 13"/>
              <p:cNvSpPr/>
              <p:nvPr/>
            </p:nvSpPr>
            <p:spPr bwMode="auto">
              <a:xfrm>
                <a:off x="611560" y="1844824"/>
                <a:ext cx="3024336" cy="1512168"/>
              </a:xfrm>
              <a:prstGeom prst="round2DiagRect">
                <a:avLst/>
              </a:prstGeom>
              <a:solidFill>
                <a:schemeClr val="bg1"/>
              </a:solidFill>
              <a:ln w="28575"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buFont typeface="Wingdings" pitchFamily="2" charset="2"/>
                  <a:buChar char="p"/>
                </a:pPr>
                <a:r>
                  <a:rPr lang="zh-CN" altLang="en-US" dirty="0">
                    <a:latin typeface="微软雅黑" pitchFamily="34" charset="-122"/>
                    <a:ea typeface="微软雅黑" pitchFamily="34" charset="-122"/>
                  </a:rPr>
                  <a:t>港股通数据发送标志文件，表示当日港股通日终结算文件已全部发送</a:t>
                </a:r>
                <a:r>
                  <a:rPr lang="zh-CN" altLang="en-US" dirty="0" smtClean="0">
                    <a:latin typeface="微软雅黑" pitchFamily="34" charset="-122"/>
                    <a:ea typeface="微软雅黑" pitchFamily="34" charset="-122"/>
                  </a:rPr>
                  <a:t>结束</a:t>
                </a:r>
                <a:r>
                  <a:rPr lang="zh-CN" altLang="en-US" dirty="0" smtClean="0">
                    <a:latin typeface="微软雅黑" pitchFamily="34" charset="-122"/>
                    <a:ea typeface="微软雅黑" pitchFamily="34" charset="-122"/>
                    <a:cs typeface="Times New Roman"/>
                  </a:rPr>
                  <a:t> </a:t>
                </a:r>
                <a:endParaRPr lang="zh-CN" altLang="en-US" dirty="0">
                  <a:latin typeface="微软雅黑" pitchFamily="34" charset="-122"/>
                  <a:ea typeface="微软雅黑" pitchFamily="34" charset="-122"/>
                  <a:cs typeface="Times New Roman"/>
                </a:endParaRPr>
              </a:p>
            </p:txBody>
          </p:sp>
        </p:grpSp>
      </p:grpSp>
      <p:cxnSp>
        <p:nvCxnSpPr>
          <p:cNvPr id="15" name="直接连接符 14"/>
          <p:cNvCxnSpPr/>
          <p:nvPr/>
        </p:nvCxnSpPr>
        <p:spPr bwMode="auto">
          <a:xfrm>
            <a:off x="3851920" y="2139732"/>
            <a:ext cx="1116124" cy="0"/>
          </a:xfrm>
          <a:prstGeom prst="line">
            <a:avLst/>
          </a:prstGeom>
          <a:gradFill rotWithShape="1">
            <a:gsLst>
              <a:gs pos="0">
                <a:srgbClr val="FF9933"/>
              </a:gs>
              <a:gs pos="100000">
                <a:srgbClr val="FF6600"/>
              </a:gs>
            </a:gsLst>
            <a:lin ang="5400000" scaled="1"/>
          </a:gradFill>
          <a:ln w="19050" cap="flat" cmpd="sng" algn="ctr">
            <a:solidFill>
              <a:schemeClr val="accent3"/>
            </a:solidFill>
            <a:prstDash val="lgDashDot"/>
            <a:round/>
            <a:headEnd type="none" w="med" len="med"/>
            <a:tailEnd type="none" w="med" len="med"/>
          </a:ln>
          <a:effectLst/>
        </p:spPr>
      </p:cxnSp>
    </p:spTree>
    <p:extLst>
      <p:ext uri="{BB962C8B-B14F-4D97-AF65-F5344CB8AC3E}">
        <p14:creationId xmlns:p14="http://schemas.microsoft.com/office/powerpoint/2010/main" xmlns="" val="24866787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a:xfrm>
            <a:off x="676275" y="188913"/>
            <a:ext cx="8432800" cy="533400"/>
          </a:xfrm>
          <a:noFill/>
        </p:spPr>
        <p:txBody>
          <a:bodyPr anchor="b"/>
          <a:lstStyle/>
          <a:p>
            <a:pPr eaLnBrk="1" hangingPunct="1"/>
            <a:r>
              <a:rPr lang="zh-CN" altLang="en-US" dirty="0">
                <a:latin typeface="微软雅黑" pitchFamily="34" charset="-122"/>
                <a:ea typeface="微软雅黑" pitchFamily="34" charset="-122"/>
                <a:cs typeface="Arial" charset="0"/>
              </a:rPr>
              <a:t>当日所有数据发送结束标志文件</a:t>
            </a:r>
            <a:endParaRPr lang="en-GB" altLang="en-GB" b="0" dirty="0" smtClean="0">
              <a:latin typeface="微软雅黑" pitchFamily="34" charset="-122"/>
              <a:ea typeface="微软雅黑" pitchFamily="34" charset="-122"/>
              <a:cs typeface="Arial" charset="0"/>
            </a:endParaRPr>
          </a:p>
        </p:txBody>
      </p:sp>
      <p:grpSp>
        <p:nvGrpSpPr>
          <p:cNvPr id="10" name="组合 9"/>
          <p:cNvGrpSpPr/>
          <p:nvPr/>
        </p:nvGrpSpPr>
        <p:grpSpPr>
          <a:xfrm>
            <a:off x="1043608" y="1124744"/>
            <a:ext cx="6912768" cy="2304256"/>
            <a:chOff x="755576" y="1052736"/>
            <a:chExt cx="6912768" cy="2304256"/>
          </a:xfrm>
        </p:grpSpPr>
        <p:grpSp>
          <p:nvGrpSpPr>
            <p:cNvPr id="9" name="组合 8"/>
            <p:cNvGrpSpPr/>
            <p:nvPr/>
          </p:nvGrpSpPr>
          <p:grpSpPr>
            <a:xfrm>
              <a:off x="755576" y="1052736"/>
              <a:ext cx="3096344" cy="2304256"/>
              <a:chOff x="611560" y="1052736"/>
              <a:chExt cx="3096344" cy="2304256"/>
            </a:xfrm>
          </p:grpSpPr>
          <p:sp>
            <p:nvSpPr>
              <p:cNvPr id="6" name="圆角矩形 5"/>
              <p:cNvSpPr/>
              <p:nvPr/>
            </p:nvSpPr>
            <p:spPr bwMode="auto">
              <a:xfrm>
                <a:off x="1007604" y="1448780"/>
                <a:ext cx="2700300" cy="396044"/>
              </a:xfrm>
              <a:prstGeom prst="round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zh-CN" altLang="en-US" dirty="0" smtClean="0">
                    <a:latin typeface="微软雅黑" pitchFamily="34" charset="-122"/>
                    <a:ea typeface="微软雅黑" pitchFamily="34" charset="-122"/>
                  </a:rPr>
                  <a:t>无</a:t>
                </a:r>
                <a:endParaRPr lang="en-US" altLang="zh-CN" dirty="0">
                  <a:latin typeface="微软雅黑" pitchFamily="34" charset="-122"/>
                  <a:ea typeface="微软雅黑" pitchFamily="34" charset="-122"/>
                </a:endParaRPr>
              </a:p>
            </p:txBody>
          </p:sp>
          <p:sp>
            <p:nvSpPr>
              <p:cNvPr id="3" name="椭圆 2"/>
              <p:cNvSpPr/>
              <p:nvPr/>
            </p:nvSpPr>
            <p:spPr bwMode="auto">
              <a:xfrm>
                <a:off x="611560" y="1052736"/>
                <a:ext cx="792088" cy="792088"/>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CN" altLang="en-US" sz="3200" dirty="0">
                    <a:solidFill>
                      <a:schemeClr val="bg1"/>
                    </a:solidFill>
                    <a:latin typeface="微软雅黑" pitchFamily="34" charset="-122"/>
                    <a:ea typeface="微软雅黑" pitchFamily="34" charset="-122"/>
                  </a:rPr>
                  <a:t>深</a:t>
                </a:r>
                <a:endParaRPr kumimoji="0" lang="zh-CN" altLang="en-US" sz="3200" b="0" i="0" u="none" strike="noStrike" cap="none" normalizeH="0" baseline="0" dirty="0" smtClean="0">
                  <a:ln>
                    <a:noFill/>
                  </a:ln>
                  <a:solidFill>
                    <a:schemeClr val="bg1"/>
                  </a:solidFill>
                  <a:effectLst/>
                  <a:latin typeface="微软雅黑" pitchFamily="34" charset="-122"/>
                  <a:ea typeface="微软雅黑" pitchFamily="34" charset="-122"/>
                </a:endParaRPr>
              </a:p>
            </p:txBody>
          </p:sp>
          <p:sp>
            <p:nvSpPr>
              <p:cNvPr id="7" name="对角圆角矩形 6"/>
              <p:cNvSpPr/>
              <p:nvPr/>
            </p:nvSpPr>
            <p:spPr bwMode="auto">
              <a:xfrm>
                <a:off x="611560" y="1844824"/>
                <a:ext cx="3024336" cy="1512168"/>
              </a:xfrm>
              <a:prstGeom prst="round2DiagRect">
                <a:avLst/>
              </a:prstGeom>
              <a:solidFill>
                <a:schemeClr val="bg1"/>
              </a:solidFill>
              <a:ln w="28575"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r>
                  <a:rPr lang="en-US" altLang="zh-CN" dirty="0" smtClean="0">
                    <a:latin typeface="微软雅黑" pitchFamily="34" charset="-122"/>
                    <a:ea typeface="微软雅黑" pitchFamily="34" charset="-122"/>
                    <a:cs typeface="Times New Roman"/>
                  </a:rPr>
                  <a:t> </a:t>
                </a:r>
                <a:endParaRPr lang="zh-CN" altLang="en-US" dirty="0">
                  <a:latin typeface="微软雅黑" pitchFamily="34" charset="-122"/>
                  <a:ea typeface="微软雅黑" pitchFamily="34" charset="-122"/>
                  <a:cs typeface="Times New Roman"/>
                </a:endParaRPr>
              </a:p>
            </p:txBody>
          </p:sp>
        </p:grpSp>
        <p:grpSp>
          <p:nvGrpSpPr>
            <p:cNvPr id="11" name="组合 10"/>
            <p:cNvGrpSpPr/>
            <p:nvPr/>
          </p:nvGrpSpPr>
          <p:grpSpPr>
            <a:xfrm>
              <a:off x="4572000" y="1052736"/>
              <a:ext cx="3096344" cy="2304256"/>
              <a:chOff x="611560" y="1052736"/>
              <a:chExt cx="3096344" cy="2304256"/>
            </a:xfrm>
          </p:grpSpPr>
          <p:sp>
            <p:nvSpPr>
              <p:cNvPr id="12" name="圆角矩形 11"/>
              <p:cNvSpPr/>
              <p:nvPr/>
            </p:nvSpPr>
            <p:spPr bwMode="auto">
              <a:xfrm>
                <a:off x="1007604" y="1448780"/>
                <a:ext cx="2700300" cy="396044"/>
              </a:xfrm>
              <a:prstGeom prst="round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dirty="0" err="1">
                    <a:latin typeface="微软雅黑" pitchFamily="34" charset="-122"/>
                    <a:ea typeface="微软雅黑" pitchFamily="34" charset="-122"/>
                  </a:rPr>
                  <a:t>fsbz_hkrjq</a:t>
                </a:r>
                <a:endParaRPr lang="en-US" altLang="zh-CN" dirty="0">
                  <a:latin typeface="微软雅黑" pitchFamily="34" charset="-122"/>
                  <a:ea typeface="微软雅黑" pitchFamily="34" charset="-122"/>
                </a:endParaRPr>
              </a:p>
            </p:txBody>
          </p:sp>
          <p:sp>
            <p:nvSpPr>
              <p:cNvPr id="13" name="椭圆 12"/>
              <p:cNvSpPr/>
              <p:nvPr/>
            </p:nvSpPr>
            <p:spPr bwMode="auto">
              <a:xfrm>
                <a:off x="611560" y="1052736"/>
                <a:ext cx="792088" cy="792088"/>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3200" b="0" i="0" u="none" strike="noStrike" cap="none" normalizeH="0" baseline="0" dirty="0" smtClean="0">
                    <a:ln>
                      <a:noFill/>
                    </a:ln>
                    <a:solidFill>
                      <a:schemeClr val="bg1"/>
                    </a:solidFill>
                    <a:effectLst/>
                    <a:latin typeface="微软雅黑" pitchFamily="34" charset="-122"/>
                    <a:ea typeface="微软雅黑" pitchFamily="34" charset="-122"/>
                  </a:rPr>
                  <a:t>沪</a:t>
                </a:r>
              </a:p>
            </p:txBody>
          </p:sp>
          <p:sp>
            <p:nvSpPr>
              <p:cNvPr id="14" name="对角圆角矩形 13"/>
              <p:cNvSpPr/>
              <p:nvPr/>
            </p:nvSpPr>
            <p:spPr bwMode="auto">
              <a:xfrm>
                <a:off x="611560" y="1844824"/>
                <a:ext cx="3024336" cy="1512168"/>
              </a:xfrm>
              <a:prstGeom prst="round2DiagRect">
                <a:avLst/>
              </a:prstGeom>
              <a:solidFill>
                <a:schemeClr val="bg1"/>
              </a:solidFill>
              <a:ln w="28575"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buFont typeface="Wingdings" pitchFamily="2" charset="2"/>
                  <a:buChar char="p"/>
                </a:pPr>
                <a:r>
                  <a:rPr lang="zh-CN" altLang="en-US" dirty="0">
                    <a:latin typeface="微软雅黑" pitchFamily="34" charset="-122"/>
                    <a:ea typeface="微软雅黑" pitchFamily="34" charset="-122"/>
                  </a:rPr>
                  <a:t>港股通日间前数据发送标志文件，表示港股通日间前结算文件已全部发送结束</a:t>
                </a:r>
              </a:p>
            </p:txBody>
          </p:sp>
        </p:grpSp>
      </p:grpSp>
    </p:spTree>
    <p:extLst>
      <p:ext uri="{BB962C8B-B14F-4D97-AF65-F5344CB8AC3E}">
        <p14:creationId xmlns:p14="http://schemas.microsoft.com/office/powerpoint/2010/main" xmlns="" val="41377707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p:txBody>
          <a:bodyPr/>
          <a:lstStyle/>
          <a:p>
            <a:r>
              <a:rPr lang="zh-CN" altLang="en-US" sz="2800" dirty="0">
                <a:latin typeface="微软雅黑" pitchFamily="34" charset="-122"/>
                <a:ea typeface="微软雅黑" pitchFamily="34" charset="-122"/>
              </a:rPr>
              <a:t>目录</a:t>
            </a:r>
          </a:p>
        </p:txBody>
      </p:sp>
      <p:sp>
        <p:nvSpPr>
          <p:cNvPr id="4" name="标题 3"/>
          <p:cNvSpPr>
            <a:spLocks noGrp="1"/>
          </p:cNvSpPr>
          <p:nvPr>
            <p:ph type="title"/>
          </p:nvPr>
        </p:nvSpPr>
        <p:spPr>
          <a:xfrm>
            <a:off x="3707904" y="2132856"/>
            <a:ext cx="5184576" cy="2232248"/>
          </a:xfrm>
        </p:spPr>
        <p:txBody>
          <a:bodyPr>
            <a:normAutofit fontScale="90000"/>
          </a:bodyPr>
          <a:lstStyle/>
          <a:p>
            <a:pPr>
              <a:lnSpc>
                <a:spcPct val="150000"/>
              </a:lnSpc>
            </a:pPr>
            <a:r>
              <a:rPr lang="en-US" altLang="zh-CN" b="1" dirty="0" smtClean="0">
                <a:latin typeface="微软雅黑" pitchFamily="34" charset="-122"/>
                <a:ea typeface="微软雅黑" pitchFamily="34" charset="-122"/>
              </a:rPr>
              <a:t>1 </a:t>
            </a:r>
            <a:r>
              <a:rPr lang="zh-CN" altLang="en-US" b="1" dirty="0" smtClean="0">
                <a:latin typeface="微软雅黑" pitchFamily="34" charset="-122"/>
                <a:ea typeface="微软雅黑" pitchFamily="34" charset="-122"/>
              </a:rPr>
              <a:t>技术实施要点</a:t>
            </a:r>
            <a:r>
              <a:rPr lang="en-US" altLang="zh-CN" b="1" dirty="0" smtClean="0">
                <a:latin typeface="微软雅黑" pitchFamily="34" charset="-122"/>
                <a:ea typeface="微软雅黑" pitchFamily="34" charset="-122"/>
              </a:rPr>
              <a:t/>
            </a:r>
            <a:br>
              <a:rPr lang="en-US" altLang="zh-CN" b="1" dirty="0" smtClean="0">
                <a:latin typeface="微软雅黑" pitchFamily="34" charset="-122"/>
                <a:ea typeface="微软雅黑" pitchFamily="34" charset="-122"/>
              </a:rPr>
            </a:br>
            <a:r>
              <a:rPr lang="en-US" altLang="zh-CN" b="1" dirty="0" smtClean="0">
                <a:latin typeface="微软雅黑" pitchFamily="34" charset="-122"/>
                <a:ea typeface="微软雅黑" pitchFamily="34" charset="-122"/>
              </a:rPr>
              <a:t>2 </a:t>
            </a:r>
            <a:r>
              <a:rPr lang="zh-CN" altLang="en-US" b="1" dirty="0" smtClean="0">
                <a:latin typeface="微软雅黑" pitchFamily="34" charset="-122"/>
                <a:ea typeface="微软雅黑" pitchFamily="34" charset="-122"/>
              </a:rPr>
              <a:t>深沪结算文件差异</a:t>
            </a:r>
            <a:r>
              <a:rPr lang="en-US" altLang="zh-CN" b="1" dirty="0" smtClean="0">
                <a:latin typeface="微软雅黑" pitchFamily="34" charset="-122"/>
                <a:ea typeface="微软雅黑" pitchFamily="34" charset="-122"/>
              </a:rPr>
              <a:t/>
            </a:r>
            <a:br>
              <a:rPr lang="en-US" altLang="zh-CN" b="1" dirty="0" smtClean="0">
                <a:latin typeface="微软雅黑" pitchFamily="34" charset="-122"/>
                <a:ea typeface="微软雅黑" pitchFamily="34" charset="-122"/>
              </a:rPr>
            </a:br>
            <a:r>
              <a:rPr lang="en-US" altLang="zh-CN" b="1" dirty="0" smtClean="0">
                <a:latin typeface="微软雅黑" pitchFamily="34" charset="-122"/>
                <a:ea typeface="微软雅黑" pitchFamily="34" charset="-122"/>
              </a:rPr>
              <a:t>3 </a:t>
            </a:r>
            <a:r>
              <a:rPr lang="zh-CN" altLang="en-US" b="1" dirty="0" smtClean="0">
                <a:latin typeface="微软雅黑" pitchFamily="34" charset="-122"/>
                <a:ea typeface="微软雅黑" pitchFamily="34" charset="-122"/>
              </a:rPr>
              <a:t>重点说明</a:t>
            </a:r>
            <a:r>
              <a:rPr lang="en-US" altLang="zh-CN" b="1" dirty="0" smtClean="0">
                <a:latin typeface="微软雅黑" pitchFamily="34" charset="-122"/>
                <a:ea typeface="微软雅黑" pitchFamily="34" charset="-122"/>
              </a:rPr>
              <a:t/>
            </a:r>
            <a:br>
              <a:rPr lang="en-US" altLang="zh-CN" b="1" dirty="0" smtClean="0">
                <a:latin typeface="微软雅黑" pitchFamily="34" charset="-122"/>
                <a:ea typeface="微软雅黑" pitchFamily="34" charset="-122"/>
              </a:rPr>
            </a:br>
            <a:r>
              <a:rPr lang="en-US" altLang="zh-CN" b="1" dirty="0" smtClean="0">
                <a:latin typeface="微软雅黑" pitchFamily="34" charset="-122"/>
                <a:ea typeface="微软雅黑" pitchFamily="34" charset="-122"/>
              </a:rPr>
              <a:t>4 </a:t>
            </a:r>
            <a:r>
              <a:rPr lang="zh-CN" altLang="en-US" b="1" dirty="0" smtClean="0">
                <a:latin typeface="微软雅黑" pitchFamily="34" charset="-122"/>
                <a:ea typeface="微软雅黑" pitchFamily="34" charset="-122"/>
              </a:rPr>
              <a:t>问答</a:t>
            </a:r>
            <a:r>
              <a:rPr lang="en-US" altLang="zh-CN" b="1" dirty="0">
                <a:latin typeface="微软雅黑" pitchFamily="34" charset="-122"/>
                <a:ea typeface="微软雅黑" pitchFamily="34" charset="-122"/>
              </a:rPr>
              <a:t>&amp;</a:t>
            </a:r>
            <a:r>
              <a:rPr lang="zh-CN" altLang="en-US" b="1" dirty="0">
                <a:latin typeface="微软雅黑" pitchFamily="34" charset="-122"/>
                <a:ea typeface="微软雅黑" pitchFamily="34" charset="-122"/>
              </a:rPr>
              <a:t>联系</a:t>
            </a:r>
            <a:r>
              <a:rPr lang="zh-CN" altLang="en-US" b="1" dirty="0" smtClean="0">
                <a:latin typeface="微软雅黑" pitchFamily="34" charset="-122"/>
                <a:ea typeface="微软雅黑" pitchFamily="34" charset="-122"/>
              </a:rPr>
              <a:t>方式</a:t>
            </a:r>
            <a:endParaRPr lang="zh-CN" altLang="zh-CN" dirty="0">
              <a:latin typeface="微软雅黑" pitchFamily="34" charset="-122"/>
              <a:ea typeface="微软雅黑" pitchFamily="34" charset="-122"/>
            </a:endParaRPr>
          </a:p>
        </p:txBody>
      </p:sp>
    </p:spTree>
    <p:extLst>
      <p:ext uri="{BB962C8B-B14F-4D97-AF65-F5344CB8AC3E}">
        <p14:creationId xmlns:p14="http://schemas.microsoft.com/office/powerpoint/2010/main" xmlns="" val="19054444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p:txBody>
          <a:bodyPr/>
          <a:lstStyle/>
          <a:p>
            <a:r>
              <a:rPr lang="en-US" altLang="zh-CN" dirty="0" smtClean="0">
                <a:latin typeface="微软雅黑" pitchFamily="34" charset="-122"/>
                <a:ea typeface="微软雅黑" pitchFamily="34" charset="-122"/>
              </a:rPr>
              <a:t>3</a:t>
            </a:r>
            <a:endParaRPr lang="zh-CN" altLang="en-US" dirty="0">
              <a:latin typeface="微软雅黑" pitchFamily="34" charset="-122"/>
              <a:ea typeface="微软雅黑" pitchFamily="34" charset="-122"/>
            </a:endParaRPr>
          </a:p>
        </p:txBody>
      </p:sp>
      <p:sp>
        <p:nvSpPr>
          <p:cNvPr id="4" name="标题 3"/>
          <p:cNvSpPr>
            <a:spLocks noGrp="1"/>
          </p:cNvSpPr>
          <p:nvPr>
            <p:ph type="title"/>
          </p:nvPr>
        </p:nvSpPr>
        <p:spPr/>
        <p:txBody>
          <a:bodyPr/>
          <a:lstStyle/>
          <a:p>
            <a:r>
              <a:rPr lang="zh-CN" altLang="en-US" b="1" dirty="0" smtClean="0">
                <a:latin typeface="微软雅黑" pitchFamily="34" charset="-122"/>
                <a:ea typeface="微软雅黑" pitchFamily="34" charset="-122"/>
              </a:rPr>
              <a:t>重点说明</a:t>
            </a:r>
            <a:endParaRPr lang="zh-CN" altLang="en-US" b="1" dirty="0">
              <a:latin typeface="微软雅黑" pitchFamily="34" charset="-122"/>
              <a:ea typeface="微软雅黑" pitchFamily="34" charset="-122"/>
            </a:endParaRPr>
          </a:p>
        </p:txBody>
      </p:sp>
    </p:spTree>
    <p:extLst>
      <p:ext uri="{BB962C8B-B14F-4D97-AF65-F5344CB8AC3E}">
        <p14:creationId xmlns:p14="http://schemas.microsoft.com/office/powerpoint/2010/main" xmlns="" val="5852074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ChangeArrowheads="1"/>
          </p:cNvSpPr>
          <p:nvPr/>
        </p:nvSpPr>
        <p:spPr bwMode="auto">
          <a:xfrm>
            <a:off x="676275" y="188913"/>
            <a:ext cx="84328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r>
              <a:rPr lang="zh-CN" altLang="en-US" sz="2600" b="1" dirty="0" smtClean="0">
                <a:solidFill>
                  <a:schemeClr val="bg1"/>
                </a:solidFill>
                <a:latin typeface="微软雅黑" pitchFamily="34" charset="-122"/>
                <a:ea typeface="微软雅黑" pitchFamily="34" charset="-122"/>
              </a:rPr>
              <a:t>工作日</a:t>
            </a:r>
            <a:endParaRPr lang="en-GB" altLang="en-GB" sz="2600" b="1" dirty="0">
              <a:solidFill>
                <a:schemeClr val="bg1"/>
              </a:solidFill>
              <a:latin typeface="微软雅黑" pitchFamily="34" charset="-122"/>
              <a:ea typeface="微软雅黑" pitchFamily="34" charset="-122"/>
            </a:endParaRPr>
          </a:p>
        </p:txBody>
      </p:sp>
      <p:sp>
        <p:nvSpPr>
          <p:cNvPr id="3" name="圆角矩形 2"/>
          <p:cNvSpPr/>
          <p:nvPr/>
        </p:nvSpPr>
        <p:spPr bwMode="auto">
          <a:xfrm>
            <a:off x="1259632" y="1196752"/>
            <a:ext cx="6768752" cy="3456384"/>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zh-CN" altLang="en-US" sz="3200" dirty="0" smtClean="0">
                <a:latin typeface="微软雅黑" pitchFamily="34" charset="-122"/>
                <a:ea typeface="微软雅黑" pitchFamily="34" charset="-122"/>
              </a:rPr>
              <a:t>深市</a:t>
            </a:r>
            <a:endParaRPr kumimoji="0" lang="en-US" altLang="zh-CN" sz="32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3200" b="0" i="0" u="none" strike="noStrike" cap="none" normalizeH="0" baseline="0" dirty="0" smtClean="0">
                <a:ln>
                  <a:noFill/>
                </a:ln>
                <a:solidFill>
                  <a:schemeClr val="tx1"/>
                </a:solidFill>
                <a:effectLst/>
                <a:latin typeface="微软雅黑" pitchFamily="34" charset="-122"/>
                <a:ea typeface="微软雅黑" pitchFamily="34" charset="-122"/>
              </a:rPr>
              <a:t>工作日</a:t>
            </a:r>
          </a:p>
        </p:txBody>
      </p:sp>
      <p:graphicFrame>
        <p:nvGraphicFramePr>
          <p:cNvPr id="8" name="图示 7"/>
          <p:cNvGraphicFramePr/>
          <p:nvPr>
            <p:extLst>
              <p:ext uri="{D42A27DB-BD31-4B8C-83A1-F6EECF244321}">
                <p14:modId xmlns:p14="http://schemas.microsoft.com/office/powerpoint/2010/main" xmlns="" val="4150852455"/>
              </p:ext>
            </p:extLst>
          </p:nvPr>
        </p:nvGraphicFramePr>
        <p:xfrm>
          <a:off x="2339752" y="1685032"/>
          <a:ext cx="4560168" cy="3040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矩形 1"/>
          <p:cNvSpPr/>
          <p:nvPr/>
        </p:nvSpPr>
        <p:spPr>
          <a:xfrm>
            <a:off x="899592" y="5229200"/>
            <a:ext cx="3528392" cy="923330"/>
          </a:xfrm>
          <a:prstGeom prst="rect">
            <a:avLst/>
          </a:prstGeom>
        </p:spPr>
        <p:txBody>
          <a:bodyPr wrap="square">
            <a:spAutoFit/>
          </a:bodyPr>
          <a:lstStyle/>
          <a:p>
            <a:pPr algn="just">
              <a:spcAft>
                <a:spcPts val="0"/>
              </a:spcAft>
            </a:pPr>
            <a:r>
              <a:rPr lang="zh-CN" altLang="en-US" b="1" kern="100" dirty="0">
                <a:solidFill>
                  <a:srgbClr val="0070C0"/>
                </a:solidFill>
                <a:latin typeface="微软雅黑" pitchFamily="34" charset="-122"/>
                <a:ea typeface="微软雅黑" pitchFamily="34" charset="-122"/>
                <a:cs typeface="Times New Roman"/>
              </a:rPr>
              <a:t>港股通交易</a:t>
            </a:r>
            <a:r>
              <a:rPr lang="zh-CN" altLang="en-US" b="1" kern="100" dirty="0" smtClean="0">
                <a:solidFill>
                  <a:srgbClr val="0070C0"/>
                </a:solidFill>
                <a:latin typeface="微软雅黑" pitchFamily="34" charset="-122"/>
                <a:ea typeface="微软雅黑" pitchFamily="34" charset="-122"/>
                <a:cs typeface="Times New Roman"/>
              </a:rPr>
              <a:t>日、非港股通交收日：</a:t>
            </a:r>
            <a:endParaRPr lang="en-US" altLang="zh-CN" b="1" kern="100" dirty="0" smtClean="0">
              <a:solidFill>
                <a:srgbClr val="0070C0"/>
              </a:solidFill>
              <a:latin typeface="微软雅黑" pitchFamily="34" charset="-122"/>
              <a:ea typeface="微软雅黑" pitchFamily="34" charset="-122"/>
              <a:cs typeface="Times New Roman"/>
            </a:endParaRPr>
          </a:p>
          <a:p>
            <a:pPr algn="just">
              <a:spcAft>
                <a:spcPts val="0"/>
              </a:spcAft>
            </a:pPr>
            <a:r>
              <a:rPr lang="zh-CN" altLang="en-US" kern="100" dirty="0" smtClean="0">
                <a:solidFill>
                  <a:srgbClr val="0070C0"/>
                </a:solidFill>
                <a:latin typeface="微软雅黑" pitchFamily="34" charset="-122"/>
                <a:ea typeface="微软雅黑" pitchFamily="34" charset="-122"/>
                <a:cs typeface="Times New Roman"/>
              </a:rPr>
              <a:t>如</a:t>
            </a:r>
            <a:r>
              <a:rPr lang="zh-CN" altLang="en-US" kern="100" dirty="0">
                <a:solidFill>
                  <a:srgbClr val="0070C0"/>
                </a:solidFill>
                <a:latin typeface="微软雅黑" pitchFamily="34" charset="-122"/>
                <a:ea typeface="微软雅黑" pitchFamily="34" charset="-122"/>
                <a:cs typeface="Times New Roman"/>
              </a:rPr>
              <a:t>圣诞节、元旦和农历新年前一天为半日市</a:t>
            </a:r>
            <a:r>
              <a:rPr lang="zh-CN" altLang="en-US" kern="100" dirty="0" smtClean="0">
                <a:solidFill>
                  <a:srgbClr val="0070C0"/>
                </a:solidFill>
                <a:latin typeface="微软雅黑" pitchFamily="34" charset="-122"/>
                <a:ea typeface="微软雅黑" pitchFamily="34" charset="-122"/>
                <a:cs typeface="Times New Roman"/>
              </a:rPr>
              <a:t>，交易但不交收。</a:t>
            </a:r>
            <a:endParaRPr lang="zh-CN" altLang="en-US" kern="100" dirty="0">
              <a:solidFill>
                <a:srgbClr val="0070C0"/>
              </a:solidFill>
              <a:latin typeface="微软雅黑" pitchFamily="34" charset="-122"/>
              <a:ea typeface="微软雅黑" pitchFamily="34" charset="-122"/>
              <a:cs typeface="Times New Roman"/>
            </a:endParaRPr>
          </a:p>
        </p:txBody>
      </p:sp>
      <p:sp>
        <p:nvSpPr>
          <p:cNvPr id="11" name="AutoShape 3"/>
          <p:cNvSpPr>
            <a:spLocks noChangeArrowheads="1"/>
          </p:cNvSpPr>
          <p:nvPr/>
        </p:nvSpPr>
        <p:spPr bwMode="gray">
          <a:xfrm rot="16200000">
            <a:off x="3846261" y="4179638"/>
            <a:ext cx="1533436" cy="288925"/>
          </a:xfrm>
          <a:prstGeom prst="rightArrow">
            <a:avLst>
              <a:gd name="adj1" fmla="val 35167"/>
              <a:gd name="adj2" fmla="val 111028"/>
            </a:avLst>
          </a:prstGeom>
          <a:gradFill rotWithShape="1">
            <a:gsLst>
              <a:gs pos="0">
                <a:schemeClr val="accent1">
                  <a:gamma/>
                  <a:shade val="89020"/>
                  <a:invGamma/>
                  <a:alpha val="0"/>
                </a:schemeClr>
              </a:gs>
              <a:gs pos="100000">
                <a:schemeClr val="accent1"/>
              </a:gs>
            </a:gsLst>
            <a:lin ang="0" scaled="1"/>
          </a:gradFill>
          <a:ln w="0" algn="ctr">
            <a:noFill/>
            <a:miter lim="800000"/>
            <a:headEnd/>
            <a:tailEnd/>
          </a:ln>
          <a:effectLst/>
        </p:spPr>
        <p:txBody>
          <a:bodyPr wrap="none" anchor="ctr"/>
          <a:lstStyle/>
          <a:p>
            <a:endParaRPr lang="zh-CN" altLang="en-US">
              <a:ea typeface="宋体" pitchFamily="2" charset="-122"/>
            </a:endParaRPr>
          </a:p>
        </p:txBody>
      </p:sp>
      <p:sp>
        <p:nvSpPr>
          <p:cNvPr id="9" name="AutoShape 3"/>
          <p:cNvSpPr>
            <a:spLocks noChangeArrowheads="1"/>
          </p:cNvSpPr>
          <p:nvPr/>
        </p:nvSpPr>
        <p:spPr bwMode="gray">
          <a:xfrm rot="14976367">
            <a:off x="5287989" y="4453227"/>
            <a:ext cx="1533436" cy="288925"/>
          </a:xfrm>
          <a:prstGeom prst="rightArrow">
            <a:avLst>
              <a:gd name="adj1" fmla="val 35167"/>
              <a:gd name="adj2" fmla="val 111028"/>
            </a:avLst>
          </a:prstGeom>
          <a:gradFill rotWithShape="1">
            <a:gsLst>
              <a:gs pos="0">
                <a:schemeClr val="accent1">
                  <a:gamma/>
                  <a:shade val="89020"/>
                  <a:invGamma/>
                  <a:alpha val="0"/>
                </a:schemeClr>
              </a:gs>
              <a:gs pos="100000">
                <a:schemeClr val="accent1"/>
              </a:gs>
            </a:gsLst>
            <a:lin ang="0" scaled="1"/>
          </a:gradFill>
          <a:ln w="0" algn="ctr">
            <a:noFill/>
            <a:miter lim="800000"/>
            <a:headEnd/>
            <a:tailEnd/>
          </a:ln>
          <a:effectLst/>
        </p:spPr>
        <p:txBody>
          <a:bodyPr wrap="none" anchor="ctr"/>
          <a:lstStyle/>
          <a:p>
            <a:endParaRPr lang="zh-CN" altLang="en-US">
              <a:ea typeface="宋体" pitchFamily="2" charset="-122"/>
            </a:endParaRPr>
          </a:p>
        </p:txBody>
      </p:sp>
      <p:sp>
        <p:nvSpPr>
          <p:cNvPr id="4" name="矩形 3"/>
          <p:cNvSpPr/>
          <p:nvPr/>
        </p:nvSpPr>
        <p:spPr>
          <a:xfrm>
            <a:off x="3481900" y="4931876"/>
            <a:ext cx="2262158" cy="369332"/>
          </a:xfrm>
          <a:prstGeom prst="rect">
            <a:avLst/>
          </a:prstGeom>
        </p:spPr>
        <p:txBody>
          <a:bodyPr wrap="none">
            <a:spAutoFit/>
          </a:bodyPr>
          <a:lstStyle/>
          <a:p>
            <a:r>
              <a:rPr lang="zh-CN" altLang="en-US" b="1" kern="100" dirty="0">
                <a:solidFill>
                  <a:srgbClr val="0070C0"/>
                </a:solidFill>
                <a:latin typeface="微软雅黑" pitchFamily="34" charset="-122"/>
                <a:ea typeface="微软雅黑" pitchFamily="34" charset="-122"/>
                <a:cs typeface="Times New Roman"/>
              </a:rPr>
              <a:t>港股通</a:t>
            </a:r>
            <a:r>
              <a:rPr lang="zh-CN" altLang="en-US" b="1" kern="100" dirty="0" smtClean="0">
                <a:solidFill>
                  <a:srgbClr val="0070C0"/>
                </a:solidFill>
                <a:latin typeface="微软雅黑" pitchFamily="34" charset="-122"/>
                <a:ea typeface="微软雅黑" pitchFamily="34" charset="-122"/>
                <a:cs typeface="Times New Roman"/>
              </a:rPr>
              <a:t>交易、交</a:t>
            </a:r>
            <a:r>
              <a:rPr lang="zh-CN" altLang="en-US" b="1" kern="100" dirty="0">
                <a:solidFill>
                  <a:srgbClr val="0070C0"/>
                </a:solidFill>
                <a:latin typeface="微软雅黑" pitchFamily="34" charset="-122"/>
                <a:ea typeface="微软雅黑" pitchFamily="34" charset="-122"/>
                <a:cs typeface="Times New Roman"/>
              </a:rPr>
              <a:t>收日</a:t>
            </a:r>
            <a:endParaRPr lang="zh-CN" altLang="en-US" dirty="0"/>
          </a:p>
        </p:txBody>
      </p:sp>
      <p:sp>
        <p:nvSpPr>
          <p:cNvPr id="10" name="AutoShape 3"/>
          <p:cNvSpPr>
            <a:spLocks noChangeArrowheads="1"/>
          </p:cNvSpPr>
          <p:nvPr/>
        </p:nvSpPr>
        <p:spPr bwMode="gray">
          <a:xfrm rot="17845845">
            <a:off x="2449198" y="4431290"/>
            <a:ext cx="1533436" cy="288925"/>
          </a:xfrm>
          <a:prstGeom prst="rightArrow">
            <a:avLst>
              <a:gd name="adj1" fmla="val 35167"/>
              <a:gd name="adj2" fmla="val 111028"/>
            </a:avLst>
          </a:prstGeom>
          <a:gradFill rotWithShape="1">
            <a:gsLst>
              <a:gs pos="0">
                <a:schemeClr val="accent1">
                  <a:gamma/>
                  <a:shade val="89020"/>
                  <a:invGamma/>
                  <a:alpha val="0"/>
                </a:schemeClr>
              </a:gs>
              <a:gs pos="100000">
                <a:schemeClr val="accent1"/>
              </a:gs>
            </a:gsLst>
            <a:lin ang="0" scaled="1"/>
          </a:gradFill>
          <a:ln w="0" algn="ctr">
            <a:noFill/>
            <a:miter lim="800000"/>
            <a:headEnd/>
            <a:tailEnd/>
          </a:ln>
          <a:effectLst/>
        </p:spPr>
        <p:txBody>
          <a:bodyPr wrap="none" anchor="ctr"/>
          <a:lstStyle/>
          <a:p>
            <a:endParaRPr lang="zh-CN" altLang="en-US">
              <a:ea typeface="宋体" pitchFamily="2" charset="-122"/>
            </a:endParaRPr>
          </a:p>
        </p:txBody>
      </p:sp>
      <p:sp>
        <p:nvSpPr>
          <p:cNvPr id="12" name="AutoShape 3"/>
          <p:cNvSpPr>
            <a:spLocks noChangeArrowheads="1"/>
          </p:cNvSpPr>
          <p:nvPr/>
        </p:nvSpPr>
        <p:spPr bwMode="gray">
          <a:xfrm rot="17297739">
            <a:off x="6199355" y="4457535"/>
            <a:ext cx="1533436" cy="288925"/>
          </a:xfrm>
          <a:prstGeom prst="rightArrow">
            <a:avLst>
              <a:gd name="adj1" fmla="val 35167"/>
              <a:gd name="adj2" fmla="val 111028"/>
            </a:avLst>
          </a:prstGeom>
          <a:gradFill rotWithShape="1">
            <a:gsLst>
              <a:gs pos="0">
                <a:schemeClr val="accent1">
                  <a:gamma/>
                  <a:shade val="89020"/>
                  <a:invGamma/>
                  <a:alpha val="0"/>
                </a:schemeClr>
              </a:gs>
              <a:gs pos="100000">
                <a:schemeClr val="accent1"/>
              </a:gs>
            </a:gsLst>
            <a:lin ang="0" scaled="1"/>
          </a:gradFill>
          <a:ln w="0" algn="ctr">
            <a:noFill/>
            <a:miter lim="800000"/>
            <a:headEnd/>
            <a:tailEnd/>
          </a:ln>
          <a:effectLst/>
        </p:spPr>
        <p:txBody>
          <a:bodyPr wrap="none" anchor="ctr"/>
          <a:lstStyle/>
          <a:p>
            <a:endParaRPr lang="zh-CN" altLang="en-US">
              <a:ea typeface="宋体" pitchFamily="2" charset="-122"/>
            </a:endParaRPr>
          </a:p>
        </p:txBody>
      </p:sp>
      <p:sp>
        <p:nvSpPr>
          <p:cNvPr id="13" name="矩形 12"/>
          <p:cNvSpPr/>
          <p:nvPr/>
        </p:nvSpPr>
        <p:spPr>
          <a:xfrm>
            <a:off x="5364089" y="5229200"/>
            <a:ext cx="2808312" cy="1200329"/>
          </a:xfrm>
          <a:prstGeom prst="rect">
            <a:avLst/>
          </a:prstGeom>
        </p:spPr>
        <p:txBody>
          <a:bodyPr wrap="square">
            <a:spAutoFit/>
          </a:bodyPr>
          <a:lstStyle/>
          <a:p>
            <a:pPr algn="just">
              <a:spcAft>
                <a:spcPts val="0"/>
              </a:spcAft>
            </a:pPr>
            <a:r>
              <a:rPr lang="zh-CN" altLang="en-US" b="1" kern="100" dirty="0" smtClean="0">
                <a:solidFill>
                  <a:srgbClr val="0070C0"/>
                </a:solidFill>
                <a:latin typeface="微软雅黑" pitchFamily="34" charset="-122"/>
                <a:ea typeface="微软雅黑" pitchFamily="34" charset="-122"/>
                <a:cs typeface="Times New Roman"/>
              </a:rPr>
              <a:t>非港</a:t>
            </a:r>
            <a:r>
              <a:rPr lang="zh-CN" altLang="en-US" b="1" kern="100" dirty="0">
                <a:solidFill>
                  <a:srgbClr val="0070C0"/>
                </a:solidFill>
                <a:latin typeface="微软雅黑" pitchFamily="34" charset="-122"/>
                <a:ea typeface="微软雅黑" pitchFamily="34" charset="-122"/>
                <a:cs typeface="Times New Roman"/>
              </a:rPr>
              <a:t>股</a:t>
            </a:r>
            <a:r>
              <a:rPr lang="zh-CN" altLang="en-US" b="1" kern="100" dirty="0" smtClean="0">
                <a:solidFill>
                  <a:srgbClr val="0070C0"/>
                </a:solidFill>
                <a:latin typeface="微软雅黑" pitchFamily="34" charset="-122"/>
                <a:ea typeface="微软雅黑" pitchFamily="34" charset="-122"/>
                <a:cs typeface="Times New Roman"/>
              </a:rPr>
              <a:t>通交易、交收日：</a:t>
            </a:r>
            <a:endParaRPr lang="en-US" altLang="zh-CN" b="1" kern="100" dirty="0" smtClean="0">
              <a:solidFill>
                <a:srgbClr val="0070C0"/>
              </a:solidFill>
              <a:latin typeface="微软雅黑" pitchFamily="34" charset="-122"/>
              <a:ea typeface="微软雅黑" pitchFamily="34" charset="-122"/>
              <a:cs typeface="Times New Roman"/>
            </a:endParaRPr>
          </a:p>
          <a:p>
            <a:pPr algn="just">
              <a:spcAft>
                <a:spcPts val="0"/>
              </a:spcAft>
            </a:pPr>
            <a:r>
              <a:rPr lang="zh-CN" altLang="en-US" kern="100" dirty="0" smtClean="0">
                <a:solidFill>
                  <a:srgbClr val="0070C0"/>
                </a:solidFill>
                <a:latin typeface="微软雅黑" pitchFamily="34" charset="-122"/>
                <a:ea typeface="微软雅黑" pitchFamily="34" charset="-122"/>
                <a:cs typeface="Times New Roman"/>
              </a:rPr>
              <a:t>深市工作日，非港股交易、交收日，可申报、办理非交易业务。</a:t>
            </a:r>
            <a:endParaRPr lang="zh-CN" altLang="en-US" kern="100" dirty="0">
              <a:solidFill>
                <a:srgbClr val="0070C0"/>
              </a:solidFill>
              <a:latin typeface="微软雅黑" pitchFamily="34" charset="-122"/>
              <a:ea typeface="微软雅黑" pitchFamily="34" charset="-122"/>
              <a:cs typeface="Times New Roman"/>
            </a:endParaRPr>
          </a:p>
        </p:txBody>
      </p:sp>
      <p:sp>
        <p:nvSpPr>
          <p:cNvPr id="5" name="矩形 4"/>
          <p:cNvSpPr/>
          <p:nvPr/>
        </p:nvSpPr>
        <p:spPr>
          <a:xfrm>
            <a:off x="4913774" y="5229375"/>
            <a:ext cx="3580725" cy="1200329"/>
          </a:xfrm>
          <a:prstGeom prst="rect">
            <a:avLst/>
          </a:prstGeom>
        </p:spPr>
        <p:txBody>
          <a:bodyPr wrap="square">
            <a:spAutoFit/>
          </a:bodyPr>
          <a:lstStyle/>
          <a:p>
            <a:pPr algn="just">
              <a:spcAft>
                <a:spcPts val="0"/>
              </a:spcAft>
            </a:pPr>
            <a:r>
              <a:rPr lang="zh-CN" altLang="en-US" b="1" kern="100" dirty="0" smtClean="0">
                <a:solidFill>
                  <a:srgbClr val="0070C0"/>
                </a:solidFill>
                <a:latin typeface="微软雅黑" pitchFamily="34" charset="-122"/>
                <a:ea typeface="微软雅黑" pitchFamily="34" charset="-122"/>
                <a:cs typeface="Times New Roman"/>
              </a:rPr>
              <a:t>港</a:t>
            </a:r>
            <a:r>
              <a:rPr lang="zh-CN" altLang="en-US" b="1" kern="100" dirty="0">
                <a:solidFill>
                  <a:srgbClr val="0070C0"/>
                </a:solidFill>
                <a:latin typeface="微软雅黑" pitchFamily="34" charset="-122"/>
                <a:ea typeface="微软雅黑" pitchFamily="34" charset="-122"/>
                <a:cs typeface="Times New Roman"/>
              </a:rPr>
              <a:t>股通交收</a:t>
            </a:r>
            <a:r>
              <a:rPr lang="zh-CN" altLang="en-US" b="1" kern="100" dirty="0" smtClean="0">
                <a:solidFill>
                  <a:srgbClr val="0070C0"/>
                </a:solidFill>
                <a:latin typeface="微软雅黑" pitchFamily="34" charset="-122"/>
                <a:ea typeface="微软雅黑" pitchFamily="34" charset="-122"/>
                <a:cs typeface="Times New Roman"/>
              </a:rPr>
              <a:t>日、非港股通交易日：</a:t>
            </a:r>
            <a:r>
              <a:rPr lang="zh-CN" altLang="en-US" kern="100" dirty="0">
                <a:solidFill>
                  <a:srgbClr val="0070C0"/>
                </a:solidFill>
                <a:latin typeface="微软雅黑" pitchFamily="34" charset="-122"/>
                <a:ea typeface="微软雅黑" pitchFamily="34" charset="-122"/>
                <a:cs typeface="Times New Roman"/>
              </a:rPr>
              <a:t>如遇内地假期放假、香港不放假的情形，节假日</a:t>
            </a:r>
            <a:r>
              <a:rPr lang="zh-CN" altLang="en-US" kern="100" dirty="0" smtClean="0">
                <a:solidFill>
                  <a:srgbClr val="0070C0"/>
                </a:solidFill>
                <a:latin typeface="微软雅黑" pitchFamily="34" charset="-122"/>
                <a:ea typeface="微软雅黑" pitchFamily="34" charset="-122"/>
                <a:cs typeface="Times New Roman"/>
              </a:rPr>
              <a:t>前两天只做交收，不</a:t>
            </a:r>
            <a:r>
              <a:rPr lang="zh-CN" altLang="en-US" kern="100" dirty="0">
                <a:solidFill>
                  <a:srgbClr val="0070C0"/>
                </a:solidFill>
                <a:latin typeface="微软雅黑" pitchFamily="34" charset="-122"/>
                <a:ea typeface="微软雅黑" pitchFamily="34" charset="-122"/>
                <a:cs typeface="Times New Roman"/>
              </a:rPr>
              <a:t>进行</a:t>
            </a:r>
            <a:r>
              <a:rPr lang="zh-CN" altLang="en-US" kern="100" dirty="0" smtClean="0">
                <a:solidFill>
                  <a:srgbClr val="0070C0"/>
                </a:solidFill>
                <a:latin typeface="微软雅黑" pitchFamily="34" charset="-122"/>
                <a:ea typeface="微软雅黑" pitchFamily="34" charset="-122"/>
                <a:cs typeface="Times New Roman"/>
              </a:rPr>
              <a:t>交易。</a:t>
            </a:r>
            <a:endParaRPr lang="zh-CN" altLang="en-US" kern="100" dirty="0">
              <a:solidFill>
                <a:srgbClr val="0070C0"/>
              </a:solidFill>
              <a:latin typeface="微软雅黑" pitchFamily="34" charset="-122"/>
              <a:ea typeface="微软雅黑" pitchFamily="34" charset="-122"/>
              <a:cs typeface="Times New Roman"/>
            </a:endParaRPr>
          </a:p>
        </p:txBody>
      </p:sp>
    </p:spTree>
    <p:extLst>
      <p:ext uri="{BB962C8B-B14F-4D97-AF65-F5344CB8AC3E}">
        <p14:creationId xmlns:p14="http://schemas.microsoft.com/office/powerpoint/2010/main" xmlns="" val="417397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5"/>
                                        </p:tgtEl>
                                      </p:cBhvr>
                                    </p:animEffect>
                                    <p:set>
                                      <p:cBhvr>
                                        <p:cTn id="46" dur="1" fill="hold">
                                          <p:stCondLst>
                                            <p:cond delay="499"/>
                                          </p:stCondLst>
                                        </p:cTn>
                                        <p:tgtEl>
                                          <p:spTgt spid="5"/>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1" grpId="0" animBg="1"/>
      <p:bldP spid="11" grpId="1" animBg="1"/>
      <p:bldP spid="9" grpId="0" animBg="1"/>
      <p:bldP spid="9" grpId="1" animBg="1"/>
      <p:bldP spid="4" grpId="0"/>
      <p:bldP spid="4" grpId="1"/>
      <p:bldP spid="10" grpId="0" animBg="1"/>
      <p:bldP spid="10" grpId="1" animBg="1"/>
      <p:bldP spid="12" grpId="0" animBg="1"/>
      <p:bldP spid="13" grpId="0"/>
      <p:bldP spid="5" grpId="0"/>
      <p:bldP spid="5"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ChangeArrowheads="1"/>
          </p:cNvSpPr>
          <p:nvPr/>
        </p:nvSpPr>
        <p:spPr bwMode="auto">
          <a:xfrm>
            <a:off x="676275" y="188913"/>
            <a:ext cx="84328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r>
              <a:rPr lang="zh-CN" altLang="en-US" sz="2600" b="1" smtClean="0">
                <a:solidFill>
                  <a:schemeClr val="bg1"/>
                </a:solidFill>
                <a:latin typeface="微软雅黑" pitchFamily="34" charset="-122"/>
                <a:ea typeface="微软雅黑" pitchFamily="34" charset="-122"/>
              </a:rPr>
              <a:t>交易业务</a:t>
            </a:r>
            <a:endParaRPr lang="en-GB" altLang="en-GB" sz="2600" b="1" dirty="0">
              <a:solidFill>
                <a:schemeClr val="bg1"/>
              </a:solidFill>
              <a:latin typeface="微软雅黑" pitchFamily="34" charset="-122"/>
              <a:ea typeface="微软雅黑" pitchFamily="34" charset="-122"/>
            </a:endParaRPr>
          </a:p>
        </p:txBody>
      </p:sp>
      <p:graphicFrame>
        <p:nvGraphicFramePr>
          <p:cNvPr id="6" name="Diagram 6"/>
          <p:cNvGraphicFramePr/>
          <p:nvPr>
            <p:extLst>
              <p:ext uri="{D42A27DB-BD31-4B8C-83A1-F6EECF244321}">
                <p14:modId xmlns:p14="http://schemas.microsoft.com/office/powerpoint/2010/main" xmlns="" val="2525578143"/>
              </p:ext>
            </p:extLst>
          </p:nvPr>
        </p:nvGraphicFramePr>
        <p:xfrm>
          <a:off x="606272" y="1642015"/>
          <a:ext cx="7510040" cy="1422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7"/>
          <p:cNvSpPr txBox="1">
            <a:spLocks noChangeArrowheads="1"/>
          </p:cNvSpPr>
          <p:nvPr/>
        </p:nvSpPr>
        <p:spPr bwMode="auto">
          <a:xfrm>
            <a:off x="539750" y="3230974"/>
            <a:ext cx="1655986" cy="203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lnSpc>
                <a:spcPct val="150000"/>
              </a:lnSpc>
              <a:spcBef>
                <a:spcPct val="0"/>
              </a:spcBef>
              <a:spcAft>
                <a:spcPct val="0"/>
              </a:spcAft>
            </a:pPr>
            <a:r>
              <a:rPr lang="en-US" altLang="zh-CN" sz="1200" dirty="0" smtClean="0">
                <a:solidFill>
                  <a:srgbClr val="000000"/>
                </a:solidFill>
                <a:latin typeface="微软雅黑" pitchFamily="34" charset="-122"/>
                <a:ea typeface="微软雅黑" pitchFamily="34" charset="-122"/>
              </a:rPr>
              <a:t>1.SZHK_SJSMX1</a:t>
            </a:r>
            <a:r>
              <a:rPr lang="zh-CN" altLang="en-US" sz="1200" dirty="0" smtClean="0">
                <a:solidFill>
                  <a:srgbClr val="000000"/>
                </a:solidFill>
                <a:latin typeface="微软雅黑" pitchFamily="34" charset="-122"/>
                <a:ea typeface="微软雅黑" pitchFamily="34" charset="-122"/>
              </a:rPr>
              <a:t>文件发送港股通交易清算明细数据</a:t>
            </a:r>
            <a:endParaRPr lang="en-US" altLang="zh-CN" sz="1200" dirty="0" smtClean="0">
              <a:solidFill>
                <a:srgbClr val="000000"/>
              </a:solidFill>
              <a:latin typeface="微软雅黑" pitchFamily="34" charset="-122"/>
              <a:ea typeface="微软雅黑" pitchFamily="34" charset="-122"/>
            </a:endParaRPr>
          </a:p>
          <a:p>
            <a:pPr eaLnBrk="1" fontAlgn="base" hangingPunct="1">
              <a:lnSpc>
                <a:spcPct val="150000"/>
              </a:lnSpc>
              <a:spcBef>
                <a:spcPct val="0"/>
              </a:spcBef>
              <a:spcAft>
                <a:spcPct val="0"/>
              </a:spcAft>
            </a:pPr>
            <a:r>
              <a:rPr lang="en-US" altLang="zh-CN" sz="1200" dirty="0" smtClean="0">
                <a:solidFill>
                  <a:srgbClr val="000000"/>
                </a:solidFill>
                <a:latin typeface="微软雅黑" pitchFamily="34" charset="-122"/>
                <a:ea typeface="微软雅黑" pitchFamily="34" charset="-122"/>
              </a:rPr>
              <a:t>2.SZHK_SJSQS</a:t>
            </a:r>
            <a:r>
              <a:rPr lang="zh-CN" altLang="en-US" sz="1200" dirty="0" smtClean="0">
                <a:solidFill>
                  <a:srgbClr val="000000"/>
                </a:solidFill>
                <a:latin typeface="微软雅黑" pitchFamily="34" charset="-122"/>
                <a:ea typeface="微软雅黑" pitchFamily="34" charset="-122"/>
              </a:rPr>
              <a:t>文件发送港股通交易资金清算汇总数据和风控资金清算数据</a:t>
            </a:r>
            <a:endParaRPr lang="en-US" sz="1200" dirty="0">
              <a:solidFill>
                <a:srgbClr val="000000"/>
              </a:solidFill>
              <a:latin typeface="微软雅黑" pitchFamily="34" charset="-122"/>
              <a:ea typeface="微软雅黑" pitchFamily="34" charset="-122"/>
            </a:endParaRPr>
          </a:p>
        </p:txBody>
      </p:sp>
      <p:sp>
        <p:nvSpPr>
          <p:cNvPr id="8" name="TextBox 8"/>
          <p:cNvSpPr txBox="1">
            <a:spLocks noChangeArrowheads="1"/>
          </p:cNvSpPr>
          <p:nvPr/>
        </p:nvSpPr>
        <p:spPr bwMode="auto">
          <a:xfrm>
            <a:off x="539552" y="954887"/>
            <a:ext cx="136852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r>
              <a:rPr lang="en-US" altLang="zh-CN" dirty="0" smtClean="0">
                <a:solidFill>
                  <a:srgbClr val="000000"/>
                </a:solidFill>
                <a:latin typeface="微软雅黑" pitchFamily="34" charset="-122"/>
                <a:ea typeface="微软雅黑" pitchFamily="34" charset="-122"/>
              </a:rPr>
              <a:t>T</a:t>
            </a:r>
            <a:r>
              <a:rPr lang="zh-CN" altLang="en-US" dirty="0" smtClean="0">
                <a:solidFill>
                  <a:srgbClr val="000000"/>
                </a:solidFill>
                <a:latin typeface="微软雅黑" pitchFamily="34" charset="-122"/>
                <a:ea typeface="微软雅黑" pitchFamily="34" charset="-122"/>
              </a:rPr>
              <a:t>日买入</a:t>
            </a:r>
            <a:endParaRPr lang="en-US" altLang="zh-CN" dirty="0" smtClean="0">
              <a:solidFill>
                <a:srgbClr val="000000"/>
              </a:solidFill>
              <a:latin typeface="微软雅黑" pitchFamily="34" charset="-122"/>
              <a:ea typeface="微软雅黑" pitchFamily="34" charset="-122"/>
            </a:endParaRPr>
          </a:p>
          <a:p>
            <a:pPr eaLnBrk="1" fontAlgn="base" hangingPunct="1">
              <a:spcBef>
                <a:spcPct val="0"/>
              </a:spcBef>
              <a:spcAft>
                <a:spcPct val="0"/>
              </a:spcAft>
            </a:pPr>
            <a:r>
              <a:rPr lang="zh-CN" altLang="en-US" dirty="0" smtClean="0">
                <a:solidFill>
                  <a:srgbClr val="000000"/>
                </a:solidFill>
                <a:latin typeface="微软雅黑" pitchFamily="34" charset="-122"/>
                <a:ea typeface="微软雅黑" pitchFamily="34" charset="-122"/>
              </a:rPr>
              <a:t>港股通股票</a:t>
            </a:r>
            <a:endParaRPr lang="en-US" dirty="0">
              <a:solidFill>
                <a:srgbClr val="000000"/>
              </a:solidFill>
              <a:latin typeface="微软雅黑" pitchFamily="34" charset="-122"/>
              <a:ea typeface="微软雅黑" pitchFamily="34" charset="-122"/>
            </a:endParaRPr>
          </a:p>
        </p:txBody>
      </p:sp>
      <p:sp>
        <p:nvSpPr>
          <p:cNvPr id="9" name="TextBox 9"/>
          <p:cNvSpPr txBox="1">
            <a:spLocks noChangeArrowheads="1"/>
          </p:cNvSpPr>
          <p:nvPr/>
        </p:nvSpPr>
        <p:spPr bwMode="auto">
          <a:xfrm>
            <a:off x="4499794" y="1231331"/>
            <a:ext cx="15843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r>
              <a:rPr lang="en-US" altLang="zh-CN" dirty="0" smtClean="0">
                <a:solidFill>
                  <a:srgbClr val="000000"/>
                </a:solidFill>
                <a:latin typeface="微软雅黑" pitchFamily="34" charset="-122"/>
                <a:ea typeface="微软雅黑" pitchFamily="34" charset="-122"/>
              </a:rPr>
              <a:t>T</a:t>
            </a:r>
            <a:r>
              <a:rPr lang="zh-CN" altLang="en-US" dirty="0" smtClean="0">
                <a:solidFill>
                  <a:srgbClr val="000000"/>
                </a:solidFill>
                <a:latin typeface="微软雅黑" pitchFamily="34" charset="-122"/>
                <a:ea typeface="微软雅黑" pitchFamily="34" charset="-122"/>
              </a:rPr>
              <a:t>＋</a:t>
            </a:r>
            <a:r>
              <a:rPr lang="en-US" altLang="zh-CN" dirty="0" smtClean="0">
                <a:solidFill>
                  <a:srgbClr val="000000"/>
                </a:solidFill>
                <a:latin typeface="微软雅黑" pitchFamily="34" charset="-122"/>
                <a:ea typeface="微软雅黑" pitchFamily="34" charset="-122"/>
              </a:rPr>
              <a:t>2</a:t>
            </a:r>
            <a:r>
              <a:rPr lang="zh-CN" altLang="en-US" dirty="0" smtClean="0">
                <a:solidFill>
                  <a:srgbClr val="000000"/>
                </a:solidFill>
                <a:latin typeface="微软雅黑" pitchFamily="34" charset="-122"/>
                <a:ea typeface="微软雅黑" pitchFamily="34" charset="-122"/>
              </a:rPr>
              <a:t>日交收</a:t>
            </a:r>
            <a:endParaRPr lang="en-US" dirty="0">
              <a:solidFill>
                <a:srgbClr val="000000"/>
              </a:solidFill>
              <a:latin typeface="微软雅黑" pitchFamily="34" charset="-122"/>
              <a:ea typeface="微软雅黑" pitchFamily="34" charset="-122"/>
            </a:endParaRPr>
          </a:p>
        </p:txBody>
      </p:sp>
      <p:sp>
        <p:nvSpPr>
          <p:cNvPr id="10" name="TextBox 11"/>
          <p:cNvSpPr txBox="1">
            <a:spLocks noChangeArrowheads="1"/>
          </p:cNvSpPr>
          <p:nvPr/>
        </p:nvSpPr>
        <p:spPr bwMode="auto">
          <a:xfrm>
            <a:off x="2531527" y="3230974"/>
            <a:ext cx="1656184" cy="2829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lnSpc>
                <a:spcPct val="150000"/>
              </a:lnSpc>
              <a:spcBef>
                <a:spcPct val="0"/>
              </a:spcBef>
              <a:spcAft>
                <a:spcPct val="0"/>
              </a:spcAft>
            </a:pPr>
            <a:r>
              <a:rPr lang="en-US" altLang="zh-CN" sz="1200" dirty="0" smtClean="0">
                <a:solidFill>
                  <a:srgbClr val="000000"/>
                </a:solidFill>
                <a:latin typeface="微软雅黑" pitchFamily="34" charset="-122"/>
                <a:ea typeface="微软雅黑" pitchFamily="34" charset="-122"/>
              </a:rPr>
              <a:t>1.SZHK_SJSQS</a:t>
            </a:r>
            <a:r>
              <a:rPr lang="zh-CN" altLang="en-US" sz="1200" dirty="0" smtClean="0">
                <a:solidFill>
                  <a:srgbClr val="000000"/>
                </a:solidFill>
                <a:latin typeface="微软雅黑" pitchFamily="34" charset="-122"/>
                <a:ea typeface="微软雅黑" pitchFamily="34" charset="-122"/>
              </a:rPr>
              <a:t>文件包括了</a:t>
            </a:r>
            <a:r>
              <a:rPr lang="en-US" altLang="zh-CN" sz="1200" dirty="0" smtClean="0">
                <a:solidFill>
                  <a:srgbClr val="000000"/>
                </a:solidFill>
                <a:latin typeface="微软雅黑" pitchFamily="34" charset="-122"/>
                <a:ea typeface="微软雅黑" pitchFamily="34" charset="-122"/>
              </a:rPr>
              <a:t>T+1</a:t>
            </a:r>
            <a:r>
              <a:rPr lang="zh-CN" altLang="en-US" sz="1200" dirty="0" smtClean="0">
                <a:solidFill>
                  <a:srgbClr val="000000"/>
                </a:solidFill>
                <a:latin typeface="微软雅黑" pitchFamily="34" charset="-122"/>
                <a:ea typeface="微软雅黑" pitchFamily="34" charset="-122"/>
              </a:rPr>
              <a:t>日重新计算的风控资金清算数据；</a:t>
            </a:r>
            <a:endParaRPr lang="en-US" altLang="zh-CN" sz="1200" dirty="0" smtClean="0">
              <a:solidFill>
                <a:srgbClr val="000000"/>
              </a:solidFill>
              <a:latin typeface="微软雅黑" pitchFamily="34" charset="-122"/>
              <a:ea typeface="微软雅黑" pitchFamily="34" charset="-122"/>
            </a:endParaRPr>
          </a:p>
          <a:p>
            <a:pPr eaLnBrk="1" fontAlgn="base" hangingPunct="1">
              <a:lnSpc>
                <a:spcPct val="150000"/>
              </a:lnSpc>
              <a:spcBef>
                <a:spcPct val="0"/>
              </a:spcBef>
              <a:spcAft>
                <a:spcPct val="0"/>
              </a:spcAft>
            </a:pPr>
            <a:r>
              <a:rPr lang="en-US" altLang="zh-CN" sz="1200" dirty="0" smtClean="0">
                <a:solidFill>
                  <a:srgbClr val="000000"/>
                </a:solidFill>
                <a:latin typeface="微软雅黑" pitchFamily="34" charset="-122"/>
                <a:ea typeface="微软雅黑" pitchFamily="34" charset="-122"/>
              </a:rPr>
              <a:t>2.SZHK_SJSZJ</a:t>
            </a:r>
            <a:r>
              <a:rPr lang="zh-CN" altLang="en-US" sz="1200" dirty="0" smtClean="0">
                <a:solidFill>
                  <a:srgbClr val="000000"/>
                </a:solidFill>
                <a:latin typeface="微软雅黑" pitchFamily="34" charset="-122"/>
                <a:ea typeface="微软雅黑" pitchFamily="34" charset="-122"/>
              </a:rPr>
              <a:t>文件包括了</a:t>
            </a:r>
            <a:r>
              <a:rPr lang="en-US" altLang="zh-CN" sz="1200" dirty="0" smtClean="0">
                <a:solidFill>
                  <a:srgbClr val="000000"/>
                </a:solidFill>
                <a:latin typeface="微软雅黑" pitchFamily="34" charset="-122"/>
                <a:ea typeface="微软雅黑" pitchFamily="34" charset="-122"/>
              </a:rPr>
              <a:t>T</a:t>
            </a:r>
            <a:r>
              <a:rPr lang="zh-CN" altLang="en-US" sz="1200" dirty="0" smtClean="0">
                <a:solidFill>
                  <a:srgbClr val="000000"/>
                </a:solidFill>
                <a:latin typeface="微软雅黑" pitchFamily="34" charset="-122"/>
                <a:ea typeface="微软雅黑" pitchFamily="34" charset="-122"/>
              </a:rPr>
              <a:t>日的风控资金交收数据；</a:t>
            </a:r>
            <a:endParaRPr lang="en-US" altLang="zh-CN" sz="1200" dirty="0" smtClean="0">
              <a:solidFill>
                <a:srgbClr val="000000"/>
              </a:solidFill>
              <a:latin typeface="微软雅黑" pitchFamily="34" charset="-122"/>
              <a:ea typeface="微软雅黑" pitchFamily="34" charset="-122"/>
            </a:endParaRPr>
          </a:p>
          <a:p>
            <a:pPr eaLnBrk="1" fontAlgn="base" hangingPunct="1">
              <a:lnSpc>
                <a:spcPct val="150000"/>
              </a:lnSpc>
              <a:spcBef>
                <a:spcPct val="0"/>
              </a:spcBef>
              <a:spcAft>
                <a:spcPct val="0"/>
              </a:spcAft>
            </a:pPr>
            <a:r>
              <a:rPr lang="en-US" altLang="zh-CN" sz="1200" dirty="0" smtClean="0">
                <a:solidFill>
                  <a:srgbClr val="000000"/>
                </a:solidFill>
                <a:latin typeface="微软雅黑" pitchFamily="34" charset="-122"/>
                <a:ea typeface="微软雅黑" pitchFamily="34" charset="-122"/>
              </a:rPr>
              <a:t>3. SZHK_SJSYE</a:t>
            </a:r>
            <a:r>
              <a:rPr lang="zh-CN" altLang="en-US" sz="1200" dirty="0" smtClean="0">
                <a:solidFill>
                  <a:srgbClr val="000000"/>
                </a:solidFill>
                <a:latin typeface="微软雅黑" pitchFamily="34" charset="-122"/>
                <a:ea typeface="微软雅黑" pitchFamily="34" charset="-122"/>
              </a:rPr>
              <a:t>反映了风控资金交收后的余额。</a:t>
            </a:r>
            <a:endParaRPr lang="en-US" altLang="zh-CN" sz="1200" dirty="0" smtClean="0">
              <a:solidFill>
                <a:srgbClr val="000000"/>
              </a:solidFill>
              <a:latin typeface="微软雅黑" pitchFamily="34" charset="-122"/>
              <a:ea typeface="微软雅黑" pitchFamily="34" charset="-122"/>
            </a:endParaRPr>
          </a:p>
        </p:txBody>
      </p:sp>
      <p:cxnSp>
        <p:nvCxnSpPr>
          <p:cNvPr id="11" name="Straight Connector 12"/>
          <p:cNvCxnSpPr>
            <a:cxnSpLocks noChangeShapeType="1"/>
          </p:cNvCxnSpPr>
          <p:nvPr/>
        </p:nvCxnSpPr>
        <p:spPr bwMode="auto">
          <a:xfrm>
            <a:off x="2339752" y="3352382"/>
            <a:ext cx="0" cy="2474913"/>
          </a:xfrm>
          <a:prstGeom prst="line">
            <a:avLst/>
          </a:prstGeom>
          <a:noFill/>
          <a:ln w="25400">
            <a:solidFill>
              <a:srgbClr val="FF0000"/>
            </a:solidFill>
            <a:prstDash val="lgDash"/>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xmlns="">
                <a:noFill/>
              </a14:hiddenFill>
            </a:ext>
          </a:extLst>
        </p:spPr>
      </p:cxnSp>
      <p:cxnSp>
        <p:nvCxnSpPr>
          <p:cNvPr id="12" name="Straight Connector 17"/>
          <p:cNvCxnSpPr>
            <a:cxnSpLocks noChangeShapeType="1"/>
          </p:cNvCxnSpPr>
          <p:nvPr/>
        </p:nvCxnSpPr>
        <p:spPr bwMode="auto">
          <a:xfrm>
            <a:off x="6372200" y="3355557"/>
            <a:ext cx="0" cy="2474913"/>
          </a:xfrm>
          <a:prstGeom prst="line">
            <a:avLst/>
          </a:prstGeom>
          <a:noFill/>
          <a:ln w="25400">
            <a:solidFill>
              <a:srgbClr val="FF0000"/>
            </a:solidFill>
            <a:prstDash val="lgDash"/>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xmlns="">
                <a:noFill/>
              </a14:hiddenFill>
            </a:ext>
          </a:extLst>
        </p:spPr>
      </p:cxnSp>
      <p:sp>
        <p:nvSpPr>
          <p:cNvPr id="13" name="TextBox 18"/>
          <p:cNvSpPr txBox="1">
            <a:spLocks noChangeArrowheads="1"/>
          </p:cNvSpPr>
          <p:nvPr/>
        </p:nvSpPr>
        <p:spPr bwMode="auto">
          <a:xfrm>
            <a:off x="6588224" y="3230974"/>
            <a:ext cx="1728737"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lnSpc>
                <a:spcPct val="150000"/>
              </a:lnSpc>
              <a:spcBef>
                <a:spcPct val="0"/>
              </a:spcBef>
              <a:spcAft>
                <a:spcPct val="0"/>
              </a:spcAft>
            </a:pPr>
            <a:r>
              <a:rPr lang="en-US" altLang="zh-CN" sz="1200" dirty="0" smtClean="0">
                <a:solidFill>
                  <a:srgbClr val="000000"/>
                </a:solidFill>
                <a:latin typeface="微软雅黑" pitchFamily="34" charset="-122"/>
                <a:ea typeface="微软雅黑" pitchFamily="34" charset="-122"/>
              </a:rPr>
              <a:t>1.SZHK_SJSMX2</a:t>
            </a:r>
            <a:r>
              <a:rPr lang="zh-CN" altLang="en-US" sz="1200" dirty="0" smtClean="0">
                <a:solidFill>
                  <a:srgbClr val="000000"/>
                </a:solidFill>
                <a:latin typeface="微软雅黑" pitchFamily="34" charset="-122"/>
                <a:ea typeface="微软雅黑" pitchFamily="34" charset="-122"/>
              </a:rPr>
              <a:t>文件发送证券组合费清算明细数据；</a:t>
            </a:r>
            <a:endParaRPr lang="en-US" altLang="zh-CN" sz="1200" dirty="0" smtClean="0">
              <a:solidFill>
                <a:srgbClr val="000000"/>
              </a:solidFill>
              <a:latin typeface="微软雅黑" pitchFamily="34" charset="-122"/>
              <a:ea typeface="微软雅黑" pitchFamily="34" charset="-122"/>
            </a:endParaRPr>
          </a:p>
          <a:p>
            <a:pPr eaLnBrk="1" fontAlgn="base" hangingPunct="1">
              <a:lnSpc>
                <a:spcPct val="150000"/>
              </a:lnSpc>
              <a:spcBef>
                <a:spcPct val="0"/>
              </a:spcBef>
              <a:spcAft>
                <a:spcPct val="0"/>
              </a:spcAft>
            </a:pPr>
            <a:r>
              <a:rPr lang="en-US" altLang="zh-CN" sz="1200" dirty="0" smtClean="0">
                <a:solidFill>
                  <a:srgbClr val="000000"/>
                </a:solidFill>
                <a:latin typeface="微软雅黑" pitchFamily="34" charset="-122"/>
                <a:ea typeface="微软雅黑" pitchFamily="34" charset="-122"/>
              </a:rPr>
              <a:t>2.SZHK_SJSQS</a:t>
            </a:r>
            <a:r>
              <a:rPr lang="zh-CN" altLang="en-US" sz="1200" dirty="0" smtClean="0">
                <a:solidFill>
                  <a:srgbClr val="000000"/>
                </a:solidFill>
                <a:latin typeface="微软雅黑" pitchFamily="34" charset="-122"/>
                <a:ea typeface="微软雅黑" pitchFamily="34" charset="-122"/>
              </a:rPr>
              <a:t>文件发送港股通组合费资金清算汇总数据。次日会发送相应的</a:t>
            </a:r>
            <a:r>
              <a:rPr lang="en-US" altLang="zh-CN" sz="1200" dirty="0" smtClean="0">
                <a:solidFill>
                  <a:srgbClr val="000000"/>
                </a:solidFill>
                <a:latin typeface="微软雅黑" pitchFamily="34" charset="-122"/>
                <a:ea typeface="微软雅黑" pitchFamily="34" charset="-122"/>
              </a:rPr>
              <a:t>SZHK_SJSZJ</a:t>
            </a:r>
            <a:r>
              <a:rPr lang="zh-CN" altLang="en-US" sz="1200" dirty="0" smtClean="0">
                <a:solidFill>
                  <a:srgbClr val="000000"/>
                </a:solidFill>
                <a:latin typeface="微软雅黑" pitchFamily="34" charset="-122"/>
                <a:ea typeface="微软雅黑" pitchFamily="34" charset="-122"/>
              </a:rPr>
              <a:t>数据。</a:t>
            </a:r>
            <a:endParaRPr lang="en-US" altLang="zh-CN" sz="1200" dirty="0" smtClean="0">
              <a:solidFill>
                <a:srgbClr val="000000"/>
              </a:solidFill>
              <a:latin typeface="微软雅黑" pitchFamily="34" charset="-122"/>
              <a:ea typeface="微软雅黑" pitchFamily="34" charset="-122"/>
            </a:endParaRPr>
          </a:p>
        </p:txBody>
      </p:sp>
      <p:cxnSp>
        <p:nvCxnSpPr>
          <p:cNvPr id="14" name="Straight Connector 12"/>
          <p:cNvCxnSpPr>
            <a:cxnSpLocks noChangeShapeType="1"/>
          </p:cNvCxnSpPr>
          <p:nvPr/>
        </p:nvCxnSpPr>
        <p:spPr bwMode="auto">
          <a:xfrm>
            <a:off x="4210963" y="3355557"/>
            <a:ext cx="0" cy="2474913"/>
          </a:xfrm>
          <a:prstGeom prst="line">
            <a:avLst/>
          </a:prstGeom>
          <a:noFill/>
          <a:ln w="25400">
            <a:solidFill>
              <a:srgbClr val="FF0000"/>
            </a:solidFill>
            <a:prstDash val="lgDash"/>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xmlns="">
                <a:noFill/>
              </a14:hiddenFill>
            </a:ext>
          </a:extLst>
        </p:spPr>
      </p:cxnSp>
      <p:sp>
        <p:nvSpPr>
          <p:cNvPr id="15" name="TextBox 11"/>
          <p:cNvSpPr txBox="1">
            <a:spLocks noChangeArrowheads="1"/>
          </p:cNvSpPr>
          <p:nvPr/>
        </p:nvSpPr>
        <p:spPr bwMode="auto">
          <a:xfrm>
            <a:off x="4536071" y="3230974"/>
            <a:ext cx="1656184"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lnSpc>
                <a:spcPct val="150000"/>
              </a:lnSpc>
              <a:spcBef>
                <a:spcPct val="0"/>
              </a:spcBef>
              <a:spcAft>
                <a:spcPct val="0"/>
              </a:spcAft>
            </a:pPr>
            <a:r>
              <a:rPr lang="en-US" altLang="zh-CN" sz="1200" dirty="0" smtClean="0">
                <a:solidFill>
                  <a:srgbClr val="000000"/>
                </a:solidFill>
                <a:latin typeface="微软雅黑" pitchFamily="34" charset="-122"/>
                <a:ea typeface="微软雅黑" pitchFamily="34" charset="-122"/>
              </a:rPr>
              <a:t>1.SZHK_SJSZJ</a:t>
            </a:r>
            <a:r>
              <a:rPr lang="zh-CN" altLang="en-US" sz="1200" dirty="0" smtClean="0">
                <a:solidFill>
                  <a:srgbClr val="000000"/>
                </a:solidFill>
                <a:latin typeface="微软雅黑" pitchFamily="34" charset="-122"/>
                <a:ea typeface="微软雅黑" pitchFamily="34" charset="-122"/>
              </a:rPr>
              <a:t>文件包括了</a:t>
            </a:r>
            <a:r>
              <a:rPr lang="en-US" altLang="zh-CN" sz="1200" dirty="0" smtClean="0">
                <a:solidFill>
                  <a:srgbClr val="000000"/>
                </a:solidFill>
                <a:latin typeface="微软雅黑" pitchFamily="34" charset="-122"/>
                <a:ea typeface="微软雅黑" pitchFamily="34" charset="-122"/>
              </a:rPr>
              <a:t>T</a:t>
            </a:r>
            <a:r>
              <a:rPr lang="zh-CN" altLang="en-US" sz="1200" dirty="0" smtClean="0">
                <a:solidFill>
                  <a:srgbClr val="000000"/>
                </a:solidFill>
                <a:latin typeface="微软雅黑" pitchFamily="34" charset="-122"/>
                <a:ea typeface="微软雅黑" pitchFamily="34" charset="-122"/>
              </a:rPr>
              <a:t>日交易对应的资金交收数据和</a:t>
            </a:r>
            <a:r>
              <a:rPr lang="en-US" altLang="zh-CN" sz="1200" dirty="0" smtClean="0">
                <a:solidFill>
                  <a:srgbClr val="000000"/>
                </a:solidFill>
                <a:latin typeface="微软雅黑" pitchFamily="34" charset="-122"/>
                <a:ea typeface="微软雅黑" pitchFamily="34" charset="-122"/>
              </a:rPr>
              <a:t>T+1</a:t>
            </a:r>
            <a:r>
              <a:rPr lang="zh-CN" altLang="en-US" sz="1200" dirty="0" smtClean="0">
                <a:solidFill>
                  <a:srgbClr val="000000"/>
                </a:solidFill>
                <a:latin typeface="微软雅黑" pitchFamily="34" charset="-122"/>
                <a:ea typeface="微软雅黑" pitchFamily="34" charset="-122"/>
              </a:rPr>
              <a:t>日的风控资金交收数据；</a:t>
            </a:r>
            <a:endParaRPr lang="en-US" altLang="zh-CN" sz="1200" dirty="0" smtClean="0">
              <a:solidFill>
                <a:srgbClr val="000000"/>
              </a:solidFill>
              <a:latin typeface="微软雅黑" pitchFamily="34" charset="-122"/>
              <a:ea typeface="微软雅黑" pitchFamily="34" charset="-122"/>
            </a:endParaRPr>
          </a:p>
          <a:p>
            <a:pPr eaLnBrk="1" fontAlgn="base" hangingPunct="1">
              <a:lnSpc>
                <a:spcPct val="150000"/>
              </a:lnSpc>
              <a:spcBef>
                <a:spcPct val="0"/>
              </a:spcBef>
              <a:spcAft>
                <a:spcPct val="0"/>
              </a:spcAft>
            </a:pPr>
            <a:r>
              <a:rPr lang="en-US" altLang="zh-CN" sz="1200" dirty="0" smtClean="0">
                <a:solidFill>
                  <a:srgbClr val="000000"/>
                </a:solidFill>
                <a:latin typeface="微软雅黑" pitchFamily="34" charset="-122"/>
                <a:ea typeface="微软雅黑" pitchFamily="34" charset="-122"/>
              </a:rPr>
              <a:t>2.SZHK_SJSDZ</a:t>
            </a:r>
            <a:r>
              <a:rPr lang="zh-CN" altLang="en-US" sz="1200" dirty="0" smtClean="0">
                <a:solidFill>
                  <a:srgbClr val="000000"/>
                </a:solidFill>
                <a:latin typeface="微软雅黑" pitchFamily="34" charset="-122"/>
                <a:ea typeface="微软雅黑" pitchFamily="34" charset="-122"/>
              </a:rPr>
              <a:t>文件发送当日交收后证券余额对账数据；</a:t>
            </a:r>
            <a:endParaRPr lang="en-US" altLang="zh-CN" sz="1200" dirty="0" smtClean="0">
              <a:solidFill>
                <a:srgbClr val="000000"/>
              </a:solidFill>
              <a:latin typeface="微软雅黑" pitchFamily="34" charset="-122"/>
              <a:ea typeface="微软雅黑" pitchFamily="34" charset="-122"/>
            </a:endParaRPr>
          </a:p>
          <a:p>
            <a:pPr eaLnBrk="1" fontAlgn="base" hangingPunct="1">
              <a:lnSpc>
                <a:spcPct val="150000"/>
              </a:lnSpc>
              <a:spcBef>
                <a:spcPct val="0"/>
              </a:spcBef>
              <a:spcAft>
                <a:spcPct val="0"/>
              </a:spcAft>
            </a:pPr>
            <a:r>
              <a:rPr lang="en-US" altLang="zh-CN" sz="1200" dirty="0" smtClean="0">
                <a:solidFill>
                  <a:srgbClr val="000000"/>
                </a:solidFill>
                <a:latin typeface="微软雅黑" pitchFamily="34" charset="-122"/>
                <a:ea typeface="微软雅黑" pitchFamily="34" charset="-122"/>
              </a:rPr>
              <a:t>3.SZHK_SJSYE</a:t>
            </a:r>
            <a:r>
              <a:rPr lang="zh-CN" altLang="en-US" sz="1200" dirty="0" smtClean="0">
                <a:solidFill>
                  <a:srgbClr val="000000"/>
                </a:solidFill>
                <a:latin typeface="微软雅黑" pitchFamily="34" charset="-122"/>
                <a:ea typeface="微软雅黑" pitchFamily="34" charset="-122"/>
              </a:rPr>
              <a:t>反映了交易和风控资金交收后的余额。</a:t>
            </a:r>
            <a:endParaRPr lang="en-US" sz="1400" dirty="0">
              <a:solidFill>
                <a:srgbClr val="000000"/>
              </a:solidFill>
              <a:latin typeface="微软雅黑" pitchFamily="34" charset="-122"/>
              <a:ea typeface="微软雅黑" pitchFamily="34" charset="-122"/>
            </a:endParaRPr>
          </a:p>
        </p:txBody>
      </p:sp>
    </p:spTree>
    <p:extLst>
      <p:ext uri="{BB962C8B-B14F-4D97-AF65-F5344CB8AC3E}">
        <p14:creationId xmlns:p14="http://schemas.microsoft.com/office/powerpoint/2010/main" xmlns="" val="213296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5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25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5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ChangeArrowheads="1"/>
          </p:cNvSpPr>
          <p:nvPr/>
        </p:nvSpPr>
        <p:spPr bwMode="auto">
          <a:xfrm>
            <a:off x="676275" y="188913"/>
            <a:ext cx="84328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r>
              <a:rPr lang="zh-CN" altLang="en-US" sz="2600" b="1" dirty="0" smtClean="0">
                <a:solidFill>
                  <a:schemeClr val="bg1"/>
                </a:solidFill>
                <a:latin typeface="微软雅黑" pitchFamily="34" charset="-122"/>
                <a:ea typeface="微软雅黑" pitchFamily="34" charset="-122"/>
              </a:rPr>
              <a:t>登记存管类重点业务</a:t>
            </a:r>
            <a:endParaRPr lang="en-GB" altLang="en-GB" sz="2600" b="1" dirty="0">
              <a:solidFill>
                <a:schemeClr val="bg1"/>
              </a:solidFill>
              <a:latin typeface="微软雅黑" pitchFamily="34" charset="-122"/>
              <a:ea typeface="微软雅黑" pitchFamily="34" charset="-122"/>
            </a:endParaRPr>
          </a:p>
        </p:txBody>
      </p:sp>
      <p:graphicFrame>
        <p:nvGraphicFramePr>
          <p:cNvPr id="4" name="图示 3"/>
          <p:cNvGraphicFramePr/>
          <p:nvPr>
            <p:extLst>
              <p:ext uri="{D42A27DB-BD31-4B8C-83A1-F6EECF244321}">
                <p14:modId xmlns:p14="http://schemas.microsoft.com/office/powerpoint/2010/main" xmlns="" val="4266710398"/>
              </p:ext>
            </p:extLst>
          </p:nvPr>
        </p:nvGraphicFramePr>
        <p:xfrm>
          <a:off x="467543" y="908720"/>
          <a:ext cx="8352929"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77748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770A0C5C-0F3F-4B2F-96BE-0AE9C76B2EFC}"/>
                                            </p:graphicEl>
                                          </p:spTgt>
                                        </p:tgtEl>
                                        <p:attrNameLst>
                                          <p:attrName>style.visibility</p:attrName>
                                        </p:attrNameLst>
                                      </p:cBhvr>
                                      <p:to>
                                        <p:strVal val="visible"/>
                                      </p:to>
                                    </p:set>
                                    <p:animEffect transition="in" filter="fade">
                                      <p:cBhvr>
                                        <p:cTn id="7" dur="150"/>
                                        <p:tgtEl>
                                          <p:spTgt spid="4">
                                            <p:graphicEl>
                                              <a:dgm id="{770A0C5C-0F3F-4B2F-96BE-0AE9C76B2EFC}"/>
                                            </p:graphicEl>
                                          </p:spTgt>
                                        </p:tgtEl>
                                      </p:cBhvr>
                                    </p:animEffect>
                                  </p:childTnLst>
                                </p:cTn>
                              </p:par>
                            </p:childTnLst>
                          </p:cTn>
                        </p:par>
                        <p:par>
                          <p:cTn id="8" fill="hold">
                            <p:stCondLst>
                              <p:cond delay="150"/>
                            </p:stCondLst>
                            <p:childTnLst>
                              <p:par>
                                <p:cTn id="9" presetID="10" presetClass="entr" presetSubtype="0" fill="hold" grpId="0" nodeType="afterEffect">
                                  <p:stCondLst>
                                    <p:cond delay="0"/>
                                  </p:stCondLst>
                                  <p:childTnLst>
                                    <p:set>
                                      <p:cBhvr>
                                        <p:cTn id="10" dur="1" fill="hold">
                                          <p:stCondLst>
                                            <p:cond delay="0"/>
                                          </p:stCondLst>
                                        </p:cTn>
                                        <p:tgtEl>
                                          <p:spTgt spid="4">
                                            <p:graphicEl>
                                              <a:dgm id="{80E461C4-D52F-44DC-A352-1EACEC90BD2E}"/>
                                            </p:graphicEl>
                                          </p:spTgt>
                                        </p:tgtEl>
                                        <p:attrNameLst>
                                          <p:attrName>style.visibility</p:attrName>
                                        </p:attrNameLst>
                                      </p:cBhvr>
                                      <p:to>
                                        <p:strVal val="visible"/>
                                      </p:to>
                                    </p:set>
                                    <p:animEffect transition="in" filter="fade">
                                      <p:cBhvr>
                                        <p:cTn id="11" dur="150"/>
                                        <p:tgtEl>
                                          <p:spTgt spid="4">
                                            <p:graphicEl>
                                              <a:dgm id="{80E461C4-D52F-44DC-A352-1EACEC90BD2E}"/>
                                            </p:graphicEl>
                                          </p:spTgt>
                                        </p:tgtEl>
                                      </p:cBhvr>
                                    </p:animEffect>
                                  </p:childTnLst>
                                </p:cTn>
                              </p:par>
                            </p:childTnLst>
                          </p:cTn>
                        </p:par>
                        <p:par>
                          <p:cTn id="12" fill="hold">
                            <p:stCondLst>
                              <p:cond delay="300"/>
                            </p:stCondLst>
                            <p:childTnLst>
                              <p:par>
                                <p:cTn id="13" presetID="10" presetClass="entr" presetSubtype="0" fill="hold" grpId="0" nodeType="afterEffect">
                                  <p:stCondLst>
                                    <p:cond delay="0"/>
                                  </p:stCondLst>
                                  <p:childTnLst>
                                    <p:set>
                                      <p:cBhvr>
                                        <p:cTn id="14" dur="1" fill="hold">
                                          <p:stCondLst>
                                            <p:cond delay="0"/>
                                          </p:stCondLst>
                                        </p:cTn>
                                        <p:tgtEl>
                                          <p:spTgt spid="4">
                                            <p:graphicEl>
                                              <a:dgm id="{28F9AD35-F5F9-42BA-8D83-90AE0D969AD6}"/>
                                            </p:graphicEl>
                                          </p:spTgt>
                                        </p:tgtEl>
                                        <p:attrNameLst>
                                          <p:attrName>style.visibility</p:attrName>
                                        </p:attrNameLst>
                                      </p:cBhvr>
                                      <p:to>
                                        <p:strVal val="visible"/>
                                      </p:to>
                                    </p:set>
                                    <p:animEffect transition="in" filter="fade">
                                      <p:cBhvr>
                                        <p:cTn id="15" dur="150"/>
                                        <p:tgtEl>
                                          <p:spTgt spid="4">
                                            <p:graphicEl>
                                              <a:dgm id="{28F9AD35-F5F9-42BA-8D83-90AE0D969AD6}"/>
                                            </p:graphicEl>
                                          </p:spTgt>
                                        </p:tgtEl>
                                      </p:cBhvr>
                                    </p:animEffect>
                                  </p:childTnLst>
                                </p:cTn>
                              </p:par>
                            </p:childTnLst>
                          </p:cTn>
                        </p:par>
                        <p:par>
                          <p:cTn id="16" fill="hold">
                            <p:stCondLst>
                              <p:cond delay="450"/>
                            </p:stCondLst>
                            <p:childTnLst>
                              <p:par>
                                <p:cTn id="17" presetID="10" presetClass="entr" presetSubtype="0" fill="hold" grpId="0" nodeType="afterEffect">
                                  <p:stCondLst>
                                    <p:cond delay="0"/>
                                  </p:stCondLst>
                                  <p:childTnLst>
                                    <p:set>
                                      <p:cBhvr>
                                        <p:cTn id="18" dur="1" fill="hold">
                                          <p:stCondLst>
                                            <p:cond delay="0"/>
                                          </p:stCondLst>
                                        </p:cTn>
                                        <p:tgtEl>
                                          <p:spTgt spid="4">
                                            <p:graphicEl>
                                              <a:dgm id="{1984D8BD-61A8-4A68-ACF2-7F2C8FDE6433}"/>
                                            </p:graphicEl>
                                          </p:spTgt>
                                        </p:tgtEl>
                                        <p:attrNameLst>
                                          <p:attrName>style.visibility</p:attrName>
                                        </p:attrNameLst>
                                      </p:cBhvr>
                                      <p:to>
                                        <p:strVal val="visible"/>
                                      </p:to>
                                    </p:set>
                                    <p:animEffect transition="in" filter="fade">
                                      <p:cBhvr>
                                        <p:cTn id="19" dur="150"/>
                                        <p:tgtEl>
                                          <p:spTgt spid="4">
                                            <p:graphicEl>
                                              <a:dgm id="{1984D8BD-61A8-4A68-ACF2-7F2C8FDE6433}"/>
                                            </p:graphicEl>
                                          </p:spTgt>
                                        </p:tgtEl>
                                      </p:cBhvr>
                                    </p:animEffect>
                                  </p:childTnLst>
                                </p:cTn>
                              </p:par>
                            </p:childTnLst>
                          </p:cTn>
                        </p:par>
                        <p:par>
                          <p:cTn id="20" fill="hold">
                            <p:stCondLst>
                              <p:cond delay="600"/>
                            </p:stCondLst>
                            <p:childTnLst>
                              <p:par>
                                <p:cTn id="21" presetID="10" presetClass="entr" presetSubtype="0" fill="hold" grpId="0" nodeType="afterEffect">
                                  <p:stCondLst>
                                    <p:cond delay="0"/>
                                  </p:stCondLst>
                                  <p:childTnLst>
                                    <p:set>
                                      <p:cBhvr>
                                        <p:cTn id="22" dur="1" fill="hold">
                                          <p:stCondLst>
                                            <p:cond delay="0"/>
                                          </p:stCondLst>
                                        </p:cTn>
                                        <p:tgtEl>
                                          <p:spTgt spid="4">
                                            <p:graphicEl>
                                              <a:dgm id="{0BD80E9B-69BB-4253-A0E9-F8A21FA029B7}"/>
                                            </p:graphicEl>
                                          </p:spTgt>
                                        </p:tgtEl>
                                        <p:attrNameLst>
                                          <p:attrName>style.visibility</p:attrName>
                                        </p:attrNameLst>
                                      </p:cBhvr>
                                      <p:to>
                                        <p:strVal val="visible"/>
                                      </p:to>
                                    </p:set>
                                    <p:animEffect transition="in" filter="fade">
                                      <p:cBhvr>
                                        <p:cTn id="23" dur="150"/>
                                        <p:tgtEl>
                                          <p:spTgt spid="4">
                                            <p:graphicEl>
                                              <a:dgm id="{0BD80E9B-69BB-4253-A0E9-F8A21FA029B7}"/>
                                            </p:graphicEl>
                                          </p:spTgt>
                                        </p:tgtEl>
                                      </p:cBhvr>
                                    </p:animEffect>
                                  </p:childTnLst>
                                </p:cTn>
                              </p:par>
                            </p:childTnLst>
                          </p:cTn>
                        </p:par>
                        <p:par>
                          <p:cTn id="24" fill="hold">
                            <p:stCondLst>
                              <p:cond delay="750"/>
                            </p:stCondLst>
                            <p:childTnLst>
                              <p:par>
                                <p:cTn id="25" presetID="10" presetClass="entr" presetSubtype="0" fill="hold" grpId="0" nodeType="afterEffect">
                                  <p:stCondLst>
                                    <p:cond delay="0"/>
                                  </p:stCondLst>
                                  <p:childTnLst>
                                    <p:set>
                                      <p:cBhvr>
                                        <p:cTn id="26" dur="1" fill="hold">
                                          <p:stCondLst>
                                            <p:cond delay="0"/>
                                          </p:stCondLst>
                                        </p:cTn>
                                        <p:tgtEl>
                                          <p:spTgt spid="4">
                                            <p:graphicEl>
                                              <a:dgm id="{E627AB2A-553C-4C95-BAC5-78431FFE96A1}"/>
                                            </p:graphicEl>
                                          </p:spTgt>
                                        </p:tgtEl>
                                        <p:attrNameLst>
                                          <p:attrName>style.visibility</p:attrName>
                                        </p:attrNameLst>
                                      </p:cBhvr>
                                      <p:to>
                                        <p:strVal val="visible"/>
                                      </p:to>
                                    </p:set>
                                    <p:animEffect transition="in" filter="fade">
                                      <p:cBhvr>
                                        <p:cTn id="27" dur="150"/>
                                        <p:tgtEl>
                                          <p:spTgt spid="4">
                                            <p:graphicEl>
                                              <a:dgm id="{E627AB2A-553C-4C95-BAC5-78431FFE96A1}"/>
                                            </p:graphicEl>
                                          </p:spTgt>
                                        </p:tgtEl>
                                      </p:cBhvr>
                                    </p:animEffect>
                                  </p:childTnLst>
                                </p:cTn>
                              </p:par>
                            </p:childTnLst>
                          </p:cTn>
                        </p:par>
                        <p:par>
                          <p:cTn id="28" fill="hold">
                            <p:stCondLst>
                              <p:cond delay="900"/>
                            </p:stCondLst>
                            <p:childTnLst>
                              <p:par>
                                <p:cTn id="29" presetID="10" presetClass="entr" presetSubtype="0" fill="hold" grpId="0" nodeType="afterEffect">
                                  <p:stCondLst>
                                    <p:cond delay="0"/>
                                  </p:stCondLst>
                                  <p:childTnLst>
                                    <p:set>
                                      <p:cBhvr>
                                        <p:cTn id="30" dur="1" fill="hold">
                                          <p:stCondLst>
                                            <p:cond delay="0"/>
                                          </p:stCondLst>
                                        </p:cTn>
                                        <p:tgtEl>
                                          <p:spTgt spid="4">
                                            <p:graphicEl>
                                              <a:dgm id="{9C05D3C1-3BD5-4A95-A667-3496AC4D9A5B}"/>
                                            </p:graphicEl>
                                          </p:spTgt>
                                        </p:tgtEl>
                                        <p:attrNameLst>
                                          <p:attrName>style.visibility</p:attrName>
                                        </p:attrNameLst>
                                      </p:cBhvr>
                                      <p:to>
                                        <p:strVal val="visible"/>
                                      </p:to>
                                    </p:set>
                                    <p:animEffect transition="in" filter="fade">
                                      <p:cBhvr>
                                        <p:cTn id="31" dur="150"/>
                                        <p:tgtEl>
                                          <p:spTgt spid="4">
                                            <p:graphicEl>
                                              <a:dgm id="{9C05D3C1-3BD5-4A95-A667-3496AC4D9A5B}"/>
                                            </p:graphicEl>
                                          </p:spTgt>
                                        </p:tgtEl>
                                      </p:cBhvr>
                                    </p:animEffect>
                                  </p:childTnLst>
                                </p:cTn>
                              </p:par>
                            </p:childTnLst>
                          </p:cTn>
                        </p:par>
                        <p:par>
                          <p:cTn id="32" fill="hold">
                            <p:stCondLst>
                              <p:cond delay="1050"/>
                            </p:stCondLst>
                            <p:childTnLst>
                              <p:par>
                                <p:cTn id="33" presetID="10" presetClass="entr" presetSubtype="0" fill="hold" grpId="0" nodeType="afterEffect">
                                  <p:stCondLst>
                                    <p:cond delay="0"/>
                                  </p:stCondLst>
                                  <p:childTnLst>
                                    <p:set>
                                      <p:cBhvr>
                                        <p:cTn id="34" dur="1" fill="hold">
                                          <p:stCondLst>
                                            <p:cond delay="0"/>
                                          </p:stCondLst>
                                        </p:cTn>
                                        <p:tgtEl>
                                          <p:spTgt spid="4">
                                            <p:graphicEl>
                                              <a:dgm id="{E4A58C09-3100-436F-8F4C-2CA3BAF72AD7}"/>
                                            </p:graphicEl>
                                          </p:spTgt>
                                        </p:tgtEl>
                                        <p:attrNameLst>
                                          <p:attrName>style.visibility</p:attrName>
                                        </p:attrNameLst>
                                      </p:cBhvr>
                                      <p:to>
                                        <p:strVal val="visible"/>
                                      </p:to>
                                    </p:set>
                                    <p:animEffect transition="in" filter="fade">
                                      <p:cBhvr>
                                        <p:cTn id="35" dur="150"/>
                                        <p:tgtEl>
                                          <p:spTgt spid="4">
                                            <p:graphicEl>
                                              <a:dgm id="{E4A58C09-3100-436F-8F4C-2CA3BAF72AD7}"/>
                                            </p:graphicEl>
                                          </p:spTgt>
                                        </p:tgtEl>
                                      </p:cBhvr>
                                    </p:animEffect>
                                  </p:childTnLst>
                                </p:cTn>
                              </p:par>
                            </p:childTnLst>
                          </p:cTn>
                        </p:par>
                        <p:par>
                          <p:cTn id="36" fill="hold">
                            <p:stCondLst>
                              <p:cond delay="1200"/>
                            </p:stCondLst>
                            <p:childTnLst>
                              <p:par>
                                <p:cTn id="37" presetID="10" presetClass="entr" presetSubtype="0" fill="hold" grpId="0" nodeType="afterEffect">
                                  <p:stCondLst>
                                    <p:cond delay="0"/>
                                  </p:stCondLst>
                                  <p:childTnLst>
                                    <p:set>
                                      <p:cBhvr>
                                        <p:cTn id="38" dur="1" fill="hold">
                                          <p:stCondLst>
                                            <p:cond delay="0"/>
                                          </p:stCondLst>
                                        </p:cTn>
                                        <p:tgtEl>
                                          <p:spTgt spid="4">
                                            <p:graphicEl>
                                              <a:dgm id="{541E91E2-2E9F-4E4E-ADD2-66A0D200639E}"/>
                                            </p:graphicEl>
                                          </p:spTgt>
                                        </p:tgtEl>
                                        <p:attrNameLst>
                                          <p:attrName>style.visibility</p:attrName>
                                        </p:attrNameLst>
                                      </p:cBhvr>
                                      <p:to>
                                        <p:strVal val="visible"/>
                                      </p:to>
                                    </p:set>
                                    <p:animEffect transition="in" filter="fade">
                                      <p:cBhvr>
                                        <p:cTn id="39" dur="150"/>
                                        <p:tgtEl>
                                          <p:spTgt spid="4">
                                            <p:graphicEl>
                                              <a:dgm id="{541E91E2-2E9F-4E4E-ADD2-66A0D200639E}"/>
                                            </p:graphicEl>
                                          </p:spTgt>
                                        </p:tgtEl>
                                      </p:cBhvr>
                                    </p:animEffect>
                                  </p:childTnLst>
                                </p:cTn>
                              </p:par>
                            </p:childTnLst>
                          </p:cTn>
                        </p:par>
                        <p:par>
                          <p:cTn id="40" fill="hold">
                            <p:stCondLst>
                              <p:cond delay="1350"/>
                            </p:stCondLst>
                            <p:childTnLst>
                              <p:par>
                                <p:cTn id="41" presetID="10" presetClass="entr" presetSubtype="0" fill="hold" grpId="0" nodeType="afterEffect">
                                  <p:stCondLst>
                                    <p:cond delay="0"/>
                                  </p:stCondLst>
                                  <p:childTnLst>
                                    <p:set>
                                      <p:cBhvr>
                                        <p:cTn id="42" dur="1" fill="hold">
                                          <p:stCondLst>
                                            <p:cond delay="0"/>
                                          </p:stCondLst>
                                        </p:cTn>
                                        <p:tgtEl>
                                          <p:spTgt spid="4">
                                            <p:graphicEl>
                                              <a:dgm id="{86B3D3FB-0535-4662-ACC5-E4A6B6FF4E9F}"/>
                                            </p:graphicEl>
                                          </p:spTgt>
                                        </p:tgtEl>
                                        <p:attrNameLst>
                                          <p:attrName>style.visibility</p:attrName>
                                        </p:attrNameLst>
                                      </p:cBhvr>
                                      <p:to>
                                        <p:strVal val="visible"/>
                                      </p:to>
                                    </p:set>
                                    <p:animEffect transition="in" filter="fade">
                                      <p:cBhvr>
                                        <p:cTn id="43" dur="150"/>
                                        <p:tgtEl>
                                          <p:spTgt spid="4">
                                            <p:graphicEl>
                                              <a:dgm id="{86B3D3FB-0535-4662-ACC5-E4A6B6FF4E9F}"/>
                                            </p:graphicEl>
                                          </p:spTgt>
                                        </p:tgtEl>
                                      </p:cBhvr>
                                    </p:animEffect>
                                  </p:childTnLst>
                                </p:cTn>
                              </p:par>
                            </p:childTnLst>
                          </p:cTn>
                        </p:par>
                        <p:par>
                          <p:cTn id="44" fill="hold">
                            <p:stCondLst>
                              <p:cond delay="1500"/>
                            </p:stCondLst>
                            <p:childTnLst>
                              <p:par>
                                <p:cTn id="45" presetID="10" presetClass="entr" presetSubtype="0" fill="hold" grpId="0" nodeType="afterEffect">
                                  <p:stCondLst>
                                    <p:cond delay="0"/>
                                  </p:stCondLst>
                                  <p:childTnLst>
                                    <p:set>
                                      <p:cBhvr>
                                        <p:cTn id="46" dur="1" fill="hold">
                                          <p:stCondLst>
                                            <p:cond delay="0"/>
                                          </p:stCondLst>
                                        </p:cTn>
                                        <p:tgtEl>
                                          <p:spTgt spid="4">
                                            <p:graphicEl>
                                              <a:dgm id="{988F9308-712C-4318-AD0C-C4E124835BA7}"/>
                                            </p:graphicEl>
                                          </p:spTgt>
                                        </p:tgtEl>
                                        <p:attrNameLst>
                                          <p:attrName>style.visibility</p:attrName>
                                        </p:attrNameLst>
                                      </p:cBhvr>
                                      <p:to>
                                        <p:strVal val="visible"/>
                                      </p:to>
                                    </p:set>
                                    <p:animEffect transition="in" filter="fade">
                                      <p:cBhvr>
                                        <p:cTn id="47" dur="150"/>
                                        <p:tgtEl>
                                          <p:spTgt spid="4">
                                            <p:graphicEl>
                                              <a:dgm id="{988F9308-712C-4318-AD0C-C4E124835BA7}"/>
                                            </p:graphicEl>
                                          </p:spTgt>
                                        </p:tgtEl>
                                      </p:cBhvr>
                                    </p:animEffect>
                                  </p:childTnLst>
                                </p:cTn>
                              </p:par>
                            </p:childTnLst>
                          </p:cTn>
                        </p:par>
                        <p:par>
                          <p:cTn id="48" fill="hold">
                            <p:stCondLst>
                              <p:cond delay="1650"/>
                            </p:stCondLst>
                            <p:childTnLst>
                              <p:par>
                                <p:cTn id="49" presetID="10" presetClass="entr" presetSubtype="0" fill="hold" grpId="0" nodeType="afterEffect">
                                  <p:stCondLst>
                                    <p:cond delay="0"/>
                                  </p:stCondLst>
                                  <p:childTnLst>
                                    <p:set>
                                      <p:cBhvr>
                                        <p:cTn id="50" dur="1" fill="hold">
                                          <p:stCondLst>
                                            <p:cond delay="0"/>
                                          </p:stCondLst>
                                        </p:cTn>
                                        <p:tgtEl>
                                          <p:spTgt spid="4">
                                            <p:graphicEl>
                                              <a:dgm id="{13B9307C-D29E-4C83-8137-009FF549C29A}"/>
                                            </p:graphicEl>
                                          </p:spTgt>
                                        </p:tgtEl>
                                        <p:attrNameLst>
                                          <p:attrName>style.visibility</p:attrName>
                                        </p:attrNameLst>
                                      </p:cBhvr>
                                      <p:to>
                                        <p:strVal val="visible"/>
                                      </p:to>
                                    </p:set>
                                    <p:animEffect transition="in" filter="fade">
                                      <p:cBhvr>
                                        <p:cTn id="51" dur="150"/>
                                        <p:tgtEl>
                                          <p:spTgt spid="4">
                                            <p:graphicEl>
                                              <a:dgm id="{13B9307C-D29E-4C83-8137-009FF549C29A}"/>
                                            </p:graphicEl>
                                          </p:spTgt>
                                        </p:tgtEl>
                                      </p:cBhvr>
                                    </p:animEffect>
                                  </p:childTnLst>
                                </p:cTn>
                              </p:par>
                            </p:childTnLst>
                          </p:cTn>
                        </p:par>
                        <p:par>
                          <p:cTn id="52" fill="hold">
                            <p:stCondLst>
                              <p:cond delay="1800"/>
                            </p:stCondLst>
                            <p:childTnLst>
                              <p:par>
                                <p:cTn id="53" presetID="10" presetClass="entr" presetSubtype="0" fill="hold" grpId="0" nodeType="afterEffect">
                                  <p:stCondLst>
                                    <p:cond delay="0"/>
                                  </p:stCondLst>
                                  <p:childTnLst>
                                    <p:set>
                                      <p:cBhvr>
                                        <p:cTn id="54" dur="1" fill="hold">
                                          <p:stCondLst>
                                            <p:cond delay="0"/>
                                          </p:stCondLst>
                                        </p:cTn>
                                        <p:tgtEl>
                                          <p:spTgt spid="4">
                                            <p:graphicEl>
                                              <a:dgm id="{1E6229E1-58AA-4357-B6E2-E86957A9499F}"/>
                                            </p:graphicEl>
                                          </p:spTgt>
                                        </p:tgtEl>
                                        <p:attrNameLst>
                                          <p:attrName>style.visibility</p:attrName>
                                        </p:attrNameLst>
                                      </p:cBhvr>
                                      <p:to>
                                        <p:strVal val="visible"/>
                                      </p:to>
                                    </p:set>
                                    <p:animEffect transition="in" filter="fade">
                                      <p:cBhvr>
                                        <p:cTn id="55" dur="150"/>
                                        <p:tgtEl>
                                          <p:spTgt spid="4">
                                            <p:graphicEl>
                                              <a:dgm id="{1E6229E1-58AA-4357-B6E2-E86957A9499F}"/>
                                            </p:graphicEl>
                                          </p:spTgt>
                                        </p:tgtEl>
                                      </p:cBhvr>
                                    </p:animEffect>
                                  </p:childTnLst>
                                </p:cTn>
                              </p:par>
                            </p:childTnLst>
                          </p:cTn>
                        </p:par>
                        <p:par>
                          <p:cTn id="56" fill="hold">
                            <p:stCondLst>
                              <p:cond delay="1950"/>
                            </p:stCondLst>
                            <p:childTnLst>
                              <p:par>
                                <p:cTn id="57" presetID="10" presetClass="entr" presetSubtype="0" fill="hold" grpId="0" nodeType="afterEffect">
                                  <p:stCondLst>
                                    <p:cond delay="0"/>
                                  </p:stCondLst>
                                  <p:childTnLst>
                                    <p:set>
                                      <p:cBhvr>
                                        <p:cTn id="58" dur="1" fill="hold">
                                          <p:stCondLst>
                                            <p:cond delay="0"/>
                                          </p:stCondLst>
                                        </p:cTn>
                                        <p:tgtEl>
                                          <p:spTgt spid="4">
                                            <p:graphicEl>
                                              <a:dgm id="{5A8702B0-5C88-43A3-8F9C-51E915172898}"/>
                                            </p:graphicEl>
                                          </p:spTgt>
                                        </p:tgtEl>
                                        <p:attrNameLst>
                                          <p:attrName>style.visibility</p:attrName>
                                        </p:attrNameLst>
                                      </p:cBhvr>
                                      <p:to>
                                        <p:strVal val="visible"/>
                                      </p:to>
                                    </p:set>
                                    <p:animEffect transition="in" filter="fade">
                                      <p:cBhvr>
                                        <p:cTn id="59" dur="150"/>
                                        <p:tgtEl>
                                          <p:spTgt spid="4">
                                            <p:graphicEl>
                                              <a:dgm id="{5A8702B0-5C88-43A3-8F9C-51E915172898}"/>
                                            </p:graphicEl>
                                          </p:spTgt>
                                        </p:tgtEl>
                                      </p:cBhvr>
                                    </p:animEffect>
                                  </p:childTnLst>
                                </p:cTn>
                              </p:par>
                            </p:childTnLst>
                          </p:cTn>
                        </p:par>
                        <p:par>
                          <p:cTn id="60" fill="hold">
                            <p:stCondLst>
                              <p:cond delay="2100"/>
                            </p:stCondLst>
                            <p:childTnLst>
                              <p:par>
                                <p:cTn id="61" presetID="10" presetClass="entr" presetSubtype="0" fill="hold" grpId="0" nodeType="afterEffect">
                                  <p:stCondLst>
                                    <p:cond delay="0"/>
                                  </p:stCondLst>
                                  <p:childTnLst>
                                    <p:set>
                                      <p:cBhvr>
                                        <p:cTn id="62" dur="1" fill="hold">
                                          <p:stCondLst>
                                            <p:cond delay="0"/>
                                          </p:stCondLst>
                                        </p:cTn>
                                        <p:tgtEl>
                                          <p:spTgt spid="4">
                                            <p:graphicEl>
                                              <a:dgm id="{6BA4F98D-A271-4B96-BB55-6D37C01117CB}"/>
                                            </p:graphicEl>
                                          </p:spTgt>
                                        </p:tgtEl>
                                        <p:attrNameLst>
                                          <p:attrName>style.visibility</p:attrName>
                                        </p:attrNameLst>
                                      </p:cBhvr>
                                      <p:to>
                                        <p:strVal val="visible"/>
                                      </p:to>
                                    </p:set>
                                    <p:animEffect transition="in" filter="fade">
                                      <p:cBhvr>
                                        <p:cTn id="63" dur="150"/>
                                        <p:tgtEl>
                                          <p:spTgt spid="4">
                                            <p:graphicEl>
                                              <a:dgm id="{6BA4F98D-A271-4B96-BB55-6D37C01117CB}"/>
                                            </p:graphicEl>
                                          </p:spTgt>
                                        </p:tgtEl>
                                      </p:cBhvr>
                                    </p:animEffect>
                                  </p:childTnLst>
                                </p:cTn>
                              </p:par>
                            </p:childTnLst>
                          </p:cTn>
                        </p:par>
                        <p:par>
                          <p:cTn id="64" fill="hold">
                            <p:stCondLst>
                              <p:cond delay="2250"/>
                            </p:stCondLst>
                            <p:childTnLst>
                              <p:par>
                                <p:cTn id="65" presetID="10" presetClass="entr" presetSubtype="0" fill="hold" grpId="0" nodeType="afterEffect">
                                  <p:stCondLst>
                                    <p:cond delay="0"/>
                                  </p:stCondLst>
                                  <p:childTnLst>
                                    <p:set>
                                      <p:cBhvr>
                                        <p:cTn id="66" dur="1" fill="hold">
                                          <p:stCondLst>
                                            <p:cond delay="0"/>
                                          </p:stCondLst>
                                        </p:cTn>
                                        <p:tgtEl>
                                          <p:spTgt spid="4">
                                            <p:graphicEl>
                                              <a:dgm id="{07C731DD-E191-4FC3-8AC1-C8C947BEB009}"/>
                                            </p:graphicEl>
                                          </p:spTgt>
                                        </p:tgtEl>
                                        <p:attrNameLst>
                                          <p:attrName>style.visibility</p:attrName>
                                        </p:attrNameLst>
                                      </p:cBhvr>
                                      <p:to>
                                        <p:strVal val="visible"/>
                                      </p:to>
                                    </p:set>
                                    <p:animEffect transition="in" filter="fade">
                                      <p:cBhvr>
                                        <p:cTn id="67" dur="150"/>
                                        <p:tgtEl>
                                          <p:spTgt spid="4">
                                            <p:graphicEl>
                                              <a:dgm id="{07C731DD-E191-4FC3-8AC1-C8C947BEB00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b="1" dirty="0" smtClean="0">
                <a:latin typeface="微软雅黑" pitchFamily="34" charset="-122"/>
                <a:ea typeface="微软雅黑" pitchFamily="34" charset="-122"/>
              </a:rPr>
              <a:t>股份持有</a:t>
            </a:r>
            <a:endParaRPr lang="zh-CN" altLang="en-US" b="1" dirty="0">
              <a:latin typeface="微软雅黑" pitchFamily="34" charset="-122"/>
              <a:ea typeface="微软雅黑" pitchFamily="34" charset="-122"/>
            </a:endParaRPr>
          </a:p>
        </p:txBody>
      </p:sp>
      <p:sp>
        <p:nvSpPr>
          <p:cNvPr id="5" name="文本占位符 4"/>
          <p:cNvSpPr>
            <a:spLocks noGrp="1"/>
          </p:cNvSpPr>
          <p:nvPr>
            <p:ph type="body" idx="1"/>
          </p:nvPr>
        </p:nvSpPr>
        <p:spPr/>
        <p:txBody>
          <a:bodyPr/>
          <a:lstStyle/>
          <a:p>
            <a:r>
              <a:rPr lang="en-US" altLang="zh-CN" sz="4000" dirty="0" smtClean="0">
                <a:latin typeface="微软雅黑" pitchFamily="34" charset="-122"/>
                <a:ea typeface="微软雅黑" pitchFamily="34" charset="-122"/>
              </a:rPr>
              <a:t>3.1</a:t>
            </a:r>
            <a:endParaRPr lang="zh-CN" altLang="en-US" sz="4000" dirty="0">
              <a:latin typeface="微软雅黑" pitchFamily="34" charset="-122"/>
              <a:ea typeface="微软雅黑" pitchFamily="34" charset="-122"/>
            </a:endParaRPr>
          </a:p>
        </p:txBody>
      </p:sp>
    </p:spTree>
    <p:extLst>
      <p:ext uri="{BB962C8B-B14F-4D97-AF65-F5344CB8AC3E}">
        <p14:creationId xmlns:p14="http://schemas.microsoft.com/office/powerpoint/2010/main" xmlns="" val="38874953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ChangeArrowheads="1"/>
          </p:cNvSpPr>
          <p:nvPr/>
        </p:nvSpPr>
        <p:spPr bwMode="auto">
          <a:xfrm>
            <a:off x="676275" y="188913"/>
            <a:ext cx="84328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r>
              <a:rPr lang="zh-CN" altLang="en-US" sz="2600" b="1" dirty="0" smtClean="0">
                <a:solidFill>
                  <a:schemeClr val="bg1"/>
                </a:solidFill>
                <a:latin typeface="微软雅黑" pitchFamily="34" charset="-122"/>
                <a:ea typeface="微软雅黑" pitchFamily="34" charset="-122"/>
              </a:rPr>
              <a:t>股份持有案例</a:t>
            </a:r>
            <a:endParaRPr lang="en-GB" altLang="en-GB" sz="2600" b="1" dirty="0">
              <a:solidFill>
                <a:schemeClr val="bg1"/>
              </a:solidFill>
              <a:latin typeface="微软雅黑" pitchFamily="34" charset="-122"/>
              <a:ea typeface="微软雅黑" pitchFamily="34" charset="-122"/>
            </a:endParaRPr>
          </a:p>
        </p:txBody>
      </p:sp>
      <p:sp>
        <p:nvSpPr>
          <p:cNvPr id="4" name="矩形 3"/>
          <p:cNvSpPr/>
          <p:nvPr/>
        </p:nvSpPr>
        <p:spPr>
          <a:xfrm>
            <a:off x="251519" y="980728"/>
            <a:ext cx="8352928" cy="584775"/>
          </a:xfrm>
          <a:prstGeom prst="rect">
            <a:avLst/>
          </a:prstGeom>
        </p:spPr>
        <p:txBody>
          <a:bodyPr wrap="square">
            <a:spAutoFit/>
          </a:bodyPr>
          <a:lstStyle/>
          <a:p>
            <a:r>
              <a:rPr lang="zh-CN" altLang="zh-CN" sz="1600" dirty="0" smtClean="0">
                <a:latin typeface="微软雅黑" pitchFamily="34" charset="-122"/>
                <a:ea typeface="微软雅黑" pitchFamily="34" charset="-122"/>
              </a:rPr>
              <a:t>投资者</a:t>
            </a:r>
            <a:r>
              <a:rPr lang="en-US" altLang="zh-CN" sz="1600" dirty="0">
                <a:latin typeface="微软雅黑" pitchFamily="34" charset="-122"/>
                <a:ea typeface="微软雅黑" pitchFamily="34" charset="-122"/>
              </a:rPr>
              <a:t>0000000001</a:t>
            </a:r>
            <a:r>
              <a:rPr lang="zh-CN" altLang="zh-CN" sz="1600" dirty="0">
                <a:latin typeface="微软雅黑" pitchFamily="34" charset="-122"/>
                <a:ea typeface="微软雅黑" pitchFamily="34" charset="-122"/>
              </a:rPr>
              <a:t>持有</a:t>
            </a:r>
            <a:r>
              <a:rPr lang="en-US" altLang="zh-CN" sz="1600" dirty="0">
                <a:latin typeface="微软雅黑" pitchFamily="34" charset="-122"/>
                <a:ea typeface="微软雅黑" pitchFamily="34" charset="-122"/>
              </a:rPr>
              <a:t>1000</a:t>
            </a:r>
            <a:r>
              <a:rPr lang="zh-CN" altLang="zh-CN" sz="1600" dirty="0">
                <a:latin typeface="微软雅黑" pitchFamily="34" charset="-122"/>
                <a:ea typeface="微软雅黑" pitchFamily="34" charset="-122"/>
              </a:rPr>
              <a:t>股“汇丰控股”（</a:t>
            </a:r>
            <a:r>
              <a:rPr lang="en-US" altLang="zh-CN" sz="1600" dirty="0">
                <a:latin typeface="微软雅黑" pitchFamily="34" charset="-122"/>
                <a:ea typeface="微软雅黑" pitchFamily="34" charset="-122"/>
              </a:rPr>
              <a:t>HK.00005</a:t>
            </a:r>
            <a:r>
              <a:rPr lang="zh-CN" altLang="zh-CN" sz="1600" dirty="0">
                <a:latin typeface="微软雅黑" pitchFamily="34" charset="-122"/>
                <a:ea typeface="微软雅黑" pitchFamily="34" charset="-122"/>
              </a:rPr>
              <a:t>），托管在</a:t>
            </a:r>
            <a:r>
              <a:rPr lang="en-US" altLang="zh-CN" sz="1600" dirty="0">
                <a:latin typeface="微软雅黑" pitchFamily="34" charset="-122"/>
                <a:ea typeface="微软雅黑" pitchFamily="34" charset="-122"/>
              </a:rPr>
              <a:t>”000100”</a:t>
            </a:r>
            <a:r>
              <a:rPr lang="zh-CN" altLang="zh-CN" sz="1600" dirty="0">
                <a:latin typeface="微软雅黑" pitchFamily="34" charset="-122"/>
                <a:ea typeface="微软雅黑" pitchFamily="34" charset="-122"/>
              </a:rPr>
              <a:t>券商的托管单元上，其持有情况</a:t>
            </a:r>
            <a:r>
              <a:rPr lang="zh-CN" altLang="zh-CN" sz="1600" dirty="0" smtClean="0">
                <a:latin typeface="微软雅黑" pitchFamily="34" charset="-122"/>
                <a:ea typeface="微软雅黑" pitchFamily="34" charset="-122"/>
              </a:rPr>
              <a:t>如下</a:t>
            </a:r>
            <a:r>
              <a:rPr lang="zh-CN" altLang="en-US" sz="1600" dirty="0" smtClean="0">
                <a:latin typeface="微软雅黑" pitchFamily="34" charset="-122"/>
                <a:ea typeface="微软雅黑" pitchFamily="34" charset="-122"/>
              </a:rPr>
              <a:t>：</a:t>
            </a:r>
            <a:endParaRPr lang="zh-CN" altLang="zh-CN" sz="1600" dirty="0">
              <a:latin typeface="微软雅黑" pitchFamily="34" charset="-122"/>
              <a:ea typeface="微软雅黑" pitchFamily="34" charset="-122"/>
            </a:endParaRPr>
          </a:p>
        </p:txBody>
      </p:sp>
      <p:graphicFrame>
        <p:nvGraphicFramePr>
          <p:cNvPr id="5" name="表格 4"/>
          <p:cNvGraphicFramePr>
            <a:graphicFrameLocks noGrp="1"/>
          </p:cNvGraphicFramePr>
          <p:nvPr>
            <p:extLst>
              <p:ext uri="{D42A27DB-BD31-4B8C-83A1-F6EECF244321}">
                <p14:modId xmlns:p14="http://schemas.microsoft.com/office/powerpoint/2010/main" xmlns="" val="1597272678"/>
              </p:ext>
            </p:extLst>
          </p:nvPr>
        </p:nvGraphicFramePr>
        <p:xfrm>
          <a:off x="2267744" y="1639082"/>
          <a:ext cx="4320480" cy="1789918"/>
        </p:xfrm>
        <a:graphic>
          <a:graphicData uri="http://schemas.openxmlformats.org/drawingml/2006/table">
            <a:tbl>
              <a:tblPr firstCol="1" bandRow="1">
                <a:tableStyleId>{5C22544A-7EE6-4342-B048-85BDC9FD1C3A}</a:tableStyleId>
              </a:tblPr>
              <a:tblGrid>
                <a:gridCol w="410518"/>
                <a:gridCol w="795198"/>
                <a:gridCol w="1492790"/>
                <a:gridCol w="1621974"/>
              </a:tblGrid>
              <a:tr h="321268">
                <a:tc>
                  <a:txBody>
                    <a:bodyPr/>
                    <a:lstStyle/>
                    <a:p>
                      <a:pPr algn="l">
                        <a:spcAft>
                          <a:spcPts val="0"/>
                        </a:spcAft>
                      </a:pPr>
                      <a:r>
                        <a:rPr lang="en-US" sz="1400" kern="100" dirty="0">
                          <a:effectLst/>
                          <a:latin typeface="微软雅黑" pitchFamily="34" charset="-122"/>
                          <a:ea typeface="微软雅黑" pitchFamily="34" charset="-122"/>
                        </a:rPr>
                        <a:t>1</a:t>
                      </a:r>
                      <a:endParaRPr lang="zh-CN" sz="1400" b="0" kern="100" dirty="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dirty="0">
                          <a:effectLst/>
                          <a:latin typeface="微软雅黑" pitchFamily="34" charset="-122"/>
                          <a:ea typeface="微软雅黑" pitchFamily="34" charset="-122"/>
                        </a:rPr>
                        <a:t>ZQDM</a:t>
                      </a:r>
                      <a:endParaRPr lang="zh-CN" sz="1400" b="0" kern="100" dirty="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zh-CN" sz="1400" kern="100" dirty="0">
                          <a:effectLst/>
                          <a:latin typeface="微软雅黑" pitchFamily="34" charset="-122"/>
                          <a:ea typeface="微软雅黑" pitchFamily="34" charset="-122"/>
                        </a:rPr>
                        <a:t>证券代码</a:t>
                      </a:r>
                      <a:endParaRPr lang="zh-CN" sz="1400" b="0" kern="100" dirty="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00005</a:t>
                      </a:r>
                      <a:endParaRPr lang="zh-CN" sz="1400" b="0" kern="100">
                        <a:effectLst/>
                        <a:latin typeface="微软雅黑" pitchFamily="34" charset="-122"/>
                        <a:ea typeface="微软雅黑" pitchFamily="34" charset="-122"/>
                        <a:cs typeface="Times New Roman"/>
                      </a:endParaRPr>
                    </a:p>
                  </a:txBody>
                  <a:tcPr marL="68580" marR="68580" marT="0" marB="0"/>
                </a:tc>
              </a:tr>
              <a:tr h="293730">
                <a:tc>
                  <a:txBody>
                    <a:bodyPr/>
                    <a:lstStyle/>
                    <a:p>
                      <a:pPr algn="l">
                        <a:spcAft>
                          <a:spcPts val="0"/>
                        </a:spcAft>
                      </a:pPr>
                      <a:r>
                        <a:rPr lang="en-US" sz="1400" kern="100">
                          <a:effectLst/>
                          <a:latin typeface="微软雅黑" pitchFamily="34" charset="-122"/>
                          <a:ea typeface="微软雅黑" pitchFamily="34" charset="-122"/>
                        </a:rPr>
                        <a:t>2</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dirty="0">
                          <a:effectLst/>
                          <a:latin typeface="微软雅黑" pitchFamily="34" charset="-122"/>
                          <a:ea typeface="微软雅黑" pitchFamily="34" charset="-122"/>
                        </a:rPr>
                        <a:t>TGDY</a:t>
                      </a:r>
                      <a:endParaRPr lang="zh-CN" sz="1400" b="0" kern="100" dirty="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zh-CN" sz="1400" kern="100" dirty="0">
                          <a:effectLst/>
                          <a:latin typeface="微软雅黑" pitchFamily="34" charset="-122"/>
                          <a:ea typeface="微软雅黑" pitchFamily="34" charset="-122"/>
                        </a:rPr>
                        <a:t>股份托管单元</a:t>
                      </a:r>
                      <a:endParaRPr lang="zh-CN" sz="1400" b="0" kern="100" dirty="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000100</a:t>
                      </a:r>
                      <a:endParaRPr lang="zh-CN" sz="1400" b="0" kern="100">
                        <a:effectLst/>
                        <a:latin typeface="微软雅黑" pitchFamily="34" charset="-122"/>
                        <a:ea typeface="微软雅黑" pitchFamily="34" charset="-122"/>
                        <a:cs typeface="Times New Roman"/>
                      </a:endParaRPr>
                    </a:p>
                  </a:txBody>
                  <a:tcPr marL="68580" marR="68580" marT="0" marB="0"/>
                </a:tc>
              </a:tr>
              <a:tr h="293730">
                <a:tc>
                  <a:txBody>
                    <a:bodyPr/>
                    <a:lstStyle/>
                    <a:p>
                      <a:pPr algn="l">
                        <a:spcAft>
                          <a:spcPts val="0"/>
                        </a:spcAft>
                      </a:pPr>
                      <a:r>
                        <a:rPr lang="en-US" sz="1400" kern="100">
                          <a:effectLst/>
                          <a:latin typeface="微软雅黑" pitchFamily="34" charset="-122"/>
                          <a:ea typeface="微软雅黑" pitchFamily="34" charset="-122"/>
                        </a:rPr>
                        <a:t>3</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GFXZ</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zh-CN" sz="1400" kern="100" dirty="0">
                          <a:effectLst/>
                          <a:latin typeface="微软雅黑" pitchFamily="34" charset="-122"/>
                          <a:ea typeface="微软雅黑" pitchFamily="34" charset="-122"/>
                        </a:rPr>
                        <a:t>股份性质</a:t>
                      </a:r>
                      <a:endParaRPr lang="zh-CN" sz="1400" b="0" kern="100" dirty="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00</a:t>
                      </a:r>
                      <a:endParaRPr lang="zh-CN" sz="1400" b="0" kern="100">
                        <a:effectLst/>
                        <a:latin typeface="微软雅黑" pitchFamily="34" charset="-122"/>
                        <a:ea typeface="微软雅黑" pitchFamily="34" charset="-122"/>
                        <a:cs typeface="Times New Roman"/>
                      </a:endParaRPr>
                    </a:p>
                  </a:txBody>
                  <a:tcPr marL="68580" marR="68580" marT="0" marB="0"/>
                </a:tc>
              </a:tr>
              <a:tr h="293730">
                <a:tc>
                  <a:txBody>
                    <a:bodyPr/>
                    <a:lstStyle/>
                    <a:p>
                      <a:pPr algn="l">
                        <a:spcAft>
                          <a:spcPts val="0"/>
                        </a:spcAft>
                      </a:pPr>
                      <a:r>
                        <a:rPr lang="en-US" sz="1400" kern="100">
                          <a:effectLst/>
                          <a:latin typeface="微软雅黑" pitchFamily="34" charset="-122"/>
                          <a:ea typeface="微软雅黑" pitchFamily="34" charset="-122"/>
                        </a:rPr>
                        <a:t>4</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ZQZH</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zh-CN" sz="1400" kern="100" dirty="0">
                          <a:effectLst/>
                          <a:latin typeface="微软雅黑" pitchFamily="34" charset="-122"/>
                          <a:ea typeface="微软雅黑" pitchFamily="34" charset="-122"/>
                        </a:rPr>
                        <a:t>证券账户号码</a:t>
                      </a:r>
                      <a:endParaRPr lang="zh-CN" sz="1400" b="0" kern="100" dirty="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dirty="0">
                          <a:effectLst/>
                          <a:latin typeface="微软雅黑" pitchFamily="34" charset="-122"/>
                          <a:ea typeface="微软雅黑" pitchFamily="34" charset="-122"/>
                        </a:rPr>
                        <a:t>0000000001</a:t>
                      </a:r>
                      <a:endParaRPr lang="zh-CN" sz="1400" b="0" kern="100" dirty="0">
                        <a:effectLst/>
                        <a:latin typeface="微软雅黑" pitchFamily="34" charset="-122"/>
                        <a:ea typeface="微软雅黑" pitchFamily="34" charset="-122"/>
                        <a:cs typeface="Times New Roman"/>
                      </a:endParaRPr>
                    </a:p>
                  </a:txBody>
                  <a:tcPr marL="68580" marR="68580" marT="0" marB="0"/>
                </a:tc>
              </a:tr>
              <a:tr h="293730">
                <a:tc>
                  <a:txBody>
                    <a:bodyPr/>
                    <a:lstStyle/>
                    <a:p>
                      <a:pPr algn="l">
                        <a:spcAft>
                          <a:spcPts val="0"/>
                        </a:spcAft>
                      </a:pPr>
                      <a:r>
                        <a:rPr lang="en-US" sz="1400" kern="100">
                          <a:effectLst/>
                          <a:latin typeface="微软雅黑" pitchFamily="34" charset="-122"/>
                          <a:ea typeface="微软雅黑" pitchFamily="34" charset="-122"/>
                        </a:rPr>
                        <a:t>5</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SSZT</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zh-CN" sz="1400" kern="100" dirty="0">
                          <a:effectLst/>
                          <a:latin typeface="微软雅黑" pitchFamily="34" charset="-122"/>
                          <a:ea typeface="微软雅黑" pitchFamily="34" charset="-122"/>
                        </a:rPr>
                        <a:t>上市状态</a:t>
                      </a:r>
                      <a:endParaRPr lang="zh-CN" sz="1400" b="0" kern="100" dirty="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dirty="0">
                          <a:effectLst/>
                          <a:latin typeface="微软雅黑" pitchFamily="34" charset="-122"/>
                          <a:ea typeface="微软雅黑" pitchFamily="34" charset="-122"/>
                        </a:rPr>
                        <a:t>Y</a:t>
                      </a:r>
                      <a:endParaRPr lang="zh-CN" sz="1400" b="0" kern="100" dirty="0">
                        <a:effectLst/>
                        <a:latin typeface="微软雅黑" pitchFamily="34" charset="-122"/>
                        <a:ea typeface="微软雅黑" pitchFamily="34" charset="-122"/>
                        <a:cs typeface="Times New Roman"/>
                      </a:endParaRPr>
                    </a:p>
                  </a:txBody>
                  <a:tcPr marL="68580" marR="68580" marT="0" marB="0"/>
                </a:tc>
              </a:tr>
              <a:tr h="293730">
                <a:tc>
                  <a:txBody>
                    <a:bodyPr/>
                    <a:lstStyle/>
                    <a:p>
                      <a:pPr algn="l">
                        <a:spcAft>
                          <a:spcPts val="0"/>
                        </a:spcAft>
                      </a:pPr>
                      <a:r>
                        <a:rPr lang="en-US" sz="1400" kern="100">
                          <a:effectLst/>
                          <a:latin typeface="微软雅黑" pitchFamily="34" charset="-122"/>
                          <a:ea typeface="微软雅黑" pitchFamily="34" charset="-122"/>
                        </a:rPr>
                        <a:t>6</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CYYE</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zh-CN" sz="1400" kern="100">
                          <a:effectLst/>
                          <a:latin typeface="微软雅黑" pitchFamily="34" charset="-122"/>
                          <a:ea typeface="微软雅黑" pitchFamily="34" charset="-122"/>
                        </a:rPr>
                        <a:t>持有余额</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dirty="0">
                          <a:effectLst/>
                          <a:latin typeface="微软雅黑" pitchFamily="34" charset="-122"/>
                          <a:ea typeface="微软雅黑" pitchFamily="34" charset="-122"/>
                        </a:rPr>
                        <a:t>1000</a:t>
                      </a:r>
                      <a:endParaRPr lang="zh-CN" sz="1400" b="0" kern="100" dirty="0">
                        <a:effectLst/>
                        <a:latin typeface="微软雅黑" pitchFamily="34" charset="-122"/>
                        <a:ea typeface="微软雅黑" pitchFamily="34" charset="-122"/>
                        <a:cs typeface="Times New Roman"/>
                      </a:endParaRPr>
                    </a:p>
                  </a:txBody>
                  <a:tcPr marL="68580" marR="68580" marT="0" marB="0"/>
                </a:tc>
              </a:tr>
            </a:tbl>
          </a:graphicData>
        </a:graphic>
      </p:graphicFrame>
      <p:sp>
        <p:nvSpPr>
          <p:cNvPr id="6" name="矩形 5"/>
          <p:cNvSpPr/>
          <p:nvPr/>
        </p:nvSpPr>
        <p:spPr>
          <a:xfrm>
            <a:off x="251519" y="3564305"/>
            <a:ext cx="8352928" cy="584775"/>
          </a:xfrm>
          <a:prstGeom prst="rect">
            <a:avLst/>
          </a:prstGeom>
        </p:spPr>
        <p:txBody>
          <a:bodyPr wrap="square">
            <a:spAutoFit/>
          </a:bodyPr>
          <a:lstStyle/>
          <a:p>
            <a:r>
              <a:rPr lang="zh-CN" altLang="zh-CN" sz="1600" dirty="0">
                <a:latin typeface="微软雅黑" pitchFamily="34" charset="-122"/>
                <a:ea typeface="微软雅黑" pitchFamily="34" charset="-122"/>
              </a:rPr>
              <a:t>“汇丰控股”以</a:t>
            </a:r>
            <a:r>
              <a:rPr lang="en-US" altLang="zh-CN" sz="1600" dirty="0">
                <a:latin typeface="微软雅黑" pitchFamily="34" charset="-122"/>
                <a:ea typeface="微软雅黑" pitchFamily="34" charset="-122"/>
              </a:rPr>
              <a:t>2015-07-01</a:t>
            </a:r>
            <a:r>
              <a:rPr lang="zh-CN" altLang="zh-CN" sz="1600" dirty="0">
                <a:latin typeface="微软雅黑" pitchFamily="34" charset="-122"/>
                <a:ea typeface="微软雅黑" pitchFamily="34" charset="-122"/>
              </a:rPr>
              <a:t>为股权登记日，为每个投资者派发红股，</a:t>
            </a:r>
            <a:r>
              <a:rPr lang="en-US" altLang="zh-CN" sz="1600" dirty="0">
                <a:latin typeface="微软雅黑" pitchFamily="34" charset="-122"/>
                <a:ea typeface="微软雅黑" pitchFamily="34" charset="-122"/>
              </a:rPr>
              <a:t>2015-07-18</a:t>
            </a:r>
            <a:r>
              <a:rPr lang="zh-CN" altLang="zh-CN" sz="1600" dirty="0">
                <a:latin typeface="微软雅黑" pitchFamily="34" charset="-122"/>
                <a:ea typeface="微软雅黑" pitchFamily="34" charset="-122"/>
              </a:rPr>
              <a:t>为红股派发到账日。那么在</a:t>
            </a:r>
            <a:r>
              <a:rPr lang="en-US" altLang="zh-CN" sz="1600" dirty="0">
                <a:latin typeface="微软雅黑" pitchFamily="34" charset="-122"/>
                <a:ea typeface="微软雅黑" pitchFamily="34" charset="-122"/>
              </a:rPr>
              <a:t>2015-07-18</a:t>
            </a:r>
            <a:r>
              <a:rPr lang="zh-CN" altLang="zh-CN" sz="1600" dirty="0">
                <a:latin typeface="微软雅黑" pitchFamily="34" charset="-122"/>
                <a:ea typeface="微软雅黑" pitchFamily="34" charset="-122"/>
              </a:rPr>
              <a:t>前，该投资者的权益持有情况如下：</a:t>
            </a:r>
          </a:p>
        </p:txBody>
      </p:sp>
      <p:graphicFrame>
        <p:nvGraphicFramePr>
          <p:cNvPr id="7" name="表格 6"/>
          <p:cNvGraphicFramePr>
            <a:graphicFrameLocks noGrp="1"/>
          </p:cNvGraphicFramePr>
          <p:nvPr>
            <p:extLst>
              <p:ext uri="{D42A27DB-BD31-4B8C-83A1-F6EECF244321}">
                <p14:modId xmlns:p14="http://schemas.microsoft.com/office/powerpoint/2010/main" xmlns="" val="1557692270"/>
              </p:ext>
            </p:extLst>
          </p:nvPr>
        </p:nvGraphicFramePr>
        <p:xfrm>
          <a:off x="2267744" y="4149080"/>
          <a:ext cx="4356485" cy="2016224"/>
        </p:xfrm>
        <a:graphic>
          <a:graphicData uri="http://schemas.openxmlformats.org/drawingml/2006/table">
            <a:tbl>
              <a:tblPr firstCol="1" bandRow="1">
                <a:tableStyleId>{5C22544A-7EE6-4342-B048-85BDC9FD1C3A}</a:tableStyleId>
              </a:tblPr>
              <a:tblGrid>
                <a:gridCol w="413938"/>
                <a:gridCol w="801825"/>
                <a:gridCol w="1505231"/>
                <a:gridCol w="1635491"/>
              </a:tblGrid>
              <a:tr h="252028">
                <a:tc>
                  <a:txBody>
                    <a:bodyPr/>
                    <a:lstStyle/>
                    <a:p>
                      <a:pPr algn="l">
                        <a:spcAft>
                          <a:spcPts val="0"/>
                        </a:spcAft>
                      </a:pPr>
                      <a:r>
                        <a:rPr lang="en-US" sz="1400" kern="100" dirty="0">
                          <a:effectLst/>
                          <a:latin typeface="微软雅黑" pitchFamily="34" charset="-122"/>
                          <a:ea typeface="微软雅黑" pitchFamily="34" charset="-122"/>
                        </a:rPr>
                        <a:t>1</a:t>
                      </a:r>
                      <a:endParaRPr lang="zh-CN" sz="1400" b="0" kern="100" dirty="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dirty="0">
                          <a:effectLst/>
                          <a:latin typeface="微软雅黑" pitchFamily="34" charset="-122"/>
                          <a:ea typeface="微软雅黑" pitchFamily="34" charset="-122"/>
                        </a:rPr>
                        <a:t>ZQDM</a:t>
                      </a:r>
                      <a:endParaRPr lang="zh-CN" sz="1400" b="0" kern="100" dirty="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zh-CN" sz="1400" kern="100" dirty="0">
                          <a:effectLst/>
                          <a:latin typeface="微软雅黑" pitchFamily="34" charset="-122"/>
                          <a:ea typeface="微软雅黑" pitchFamily="34" charset="-122"/>
                        </a:rPr>
                        <a:t>证券代码</a:t>
                      </a:r>
                      <a:endParaRPr lang="zh-CN" sz="1400" b="0" kern="100" dirty="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00005</a:t>
                      </a:r>
                      <a:endParaRPr lang="zh-CN" sz="1400" b="0" kern="100">
                        <a:effectLst/>
                        <a:latin typeface="微软雅黑" pitchFamily="34" charset="-122"/>
                        <a:ea typeface="微软雅黑" pitchFamily="34" charset="-122"/>
                        <a:cs typeface="Times New Roman"/>
                      </a:endParaRPr>
                    </a:p>
                  </a:txBody>
                  <a:tcPr marL="68580" marR="68580" marT="0" marB="0"/>
                </a:tc>
              </a:tr>
              <a:tr h="252028">
                <a:tc>
                  <a:txBody>
                    <a:bodyPr/>
                    <a:lstStyle/>
                    <a:p>
                      <a:pPr algn="l">
                        <a:spcAft>
                          <a:spcPts val="0"/>
                        </a:spcAft>
                      </a:pPr>
                      <a:r>
                        <a:rPr lang="en-US" sz="1400" kern="100" dirty="0">
                          <a:effectLst/>
                          <a:latin typeface="微软雅黑" pitchFamily="34" charset="-122"/>
                          <a:ea typeface="微软雅黑" pitchFamily="34" charset="-122"/>
                        </a:rPr>
                        <a:t>2</a:t>
                      </a:r>
                      <a:endParaRPr lang="zh-CN" sz="1400" b="0" kern="100" dirty="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TGDY</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zh-CN" sz="1400" kern="100">
                          <a:effectLst/>
                          <a:latin typeface="微软雅黑" pitchFamily="34" charset="-122"/>
                          <a:ea typeface="微软雅黑" pitchFamily="34" charset="-122"/>
                        </a:rPr>
                        <a:t>股份托管单元</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000100</a:t>
                      </a:r>
                      <a:endParaRPr lang="zh-CN" sz="1400" b="0" kern="100">
                        <a:effectLst/>
                        <a:latin typeface="微软雅黑" pitchFamily="34" charset="-122"/>
                        <a:ea typeface="微软雅黑" pitchFamily="34" charset="-122"/>
                        <a:cs typeface="Times New Roman"/>
                      </a:endParaRPr>
                    </a:p>
                  </a:txBody>
                  <a:tcPr marL="68580" marR="68580" marT="0" marB="0"/>
                </a:tc>
              </a:tr>
              <a:tr h="252028">
                <a:tc>
                  <a:txBody>
                    <a:bodyPr/>
                    <a:lstStyle/>
                    <a:p>
                      <a:pPr algn="l">
                        <a:spcAft>
                          <a:spcPts val="0"/>
                        </a:spcAft>
                      </a:pPr>
                      <a:r>
                        <a:rPr lang="en-US" sz="1400" kern="100">
                          <a:effectLst/>
                          <a:latin typeface="微软雅黑" pitchFamily="34" charset="-122"/>
                          <a:ea typeface="微软雅黑" pitchFamily="34" charset="-122"/>
                        </a:rPr>
                        <a:t>3</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GFXZ</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zh-CN" sz="1400" kern="100" dirty="0">
                          <a:effectLst/>
                          <a:latin typeface="微软雅黑" pitchFamily="34" charset="-122"/>
                          <a:ea typeface="微软雅黑" pitchFamily="34" charset="-122"/>
                        </a:rPr>
                        <a:t>股份性质</a:t>
                      </a:r>
                      <a:endParaRPr lang="zh-CN" sz="1400" b="0" kern="100" dirty="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00</a:t>
                      </a:r>
                      <a:endParaRPr lang="zh-CN" sz="1400" b="0" kern="100">
                        <a:effectLst/>
                        <a:latin typeface="微软雅黑" pitchFamily="34" charset="-122"/>
                        <a:ea typeface="微软雅黑" pitchFamily="34" charset="-122"/>
                        <a:cs typeface="Times New Roman"/>
                      </a:endParaRPr>
                    </a:p>
                  </a:txBody>
                  <a:tcPr marL="68580" marR="68580" marT="0" marB="0"/>
                </a:tc>
              </a:tr>
              <a:tr h="252028">
                <a:tc>
                  <a:txBody>
                    <a:bodyPr/>
                    <a:lstStyle/>
                    <a:p>
                      <a:pPr algn="l">
                        <a:spcAft>
                          <a:spcPts val="0"/>
                        </a:spcAft>
                      </a:pPr>
                      <a:r>
                        <a:rPr lang="en-US" sz="1400" kern="100">
                          <a:effectLst/>
                          <a:latin typeface="微软雅黑" pitchFamily="34" charset="-122"/>
                          <a:ea typeface="微软雅黑" pitchFamily="34" charset="-122"/>
                        </a:rPr>
                        <a:t>4</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ZQZH</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zh-CN" sz="1400" kern="100" dirty="0">
                          <a:effectLst/>
                          <a:latin typeface="微软雅黑" pitchFamily="34" charset="-122"/>
                          <a:ea typeface="微软雅黑" pitchFamily="34" charset="-122"/>
                        </a:rPr>
                        <a:t>证券账户号码</a:t>
                      </a:r>
                      <a:endParaRPr lang="zh-CN" sz="1400" b="0" kern="100" dirty="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0000000001</a:t>
                      </a:r>
                      <a:endParaRPr lang="zh-CN" sz="1400" b="0" kern="100">
                        <a:effectLst/>
                        <a:latin typeface="微软雅黑" pitchFamily="34" charset="-122"/>
                        <a:ea typeface="微软雅黑" pitchFamily="34" charset="-122"/>
                        <a:cs typeface="Times New Roman"/>
                      </a:endParaRPr>
                    </a:p>
                  </a:txBody>
                  <a:tcPr marL="68580" marR="68580" marT="0" marB="0"/>
                </a:tc>
              </a:tr>
              <a:tr h="252028">
                <a:tc>
                  <a:txBody>
                    <a:bodyPr/>
                    <a:lstStyle/>
                    <a:p>
                      <a:pPr algn="l">
                        <a:spcAft>
                          <a:spcPts val="0"/>
                        </a:spcAft>
                      </a:pPr>
                      <a:r>
                        <a:rPr lang="en-US" sz="1400" kern="100">
                          <a:effectLst/>
                          <a:latin typeface="微软雅黑" pitchFamily="34" charset="-122"/>
                          <a:ea typeface="微软雅黑" pitchFamily="34" charset="-122"/>
                        </a:rPr>
                        <a:t>5</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SSZT</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zh-CN" sz="1400" kern="100">
                          <a:effectLst/>
                          <a:latin typeface="微软雅黑" pitchFamily="34" charset="-122"/>
                          <a:ea typeface="微软雅黑" pitchFamily="34" charset="-122"/>
                        </a:rPr>
                        <a:t>上市状态</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N</a:t>
                      </a:r>
                      <a:endParaRPr lang="zh-CN" sz="1400" b="0" kern="100">
                        <a:effectLst/>
                        <a:latin typeface="微软雅黑" pitchFamily="34" charset="-122"/>
                        <a:ea typeface="微软雅黑" pitchFamily="34" charset="-122"/>
                        <a:cs typeface="Times New Roman"/>
                      </a:endParaRPr>
                    </a:p>
                  </a:txBody>
                  <a:tcPr marL="68580" marR="68580" marT="0" marB="0"/>
                </a:tc>
              </a:tr>
              <a:tr h="252028">
                <a:tc>
                  <a:txBody>
                    <a:bodyPr/>
                    <a:lstStyle/>
                    <a:p>
                      <a:pPr algn="l">
                        <a:spcAft>
                          <a:spcPts val="0"/>
                        </a:spcAft>
                      </a:pPr>
                      <a:r>
                        <a:rPr lang="en-US" sz="1400" kern="100">
                          <a:effectLst/>
                          <a:latin typeface="微软雅黑" pitchFamily="34" charset="-122"/>
                          <a:ea typeface="微软雅黑" pitchFamily="34" charset="-122"/>
                        </a:rPr>
                        <a:t>6</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QYLB</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zh-CN" sz="1400" kern="100">
                          <a:effectLst/>
                          <a:latin typeface="微软雅黑" pitchFamily="34" charset="-122"/>
                          <a:ea typeface="微软雅黑" pitchFamily="34" charset="-122"/>
                        </a:rPr>
                        <a:t>权益类别</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HG</a:t>
                      </a:r>
                      <a:endParaRPr lang="zh-CN" sz="1400" b="0" kern="100">
                        <a:effectLst/>
                        <a:latin typeface="微软雅黑" pitchFamily="34" charset="-122"/>
                        <a:ea typeface="微软雅黑" pitchFamily="34" charset="-122"/>
                        <a:cs typeface="Times New Roman"/>
                      </a:endParaRPr>
                    </a:p>
                  </a:txBody>
                  <a:tcPr marL="68580" marR="68580" marT="0" marB="0"/>
                </a:tc>
              </a:tr>
              <a:tr h="252028">
                <a:tc>
                  <a:txBody>
                    <a:bodyPr/>
                    <a:lstStyle/>
                    <a:p>
                      <a:pPr algn="l">
                        <a:spcAft>
                          <a:spcPts val="0"/>
                        </a:spcAft>
                      </a:pPr>
                      <a:r>
                        <a:rPr lang="en-US" sz="1400" kern="100">
                          <a:effectLst/>
                          <a:latin typeface="微软雅黑" pitchFamily="34" charset="-122"/>
                          <a:ea typeface="微软雅黑" pitchFamily="34" charset="-122"/>
                        </a:rPr>
                        <a:t>7</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QYBH</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zh-CN" sz="1400" kern="100">
                          <a:effectLst/>
                          <a:latin typeface="微软雅黑" pitchFamily="34" charset="-122"/>
                          <a:ea typeface="微软雅黑" pitchFamily="34" charset="-122"/>
                        </a:rPr>
                        <a:t>权益编号</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2015070101</a:t>
                      </a:r>
                      <a:endParaRPr lang="zh-CN" sz="1400" b="0" kern="100">
                        <a:effectLst/>
                        <a:latin typeface="微软雅黑" pitchFamily="34" charset="-122"/>
                        <a:ea typeface="微软雅黑" pitchFamily="34" charset="-122"/>
                        <a:cs typeface="Times New Roman"/>
                      </a:endParaRPr>
                    </a:p>
                  </a:txBody>
                  <a:tcPr marL="68580" marR="68580" marT="0" marB="0"/>
                </a:tc>
              </a:tr>
              <a:tr h="252028">
                <a:tc>
                  <a:txBody>
                    <a:bodyPr/>
                    <a:lstStyle/>
                    <a:p>
                      <a:pPr algn="l">
                        <a:spcAft>
                          <a:spcPts val="0"/>
                        </a:spcAft>
                      </a:pPr>
                      <a:r>
                        <a:rPr lang="en-US" sz="1400" kern="100">
                          <a:effectLst/>
                          <a:latin typeface="微软雅黑" pitchFamily="34" charset="-122"/>
                          <a:ea typeface="微软雅黑" pitchFamily="34" charset="-122"/>
                        </a:rPr>
                        <a:t>8</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CYYE</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zh-CN" sz="1400" kern="100">
                          <a:effectLst/>
                          <a:latin typeface="微软雅黑" pitchFamily="34" charset="-122"/>
                          <a:ea typeface="微软雅黑" pitchFamily="34" charset="-122"/>
                        </a:rPr>
                        <a:t>持有余额</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dirty="0">
                          <a:effectLst/>
                          <a:latin typeface="微软雅黑" pitchFamily="34" charset="-122"/>
                          <a:ea typeface="微软雅黑" pitchFamily="34" charset="-122"/>
                        </a:rPr>
                        <a:t>1000</a:t>
                      </a:r>
                      <a:endParaRPr lang="zh-CN" sz="1400" b="0" kern="100" dirty="0">
                        <a:effectLst/>
                        <a:latin typeface="微软雅黑" pitchFamily="34" charset="-122"/>
                        <a:ea typeface="微软雅黑" pitchFamily="34" charset="-122"/>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ChangeArrowheads="1"/>
          </p:cNvSpPr>
          <p:nvPr/>
        </p:nvSpPr>
        <p:spPr bwMode="auto">
          <a:xfrm>
            <a:off x="676275" y="188913"/>
            <a:ext cx="84328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r>
              <a:rPr lang="zh-CN" altLang="en-US" sz="2600" b="1" dirty="0">
                <a:solidFill>
                  <a:schemeClr val="bg1"/>
                </a:solidFill>
                <a:latin typeface="微软雅黑" pitchFamily="34" charset="-122"/>
                <a:ea typeface="微软雅黑" pitchFamily="34" charset="-122"/>
              </a:rPr>
              <a:t>股份持有</a:t>
            </a:r>
            <a:r>
              <a:rPr lang="zh-CN" altLang="en-US" sz="2600" b="1" dirty="0" smtClean="0">
                <a:solidFill>
                  <a:schemeClr val="bg1"/>
                </a:solidFill>
                <a:latin typeface="微软雅黑" pitchFamily="34" charset="-122"/>
                <a:ea typeface="微软雅黑" pitchFamily="34" charset="-122"/>
              </a:rPr>
              <a:t>案例</a:t>
            </a:r>
            <a:endParaRPr lang="en-GB" altLang="en-GB" sz="2600" b="1" dirty="0">
              <a:solidFill>
                <a:schemeClr val="bg1"/>
              </a:solidFill>
              <a:latin typeface="微软雅黑" pitchFamily="34" charset="-122"/>
              <a:ea typeface="微软雅黑" pitchFamily="34" charset="-122"/>
            </a:endParaRPr>
          </a:p>
        </p:txBody>
      </p:sp>
      <p:sp>
        <p:nvSpPr>
          <p:cNvPr id="8" name="矩形 7"/>
          <p:cNvSpPr/>
          <p:nvPr/>
        </p:nvSpPr>
        <p:spPr>
          <a:xfrm>
            <a:off x="395536" y="980728"/>
            <a:ext cx="8280920" cy="584775"/>
          </a:xfrm>
          <a:prstGeom prst="rect">
            <a:avLst/>
          </a:prstGeom>
        </p:spPr>
        <p:txBody>
          <a:bodyPr wrap="square">
            <a:spAutoFit/>
          </a:bodyPr>
          <a:lstStyle/>
          <a:p>
            <a:r>
              <a:rPr lang="en-US" altLang="zh-CN" sz="1600" dirty="0">
                <a:latin typeface="微软雅黑" pitchFamily="34" charset="-122"/>
                <a:ea typeface="微软雅黑" pitchFamily="34" charset="-122"/>
              </a:rPr>
              <a:t>2015-07-18</a:t>
            </a:r>
            <a:r>
              <a:rPr lang="zh-CN" altLang="zh-CN" sz="1600" dirty="0">
                <a:latin typeface="微软雅黑" pitchFamily="34" charset="-122"/>
                <a:ea typeface="微软雅黑" pitchFamily="34" charset="-122"/>
              </a:rPr>
              <a:t>，红股派发到帐，每</a:t>
            </a:r>
            <a:r>
              <a:rPr lang="en-US" altLang="zh-CN" sz="1600" dirty="0">
                <a:latin typeface="微软雅黑" pitchFamily="34" charset="-122"/>
                <a:ea typeface="微软雅黑" pitchFamily="34" charset="-122"/>
              </a:rPr>
              <a:t>10</a:t>
            </a:r>
            <a:r>
              <a:rPr lang="zh-CN" altLang="zh-CN" sz="1600" dirty="0">
                <a:latin typeface="微软雅黑" pitchFamily="34" charset="-122"/>
                <a:ea typeface="微软雅黑" pitchFamily="34" charset="-122"/>
              </a:rPr>
              <a:t>股派发</a:t>
            </a:r>
            <a:r>
              <a:rPr lang="en-US" altLang="zh-CN" sz="1600" dirty="0">
                <a:latin typeface="微软雅黑" pitchFamily="34" charset="-122"/>
                <a:ea typeface="微软雅黑" pitchFamily="34" charset="-122"/>
              </a:rPr>
              <a:t>3</a:t>
            </a:r>
            <a:r>
              <a:rPr lang="zh-CN" altLang="zh-CN" sz="1600" dirty="0">
                <a:latin typeface="微软雅黑" pitchFamily="34" charset="-122"/>
                <a:ea typeface="微软雅黑" pitchFamily="34" charset="-122"/>
              </a:rPr>
              <a:t>股，红股</a:t>
            </a:r>
            <a:r>
              <a:rPr lang="en-US" altLang="zh-CN" sz="1600" dirty="0">
                <a:latin typeface="微软雅黑" pitchFamily="34" charset="-122"/>
                <a:ea typeface="微软雅黑" pitchFamily="34" charset="-122"/>
              </a:rPr>
              <a:t>2015-08-03</a:t>
            </a:r>
            <a:r>
              <a:rPr lang="zh-CN" altLang="zh-CN" sz="1600" dirty="0">
                <a:latin typeface="微软雅黑" pitchFamily="34" charset="-122"/>
                <a:ea typeface="微软雅黑" pitchFamily="34" charset="-122"/>
              </a:rPr>
              <a:t>才可以上市交易。那么，在</a:t>
            </a:r>
            <a:r>
              <a:rPr lang="en-US" altLang="zh-CN" sz="1600" dirty="0">
                <a:latin typeface="微软雅黑" pitchFamily="34" charset="-122"/>
                <a:ea typeface="微软雅黑" pitchFamily="34" charset="-122"/>
              </a:rPr>
              <a:t>2015-08-03</a:t>
            </a:r>
            <a:r>
              <a:rPr lang="zh-CN" altLang="zh-CN" sz="1600" dirty="0">
                <a:latin typeface="微软雅黑" pitchFamily="34" charset="-122"/>
                <a:ea typeface="微软雅黑" pitchFamily="34" charset="-122"/>
              </a:rPr>
              <a:t>之前，该投资者的持有情况如下</a:t>
            </a:r>
            <a:r>
              <a:rPr lang="en-US" altLang="zh-CN" sz="1600" dirty="0">
                <a:latin typeface="微软雅黑" pitchFamily="34" charset="-122"/>
                <a:ea typeface="微软雅黑" pitchFamily="34" charset="-122"/>
              </a:rPr>
              <a:t>:</a:t>
            </a:r>
            <a:endParaRPr lang="zh-CN" altLang="zh-CN" sz="1600" dirty="0">
              <a:latin typeface="微软雅黑" pitchFamily="34" charset="-122"/>
              <a:ea typeface="微软雅黑" pitchFamily="34" charset="-122"/>
            </a:endParaRPr>
          </a:p>
        </p:txBody>
      </p:sp>
      <p:graphicFrame>
        <p:nvGraphicFramePr>
          <p:cNvPr id="9" name="表格 8"/>
          <p:cNvGraphicFramePr>
            <a:graphicFrameLocks noGrp="1"/>
          </p:cNvGraphicFramePr>
          <p:nvPr>
            <p:extLst>
              <p:ext uri="{D42A27DB-BD31-4B8C-83A1-F6EECF244321}">
                <p14:modId xmlns:p14="http://schemas.microsoft.com/office/powerpoint/2010/main" xmlns="" val="2195035309"/>
              </p:ext>
            </p:extLst>
          </p:nvPr>
        </p:nvGraphicFramePr>
        <p:xfrm>
          <a:off x="2051720" y="3789039"/>
          <a:ext cx="4680520" cy="1728193"/>
        </p:xfrm>
        <a:graphic>
          <a:graphicData uri="http://schemas.openxmlformats.org/drawingml/2006/table">
            <a:tbl>
              <a:tblPr firstCol="1" bandRow="1">
                <a:tableStyleId>{5C22544A-7EE6-4342-B048-85BDC9FD1C3A}</a:tableStyleId>
              </a:tblPr>
              <a:tblGrid>
                <a:gridCol w="444727"/>
                <a:gridCol w="861464"/>
                <a:gridCol w="1617190"/>
                <a:gridCol w="1757139"/>
              </a:tblGrid>
              <a:tr h="370023">
                <a:tc>
                  <a:txBody>
                    <a:bodyPr/>
                    <a:lstStyle/>
                    <a:p>
                      <a:pPr algn="l">
                        <a:spcAft>
                          <a:spcPts val="0"/>
                        </a:spcAft>
                      </a:pPr>
                      <a:r>
                        <a:rPr lang="en-US" sz="1400" kern="100" dirty="0">
                          <a:effectLst/>
                          <a:latin typeface="微软雅黑" pitchFamily="34" charset="-122"/>
                          <a:ea typeface="微软雅黑" pitchFamily="34" charset="-122"/>
                        </a:rPr>
                        <a:t>1</a:t>
                      </a:r>
                      <a:endParaRPr lang="zh-CN" sz="1400" b="0" kern="100" dirty="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ZQDM</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zh-CN" sz="1400" kern="100" dirty="0">
                          <a:effectLst/>
                          <a:latin typeface="微软雅黑" pitchFamily="34" charset="-122"/>
                          <a:ea typeface="微软雅黑" pitchFamily="34" charset="-122"/>
                        </a:rPr>
                        <a:t>证券代码</a:t>
                      </a:r>
                      <a:endParaRPr lang="zh-CN" sz="1400" b="0" kern="100" dirty="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00005</a:t>
                      </a:r>
                      <a:endParaRPr lang="zh-CN" sz="1400" b="0" kern="100">
                        <a:effectLst/>
                        <a:latin typeface="微软雅黑" pitchFamily="34" charset="-122"/>
                        <a:ea typeface="微软雅黑" pitchFamily="34" charset="-122"/>
                        <a:cs typeface="Times New Roman"/>
                      </a:endParaRPr>
                    </a:p>
                  </a:txBody>
                  <a:tcPr marL="68580" marR="68580" marT="0" marB="0"/>
                </a:tc>
              </a:tr>
              <a:tr h="271634">
                <a:tc>
                  <a:txBody>
                    <a:bodyPr/>
                    <a:lstStyle/>
                    <a:p>
                      <a:pPr algn="l">
                        <a:spcAft>
                          <a:spcPts val="0"/>
                        </a:spcAft>
                      </a:pPr>
                      <a:r>
                        <a:rPr lang="en-US" sz="1400" kern="100">
                          <a:effectLst/>
                          <a:latin typeface="微软雅黑" pitchFamily="34" charset="-122"/>
                          <a:ea typeface="微软雅黑" pitchFamily="34" charset="-122"/>
                        </a:rPr>
                        <a:t>2</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dirty="0">
                          <a:effectLst/>
                          <a:latin typeface="微软雅黑" pitchFamily="34" charset="-122"/>
                          <a:ea typeface="微软雅黑" pitchFamily="34" charset="-122"/>
                        </a:rPr>
                        <a:t>TGDY</a:t>
                      </a:r>
                      <a:endParaRPr lang="zh-CN" sz="1400" b="0" kern="100" dirty="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zh-CN" sz="1400" kern="100" dirty="0">
                          <a:effectLst/>
                          <a:latin typeface="微软雅黑" pitchFamily="34" charset="-122"/>
                          <a:ea typeface="微软雅黑" pitchFamily="34" charset="-122"/>
                        </a:rPr>
                        <a:t>股份托管单元</a:t>
                      </a:r>
                      <a:endParaRPr lang="zh-CN" sz="1400" b="0" kern="100" dirty="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000100</a:t>
                      </a:r>
                      <a:endParaRPr lang="zh-CN" sz="1400" b="0" kern="100">
                        <a:effectLst/>
                        <a:latin typeface="微软雅黑" pitchFamily="34" charset="-122"/>
                        <a:ea typeface="微软雅黑" pitchFamily="34" charset="-122"/>
                        <a:cs typeface="Times New Roman"/>
                      </a:endParaRPr>
                    </a:p>
                  </a:txBody>
                  <a:tcPr marL="68580" marR="68580" marT="0" marB="0"/>
                </a:tc>
              </a:tr>
              <a:tr h="271634">
                <a:tc>
                  <a:txBody>
                    <a:bodyPr/>
                    <a:lstStyle/>
                    <a:p>
                      <a:pPr algn="l">
                        <a:spcAft>
                          <a:spcPts val="0"/>
                        </a:spcAft>
                      </a:pPr>
                      <a:r>
                        <a:rPr lang="en-US" sz="1400" kern="100">
                          <a:effectLst/>
                          <a:latin typeface="微软雅黑" pitchFamily="34" charset="-122"/>
                          <a:ea typeface="微软雅黑" pitchFamily="34" charset="-122"/>
                        </a:rPr>
                        <a:t>3</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GFXZ</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zh-CN" sz="1400" kern="100">
                          <a:effectLst/>
                          <a:latin typeface="微软雅黑" pitchFamily="34" charset="-122"/>
                          <a:ea typeface="微软雅黑" pitchFamily="34" charset="-122"/>
                        </a:rPr>
                        <a:t>股份性质</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00</a:t>
                      </a:r>
                      <a:endParaRPr lang="zh-CN" sz="1400" b="0" kern="100">
                        <a:effectLst/>
                        <a:latin typeface="微软雅黑" pitchFamily="34" charset="-122"/>
                        <a:ea typeface="微软雅黑" pitchFamily="34" charset="-122"/>
                        <a:cs typeface="Times New Roman"/>
                      </a:endParaRPr>
                    </a:p>
                  </a:txBody>
                  <a:tcPr marL="68580" marR="68580" marT="0" marB="0"/>
                </a:tc>
              </a:tr>
              <a:tr h="271634">
                <a:tc>
                  <a:txBody>
                    <a:bodyPr/>
                    <a:lstStyle/>
                    <a:p>
                      <a:pPr algn="l">
                        <a:spcAft>
                          <a:spcPts val="0"/>
                        </a:spcAft>
                      </a:pPr>
                      <a:r>
                        <a:rPr lang="en-US" sz="1400" kern="100">
                          <a:effectLst/>
                          <a:latin typeface="微软雅黑" pitchFamily="34" charset="-122"/>
                          <a:ea typeface="微软雅黑" pitchFamily="34" charset="-122"/>
                        </a:rPr>
                        <a:t>4</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ZQZH</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zh-CN" sz="1400" kern="100">
                          <a:effectLst/>
                          <a:latin typeface="微软雅黑" pitchFamily="34" charset="-122"/>
                          <a:ea typeface="微软雅黑" pitchFamily="34" charset="-122"/>
                        </a:rPr>
                        <a:t>证券账户号码</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0000000001</a:t>
                      </a:r>
                      <a:endParaRPr lang="zh-CN" sz="1400" b="0" kern="100">
                        <a:effectLst/>
                        <a:latin typeface="微软雅黑" pitchFamily="34" charset="-122"/>
                        <a:ea typeface="微软雅黑" pitchFamily="34" charset="-122"/>
                        <a:cs typeface="Times New Roman"/>
                      </a:endParaRPr>
                    </a:p>
                  </a:txBody>
                  <a:tcPr marL="68580" marR="68580" marT="0" marB="0"/>
                </a:tc>
              </a:tr>
              <a:tr h="271634">
                <a:tc>
                  <a:txBody>
                    <a:bodyPr/>
                    <a:lstStyle/>
                    <a:p>
                      <a:pPr algn="l">
                        <a:spcAft>
                          <a:spcPts val="0"/>
                        </a:spcAft>
                      </a:pPr>
                      <a:r>
                        <a:rPr lang="en-US" sz="1400" kern="100">
                          <a:effectLst/>
                          <a:latin typeface="微软雅黑" pitchFamily="34" charset="-122"/>
                          <a:ea typeface="微软雅黑" pitchFamily="34" charset="-122"/>
                        </a:rPr>
                        <a:t>5</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SSZT</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zh-CN" sz="1400" kern="100">
                          <a:effectLst/>
                          <a:latin typeface="微软雅黑" pitchFamily="34" charset="-122"/>
                          <a:ea typeface="微软雅黑" pitchFamily="34" charset="-122"/>
                        </a:rPr>
                        <a:t>上市状态</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Y </a:t>
                      </a:r>
                      <a:endParaRPr lang="zh-CN" sz="1400" b="0" kern="100">
                        <a:effectLst/>
                        <a:latin typeface="微软雅黑" pitchFamily="34" charset="-122"/>
                        <a:ea typeface="微软雅黑" pitchFamily="34" charset="-122"/>
                        <a:cs typeface="Times New Roman"/>
                      </a:endParaRPr>
                    </a:p>
                  </a:txBody>
                  <a:tcPr marL="68580" marR="68580" marT="0" marB="0"/>
                </a:tc>
              </a:tr>
              <a:tr h="271634">
                <a:tc>
                  <a:txBody>
                    <a:bodyPr/>
                    <a:lstStyle/>
                    <a:p>
                      <a:pPr algn="l">
                        <a:spcAft>
                          <a:spcPts val="0"/>
                        </a:spcAft>
                      </a:pPr>
                      <a:r>
                        <a:rPr lang="en-US" sz="1400" kern="100">
                          <a:effectLst/>
                          <a:latin typeface="微软雅黑" pitchFamily="34" charset="-122"/>
                          <a:ea typeface="微软雅黑" pitchFamily="34" charset="-122"/>
                        </a:rPr>
                        <a:t>6</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CYYE</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zh-CN" sz="1400" kern="100" dirty="0">
                          <a:effectLst/>
                          <a:latin typeface="微软雅黑" pitchFamily="34" charset="-122"/>
                          <a:ea typeface="微软雅黑" pitchFamily="34" charset="-122"/>
                        </a:rPr>
                        <a:t>持有余额</a:t>
                      </a:r>
                      <a:endParaRPr lang="zh-CN" sz="1400" b="0" kern="100" dirty="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dirty="0">
                          <a:effectLst/>
                          <a:latin typeface="微软雅黑" pitchFamily="34" charset="-122"/>
                          <a:ea typeface="微软雅黑" pitchFamily="34" charset="-122"/>
                        </a:rPr>
                        <a:t>1300</a:t>
                      </a:r>
                      <a:endParaRPr lang="zh-CN" sz="1400" b="0" kern="100" dirty="0">
                        <a:effectLst/>
                        <a:latin typeface="微软雅黑" pitchFamily="34" charset="-122"/>
                        <a:ea typeface="微软雅黑" pitchFamily="34" charset="-122"/>
                        <a:cs typeface="Times New Roman"/>
                      </a:endParaRPr>
                    </a:p>
                  </a:txBody>
                  <a:tcPr marL="68580" marR="68580" marT="0" marB="0"/>
                </a:tc>
              </a:tr>
            </a:tbl>
          </a:graphicData>
        </a:graphic>
      </p:graphicFrame>
      <p:sp>
        <p:nvSpPr>
          <p:cNvPr id="10" name="矩形 9"/>
          <p:cNvSpPr/>
          <p:nvPr/>
        </p:nvSpPr>
        <p:spPr>
          <a:xfrm>
            <a:off x="395536" y="5580529"/>
            <a:ext cx="8280920" cy="584775"/>
          </a:xfrm>
          <a:prstGeom prst="rect">
            <a:avLst/>
          </a:prstGeom>
        </p:spPr>
        <p:txBody>
          <a:bodyPr wrap="square">
            <a:spAutoFit/>
          </a:bodyPr>
          <a:lstStyle/>
          <a:p>
            <a:r>
              <a:rPr lang="zh-CN" altLang="zh-CN" sz="1600" dirty="0">
                <a:latin typeface="微软雅黑" pitchFamily="34" charset="-122"/>
                <a:ea typeface="微软雅黑" pitchFamily="34" charset="-122"/>
              </a:rPr>
              <a:t>如果</a:t>
            </a:r>
            <a:r>
              <a:rPr lang="en-US" altLang="zh-CN" sz="1600" dirty="0">
                <a:latin typeface="微软雅黑" pitchFamily="34" charset="-122"/>
                <a:ea typeface="微软雅黑" pitchFamily="34" charset="-122"/>
              </a:rPr>
              <a:t>2015-07-18</a:t>
            </a:r>
            <a:r>
              <a:rPr lang="zh-CN" altLang="zh-CN" sz="1600" dirty="0">
                <a:latin typeface="微软雅黑" pitchFamily="34" charset="-122"/>
                <a:ea typeface="微软雅黑" pitchFamily="34" charset="-122"/>
              </a:rPr>
              <a:t>，红股派发到账次日就可以交易，那么，在</a:t>
            </a:r>
            <a:r>
              <a:rPr lang="en-US" altLang="zh-CN" sz="1600" dirty="0">
                <a:latin typeface="微软雅黑" pitchFamily="34" charset="-122"/>
                <a:ea typeface="微软雅黑" pitchFamily="34" charset="-122"/>
              </a:rPr>
              <a:t>2015-07-18</a:t>
            </a:r>
            <a:r>
              <a:rPr lang="zh-CN" altLang="zh-CN" sz="1600" dirty="0">
                <a:latin typeface="微软雅黑" pitchFamily="34" charset="-122"/>
                <a:ea typeface="微软雅黑" pitchFamily="34" charset="-122"/>
              </a:rPr>
              <a:t>当日晚，该投资者的持有情况就如上所示，不会再有未上市状态。</a:t>
            </a:r>
          </a:p>
        </p:txBody>
      </p:sp>
      <p:graphicFrame>
        <p:nvGraphicFramePr>
          <p:cNvPr id="11" name="表格 10"/>
          <p:cNvGraphicFramePr>
            <a:graphicFrameLocks noGrp="1"/>
          </p:cNvGraphicFramePr>
          <p:nvPr>
            <p:extLst>
              <p:ext uri="{D42A27DB-BD31-4B8C-83A1-F6EECF244321}">
                <p14:modId xmlns:p14="http://schemas.microsoft.com/office/powerpoint/2010/main" xmlns="" val="3387183536"/>
              </p:ext>
            </p:extLst>
          </p:nvPr>
        </p:nvGraphicFramePr>
        <p:xfrm>
          <a:off x="1907703" y="1628800"/>
          <a:ext cx="4968553" cy="1686860"/>
        </p:xfrm>
        <a:graphic>
          <a:graphicData uri="http://schemas.openxmlformats.org/drawingml/2006/table">
            <a:tbl>
              <a:tblPr firstCol="1" bandRow="1">
                <a:tableStyleId>{5C22544A-7EE6-4342-B048-85BDC9FD1C3A}</a:tableStyleId>
              </a:tblPr>
              <a:tblGrid>
                <a:gridCol w="343238"/>
                <a:gridCol w="664874"/>
                <a:gridCol w="1248139"/>
                <a:gridCol w="1356151"/>
                <a:gridCol w="1356151"/>
              </a:tblGrid>
              <a:tr h="252028">
                <a:tc>
                  <a:txBody>
                    <a:bodyPr/>
                    <a:lstStyle/>
                    <a:p>
                      <a:pPr algn="l">
                        <a:spcAft>
                          <a:spcPts val="0"/>
                        </a:spcAft>
                      </a:pPr>
                      <a:r>
                        <a:rPr lang="en-US" sz="1400" kern="100" dirty="0">
                          <a:effectLst/>
                          <a:latin typeface="微软雅黑" pitchFamily="34" charset="-122"/>
                          <a:ea typeface="微软雅黑" pitchFamily="34" charset="-122"/>
                        </a:rPr>
                        <a:t>1</a:t>
                      </a:r>
                      <a:endParaRPr lang="zh-CN" sz="1400" b="0" kern="100" dirty="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ZQDM</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zh-CN" sz="1400" kern="100">
                          <a:effectLst/>
                          <a:latin typeface="微软雅黑" pitchFamily="34" charset="-122"/>
                          <a:ea typeface="微软雅黑" pitchFamily="34" charset="-122"/>
                        </a:rPr>
                        <a:t>证券代码</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00005</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00005</a:t>
                      </a:r>
                      <a:endParaRPr lang="zh-CN" sz="1400" b="0" kern="100">
                        <a:effectLst/>
                        <a:latin typeface="微软雅黑" pitchFamily="34" charset="-122"/>
                        <a:ea typeface="微软雅黑" pitchFamily="34" charset="-122"/>
                        <a:cs typeface="Times New Roman"/>
                      </a:endParaRPr>
                    </a:p>
                  </a:txBody>
                  <a:tcPr marL="68580" marR="68580" marT="0" marB="0"/>
                </a:tc>
              </a:tr>
              <a:tr h="252028">
                <a:tc>
                  <a:txBody>
                    <a:bodyPr/>
                    <a:lstStyle/>
                    <a:p>
                      <a:pPr algn="l">
                        <a:spcAft>
                          <a:spcPts val="0"/>
                        </a:spcAft>
                      </a:pPr>
                      <a:r>
                        <a:rPr lang="en-US" sz="1400" kern="100">
                          <a:effectLst/>
                          <a:latin typeface="微软雅黑" pitchFamily="34" charset="-122"/>
                          <a:ea typeface="微软雅黑" pitchFamily="34" charset="-122"/>
                        </a:rPr>
                        <a:t>2</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dirty="0">
                          <a:effectLst/>
                          <a:latin typeface="微软雅黑" pitchFamily="34" charset="-122"/>
                          <a:ea typeface="微软雅黑" pitchFamily="34" charset="-122"/>
                        </a:rPr>
                        <a:t>TGDY</a:t>
                      </a:r>
                      <a:endParaRPr lang="zh-CN" sz="1400" b="0" kern="100" dirty="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zh-CN" sz="1400" kern="100" dirty="0">
                          <a:effectLst/>
                          <a:latin typeface="微软雅黑" pitchFamily="34" charset="-122"/>
                          <a:ea typeface="微软雅黑" pitchFamily="34" charset="-122"/>
                        </a:rPr>
                        <a:t>股份托管单元</a:t>
                      </a:r>
                      <a:endParaRPr lang="zh-CN" sz="1400" b="0" kern="100" dirty="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000100</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000100</a:t>
                      </a:r>
                      <a:endParaRPr lang="zh-CN" sz="1400" b="0" kern="100">
                        <a:effectLst/>
                        <a:latin typeface="微软雅黑" pitchFamily="34" charset="-122"/>
                        <a:ea typeface="微软雅黑" pitchFamily="34" charset="-122"/>
                        <a:cs typeface="Times New Roman"/>
                      </a:endParaRPr>
                    </a:p>
                  </a:txBody>
                  <a:tcPr marL="68580" marR="68580" marT="0" marB="0"/>
                </a:tc>
              </a:tr>
              <a:tr h="252028">
                <a:tc>
                  <a:txBody>
                    <a:bodyPr/>
                    <a:lstStyle/>
                    <a:p>
                      <a:pPr algn="l">
                        <a:spcAft>
                          <a:spcPts val="0"/>
                        </a:spcAft>
                      </a:pPr>
                      <a:r>
                        <a:rPr lang="en-US" sz="1400" kern="100" dirty="0">
                          <a:effectLst/>
                          <a:latin typeface="微软雅黑" pitchFamily="34" charset="-122"/>
                          <a:ea typeface="微软雅黑" pitchFamily="34" charset="-122"/>
                        </a:rPr>
                        <a:t>3</a:t>
                      </a:r>
                      <a:endParaRPr lang="zh-CN" sz="1400" b="0" kern="100" dirty="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GFXZ</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zh-CN" sz="1400" kern="100" dirty="0">
                          <a:effectLst/>
                          <a:latin typeface="微软雅黑" pitchFamily="34" charset="-122"/>
                          <a:ea typeface="微软雅黑" pitchFamily="34" charset="-122"/>
                        </a:rPr>
                        <a:t>股份性质</a:t>
                      </a:r>
                      <a:endParaRPr lang="zh-CN" sz="1400" b="0" kern="100" dirty="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00</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00</a:t>
                      </a:r>
                      <a:endParaRPr lang="zh-CN" sz="1400" b="0" kern="100">
                        <a:effectLst/>
                        <a:latin typeface="微软雅黑" pitchFamily="34" charset="-122"/>
                        <a:ea typeface="微软雅黑" pitchFamily="34" charset="-122"/>
                        <a:cs typeface="Times New Roman"/>
                      </a:endParaRPr>
                    </a:p>
                  </a:txBody>
                  <a:tcPr marL="68580" marR="68580" marT="0" marB="0"/>
                </a:tc>
              </a:tr>
              <a:tr h="252028">
                <a:tc>
                  <a:txBody>
                    <a:bodyPr/>
                    <a:lstStyle/>
                    <a:p>
                      <a:pPr algn="l">
                        <a:spcAft>
                          <a:spcPts val="0"/>
                        </a:spcAft>
                      </a:pPr>
                      <a:r>
                        <a:rPr lang="en-US" sz="1400" kern="100">
                          <a:effectLst/>
                          <a:latin typeface="微软雅黑" pitchFamily="34" charset="-122"/>
                          <a:ea typeface="微软雅黑" pitchFamily="34" charset="-122"/>
                        </a:rPr>
                        <a:t>4</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ZQZH</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zh-CN" sz="1400" kern="100">
                          <a:effectLst/>
                          <a:latin typeface="微软雅黑" pitchFamily="34" charset="-122"/>
                          <a:ea typeface="微软雅黑" pitchFamily="34" charset="-122"/>
                        </a:rPr>
                        <a:t>证券账户号码</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0000000001</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0000000001</a:t>
                      </a:r>
                      <a:endParaRPr lang="zh-CN" sz="1400" b="0" kern="100">
                        <a:effectLst/>
                        <a:latin typeface="微软雅黑" pitchFamily="34" charset="-122"/>
                        <a:ea typeface="微软雅黑" pitchFamily="34" charset="-122"/>
                        <a:cs typeface="Times New Roman"/>
                      </a:endParaRPr>
                    </a:p>
                  </a:txBody>
                  <a:tcPr marL="68580" marR="68580" marT="0" marB="0"/>
                </a:tc>
              </a:tr>
              <a:tr h="252028">
                <a:tc>
                  <a:txBody>
                    <a:bodyPr/>
                    <a:lstStyle/>
                    <a:p>
                      <a:pPr algn="l">
                        <a:spcAft>
                          <a:spcPts val="0"/>
                        </a:spcAft>
                      </a:pPr>
                      <a:r>
                        <a:rPr lang="en-US" sz="1400" kern="100">
                          <a:effectLst/>
                          <a:latin typeface="微软雅黑" pitchFamily="34" charset="-122"/>
                          <a:ea typeface="微软雅黑" pitchFamily="34" charset="-122"/>
                        </a:rPr>
                        <a:t>5</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SSZT</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zh-CN" sz="1400" kern="100">
                          <a:effectLst/>
                          <a:latin typeface="微软雅黑" pitchFamily="34" charset="-122"/>
                          <a:ea typeface="微软雅黑" pitchFamily="34" charset="-122"/>
                        </a:rPr>
                        <a:t>上市状态</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Y </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N</a:t>
                      </a:r>
                      <a:endParaRPr lang="zh-CN" sz="1400" b="0" kern="100">
                        <a:effectLst/>
                        <a:latin typeface="微软雅黑" pitchFamily="34" charset="-122"/>
                        <a:ea typeface="微软雅黑" pitchFamily="34" charset="-122"/>
                        <a:cs typeface="Times New Roman"/>
                      </a:endParaRPr>
                    </a:p>
                  </a:txBody>
                  <a:tcPr marL="68580" marR="68580" marT="0" marB="0"/>
                </a:tc>
              </a:tr>
              <a:tr h="252028">
                <a:tc>
                  <a:txBody>
                    <a:bodyPr/>
                    <a:lstStyle/>
                    <a:p>
                      <a:pPr algn="l">
                        <a:spcAft>
                          <a:spcPts val="0"/>
                        </a:spcAft>
                      </a:pPr>
                      <a:r>
                        <a:rPr lang="en-US" sz="1400" kern="100">
                          <a:effectLst/>
                          <a:latin typeface="微软雅黑" pitchFamily="34" charset="-122"/>
                          <a:ea typeface="微软雅黑" pitchFamily="34" charset="-122"/>
                        </a:rPr>
                        <a:t>6</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CYYE</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zh-CN" sz="1400" kern="100">
                          <a:effectLst/>
                          <a:latin typeface="微软雅黑" pitchFamily="34" charset="-122"/>
                          <a:ea typeface="微软雅黑" pitchFamily="34" charset="-122"/>
                        </a:rPr>
                        <a:t>持有余额</a:t>
                      </a:r>
                      <a:endParaRPr lang="zh-CN" sz="1400" b="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dirty="0">
                          <a:effectLst/>
                          <a:latin typeface="微软雅黑" pitchFamily="34" charset="-122"/>
                          <a:ea typeface="微软雅黑" pitchFamily="34" charset="-122"/>
                        </a:rPr>
                        <a:t>1000</a:t>
                      </a:r>
                      <a:endParaRPr lang="zh-CN" sz="1400" b="0" kern="100" dirty="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dirty="0">
                          <a:effectLst/>
                          <a:latin typeface="微软雅黑" pitchFamily="34" charset="-122"/>
                          <a:ea typeface="微软雅黑" pitchFamily="34" charset="-122"/>
                        </a:rPr>
                        <a:t>300</a:t>
                      </a:r>
                      <a:endParaRPr lang="zh-CN" sz="1400" b="0" kern="100" dirty="0">
                        <a:effectLst/>
                        <a:latin typeface="微软雅黑" pitchFamily="34" charset="-122"/>
                        <a:ea typeface="微软雅黑" pitchFamily="34" charset="-122"/>
                        <a:cs typeface="Times New Roman"/>
                      </a:endParaRPr>
                    </a:p>
                  </a:txBody>
                  <a:tcPr marL="68580" marR="68580" marT="0" marB="0"/>
                </a:tc>
              </a:tr>
            </a:tbl>
          </a:graphicData>
        </a:graphic>
      </p:graphicFrame>
      <p:sp>
        <p:nvSpPr>
          <p:cNvPr id="12" name="矩形 11"/>
          <p:cNvSpPr/>
          <p:nvPr/>
        </p:nvSpPr>
        <p:spPr>
          <a:xfrm>
            <a:off x="395536" y="3378478"/>
            <a:ext cx="8280920" cy="338554"/>
          </a:xfrm>
          <a:prstGeom prst="rect">
            <a:avLst/>
          </a:prstGeom>
        </p:spPr>
        <p:txBody>
          <a:bodyPr wrap="square">
            <a:spAutoFit/>
          </a:bodyPr>
          <a:lstStyle/>
          <a:p>
            <a:r>
              <a:rPr lang="zh-CN" altLang="zh-CN" sz="1600" dirty="0">
                <a:latin typeface="微软雅黑" pitchFamily="34" charset="-122"/>
                <a:ea typeface="微软雅黑" pitchFamily="34" charset="-122"/>
              </a:rPr>
              <a:t>在</a:t>
            </a:r>
            <a:r>
              <a:rPr lang="en-US" altLang="zh-CN" sz="1600" dirty="0">
                <a:latin typeface="微软雅黑" pitchFamily="34" charset="-122"/>
                <a:ea typeface="微软雅黑" pitchFamily="34" charset="-122"/>
              </a:rPr>
              <a:t>2015-08-03</a:t>
            </a:r>
            <a:r>
              <a:rPr lang="zh-CN" altLang="zh-CN" sz="1600" dirty="0">
                <a:latin typeface="微软雅黑" pitchFamily="34" charset="-122"/>
                <a:ea typeface="微软雅黑" pitchFamily="34" charset="-122"/>
              </a:rPr>
              <a:t>红股上市交易后，该投资者的持有情况如下</a:t>
            </a:r>
            <a:r>
              <a:rPr lang="en-US" altLang="zh-CN" sz="1600" dirty="0">
                <a:latin typeface="微软雅黑" pitchFamily="34" charset="-122"/>
                <a:ea typeface="微软雅黑" pitchFamily="34" charset="-122"/>
              </a:rPr>
              <a:t>:</a:t>
            </a:r>
            <a:endParaRPr lang="zh-CN" altLang="zh-CN" sz="1600" dirty="0">
              <a:latin typeface="微软雅黑" pitchFamily="34" charset="-122"/>
              <a:ea typeface="微软雅黑" pitchFamily="34" charset="-122"/>
            </a:endParaRPr>
          </a:p>
        </p:txBody>
      </p:sp>
    </p:spTree>
    <p:extLst>
      <p:ext uri="{BB962C8B-B14F-4D97-AF65-F5344CB8AC3E}">
        <p14:creationId xmlns:p14="http://schemas.microsoft.com/office/powerpoint/2010/main" xmlns="" val="2148153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p:txBody>
          <a:bodyPr/>
          <a:lstStyle/>
          <a:p>
            <a:r>
              <a:rPr lang="en-US" altLang="zh-CN" dirty="0" smtClean="0">
                <a:latin typeface="微软雅黑" pitchFamily="34" charset="-122"/>
                <a:ea typeface="微软雅黑" pitchFamily="34" charset="-122"/>
              </a:rPr>
              <a:t>1</a:t>
            </a:r>
            <a:endParaRPr lang="zh-CN" altLang="en-US" dirty="0">
              <a:latin typeface="微软雅黑" pitchFamily="34" charset="-122"/>
              <a:ea typeface="微软雅黑" pitchFamily="34" charset="-122"/>
            </a:endParaRPr>
          </a:p>
        </p:txBody>
      </p:sp>
      <p:sp>
        <p:nvSpPr>
          <p:cNvPr id="4" name="标题 3"/>
          <p:cNvSpPr>
            <a:spLocks noGrp="1"/>
          </p:cNvSpPr>
          <p:nvPr>
            <p:ph type="title"/>
          </p:nvPr>
        </p:nvSpPr>
        <p:spPr/>
        <p:txBody>
          <a:bodyPr>
            <a:normAutofit/>
          </a:bodyPr>
          <a:lstStyle/>
          <a:p>
            <a:r>
              <a:rPr lang="zh-CN" altLang="zh-CN" b="1" dirty="0" smtClean="0">
                <a:latin typeface="微软雅黑" pitchFamily="34" charset="-122"/>
                <a:ea typeface="微软雅黑" pitchFamily="34" charset="-122"/>
              </a:rPr>
              <a:t>技术实施</a:t>
            </a:r>
            <a:r>
              <a:rPr lang="zh-CN" altLang="en-US" b="1" dirty="0">
                <a:latin typeface="微软雅黑" pitchFamily="34" charset="-122"/>
                <a:ea typeface="微软雅黑" pitchFamily="34" charset="-122"/>
              </a:rPr>
              <a:t>要点</a:t>
            </a:r>
            <a:endParaRPr lang="zh-CN" altLang="zh-CN" dirty="0">
              <a:latin typeface="微软雅黑" pitchFamily="34" charset="-122"/>
              <a:ea typeface="微软雅黑" pitchFamily="34" charset="-122"/>
            </a:endParaRPr>
          </a:p>
        </p:txBody>
      </p:sp>
    </p:spTree>
    <p:extLst>
      <p:ext uri="{BB962C8B-B14F-4D97-AF65-F5344CB8AC3E}">
        <p14:creationId xmlns:p14="http://schemas.microsoft.com/office/powerpoint/2010/main" xmlns="" val="13645607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76275" y="188913"/>
            <a:ext cx="8432800" cy="533400"/>
          </a:xfrm>
          <a:noFill/>
        </p:spPr>
        <p:txBody>
          <a:bodyPr anchor="b"/>
          <a:lstStyle/>
          <a:p>
            <a:r>
              <a:rPr lang="zh-CN" altLang="en-US" sz="2800" dirty="0" smtClean="0">
                <a:latin typeface="微软雅黑" pitchFamily="34" charset="-122"/>
                <a:ea typeface="微软雅黑" pitchFamily="34" charset="-122"/>
              </a:rPr>
              <a:t>小结</a:t>
            </a:r>
            <a:r>
              <a:rPr lang="en-US" altLang="zh-CN" sz="2800" dirty="0" smtClean="0">
                <a:latin typeface="微软雅黑" pitchFamily="34" charset="-122"/>
                <a:ea typeface="微软雅黑" pitchFamily="34" charset="-122"/>
              </a:rPr>
              <a:t>——</a:t>
            </a:r>
            <a:r>
              <a:rPr lang="zh-CN" altLang="zh-CN" sz="2800" dirty="0" smtClean="0">
                <a:latin typeface="微软雅黑" pitchFamily="34" charset="-122"/>
                <a:ea typeface="微软雅黑" pitchFamily="34" charset="-122"/>
              </a:rPr>
              <a:t>股份持有</a:t>
            </a:r>
            <a:endParaRPr lang="zh-CN" altLang="en-US" sz="2800" dirty="0">
              <a:latin typeface="微软雅黑" pitchFamily="34" charset="-122"/>
              <a:ea typeface="微软雅黑" pitchFamily="34" charset="-122"/>
            </a:endParaRPr>
          </a:p>
        </p:txBody>
      </p:sp>
      <p:graphicFrame>
        <p:nvGraphicFramePr>
          <p:cNvPr id="5" name="表格 4"/>
          <p:cNvGraphicFramePr>
            <a:graphicFrameLocks noGrp="1"/>
          </p:cNvGraphicFramePr>
          <p:nvPr>
            <p:extLst>
              <p:ext uri="{D42A27DB-BD31-4B8C-83A1-F6EECF244321}">
                <p14:modId xmlns:p14="http://schemas.microsoft.com/office/powerpoint/2010/main" xmlns="" val="980893511"/>
              </p:ext>
            </p:extLst>
          </p:nvPr>
        </p:nvGraphicFramePr>
        <p:xfrm>
          <a:off x="1403648" y="1052736"/>
          <a:ext cx="6264696" cy="4250343"/>
        </p:xfrm>
        <a:graphic>
          <a:graphicData uri="http://schemas.openxmlformats.org/drawingml/2006/table">
            <a:tbl>
              <a:tblPr firstRow="1" firstCol="1" bandRow="1">
                <a:tableStyleId>{5C22544A-7EE6-4342-B048-85BDC9FD1C3A}</a:tableStyleId>
              </a:tblPr>
              <a:tblGrid>
                <a:gridCol w="704610"/>
                <a:gridCol w="837093"/>
                <a:gridCol w="1506261"/>
                <a:gridCol w="3216732"/>
              </a:tblGrid>
              <a:tr h="424847">
                <a:tc>
                  <a:txBody>
                    <a:bodyPr/>
                    <a:lstStyle/>
                    <a:p>
                      <a:pPr algn="ctr">
                        <a:spcAft>
                          <a:spcPts val="0"/>
                        </a:spcAft>
                      </a:pPr>
                      <a:r>
                        <a:rPr lang="zh-CN" sz="1600" kern="100" dirty="0">
                          <a:effectLst/>
                          <a:latin typeface="微软雅黑" pitchFamily="34" charset="-122"/>
                          <a:ea typeface="微软雅黑" pitchFamily="34" charset="-122"/>
                        </a:rPr>
                        <a:t>序号</a:t>
                      </a:r>
                      <a:endParaRPr lang="zh-CN" sz="1600" kern="100" dirty="0">
                        <a:effectLst/>
                        <a:latin typeface="微软雅黑" pitchFamily="34" charset="-122"/>
                        <a:ea typeface="微软雅黑" pitchFamily="34" charset="-122"/>
                        <a:cs typeface="Times New Roman"/>
                      </a:endParaRPr>
                    </a:p>
                  </a:txBody>
                  <a:tcPr marL="68580" marR="68580" marT="0" marB="0"/>
                </a:tc>
                <a:tc>
                  <a:txBody>
                    <a:bodyPr/>
                    <a:lstStyle/>
                    <a:p>
                      <a:pPr algn="ctr">
                        <a:spcAft>
                          <a:spcPts val="0"/>
                        </a:spcAft>
                      </a:pPr>
                      <a:r>
                        <a:rPr lang="zh-CN" sz="1600" kern="100" dirty="0">
                          <a:effectLst/>
                          <a:latin typeface="微软雅黑" pitchFamily="34" charset="-122"/>
                          <a:ea typeface="微软雅黑" pitchFamily="34" charset="-122"/>
                        </a:rPr>
                        <a:t>字段名</a:t>
                      </a:r>
                      <a:endParaRPr lang="zh-CN" sz="1600" kern="100" dirty="0">
                        <a:effectLst/>
                        <a:latin typeface="微软雅黑" pitchFamily="34" charset="-122"/>
                        <a:ea typeface="微软雅黑" pitchFamily="34" charset="-122"/>
                        <a:cs typeface="Times New Roman"/>
                      </a:endParaRPr>
                    </a:p>
                  </a:txBody>
                  <a:tcPr marL="68580" marR="68580" marT="0" marB="0"/>
                </a:tc>
                <a:tc>
                  <a:txBody>
                    <a:bodyPr/>
                    <a:lstStyle/>
                    <a:p>
                      <a:pPr algn="ctr">
                        <a:spcAft>
                          <a:spcPts val="0"/>
                        </a:spcAft>
                      </a:pPr>
                      <a:r>
                        <a:rPr lang="zh-CN" sz="1600" kern="100" dirty="0">
                          <a:effectLst/>
                          <a:latin typeface="微软雅黑" pitchFamily="34" charset="-122"/>
                          <a:ea typeface="微软雅黑" pitchFamily="34" charset="-122"/>
                        </a:rPr>
                        <a:t>含义</a:t>
                      </a:r>
                      <a:endParaRPr lang="zh-CN" sz="1600" kern="100" dirty="0">
                        <a:effectLst/>
                        <a:latin typeface="微软雅黑" pitchFamily="34" charset="-122"/>
                        <a:ea typeface="微软雅黑" pitchFamily="34" charset="-122"/>
                        <a:cs typeface="Times New Roman"/>
                      </a:endParaRPr>
                    </a:p>
                  </a:txBody>
                  <a:tcPr marL="68580" marR="68580" marT="0" marB="0"/>
                </a:tc>
                <a:tc>
                  <a:txBody>
                    <a:bodyPr/>
                    <a:lstStyle/>
                    <a:p>
                      <a:pPr algn="ctr">
                        <a:spcAft>
                          <a:spcPts val="0"/>
                        </a:spcAft>
                      </a:pPr>
                      <a:r>
                        <a:rPr lang="zh-CN" sz="1600" kern="100" dirty="0">
                          <a:effectLst/>
                          <a:latin typeface="微软雅黑" pitchFamily="34" charset="-122"/>
                          <a:ea typeface="微软雅黑" pitchFamily="34" charset="-122"/>
                        </a:rPr>
                        <a:t>说明</a:t>
                      </a:r>
                      <a:endParaRPr lang="zh-CN" sz="1600" kern="100" dirty="0">
                        <a:effectLst/>
                        <a:latin typeface="微软雅黑" pitchFamily="34" charset="-122"/>
                        <a:ea typeface="微软雅黑" pitchFamily="34" charset="-122"/>
                        <a:cs typeface="Times New Roman"/>
                      </a:endParaRPr>
                    </a:p>
                  </a:txBody>
                  <a:tcPr marL="68580" marR="68580" marT="0" marB="0"/>
                </a:tc>
              </a:tr>
              <a:tr h="424847">
                <a:tc>
                  <a:txBody>
                    <a:bodyPr/>
                    <a:lstStyle/>
                    <a:p>
                      <a:pPr algn="l">
                        <a:spcAft>
                          <a:spcPts val="0"/>
                        </a:spcAft>
                      </a:pPr>
                      <a:r>
                        <a:rPr lang="en-US" sz="1400" kern="100">
                          <a:effectLst/>
                          <a:latin typeface="微软雅黑" pitchFamily="34" charset="-122"/>
                          <a:ea typeface="微软雅黑" pitchFamily="34" charset="-122"/>
                        </a:rPr>
                        <a:t>1</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ZQDM</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zh-CN" sz="1400" kern="100">
                          <a:effectLst/>
                          <a:latin typeface="微软雅黑" pitchFamily="34" charset="-122"/>
                          <a:ea typeface="微软雅黑" pitchFamily="34" charset="-122"/>
                        </a:rPr>
                        <a:t>证券代码</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 </a:t>
                      </a:r>
                      <a:endParaRPr lang="zh-CN" sz="1400" kern="100">
                        <a:effectLst/>
                        <a:latin typeface="微软雅黑" pitchFamily="34" charset="-122"/>
                        <a:ea typeface="微软雅黑" pitchFamily="34" charset="-122"/>
                        <a:cs typeface="Times New Roman"/>
                      </a:endParaRPr>
                    </a:p>
                  </a:txBody>
                  <a:tcPr marL="68580" marR="68580" marT="0" marB="0"/>
                </a:tc>
              </a:tr>
              <a:tr h="424847">
                <a:tc>
                  <a:txBody>
                    <a:bodyPr/>
                    <a:lstStyle/>
                    <a:p>
                      <a:pPr algn="l">
                        <a:spcAft>
                          <a:spcPts val="0"/>
                        </a:spcAft>
                      </a:pPr>
                      <a:r>
                        <a:rPr lang="en-US" sz="1400" kern="100">
                          <a:effectLst/>
                          <a:latin typeface="微软雅黑" pitchFamily="34" charset="-122"/>
                          <a:ea typeface="微软雅黑" pitchFamily="34" charset="-122"/>
                        </a:rPr>
                        <a:t>2</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TGDY</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zh-CN" sz="1400" kern="100">
                          <a:effectLst/>
                          <a:latin typeface="微软雅黑" pitchFamily="34" charset="-122"/>
                          <a:ea typeface="微软雅黑" pitchFamily="34" charset="-122"/>
                        </a:rPr>
                        <a:t>股份托管单元</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 </a:t>
                      </a:r>
                      <a:endParaRPr lang="zh-CN" sz="1400" kern="100">
                        <a:effectLst/>
                        <a:latin typeface="微软雅黑" pitchFamily="34" charset="-122"/>
                        <a:ea typeface="微软雅黑" pitchFamily="34" charset="-122"/>
                        <a:cs typeface="Times New Roman"/>
                      </a:endParaRPr>
                    </a:p>
                  </a:txBody>
                  <a:tcPr marL="68580" marR="68580" marT="0" marB="0"/>
                </a:tc>
              </a:tr>
              <a:tr h="424847">
                <a:tc>
                  <a:txBody>
                    <a:bodyPr/>
                    <a:lstStyle/>
                    <a:p>
                      <a:pPr algn="l">
                        <a:spcAft>
                          <a:spcPts val="0"/>
                        </a:spcAft>
                      </a:pPr>
                      <a:r>
                        <a:rPr lang="en-US" sz="1400" kern="100">
                          <a:effectLst/>
                          <a:latin typeface="微软雅黑" pitchFamily="34" charset="-122"/>
                          <a:ea typeface="微软雅黑" pitchFamily="34" charset="-122"/>
                        </a:rPr>
                        <a:t>3</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dirty="0">
                          <a:effectLst/>
                          <a:latin typeface="微软雅黑" pitchFamily="34" charset="-122"/>
                          <a:ea typeface="微软雅黑" pitchFamily="34" charset="-122"/>
                        </a:rPr>
                        <a:t>GFXZ</a:t>
                      </a:r>
                      <a:endParaRPr lang="zh-CN" sz="1400" kern="100" dirty="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zh-CN" sz="1400" kern="100" dirty="0">
                          <a:effectLst/>
                          <a:latin typeface="微软雅黑" pitchFamily="34" charset="-122"/>
                          <a:ea typeface="微软雅黑" pitchFamily="34" charset="-122"/>
                        </a:rPr>
                        <a:t>股份性质</a:t>
                      </a:r>
                      <a:endParaRPr lang="zh-CN" sz="1400" kern="100" dirty="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zh-CN" sz="1400" kern="100" dirty="0">
                          <a:effectLst/>
                          <a:latin typeface="微软雅黑" pitchFamily="34" charset="-122"/>
                          <a:ea typeface="微软雅黑" pitchFamily="34" charset="-122"/>
                        </a:rPr>
                        <a:t>目前只有</a:t>
                      </a:r>
                      <a:r>
                        <a:rPr lang="en-US" sz="1400" kern="100" dirty="0">
                          <a:effectLst/>
                          <a:latin typeface="微软雅黑" pitchFamily="34" charset="-122"/>
                          <a:ea typeface="微软雅黑" pitchFamily="34" charset="-122"/>
                        </a:rPr>
                        <a:t>00</a:t>
                      </a:r>
                      <a:r>
                        <a:rPr lang="zh-CN" sz="1400" kern="100" dirty="0">
                          <a:effectLst/>
                          <a:latin typeface="微软雅黑" pitchFamily="34" charset="-122"/>
                          <a:ea typeface="微软雅黑" pitchFamily="34" charset="-122"/>
                        </a:rPr>
                        <a:t>，表示可流通交易的股份</a:t>
                      </a:r>
                      <a:endParaRPr lang="zh-CN" sz="1400" kern="100" dirty="0">
                        <a:effectLst/>
                        <a:latin typeface="微软雅黑" pitchFamily="34" charset="-122"/>
                        <a:ea typeface="微软雅黑" pitchFamily="34" charset="-122"/>
                        <a:cs typeface="Times New Roman"/>
                      </a:endParaRPr>
                    </a:p>
                  </a:txBody>
                  <a:tcPr marL="68580" marR="68580" marT="0" marB="0"/>
                </a:tc>
              </a:tr>
              <a:tr h="424847">
                <a:tc>
                  <a:txBody>
                    <a:bodyPr/>
                    <a:lstStyle/>
                    <a:p>
                      <a:pPr algn="l">
                        <a:spcAft>
                          <a:spcPts val="0"/>
                        </a:spcAft>
                      </a:pPr>
                      <a:r>
                        <a:rPr lang="en-US" sz="1400" kern="100">
                          <a:effectLst/>
                          <a:latin typeface="微软雅黑" pitchFamily="34" charset="-122"/>
                          <a:ea typeface="微软雅黑" pitchFamily="34" charset="-122"/>
                        </a:rPr>
                        <a:t>4</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ZQZH</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zh-CN" sz="1400" kern="100">
                          <a:effectLst/>
                          <a:latin typeface="微软雅黑" pitchFamily="34" charset="-122"/>
                          <a:ea typeface="微软雅黑" pitchFamily="34" charset="-122"/>
                        </a:rPr>
                        <a:t>证券账户号码</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 </a:t>
                      </a:r>
                      <a:endParaRPr lang="zh-CN" sz="1400" kern="100">
                        <a:effectLst/>
                        <a:latin typeface="微软雅黑" pitchFamily="34" charset="-122"/>
                        <a:ea typeface="微软雅黑" pitchFamily="34" charset="-122"/>
                        <a:cs typeface="Times New Roman"/>
                      </a:endParaRPr>
                    </a:p>
                  </a:txBody>
                  <a:tcPr marL="68580" marR="68580" marT="0" marB="0"/>
                </a:tc>
              </a:tr>
              <a:tr h="424847">
                <a:tc>
                  <a:txBody>
                    <a:bodyPr/>
                    <a:lstStyle/>
                    <a:p>
                      <a:pPr algn="l">
                        <a:spcAft>
                          <a:spcPts val="0"/>
                        </a:spcAft>
                      </a:pPr>
                      <a:r>
                        <a:rPr lang="en-US" sz="1400" kern="100">
                          <a:effectLst/>
                          <a:latin typeface="微软雅黑" pitchFamily="34" charset="-122"/>
                          <a:ea typeface="微软雅黑" pitchFamily="34" charset="-122"/>
                        </a:rPr>
                        <a:t>5</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SSZT</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zh-CN" sz="1400" kern="100">
                          <a:effectLst/>
                          <a:latin typeface="微软雅黑" pitchFamily="34" charset="-122"/>
                          <a:ea typeface="微软雅黑" pitchFamily="34" charset="-122"/>
                        </a:rPr>
                        <a:t>上市状态</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dirty="0">
                          <a:effectLst/>
                          <a:latin typeface="微软雅黑" pitchFamily="34" charset="-122"/>
                          <a:ea typeface="微软雅黑" pitchFamily="34" charset="-122"/>
                        </a:rPr>
                        <a:t>Y</a:t>
                      </a:r>
                      <a:r>
                        <a:rPr lang="zh-CN" sz="1400" kern="100" dirty="0">
                          <a:effectLst/>
                          <a:latin typeface="微软雅黑" pitchFamily="34" charset="-122"/>
                          <a:ea typeface="微软雅黑" pitchFamily="34" charset="-122"/>
                        </a:rPr>
                        <a:t>：已上市</a:t>
                      </a:r>
                    </a:p>
                    <a:p>
                      <a:pPr algn="l">
                        <a:spcAft>
                          <a:spcPts val="0"/>
                        </a:spcAft>
                      </a:pPr>
                      <a:r>
                        <a:rPr lang="en-US" sz="1400" kern="100" dirty="0">
                          <a:effectLst/>
                          <a:latin typeface="微软雅黑" pitchFamily="34" charset="-122"/>
                          <a:ea typeface="微软雅黑" pitchFamily="34" charset="-122"/>
                        </a:rPr>
                        <a:t>N</a:t>
                      </a:r>
                      <a:r>
                        <a:rPr lang="zh-CN" sz="1400" kern="100" dirty="0">
                          <a:effectLst/>
                          <a:latin typeface="微软雅黑" pitchFamily="34" charset="-122"/>
                          <a:ea typeface="微软雅黑" pitchFamily="34" charset="-122"/>
                        </a:rPr>
                        <a:t>：未上市</a:t>
                      </a:r>
                      <a:endParaRPr lang="zh-CN" sz="1400" kern="100" dirty="0">
                        <a:effectLst/>
                        <a:latin typeface="微软雅黑" pitchFamily="34" charset="-122"/>
                        <a:ea typeface="微软雅黑" pitchFamily="34" charset="-122"/>
                        <a:cs typeface="Times New Roman"/>
                      </a:endParaRPr>
                    </a:p>
                  </a:txBody>
                  <a:tcPr marL="68580" marR="68580" marT="0" marB="0"/>
                </a:tc>
              </a:tr>
              <a:tr h="849694">
                <a:tc>
                  <a:txBody>
                    <a:bodyPr/>
                    <a:lstStyle/>
                    <a:p>
                      <a:pPr algn="l">
                        <a:spcAft>
                          <a:spcPts val="0"/>
                        </a:spcAft>
                      </a:pPr>
                      <a:r>
                        <a:rPr lang="en-US" sz="1400" kern="100">
                          <a:effectLst/>
                          <a:latin typeface="微软雅黑" pitchFamily="34" charset="-122"/>
                          <a:ea typeface="微软雅黑" pitchFamily="34" charset="-122"/>
                        </a:rPr>
                        <a:t>6</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QYLB</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zh-CN" sz="1400" kern="100">
                          <a:effectLst/>
                          <a:latin typeface="微软雅黑" pitchFamily="34" charset="-122"/>
                          <a:ea typeface="微软雅黑" pitchFamily="34" charset="-122"/>
                        </a:rPr>
                        <a:t>权益类别</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zh-CN" sz="1400" kern="100" dirty="0">
                          <a:effectLst/>
                          <a:latin typeface="微软雅黑" pitchFamily="34" charset="-122"/>
                          <a:ea typeface="微软雅黑" pitchFamily="34" charset="-122"/>
                        </a:rPr>
                        <a:t>若股份为权益，该字段表示从正股派生出来的权益类别；否则为</a:t>
                      </a:r>
                      <a:r>
                        <a:rPr lang="zh-CN" sz="1400" kern="100" dirty="0" smtClean="0">
                          <a:effectLst/>
                          <a:latin typeface="微软雅黑" pitchFamily="34" charset="-122"/>
                          <a:ea typeface="微软雅黑" pitchFamily="34" charset="-122"/>
                        </a:rPr>
                        <a:t>空</a:t>
                      </a:r>
                    </a:p>
                  </a:txBody>
                  <a:tcPr marL="68580" marR="68580" marT="0" marB="0"/>
                </a:tc>
              </a:tr>
              <a:tr h="849694">
                <a:tc>
                  <a:txBody>
                    <a:bodyPr/>
                    <a:lstStyle/>
                    <a:p>
                      <a:pPr algn="l">
                        <a:spcAft>
                          <a:spcPts val="0"/>
                        </a:spcAft>
                      </a:pPr>
                      <a:r>
                        <a:rPr lang="en-US" sz="1400" kern="100">
                          <a:effectLst/>
                          <a:latin typeface="微软雅黑" pitchFamily="34" charset="-122"/>
                          <a:ea typeface="微软雅黑" pitchFamily="34" charset="-122"/>
                        </a:rPr>
                        <a:t>7</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en-US" sz="1400" kern="100">
                          <a:effectLst/>
                          <a:latin typeface="微软雅黑" pitchFamily="34" charset="-122"/>
                          <a:ea typeface="微软雅黑" pitchFamily="34" charset="-122"/>
                        </a:rPr>
                        <a:t>QYBH</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zh-CN" sz="1400" kern="100" dirty="0">
                          <a:effectLst/>
                          <a:latin typeface="微软雅黑" pitchFamily="34" charset="-122"/>
                          <a:ea typeface="微软雅黑" pitchFamily="34" charset="-122"/>
                        </a:rPr>
                        <a:t>权益编号</a:t>
                      </a:r>
                      <a:endParaRPr lang="zh-CN" sz="1400" kern="100" dirty="0">
                        <a:effectLst/>
                        <a:latin typeface="微软雅黑" pitchFamily="34" charset="-122"/>
                        <a:ea typeface="微软雅黑" pitchFamily="34" charset="-122"/>
                        <a:cs typeface="Times New Roman"/>
                      </a:endParaRPr>
                    </a:p>
                  </a:txBody>
                  <a:tcPr marL="68580" marR="68580" marT="0" marB="0"/>
                </a:tc>
                <a:tc>
                  <a:txBody>
                    <a:bodyPr/>
                    <a:lstStyle/>
                    <a:p>
                      <a:pPr algn="l">
                        <a:spcAft>
                          <a:spcPts val="0"/>
                        </a:spcAft>
                      </a:pPr>
                      <a:r>
                        <a:rPr lang="zh-CN" sz="1400" kern="100" dirty="0">
                          <a:effectLst/>
                          <a:latin typeface="微软雅黑" pitchFamily="34" charset="-122"/>
                          <a:ea typeface="微软雅黑" pitchFamily="34" charset="-122"/>
                        </a:rPr>
                        <a:t>若股份为权益，该字段表示权益登记日</a:t>
                      </a:r>
                      <a:r>
                        <a:rPr lang="en-US" sz="1400" kern="100" dirty="0">
                          <a:effectLst/>
                          <a:latin typeface="微软雅黑" pitchFamily="34" charset="-122"/>
                          <a:ea typeface="微软雅黑" pitchFamily="34" charset="-122"/>
                        </a:rPr>
                        <a:t>(8</a:t>
                      </a:r>
                      <a:r>
                        <a:rPr lang="zh-CN" sz="1400" kern="100" dirty="0">
                          <a:effectLst/>
                          <a:latin typeface="微软雅黑" pitchFamily="34" charset="-122"/>
                          <a:ea typeface="微软雅黑" pitchFamily="34" charset="-122"/>
                        </a:rPr>
                        <a:t>位</a:t>
                      </a:r>
                      <a:r>
                        <a:rPr lang="en-US" sz="1400" kern="100" dirty="0">
                          <a:effectLst/>
                          <a:latin typeface="微软雅黑" pitchFamily="34" charset="-122"/>
                          <a:ea typeface="微软雅黑" pitchFamily="34" charset="-122"/>
                        </a:rPr>
                        <a:t>)+</a:t>
                      </a:r>
                      <a:r>
                        <a:rPr lang="zh-CN" sz="1400" kern="100" dirty="0">
                          <a:effectLst/>
                          <a:latin typeface="微软雅黑" pitchFamily="34" charset="-122"/>
                          <a:ea typeface="微软雅黑" pitchFamily="34" charset="-122"/>
                        </a:rPr>
                        <a:t>权益序号（</a:t>
                      </a:r>
                      <a:r>
                        <a:rPr lang="en-US" sz="1400" kern="100" dirty="0">
                          <a:effectLst/>
                          <a:latin typeface="微软雅黑" pitchFamily="34" charset="-122"/>
                          <a:ea typeface="微软雅黑" pitchFamily="34" charset="-122"/>
                        </a:rPr>
                        <a:t>2</a:t>
                      </a:r>
                      <a:r>
                        <a:rPr lang="zh-CN" sz="1400" kern="100" dirty="0">
                          <a:effectLst/>
                          <a:latin typeface="微软雅黑" pitchFamily="34" charset="-122"/>
                          <a:ea typeface="微软雅黑" pitchFamily="34" charset="-122"/>
                        </a:rPr>
                        <a:t>位），从</a:t>
                      </a:r>
                      <a:r>
                        <a:rPr lang="en-US" sz="1400" kern="100" dirty="0">
                          <a:effectLst/>
                          <a:latin typeface="微软雅黑" pitchFamily="34" charset="-122"/>
                          <a:ea typeface="微软雅黑" pitchFamily="34" charset="-122"/>
                        </a:rPr>
                        <a:t>01</a:t>
                      </a:r>
                      <a:r>
                        <a:rPr lang="zh-CN" sz="1400" kern="100" dirty="0">
                          <a:effectLst/>
                          <a:latin typeface="微软雅黑" pitchFamily="34" charset="-122"/>
                          <a:ea typeface="微软雅黑" pitchFamily="34" charset="-122"/>
                        </a:rPr>
                        <a:t>开始编写；否则为空</a:t>
                      </a:r>
                      <a:endParaRPr lang="zh-CN" sz="1400" kern="100" dirty="0">
                        <a:effectLst/>
                        <a:latin typeface="微软雅黑" pitchFamily="34" charset="-122"/>
                        <a:ea typeface="微软雅黑" pitchFamily="34" charset="-122"/>
                        <a:cs typeface="Times New Roman"/>
                      </a:endParaRPr>
                    </a:p>
                  </a:txBody>
                  <a:tcPr marL="68580" marR="68580" marT="0" marB="0"/>
                </a:tc>
              </a:tr>
            </a:tbl>
          </a:graphicData>
        </a:graphic>
      </p:graphicFrame>
      <p:sp>
        <p:nvSpPr>
          <p:cNvPr id="6" name="矩形 5"/>
          <p:cNvSpPr/>
          <p:nvPr/>
        </p:nvSpPr>
        <p:spPr>
          <a:xfrm>
            <a:off x="899592" y="5517232"/>
            <a:ext cx="7344816" cy="584775"/>
          </a:xfrm>
          <a:prstGeom prst="rect">
            <a:avLst/>
          </a:prstGeom>
        </p:spPr>
        <p:txBody>
          <a:bodyPr wrap="square">
            <a:spAutoFit/>
          </a:bodyPr>
          <a:lstStyle/>
          <a:p>
            <a:r>
              <a:rPr lang="zh-CN" altLang="zh-CN" sz="1600" dirty="0">
                <a:latin typeface="微软雅黑" pitchFamily="34" charset="-122"/>
                <a:ea typeface="微软雅黑" pitchFamily="34" charset="-122"/>
              </a:rPr>
              <a:t>股份持有，使用字段</a:t>
            </a:r>
            <a:r>
              <a:rPr lang="en-US" altLang="zh-CN" sz="1600" dirty="0">
                <a:latin typeface="微软雅黑" pitchFamily="34" charset="-122"/>
                <a:ea typeface="微软雅黑" pitchFamily="34" charset="-122"/>
              </a:rPr>
              <a:t>1</a:t>
            </a:r>
            <a:r>
              <a:rPr lang="zh-CN" altLang="zh-CN"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5</a:t>
            </a:r>
            <a:r>
              <a:rPr lang="zh-CN" altLang="zh-CN" sz="1600" dirty="0">
                <a:latin typeface="微软雅黑" pitchFamily="34" charset="-122"/>
                <a:ea typeface="微软雅黑" pitchFamily="34" charset="-122"/>
              </a:rPr>
              <a:t>，字段</a:t>
            </a:r>
            <a:r>
              <a:rPr lang="en-US" altLang="zh-CN" sz="1600" dirty="0">
                <a:latin typeface="微软雅黑" pitchFamily="34" charset="-122"/>
                <a:ea typeface="微软雅黑" pitchFamily="34" charset="-122"/>
              </a:rPr>
              <a:t>6</a:t>
            </a:r>
            <a:r>
              <a:rPr lang="zh-CN" altLang="zh-CN"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7</a:t>
            </a:r>
            <a:r>
              <a:rPr lang="zh-CN" altLang="zh-CN" sz="1600" dirty="0">
                <a:latin typeface="微软雅黑" pitchFamily="34" charset="-122"/>
                <a:ea typeface="微软雅黑" pitchFamily="34" charset="-122"/>
              </a:rPr>
              <a:t>为空，可唯一确定投资者的股份持有情况；</a:t>
            </a:r>
          </a:p>
          <a:p>
            <a:r>
              <a:rPr lang="zh-CN" altLang="zh-CN" sz="1600" dirty="0">
                <a:latin typeface="微软雅黑" pitchFamily="34" charset="-122"/>
                <a:ea typeface="微软雅黑" pitchFamily="34" charset="-122"/>
              </a:rPr>
              <a:t>权益持有，使用字段</a:t>
            </a:r>
            <a:r>
              <a:rPr lang="en-US" altLang="zh-CN" sz="1600" dirty="0">
                <a:latin typeface="微软雅黑" pitchFamily="34" charset="-122"/>
                <a:ea typeface="微软雅黑" pitchFamily="34" charset="-122"/>
              </a:rPr>
              <a:t>1</a:t>
            </a:r>
            <a:r>
              <a:rPr lang="zh-CN" altLang="zh-CN"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7</a:t>
            </a:r>
            <a:r>
              <a:rPr lang="zh-CN" altLang="zh-CN" sz="1600" dirty="0">
                <a:latin typeface="微软雅黑" pitchFamily="34" charset="-122"/>
                <a:ea typeface="微软雅黑" pitchFamily="34" charset="-122"/>
              </a:rPr>
              <a:t>，可唯一确定投资者的权益持有情况；</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76275" y="188913"/>
            <a:ext cx="8432800" cy="533400"/>
          </a:xfrm>
          <a:noFill/>
        </p:spPr>
        <p:txBody>
          <a:bodyPr anchor="b"/>
          <a:lstStyle/>
          <a:p>
            <a:r>
              <a:rPr lang="zh-CN" altLang="en-US" sz="2800" dirty="0" smtClean="0">
                <a:latin typeface="微软雅黑" pitchFamily="34" charset="-122"/>
                <a:ea typeface="微软雅黑" pitchFamily="34" charset="-122"/>
              </a:rPr>
              <a:t>小结</a:t>
            </a:r>
            <a:r>
              <a:rPr lang="en-US" altLang="zh-CN" sz="2800" dirty="0" smtClean="0">
                <a:latin typeface="微软雅黑" pitchFamily="34" charset="-122"/>
                <a:ea typeface="微软雅黑" pitchFamily="34" charset="-122"/>
              </a:rPr>
              <a:t>——</a:t>
            </a:r>
            <a:r>
              <a:rPr lang="zh-CN" altLang="zh-CN" sz="2800" dirty="0" smtClean="0">
                <a:latin typeface="微软雅黑" pitchFamily="34" charset="-122"/>
                <a:ea typeface="微软雅黑" pitchFamily="34" charset="-122"/>
              </a:rPr>
              <a:t>股份持有</a:t>
            </a:r>
            <a:endParaRPr lang="zh-CN" altLang="en-US" sz="2800" dirty="0">
              <a:latin typeface="微软雅黑" pitchFamily="34" charset="-122"/>
              <a:ea typeface="微软雅黑" pitchFamily="34" charset="-122"/>
            </a:endParaRPr>
          </a:p>
        </p:txBody>
      </p:sp>
      <p:graphicFrame>
        <p:nvGraphicFramePr>
          <p:cNvPr id="2" name="表格 1"/>
          <p:cNvGraphicFramePr>
            <a:graphicFrameLocks noGrp="1"/>
          </p:cNvGraphicFramePr>
          <p:nvPr>
            <p:extLst>
              <p:ext uri="{D42A27DB-BD31-4B8C-83A1-F6EECF244321}">
                <p14:modId xmlns:p14="http://schemas.microsoft.com/office/powerpoint/2010/main" xmlns="" val="1457871357"/>
              </p:ext>
            </p:extLst>
          </p:nvPr>
        </p:nvGraphicFramePr>
        <p:xfrm>
          <a:off x="755576" y="2276872"/>
          <a:ext cx="3672408" cy="2808312"/>
        </p:xfrm>
        <a:graphic>
          <a:graphicData uri="http://schemas.openxmlformats.org/drawingml/2006/table">
            <a:tbl>
              <a:tblPr firstRow="1" firstCol="1" bandRow="1">
                <a:tableStyleId>{5C22544A-7EE6-4342-B048-85BDC9FD1C3A}</a:tableStyleId>
              </a:tblPr>
              <a:tblGrid>
                <a:gridCol w="820511"/>
                <a:gridCol w="2851897"/>
              </a:tblGrid>
              <a:tr h="603717">
                <a:tc>
                  <a:txBody>
                    <a:bodyPr/>
                    <a:lstStyle/>
                    <a:p>
                      <a:pPr algn="ctr">
                        <a:lnSpc>
                          <a:spcPct val="150000"/>
                        </a:lnSpc>
                        <a:spcAft>
                          <a:spcPts val="0"/>
                        </a:spcAft>
                      </a:pPr>
                      <a:r>
                        <a:rPr lang="zh-CN" sz="1600" kern="100" dirty="0">
                          <a:effectLst/>
                          <a:latin typeface="微软雅黑" pitchFamily="34" charset="-122"/>
                          <a:ea typeface="微软雅黑" pitchFamily="34" charset="-122"/>
                        </a:rPr>
                        <a:t>代码</a:t>
                      </a:r>
                      <a:endParaRPr lang="zh-CN" sz="1600" kern="100" dirty="0">
                        <a:effectLst/>
                        <a:latin typeface="微软雅黑" pitchFamily="34" charset="-122"/>
                        <a:ea typeface="微软雅黑" pitchFamily="34" charset="-122"/>
                        <a:cs typeface="Times New Roman"/>
                      </a:endParaRPr>
                    </a:p>
                  </a:txBody>
                  <a:tcPr marL="68580" marR="68580" marT="0" marB="0"/>
                </a:tc>
                <a:tc>
                  <a:txBody>
                    <a:bodyPr/>
                    <a:lstStyle/>
                    <a:p>
                      <a:pPr algn="ctr">
                        <a:lnSpc>
                          <a:spcPct val="150000"/>
                        </a:lnSpc>
                        <a:spcAft>
                          <a:spcPts val="0"/>
                        </a:spcAft>
                      </a:pPr>
                      <a:r>
                        <a:rPr lang="zh-CN" sz="1600" kern="100" dirty="0">
                          <a:effectLst/>
                          <a:latin typeface="微软雅黑" pitchFamily="34" charset="-122"/>
                          <a:ea typeface="微软雅黑" pitchFamily="34" charset="-122"/>
                        </a:rPr>
                        <a:t>含义</a:t>
                      </a:r>
                      <a:endParaRPr lang="zh-CN" sz="1600" kern="100" dirty="0">
                        <a:effectLst/>
                        <a:latin typeface="微软雅黑" pitchFamily="34" charset="-122"/>
                        <a:ea typeface="微软雅黑" pitchFamily="34" charset="-122"/>
                        <a:cs typeface="Times New Roman"/>
                      </a:endParaRPr>
                    </a:p>
                  </a:txBody>
                  <a:tcPr marL="68580" marR="68580" marT="0" marB="0"/>
                </a:tc>
              </a:tr>
              <a:tr h="440919">
                <a:tc>
                  <a:txBody>
                    <a:bodyPr/>
                    <a:lstStyle/>
                    <a:p>
                      <a:pPr algn="ctr">
                        <a:lnSpc>
                          <a:spcPct val="150000"/>
                        </a:lnSpc>
                        <a:spcAft>
                          <a:spcPts val="0"/>
                        </a:spcAft>
                      </a:pPr>
                      <a:r>
                        <a:rPr lang="en-US" sz="1800" kern="100" dirty="0">
                          <a:solidFill>
                            <a:schemeClr val="bg1"/>
                          </a:solidFill>
                          <a:effectLst/>
                          <a:latin typeface="Consolas" pitchFamily="49" charset="0"/>
                          <a:ea typeface="微软雅黑" pitchFamily="34" charset="-122"/>
                          <a:cs typeface="Consolas" pitchFamily="49" charset="0"/>
                        </a:rPr>
                        <a:t>SG</a:t>
                      </a:r>
                      <a:endParaRPr lang="zh-CN" sz="1800" kern="100" dirty="0">
                        <a:solidFill>
                          <a:schemeClr val="bg1"/>
                        </a:solidFill>
                        <a:effectLst/>
                        <a:latin typeface="Consolas" pitchFamily="49" charset="0"/>
                        <a:ea typeface="微软雅黑" pitchFamily="34" charset="-122"/>
                        <a:cs typeface="Consolas" pitchFamily="49" charset="0"/>
                      </a:endParaRPr>
                    </a:p>
                  </a:txBody>
                  <a:tcPr marL="68580" marR="68580" marT="0" marB="0"/>
                </a:tc>
                <a:tc>
                  <a:txBody>
                    <a:bodyPr/>
                    <a:lstStyle/>
                    <a:p>
                      <a:pPr algn="l">
                        <a:lnSpc>
                          <a:spcPct val="150000"/>
                        </a:lnSpc>
                        <a:spcAft>
                          <a:spcPts val="0"/>
                        </a:spcAft>
                      </a:pPr>
                      <a:r>
                        <a:rPr lang="zh-CN" sz="1600" kern="100" dirty="0">
                          <a:solidFill>
                            <a:schemeClr val="tx1"/>
                          </a:solidFill>
                          <a:effectLst/>
                          <a:latin typeface="微软雅黑" pitchFamily="34" charset="-122"/>
                          <a:ea typeface="微软雅黑" pitchFamily="34" charset="-122"/>
                        </a:rPr>
                        <a:t>收购权</a:t>
                      </a:r>
                      <a:endParaRPr lang="zh-CN" sz="1600" kern="100" dirty="0">
                        <a:solidFill>
                          <a:schemeClr val="tx1"/>
                        </a:solidFill>
                        <a:effectLst/>
                        <a:latin typeface="微软雅黑" pitchFamily="34" charset="-122"/>
                        <a:ea typeface="微软雅黑" pitchFamily="34" charset="-122"/>
                        <a:cs typeface="Times New Roman"/>
                      </a:endParaRPr>
                    </a:p>
                  </a:txBody>
                  <a:tcPr marL="68580" marR="68580" marT="0" marB="0"/>
                </a:tc>
              </a:tr>
              <a:tr h="440919">
                <a:tc>
                  <a:txBody>
                    <a:bodyPr/>
                    <a:lstStyle/>
                    <a:p>
                      <a:pPr algn="ctr">
                        <a:lnSpc>
                          <a:spcPct val="150000"/>
                        </a:lnSpc>
                        <a:spcAft>
                          <a:spcPts val="0"/>
                        </a:spcAft>
                      </a:pPr>
                      <a:r>
                        <a:rPr lang="en-US" sz="1800" kern="100" dirty="0">
                          <a:effectLst/>
                          <a:latin typeface="Consolas" pitchFamily="49" charset="0"/>
                          <a:ea typeface="微软雅黑" pitchFamily="34" charset="-122"/>
                          <a:cs typeface="Consolas" pitchFamily="49" charset="0"/>
                        </a:rPr>
                        <a:t>RG</a:t>
                      </a:r>
                      <a:endParaRPr lang="zh-CN" sz="1800" kern="100" dirty="0">
                        <a:effectLst/>
                        <a:latin typeface="Consolas" pitchFamily="49" charset="0"/>
                        <a:ea typeface="微软雅黑" pitchFamily="34" charset="-122"/>
                        <a:cs typeface="Consolas" pitchFamily="49" charset="0"/>
                      </a:endParaRPr>
                    </a:p>
                  </a:txBody>
                  <a:tcPr marL="68580" marR="68580" marT="0" marB="0"/>
                </a:tc>
                <a:tc>
                  <a:txBody>
                    <a:bodyPr/>
                    <a:lstStyle/>
                    <a:p>
                      <a:pPr algn="l">
                        <a:lnSpc>
                          <a:spcPct val="150000"/>
                        </a:lnSpc>
                        <a:spcAft>
                          <a:spcPts val="0"/>
                        </a:spcAft>
                      </a:pPr>
                      <a:r>
                        <a:rPr lang="zh-CN" sz="1600" kern="100">
                          <a:effectLst/>
                          <a:latin typeface="微软雅黑" pitchFamily="34" charset="-122"/>
                          <a:ea typeface="微软雅黑" pitchFamily="34" charset="-122"/>
                        </a:rPr>
                        <a:t>申报经确认的供</a:t>
                      </a:r>
                      <a:r>
                        <a:rPr lang="en-US" sz="1600" kern="100">
                          <a:effectLst/>
                          <a:latin typeface="微软雅黑" pitchFamily="34" charset="-122"/>
                          <a:ea typeface="微软雅黑" pitchFamily="34" charset="-122"/>
                        </a:rPr>
                        <a:t>/</a:t>
                      </a:r>
                      <a:r>
                        <a:rPr lang="zh-CN" sz="1600" kern="100">
                          <a:effectLst/>
                          <a:latin typeface="微软雅黑" pitchFamily="34" charset="-122"/>
                          <a:ea typeface="微软雅黑" pitchFamily="34" charset="-122"/>
                        </a:rPr>
                        <a:t>配股权</a:t>
                      </a:r>
                      <a:endParaRPr lang="zh-CN" sz="1600" kern="100">
                        <a:effectLst/>
                        <a:latin typeface="微软雅黑" pitchFamily="34" charset="-122"/>
                        <a:ea typeface="微软雅黑" pitchFamily="34" charset="-122"/>
                        <a:cs typeface="Times New Roman"/>
                      </a:endParaRPr>
                    </a:p>
                  </a:txBody>
                  <a:tcPr marL="68580" marR="68580" marT="0" marB="0"/>
                </a:tc>
              </a:tr>
              <a:tr h="440919">
                <a:tc>
                  <a:txBody>
                    <a:bodyPr/>
                    <a:lstStyle/>
                    <a:p>
                      <a:pPr algn="ctr">
                        <a:lnSpc>
                          <a:spcPct val="150000"/>
                        </a:lnSpc>
                        <a:spcAft>
                          <a:spcPts val="0"/>
                        </a:spcAft>
                      </a:pPr>
                      <a:r>
                        <a:rPr lang="en-US" sz="1800" kern="100" dirty="0">
                          <a:effectLst/>
                          <a:latin typeface="Consolas" pitchFamily="49" charset="0"/>
                          <a:ea typeface="微软雅黑" pitchFamily="34" charset="-122"/>
                          <a:cs typeface="Consolas" pitchFamily="49" charset="0"/>
                        </a:rPr>
                        <a:t>HG</a:t>
                      </a:r>
                      <a:endParaRPr lang="zh-CN" sz="1800" kern="100" dirty="0">
                        <a:effectLst/>
                        <a:latin typeface="Consolas" pitchFamily="49" charset="0"/>
                        <a:ea typeface="微软雅黑" pitchFamily="34" charset="-122"/>
                        <a:cs typeface="Consolas" pitchFamily="49" charset="0"/>
                      </a:endParaRPr>
                    </a:p>
                  </a:txBody>
                  <a:tcPr marL="68580" marR="68580" marT="0" marB="0"/>
                </a:tc>
                <a:tc>
                  <a:txBody>
                    <a:bodyPr/>
                    <a:lstStyle/>
                    <a:p>
                      <a:pPr algn="l">
                        <a:lnSpc>
                          <a:spcPct val="150000"/>
                        </a:lnSpc>
                        <a:spcAft>
                          <a:spcPts val="0"/>
                        </a:spcAft>
                      </a:pPr>
                      <a:r>
                        <a:rPr lang="zh-CN" sz="1600" kern="100" dirty="0">
                          <a:effectLst/>
                          <a:latin typeface="微软雅黑" pitchFamily="34" charset="-122"/>
                          <a:ea typeface="微软雅黑" pitchFamily="34" charset="-122"/>
                        </a:rPr>
                        <a:t>红股权</a:t>
                      </a:r>
                      <a:endParaRPr lang="zh-CN" sz="1600" kern="100" dirty="0">
                        <a:effectLst/>
                        <a:latin typeface="微软雅黑" pitchFamily="34" charset="-122"/>
                        <a:ea typeface="微软雅黑" pitchFamily="34" charset="-122"/>
                        <a:cs typeface="Times New Roman"/>
                      </a:endParaRPr>
                    </a:p>
                  </a:txBody>
                  <a:tcPr marL="68580" marR="68580" marT="0" marB="0"/>
                </a:tc>
              </a:tr>
              <a:tr h="440919">
                <a:tc>
                  <a:txBody>
                    <a:bodyPr/>
                    <a:lstStyle/>
                    <a:p>
                      <a:pPr algn="ctr">
                        <a:lnSpc>
                          <a:spcPct val="150000"/>
                        </a:lnSpc>
                        <a:spcAft>
                          <a:spcPts val="0"/>
                        </a:spcAft>
                      </a:pPr>
                      <a:r>
                        <a:rPr lang="en-US" sz="1800" kern="100" dirty="0">
                          <a:effectLst/>
                          <a:latin typeface="Consolas" pitchFamily="49" charset="0"/>
                          <a:ea typeface="微软雅黑" pitchFamily="34" charset="-122"/>
                          <a:cs typeface="Consolas" pitchFamily="49" charset="0"/>
                        </a:rPr>
                        <a:t>HL</a:t>
                      </a:r>
                      <a:endParaRPr lang="zh-CN" sz="1800" kern="100" dirty="0">
                        <a:effectLst/>
                        <a:latin typeface="Consolas" pitchFamily="49" charset="0"/>
                        <a:ea typeface="微软雅黑" pitchFamily="34" charset="-122"/>
                        <a:cs typeface="Consolas" pitchFamily="49" charset="0"/>
                      </a:endParaRPr>
                    </a:p>
                  </a:txBody>
                  <a:tcPr marL="68580" marR="68580" marT="0" marB="0"/>
                </a:tc>
                <a:tc>
                  <a:txBody>
                    <a:bodyPr/>
                    <a:lstStyle/>
                    <a:p>
                      <a:pPr algn="l">
                        <a:lnSpc>
                          <a:spcPct val="150000"/>
                        </a:lnSpc>
                        <a:spcAft>
                          <a:spcPts val="0"/>
                        </a:spcAft>
                      </a:pPr>
                      <a:r>
                        <a:rPr lang="zh-CN" sz="1600" kern="100" dirty="0">
                          <a:effectLst/>
                          <a:latin typeface="微软雅黑" pitchFamily="34" charset="-122"/>
                          <a:ea typeface="微软雅黑" pitchFamily="34" charset="-122"/>
                        </a:rPr>
                        <a:t>红利权（含股利选择权）</a:t>
                      </a:r>
                      <a:endParaRPr lang="zh-CN" sz="1600" kern="100" dirty="0">
                        <a:effectLst/>
                        <a:latin typeface="微软雅黑" pitchFamily="34" charset="-122"/>
                        <a:ea typeface="微软雅黑" pitchFamily="34" charset="-122"/>
                        <a:cs typeface="Times New Roman"/>
                      </a:endParaRPr>
                    </a:p>
                  </a:txBody>
                  <a:tcPr marL="68580" marR="68580" marT="0" marB="0"/>
                </a:tc>
              </a:tr>
              <a:tr h="440919">
                <a:tc>
                  <a:txBody>
                    <a:bodyPr/>
                    <a:lstStyle/>
                    <a:p>
                      <a:pPr algn="ctr">
                        <a:lnSpc>
                          <a:spcPct val="150000"/>
                        </a:lnSpc>
                        <a:spcAft>
                          <a:spcPts val="0"/>
                        </a:spcAft>
                      </a:pPr>
                      <a:r>
                        <a:rPr lang="en-US" sz="1800" kern="100" dirty="0">
                          <a:effectLst/>
                          <a:latin typeface="Consolas" pitchFamily="49" charset="0"/>
                          <a:ea typeface="微软雅黑" pitchFamily="34" charset="-122"/>
                          <a:cs typeface="Consolas" pitchFamily="49" charset="0"/>
                        </a:rPr>
                        <a:t>XG</a:t>
                      </a:r>
                      <a:endParaRPr lang="zh-CN" sz="1800" kern="100" dirty="0">
                        <a:effectLst/>
                        <a:latin typeface="Consolas" pitchFamily="49" charset="0"/>
                        <a:ea typeface="微软雅黑" pitchFamily="34" charset="-122"/>
                        <a:cs typeface="Consolas" pitchFamily="49" charset="0"/>
                      </a:endParaRPr>
                    </a:p>
                  </a:txBody>
                  <a:tcPr marL="68580" marR="68580" marT="0" marB="0"/>
                </a:tc>
                <a:tc>
                  <a:txBody>
                    <a:bodyPr/>
                    <a:lstStyle/>
                    <a:p>
                      <a:pPr algn="l">
                        <a:lnSpc>
                          <a:spcPct val="150000"/>
                        </a:lnSpc>
                        <a:spcAft>
                          <a:spcPts val="0"/>
                        </a:spcAft>
                      </a:pPr>
                      <a:r>
                        <a:rPr lang="zh-CN" sz="1600" kern="100" dirty="0">
                          <a:effectLst/>
                          <a:latin typeface="微软雅黑" pitchFamily="34" charset="-122"/>
                          <a:ea typeface="微软雅黑" pitchFamily="34" charset="-122"/>
                        </a:rPr>
                        <a:t>申报选择股利经确认的红利权</a:t>
                      </a:r>
                      <a:endParaRPr lang="zh-CN" sz="1600" kern="100" dirty="0">
                        <a:effectLst/>
                        <a:latin typeface="微软雅黑" pitchFamily="34" charset="-122"/>
                        <a:ea typeface="微软雅黑" pitchFamily="34" charset="-122"/>
                        <a:cs typeface="Times New Roman"/>
                      </a:endParaRPr>
                    </a:p>
                  </a:txBody>
                  <a:tcPr marL="68580" marR="68580" marT="0" marB="0"/>
                </a:tc>
              </a:tr>
            </a:tbl>
          </a:graphicData>
        </a:graphic>
      </p:graphicFrame>
      <p:sp>
        <p:nvSpPr>
          <p:cNvPr id="3" name="TextBox 2"/>
          <p:cNvSpPr txBox="1"/>
          <p:nvPr/>
        </p:nvSpPr>
        <p:spPr>
          <a:xfrm>
            <a:off x="691991" y="1196752"/>
            <a:ext cx="2031325" cy="461665"/>
          </a:xfrm>
          <a:prstGeom prst="rect">
            <a:avLst/>
          </a:prstGeom>
          <a:noFill/>
        </p:spPr>
        <p:txBody>
          <a:bodyPr wrap="none" rtlCol="0">
            <a:spAutoFit/>
          </a:bodyPr>
          <a:lstStyle/>
          <a:p>
            <a:r>
              <a:rPr lang="zh-CN" altLang="en-US" sz="2400" dirty="0" smtClean="0">
                <a:latin typeface="微软雅黑" pitchFamily="34" charset="-122"/>
                <a:ea typeface="微软雅黑" pitchFamily="34" charset="-122"/>
              </a:rPr>
              <a:t>权益类别说明</a:t>
            </a:r>
            <a:endParaRPr lang="zh-CN" altLang="en-US" sz="2400" dirty="0">
              <a:latin typeface="微软雅黑" pitchFamily="34" charset="-122"/>
              <a:ea typeface="微软雅黑" pitchFamily="34" charset="-122"/>
            </a:endParaRPr>
          </a:p>
        </p:txBody>
      </p:sp>
      <p:cxnSp>
        <p:nvCxnSpPr>
          <p:cNvPr id="8" name="直接连接符 7"/>
          <p:cNvCxnSpPr/>
          <p:nvPr/>
        </p:nvCxnSpPr>
        <p:spPr>
          <a:xfrm>
            <a:off x="1043608" y="6381328"/>
            <a:ext cx="3528392" cy="0"/>
          </a:xfrm>
          <a:prstGeom prst="line">
            <a:avLst/>
          </a:prstGeom>
          <a:noFill/>
          <a:ln w="38100" cap="flat" cmpd="sng" algn="ctr">
            <a:solidFill>
              <a:srgbClr val="0070C0"/>
            </a:solidFill>
            <a:prstDash val="solid"/>
          </a:ln>
          <a:effectLst/>
        </p:spPr>
      </p:cxnSp>
      <p:graphicFrame>
        <p:nvGraphicFramePr>
          <p:cNvPr id="9" name="表格 8"/>
          <p:cNvGraphicFramePr>
            <a:graphicFrameLocks noGrp="1"/>
          </p:cNvGraphicFramePr>
          <p:nvPr>
            <p:extLst>
              <p:ext uri="{D42A27DB-BD31-4B8C-83A1-F6EECF244321}">
                <p14:modId xmlns:p14="http://schemas.microsoft.com/office/powerpoint/2010/main" xmlns="" val="3849409210"/>
              </p:ext>
            </p:extLst>
          </p:nvPr>
        </p:nvGraphicFramePr>
        <p:xfrm>
          <a:off x="5076056" y="2276872"/>
          <a:ext cx="3384376" cy="2367393"/>
        </p:xfrm>
        <a:graphic>
          <a:graphicData uri="http://schemas.openxmlformats.org/drawingml/2006/table">
            <a:tbl>
              <a:tblPr firstRow="1" firstCol="1" bandRow="1">
                <a:tableStyleId>{5C22544A-7EE6-4342-B048-85BDC9FD1C3A}</a:tableStyleId>
              </a:tblPr>
              <a:tblGrid>
                <a:gridCol w="962382"/>
                <a:gridCol w="2421994"/>
              </a:tblGrid>
              <a:tr h="603717">
                <a:tc>
                  <a:txBody>
                    <a:bodyPr/>
                    <a:lstStyle/>
                    <a:p>
                      <a:pPr algn="ctr">
                        <a:lnSpc>
                          <a:spcPct val="150000"/>
                        </a:lnSpc>
                        <a:spcAft>
                          <a:spcPts val="0"/>
                        </a:spcAft>
                      </a:pPr>
                      <a:r>
                        <a:rPr lang="zh-CN" sz="1600" kern="100" dirty="0">
                          <a:effectLst/>
                          <a:latin typeface="微软雅黑" pitchFamily="34" charset="-122"/>
                          <a:ea typeface="微软雅黑" pitchFamily="34" charset="-122"/>
                        </a:rPr>
                        <a:t>代码</a:t>
                      </a:r>
                      <a:endParaRPr lang="zh-CN" sz="1600" kern="100" dirty="0">
                        <a:effectLst/>
                        <a:latin typeface="微软雅黑" pitchFamily="34" charset="-122"/>
                        <a:ea typeface="微软雅黑" pitchFamily="34" charset="-122"/>
                        <a:cs typeface="Times New Roman"/>
                      </a:endParaRPr>
                    </a:p>
                  </a:txBody>
                  <a:tcPr marL="68580" marR="68580" marT="0" marB="0"/>
                </a:tc>
                <a:tc>
                  <a:txBody>
                    <a:bodyPr/>
                    <a:lstStyle/>
                    <a:p>
                      <a:pPr algn="ctr">
                        <a:lnSpc>
                          <a:spcPct val="150000"/>
                        </a:lnSpc>
                        <a:spcAft>
                          <a:spcPts val="0"/>
                        </a:spcAft>
                      </a:pPr>
                      <a:r>
                        <a:rPr lang="zh-CN" sz="1600" kern="100" dirty="0">
                          <a:effectLst/>
                          <a:latin typeface="微软雅黑" pitchFamily="34" charset="-122"/>
                          <a:ea typeface="微软雅黑" pitchFamily="34" charset="-122"/>
                        </a:rPr>
                        <a:t>含义</a:t>
                      </a:r>
                      <a:endParaRPr lang="zh-CN" sz="1600" kern="100" dirty="0">
                        <a:effectLst/>
                        <a:latin typeface="微软雅黑" pitchFamily="34" charset="-122"/>
                        <a:ea typeface="微软雅黑" pitchFamily="34" charset="-122"/>
                        <a:cs typeface="Times New Roman"/>
                      </a:endParaRPr>
                    </a:p>
                  </a:txBody>
                  <a:tcPr marL="68580" marR="68580" marT="0" marB="0"/>
                </a:tc>
              </a:tr>
              <a:tr h="440919">
                <a:tc>
                  <a:txBody>
                    <a:bodyPr/>
                    <a:lstStyle/>
                    <a:p>
                      <a:pPr algn="ctr">
                        <a:lnSpc>
                          <a:spcPct val="150000"/>
                        </a:lnSpc>
                        <a:spcAft>
                          <a:spcPts val="0"/>
                        </a:spcAft>
                      </a:pPr>
                      <a:r>
                        <a:rPr lang="en-US" altLang="zh-CN" sz="1800" kern="100" dirty="0" smtClean="0">
                          <a:solidFill>
                            <a:schemeClr val="bg1"/>
                          </a:solidFill>
                          <a:effectLst/>
                          <a:latin typeface="Consolas" pitchFamily="49" charset="0"/>
                          <a:ea typeface="微软雅黑" pitchFamily="34" charset="-122"/>
                          <a:cs typeface="Consolas" pitchFamily="49" charset="0"/>
                        </a:rPr>
                        <a:t>GG</a:t>
                      </a:r>
                      <a:endParaRPr lang="zh-CN" sz="1800" kern="100" dirty="0">
                        <a:solidFill>
                          <a:schemeClr val="bg1"/>
                        </a:solidFill>
                        <a:effectLst/>
                        <a:latin typeface="Consolas" pitchFamily="49" charset="0"/>
                        <a:ea typeface="微软雅黑" pitchFamily="34" charset="-122"/>
                        <a:cs typeface="Consolas" pitchFamily="49" charset="0"/>
                      </a:endParaRPr>
                    </a:p>
                  </a:txBody>
                  <a:tcPr marL="68580" marR="68580" marT="0" marB="0"/>
                </a:tc>
                <a:tc>
                  <a:txBody>
                    <a:bodyPr/>
                    <a:lstStyle/>
                    <a:p>
                      <a:pPr algn="l">
                        <a:lnSpc>
                          <a:spcPct val="150000"/>
                        </a:lnSpc>
                        <a:spcAft>
                          <a:spcPts val="0"/>
                        </a:spcAft>
                      </a:pPr>
                      <a:r>
                        <a:rPr lang="zh-CN" altLang="en-US" sz="1600" kern="100" dirty="0" smtClean="0">
                          <a:solidFill>
                            <a:schemeClr val="tx1"/>
                          </a:solidFill>
                          <a:effectLst/>
                          <a:latin typeface="微软雅黑" pitchFamily="34" charset="-122"/>
                          <a:ea typeface="微软雅黑" pitchFamily="34" charset="-122"/>
                          <a:cs typeface="+mn-cs"/>
                        </a:rPr>
                        <a:t>公司收购</a:t>
                      </a:r>
                      <a:endParaRPr lang="zh-CN" sz="1600" kern="100" dirty="0">
                        <a:solidFill>
                          <a:schemeClr val="tx1"/>
                        </a:solidFill>
                        <a:effectLst/>
                        <a:latin typeface="微软雅黑" pitchFamily="34" charset="-122"/>
                        <a:ea typeface="微软雅黑" pitchFamily="34" charset="-122"/>
                        <a:cs typeface="Times New Roman"/>
                      </a:endParaRPr>
                    </a:p>
                  </a:txBody>
                  <a:tcPr marL="68580" marR="68580" marT="0" marB="0"/>
                </a:tc>
              </a:tr>
              <a:tr h="440919">
                <a:tc>
                  <a:txBody>
                    <a:bodyPr/>
                    <a:lstStyle/>
                    <a:p>
                      <a:pPr algn="ctr">
                        <a:lnSpc>
                          <a:spcPct val="150000"/>
                        </a:lnSpc>
                        <a:spcAft>
                          <a:spcPts val="0"/>
                        </a:spcAft>
                      </a:pPr>
                      <a:r>
                        <a:rPr lang="en-US" sz="1800" kern="100" dirty="0" smtClean="0">
                          <a:effectLst/>
                          <a:latin typeface="Consolas" pitchFamily="49" charset="0"/>
                          <a:ea typeface="微软雅黑" pitchFamily="34" charset="-122"/>
                          <a:cs typeface="Consolas" pitchFamily="49" charset="0"/>
                        </a:rPr>
                        <a:t>P</a:t>
                      </a:r>
                      <a:endParaRPr lang="zh-CN" sz="1800" kern="100" dirty="0">
                        <a:effectLst/>
                        <a:latin typeface="Consolas" pitchFamily="49" charset="0"/>
                        <a:ea typeface="微软雅黑" pitchFamily="34" charset="-122"/>
                        <a:cs typeface="Consolas" pitchFamily="49" charset="0"/>
                      </a:endParaRPr>
                    </a:p>
                  </a:txBody>
                  <a:tcPr marL="68580" marR="68580" marT="0" marB="0"/>
                </a:tc>
                <a:tc>
                  <a:txBody>
                    <a:bodyPr/>
                    <a:lstStyle/>
                    <a:p>
                      <a:pPr algn="l">
                        <a:lnSpc>
                          <a:spcPct val="150000"/>
                        </a:lnSpc>
                        <a:spcAft>
                          <a:spcPts val="0"/>
                        </a:spcAft>
                      </a:pPr>
                      <a:r>
                        <a:rPr lang="zh-CN" sz="1600" kern="100" dirty="0" smtClean="0">
                          <a:effectLst/>
                          <a:latin typeface="微软雅黑" pitchFamily="34" charset="-122"/>
                          <a:ea typeface="微软雅黑" pitchFamily="34" charset="-122"/>
                        </a:rPr>
                        <a:t>配股</a:t>
                      </a:r>
                      <a:endParaRPr lang="zh-CN" sz="1600" kern="100" dirty="0">
                        <a:effectLst/>
                        <a:latin typeface="微软雅黑" pitchFamily="34" charset="-122"/>
                        <a:ea typeface="微软雅黑" pitchFamily="34" charset="-122"/>
                        <a:cs typeface="Times New Roman"/>
                      </a:endParaRPr>
                    </a:p>
                  </a:txBody>
                  <a:tcPr marL="68580" marR="68580" marT="0" marB="0"/>
                </a:tc>
              </a:tr>
              <a:tr h="440919">
                <a:tc>
                  <a:txBody>
                    <a:bodyPr/>
                    <a:lstStyle/>
                    <a:p>
                      <a:pPr algn="ctr">
                        <a:lnSpc>
                          <a:spcPct val="150000"/>
                        </a:lnSpc>
                        <a:spcAft>
                          <a:spcPts val="0"/>
                        </a:spcAft>
                      </a:pPr>
                      <a:r>
                        <a:rPr lang="en-US" altLang="zh-CN" sz="1800" kern="100" dirty="0" smtClean="0">
                          <a:effectLst/>
                          <a:latin typeface="Consolas" pitchFamily="49" charset="0"/>
                          <a:ea typeface="微软雅黑" pitchFamily="34" charset="-122"/>
                          <a:cs typeface="Consolas" pitchFamily="49" charset="0"/>
                        </a:rPr>
                        <a:t>S</a:t>
                      </a:r>
                      <a:endParaRPr lang="zh-CN" sz="1800" kern="100" dirty="0">
                        <a:effectLst/>
                        <a:latin typeface="Consolas" pitchFamily="49" charset="0"/>
                        <a:ea typeface="微软雅黑" pitchFamily="34" charset="-122"/>
                        <a:cs typeface="Consolas" pitchFamily="49" charset="0"/>
                      </a:endParaRPr>
                    </a:p>
                  </a:txBody>
                  <a:tcPr marL="68580" marR="68580" marT="0" marB="0"/>
                </a:tc>
                <a:tc>
                  <a:txBody>
                    <a:bodyPr/>
                    <a:lstStyle/>
                    <a:p>
                      <a:pPr algn="l">
                        <a:lnSpc>
                          <a:spcPct val="150000"/>
                        </a:lnSpc>
                        <a:spcAft>
                          <a:spcPts val="0"/>
                        </a:spcAft>
                      </a:pPr>
                      <a:r>
                        <a:rPr lang="zh-CN" altLang="en-US" sz="1600" kern="100" dirty="0" smtClean="0">
                          <a:effectLst/>
                          <a:latin typeface="微软雅黑" pitchFamily="34" charset="-122"/>
                          <a:ea typeface="微软雅黑" pitchFamily="34" charset="-122"/>
                        </a:rPr>
                        <a:t>送股</a:t>
                      </a:r>
                      <a:r>
                        <a:rPr lang="en-US" altLang="zh-CN" sz="1600" kern="100" dirty="0" smtClean="0">
                          <a:effectLst/>
                          <a:latin typeface="微软雅黑" pitchFamily="34" charset="-122"/>
                          <a:ea typeface="微软雅黑" pitchFamily="34" charset="-122"/>
                        </a:rPr>
                        <a:t>/</a:t>
                      </a:r>
                      <a:r>
                        <a:rPr lang="zh-CN" altLang="en-US" sz="1600" kern="100" dirty="0" smtClean="0">
                          <a:effectLst/>
                          <a:latin typeface="微软雅黑" pitchFamily="34" charset="-122"/>
                          <a:ea typeface="微软雅黑" pitchFamily="34" charset="-122"/>
                        </a:rPr>
                        <a:t>派送权证</a:t>
                      </a:r>
                      <a:endParaRPr lang="zh-CN" sz="1600" kern="100" dirty="0">
                        <a:effectLst/>
                        <a:latin typeface="微软雅黑" pitchFamily="34" charset="-122"/>
                        <a:ea typeface="微软雅黑" pitchFamily="34" charset="-122"/>
                        <a:cs typeface="Times New Roman"/>
                      </a:endParaRPr>
                    </a:p>
                  </a:txBody>
                  <a:tcPr marL="68580" marR="68580" marT="0" marB="0"/>
                </a:tc>
              </a:tr>
              <a:tr h="440919">
                <a:tc>
                  <a:txBody>
                    <a:bodyPr/>
                    <a:lstStyle/>
                    <a:p>
                      <a:pPr algn="ctr">
                        <a:lnSpc>
                          <a:spcPct val="150000"/>
                        </a:lnSpc>
                        <a:spcAft>
                          <a:spcPts val="0"/>
                        </a:spcAft>
                      </a:pPr>
                      <a:r>
                        <a:rPr lang="en-US" sz="1800" kern="100" dirty="0">
                          <a:effectLst/>
                          <a:latin typeface="Consolas" pitchFamily="49" charset="0"/>
                          <a:ea typeface="微软雅黑" pitchFamily="34" charset="-122"/>
                          <a:cs typeface="Consolas" pitchFamily="49" charset="0"/>
                        </a:rPr>
                        <a:t>HL</a:t>
                      </a:r>
                      <a:endParaRPr lang="zh-CN" sz="1800" kern="100" dirty="0">
                        <a:effectLst/>
                        <a:latin typeface="Consolas" pitchFamily="49" charset="0"/>
                        <a:ea typeface="微软雅黑" pitchFamily="34" charset="-122"/>
                        <a:cs typeface="Consolas" pitchFamily="49" charset="0"/>
                      </a:endParaRPr>
                    </a:p>
                  </a:txBody>
                  <a:tcPr marL="68580" marR="68580" marT="0" marB="0"/>
                </a:tc>
                <a:tc>
                  <a:txBody>
                    <a:bodyPr/>
                    <a:lstStyle/>
                    <a:p>
                      <a:pPr algn="l">
                        <a:lnSpc>
                          <a:spcPct val="150000"/>
                        </a:lnSpc>
                        <a:spcAft>
                          <a:spcPts val="0"/>
                        </a:spcAft>
                      </a:pPr>
                      <a:r>
                        <a:rPr lang="zh-CN" sz="1600" kern="100" dirty="0" smtClean="0">
                          <a:effectLst/>
                          <a:latin typeface="微软雅黑" pitchFamily="34" charset="-122"/>
                          <a:ea typeface="微软雅黑" pitchFamily="34" charset="-122"/>
                        </a:rPr>
                        <a:t>红利</a:t>
                      </a:r>
                      <a:endParaRPr lang="zh-CN" sz="1600" kern="100" dirty="0">
                        <a:effectLst/>
                        <a:latin typeface="微软雅黑" pitchFamily="34" charset="-122"/>
                        <a:ea typeface="微软雅黑" pitchFamily="34" charset="-122"/>
                        <a:cs typeface="Times New Roman"/>
                      </a:endParaRPr>
                    </a:p>
                  </a:txBody>
                  <a:tcPr marL="68580" marR="68580" marT="0" marB="0"/>
                </a:tc>
              </a:tr>
            </a:tbl>
          </a:graphicData>
        </a:graphic>
      </p:graphicFrame>
      <p:sp>
        <p:nvSpPr>
          <p:cNvPr id="10" name="椭圆 9"/>
          <p:cNvSpPr/>
          <p:nvPr/>
        </p:nvSpPr>
        <p:spPr bwMode="auto">
          <a:xfrm>
            <a:off x="251520" y="1700808"/>
            <a:ext cx="792088" cy="792088"/>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CN" altLang="en-US" sz="3200" dirty="0">
                <a:solidFill>
                  <a:schemeClr val="bg1"/>
                </a:solidFill>
                <a:latin typeface="微软雅黑" pitchFamily="34" charset="-122"/>
                <a:ea typeface="微软雅黑" pitchFamily="34" charset="-122"/>
              </a:rPr>
              <a:t>深</a:t>
            </a:r>
            <a:endParaRPr kumimoji="0" lang="zh-CN" altLang="en-US" sz="3200" b="0" i="0" u="none" strike="noStrike" cap="none" normalizeH="0" baseline="0" dirty="0" smtClean="0">
              <a:ln>
                <a:noFill/>
              </a:ln>
              <a:solidFill>
                <a:schemeClr val="bg1"/>
              </a:solidFill>
              <a:effectLst/>
              <a:latin typeface="微软雅黑" pitchFamily="34" charset="-122"/>
              <a:ea typeface="微软雅黑" pitchFamily="34" charset="-122"/>
            </a:endParaRPr>
          </a:p>
        </p:txBody>
      </p:sp>
      <p:sp>
        <p:nvSpPr>
          <p:cNvPr id="11" name="椭圆 10"/>
          <p:cNvSpPr/>
          <p:nvPr/>
        </p:nvSpPr>
        <p:spPr bwMode="auto">
          <a:xfrm>
            <a:off x="4644008" y="1703492"/>
            <a:ext cx="792088" cy="792088"/>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CN" altLang="en-US" sz="3200" dirty="0">
                <a:solidFill>
                  <a:schemeClr val="bg1"/>
                </a:solidFill>
                <a:latin typeface="微软雅黑" pitchFamily="34" charset="-122"/>
                <a:ea typeface="微软雅黑" pitchFamily="34" charset="-122"/>
              </a:rPr>
              <a:t>沪</a:t>
            </a:r>
            <a:endParaRPr kumimoji="0" lang="zh-CN" altLang="en-US" sz="3200" b="0" i="0" u="none" strike="noStrike" cap="none" normalizeH="0" baseline="0" dirty="0" smtClean="0">
              <a:ln>
                <a:noFill/>
              </a:ln>
              <a:solidFill>
                <a:schemeClr val="bg1"/>
              </a:solidFill>
              <a:effectLst/>
              <a:latin typeface="微软雅黑" pitchFamily="34" charset="-122"/>
              <a:ea typeface="微软雅黑" pitchFamily="34" charset="-122"/>
            </a:endParaRPr>
          </a:p>
        </p:txBody>
      </p:sp>
      <p:sp>
        <p:nvSpPr>
          <p:cNvPr id="12" name="矩形 11"/>
          <p:cNvSpPr/>
          <p:nvPr/>
        </p:nvSpPr>
        <p:spPr>
          <a:xfrm>
            <a:off x="971600" y="6011996"/>
            <a:ext cx="5760640" cy="369332"/>
          </a:xfrm>
          <a:prstGeom prst="rect">
            <a:avLst/>
          </a:prstGeom>
        </p:spPr>
        <p:txBody>
          <a:bodyPr wrap="square">
            <a:spAutoFit/>
          </a:bodyPr>
          <a:lstStyle/>
          <a:p>
            <a:pPr algn="just">
              <a:spcAft>
                <a:spcPts val="0"/>
              </a:spcAft>
            </a:pPr>
            <a:r>
              <a:rPr lang="zh-CN" altLang="en-US" b="1" kern="100" dirty="0">
                <a:solidFill>
                  <a:srgbClr val="0070C0"/>
                </a:solidFill>
                <a:latin typeface="微软雅黑" pitchFamily="34" charset="-122"/>
                <a:ea typeface="微软雅黑" pitchFamily="34" charset="-122"/>
                <a:cs typeface="Times New Roman"/>
              </a:rPr>
              <a:t>*注</a:t>
            </a:r>
            <a:r>
              <a:rPr lang="zh-CN" altLang="en-US" b="1" kern="100" dirty="0" smtClean="0">
                <a:solidFill>
                  <a:srgbClr val="0070C0"/>
                </a:solidFill>
                <a:latin typeface="微软雅黑" pitchFamily="34" charset="-122"/>
                <a:ea typeface="微软雅黑" pitchFamily="34" charset="-122"/>
                <a:cs typeface="Times New Roman"/>
              </a:rPr>
              <a:t>：沪深在权益表达上有所不同。</a:t>
            </a:r>
            <a:endParaRPr lang="zh-CN" altLang="en-US" b="1" kern="100" dirty="0">
              <a:solidFill>
                <a:srgbClr val="0070C0"/>
              </a:solidFill>
              <a:latin typeface="微软雅黑" pitchFamily="34" charset="-122"/>
              <a:ea typeface="微软雅黑" pitchFamily="34" charset="-122"/>
              <a:cs typeface="Times New Roman"/>
            </a:endParaRPr>
          </a:p>
        </p:txBody>
      </p:sp>
      <p:cxnSp>
        <p:nvCxnSpPr>
          <p:cNvPr id="13" name="直接连接符 12"/>
          <p:cNvCxnSpPr/>
          <p:nvPr/>
        </p:nvCxnSpPr>
        <p:spPr bwMode="auto">
          <a:xfrm>
            <a:off x="4211960" y="3140968"/>
            <a:ext cx="1116124" cy="0"/>
          </a:xfrm>
          <a:prstGeom prst="line">
            <a:avLst/>
          </a:prstGeom>
          <a:gradFill rotWithShape="1">
            <a:gsLst>
              <a:gs pos="0">
                <a:srgbClr val="FF9933"/>
              </a:gs>
              <a:gs pos="100000">
                <a:srgbClr val="FF6600"/>
              </a:gs>
            </a:gsLst>
            <a:lin ang="5400000" scaled="1"/>
          </a:gradFill>
          <a:ln w="19050" cap="flat" cmpd="sng" algn="ctr">
            <a:solidFill>
              <a:schemeClr val="accent3"/>
            </a:solidFill>
            <a:prstDash val="lgDashDot"/>
            <a:round/>
            <a:headEnd type="none" w="med" len="med"/>
            <a:tailEnd type="none" w="med" len="med"/>
          </a:ln>
          <a:effectLst/>
        </p:spPr>
      </p:cxnSp>
      <p:cxnSp>
        <p:nvCxnSpPr>
          <p:cNvPr id="14" name="直接连接符 13"/>
          <p:cNvCxnSpPr/>
          <p:nvPr/>
        </p:nvCxnSpPr>
        <p:spPr bwMode="auto">
          <a:xfrm>
            <a:off x="4211960" y="3573016"/>
            <a:ext cx="1116124" cy="0"/>
          </a:xfrm>
          <a:prstGeom prst="line">
            <a:avLst/>
          </a:prstGeom>
          <a:gradFill rotWithShape="1">
            <a:gsLst>
              <a:gs pos="0">
                <a:srgbClr val="FF9933"/>
              </a:gs>
              <a:gs pos="100000">
                <a:srgbClr val="FF6600"/>
              </a:gs>
            </a:gsLst>
            <a:lin ang="5400000" scaled="1"/>
          </a:gradFill>
          <a:ln w="19050" cap="flat" cmpd="sng" algn="ctr">
            <a:solidFill>
              <a:schemeClr val="accent3"/>
            </a:solidFill>
            <a:prstDash val="lgDashDot"/>
            <a:round/>
            <a:headEnd type="none" w="med" len="med"/>
            <a:tailEnd type="none" w="med" len="med"/>
          </a:ln>
          <a:effectLst/>
        </p:spPr>
      </p:cxnSp>
      <p:cxnSp>
        <p:nvCxnSpPr>
          <p:cNvPr id="15" name="直接连接符 14"/>
          <p:cNvCxnSpPr/>
          <p:nvPr/>
        </p:nvCxnSpPr>
        <p:spPr bwMode="auto">
          <a:xfrm>
            <a:off x="4211643" y="4005064"/>
            <a:ext cx="1116124" cy="0"/>
          </a:xfrm>
          <a:prstGeom prst="line">
            <a:avLst/>
          </a:prstGeom>
          <a:gradFill rotWithShape="1">
            <a:gsLst>
              <a:gs pos="0">
                <a:srgbClr val="FF9933"/>
              </a:gs>
              <a:gs pos="100000">
                <a:srgbClr val="FF6600"/>
              </a:gs>
            </a:gsLst>
            <a:lin ang="5400000" scaled="1"/>
          </a:gradFill>
          <a:ln w="19050" cap="flat" cmpd="sng" algn="ctr">
            <a:solidFill>
              <a:schemeClr val="accent3"/>
            </a:solidFill>
            <a:prstDash val="lgDashDot"/>
            <a:round/>
            <a:headEnd type="none" w="med" len="med"/>
            <a:tailEnd type="none" w="med" len="med"/>
          </a:ln>
          <a:effectLst/>
        </p:spPr>
      </p:cxnSp>
      <p:cxnSp>
        <p:nvCxnSpPr>
          <p:cNvPr id="16" name="直接连接符 15"/>
          <p:cNvCxnSpPr/>
          <p:nvPr/>
        </p:nvCxnSpPr>
        <p:spPr bwMode="auto">
          <a:xfrm>
            <a:off x="4211643" y="4437112"/>
            <a:ext cx="1116124" cy="0"/>
          </a:xfrm>
          <a:prstGeom prst="line">
            <a:avLst/>
          </a:prstGeom>
          <a:gradFill rotWithShape="1">
            <a:gsLst>
              <a:gs pos="0">
                <a:srgbClr val="FF9933"/>
              </a:gs>
              <a:gs pos="100000">
                <a:srgbClr val="FF6600"/>
              </a:gs>
            </a:gsLst>
            <a:lin ang="5400000" scaled="1"/>
          </a:gradFill>
          <a:ln w="19050" cap="flat" cmpd="sng" algn="ctr">
            <a:solidFill>
              <a:schemeClr val="accent3"/>
            </a:solidFill>
            <a:prstDash val="lgDashDot"/>
            <a:round/>
            <a:headEnd type="none" w="med" len="med"/>
            <a:tailEnd type="none" w="med" len="med"/>
          </a:ln>
          <a:effectLst/>
        </p:spPr>
      </p:cxnSp>
    </p:spTree>
    <p:extLst>
      <p:ext uri="{BB962C8B-B14F-4D97-AF65-F5344CB8AC3E}">
        <p14:creationId xmlns:p14="http://schemas.microsoft.com/office/powerpoint/2010/main" xmlns="" val="412306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b="1" dirty="0" smtClean="0">
                <a:latin typeface="微软雅黑" pitchFamily="34" charset="-122"/>
                <a:ea typeface="微软雅黑" pitchFamily="34" charset="-122"/>
              </a:rPr>
              <a:t>冻结业务</a:t>
            </a:r>
            <a:endParaRPr lang="zh-CN" altLang="en-US" b="1" dirty="0">
              <a:latin typeface="微软雅黑" pitchFamily="34" charset="-122"/>
              <a:ea typeface="微软雅黑" pitchFamily="34" charset="-122"/>
            </a:endParaRPr>
          </a:p>
        </p:txBody>
      </p:sp>
      <p:sp>
        <p:nvSpPr>
          <p:cNvPr id="2" name="文本占位符 1"/>
          <p:cNvSpPr>
            <a:spLocks noGrp="1"/>
          </p:cNvSpPr>
          <p:nvPr>
            <p:ph type="body" idx="1"/>
          </p:nvPr>
        </p:nvSpPr>
        <p:spPr/>
        <p:txBody>
          <a:bodyPr/>
          <a:lstStyle/>
          <a:p>
            <a:r>
              <a:rPr lang="en-US" altLang="zh-CN" sz="4000" dirty="0" smtClean="0">
                <a:latin typeface="微软雅黑" pitchFamily="34" charset="-122"/>
                <a:ea typeface="微软雅黑" pitchFamily="34" charset="-122"/>
              </a:rPr>
              <a:t>3.2</a:t>
            </a:r>
            <a:endParaRPr lang="en-US" altLang="zh-CN" sz="4000" dirty="0">
              <a:latin typeface="微软雅黑" pitchFamily="34" charset="-122"/>
              <a:ea typeface="微软雅黑" pitchFamily="34" charset="-122"/>
            </a:endParaRPr>
          </a:p>
        </p:txBody>
      </p:sp>
    </p:spTree>
    <p:extLst>
      <p:ext uri="{BB962C8B-B14F-4D97-AF65-F5344CB8AC3E}">
        <p14:creationId xmlns:p14="http://schemas.microsoft.com/office/powerpoint/2010/main" xmlns="" val="10745498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ChangeArrowheads="1"/>
          </p:cNvSpPr>
          <p:nvPr/>
        </p:nvSpPr>
        <p:spPr bwMode="auto">
          <a:xfrm>
            <a:off x="676275" y="188913"/>
            <a:ext cx="84328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r>
              <a:rPr lang="zh-CN" altLang="en-US" sz="2600" b="1" dirty="0" smtClean="0">
                <a:solidFill>
                  <a:schemeClr val="bg1"/>
                </a:solidFill>
                <a:latin typeface="微软雅黑" pitchFamily="34" charset="-122"/>
                <a:ea typeface="微软雅黑" pitchFamily="34" charset="-122"/>
              </a:rPr>
              <a:t>冻结案例</a:t>
            </a:r>
            <a:endParaRPr lang="en-GB" altLang="en-GB" sz="2600" b="1" dirty="0">
              <a:solidFill>
                <a:schemeClr val="bg1"/>
              </a:solidFill>
              <a:latin typeface="微软雅黑" pitchFamily="34" charset="-122"/>
              <a:ea typeface="微软雅黑" pitchFamily="34" charset="-122"/>
            </a:endParaRPr>
          </a:p>
        </p:txBody>
      </p:sp>
      <p:sp>
        <p:nvSpPr>
          <p:cNvPr id="8" name="矩形 7"/>
          <p:cNvSpPr/>
          <p:nvPr/>
        </p:nvSpPr>
        <p:spPr>
          <a:xfrm>
            <a:off x="467544" y="1196752"/>
            <a:ext cx="5328592" cy="2677656"/>
          </a:xfrm>
          <a:prstGeom prst="rect">
            <a:avLst/>
          </a:prstGeom>
        </p:spPr>
        <p:txBody>
          <a:bodyPr wrap="square">
            <a:spAutoFit/>
          </a:bodyPr>
          <a:lstStyle/>
          <a:p>
            <a:pPr>
              <a:lnSpc>
                <a:spcPct val="150000"/>
              </a:lnSpc>
            </a:pPr>
            <a:r>
              <a:rPr lang="en-US" altLang="zh-CN" sz="1600" dirty="0" smtClean="0">
                <a:latin typeface="微软雅黑" pitchFamily="34" charset="-122"/>
                <a:ea typeface="微软雅黑" pitchFamily="34" charset="-122"/>
              </a:rPr>
              <a:t>2016</a:t>
            </a:r>
            <a:r>
              <a:rPr lang="zh-CN" altLang="en-US" sz="1600" dirty="0" smtClean="0">
                <a:latin typeface="微软雅黑" pitchFamily="34" charset="-122"/>
                <a:ea typeface="微软雅黑" pitchFamily="34" charset="-122"/>
              </a:rPr>
              <a:t>年</a:t>
            </a:r>
            <a:r>
              <a:rPr lang="en-US" altLang="zh-CN" sz="1600" dirty="0" smtClean="0">
                <a:latin typeface="微软雅黑" pitchFamily="34" charset="-122"/>
                <a:ea typeface="微软雅黑" pitchFamily="34" charset="-122"/>
              </a:rPr>
              <a:t>3</a:t>
            </a:r>
            <a:r>
              <a:rPr lang="zh-CN" altLang="en-US" sz="1600" dirty="0" smtClean="0">
                <a:latin typeface="微软雅黑" pitchFamily="34" charset="-122"/>
                <a:ea typeface="微软雅黑" pitchFamily="34" charset="-122"/>
              </a:rPr>
              <a:t>月</a:t>
            </a:r>
            <a:r>
              <a:rPr lang="en-US" altLang="zh-CN" sz="1600" dirty="0" smtClean="0">
                <a:latin typeface="微软雅黑" pitchFamily="34" charset="-122"/>
                <a:ea typeface="微软雅黑" pitchFamily="34" charset="-122"/>
              </a:rPr>
              <a:t>13</a:t>
            </a:r>
            <a:r>
              <a:rPr lang="zh-CN" altLang="en-US" sz="1600" dirty="0" smtClean="0">
                <a:latin typeface="微软雅黑" pitchFamily="34" charset="-122"/>
                <a:ea typeface="微软雅黑" pitchFamily="34" charset="-122"/>
              </a:rPr>
              <a:t>日日终，投资者账户上共持有股票</a:t>
            </a:r>
            <a:r>
              <a:rPr lang="en-US" altLang="zh-CN" sz="1600" dirty="0" smtClean="0">
                <a:latin typeface="微软雅黑" pitchFamily="34" charset="-122"/>
                <a:ea typeface="微软雅黑" pitchFamily="34" charset="-122"/>
              </a:rPr>
              <a:t>1200</a:t>
            </a:r>
            <a:r>
              <a:rPr lang="zh-CN" altLang="en-US" sz="1600" dirty="0" smtClean="0">
                <a:latin typeface="微软雅黑" pitchFamily="34" charset="-122"/>
                <a:ea typeface="微软雅黑" pitchFamily="34" charset="-122"/>
              </a:rPr>
              <a:t>股，其中</a:t>
            </a:r>
            <a:r>
              <a:rPr lang="en-US" altLang="zh-CN" sz="1600" dirty="0" smtClean="0">
                <a:latin typeface="微软雅黑" pitchFamily="34" charset="-122"/>
                <a:ea typeface="微软雅黑" pitchFamily="34" charset="-122"/>
              </a:rPr>
              <a:t>200</a:t>
            </a:r>
            <a:r>
              <a:rPr lang="zh-CN" altLang="en-US" sz="1600" dirty="0" smtClean="0">
                <a:latin typeface="微软雅黑" pitchFamily="34" charset="-122"/>
                <a:ea typeface="微软雅黑" pitchFamily="34" charset="-122"/>
              </a:rPr>
              <a:t>股被司法冻结。</a:t>
            </a:r>
            <a:r>
              <a:rPr lang="en-US" altLang="zh-CN" sz="1600" dirty="0" smtClean="0">
                <a:latin typeface="微软雅黑" pitchFamily="34" charset="-122"/>
                <a:ea typeface="微软雅黑" pitchFamily="34" charset="-122"/>
              </a:rPr>
              <a:t>3</a:t>
            </a:r>
            <a:r>
              <a:rPr lang="zh-CN" altLang="zh-CN" sz="1600" dirty="0">
                <a:latin typeface="微软雅黑" pitchFamily="34" charset="-122"/>
                <a:ea typeface="微软雅黑" pitchFamily="34" charset="-122"/>
              </a:rPr>
              <a:t>月</a:t>
            </a:r>
            <a:r>
              <a:rPr lang="en-US" altLang="zh-CN" sz="1600" dirty="0">
                <a:latin typeface="微软雅黑" pitchFamily="34" charset="-122"/>
                <a:ea typeface="微软雅黑" pitchFamily="34" charset="-122"/>
              </a:rPr>
              <a:t>14</a:t>
            </a:r>
            <a:r>
              <a:rPr lang="zh-CN" altLang="zh-CN" sz="1600" dirty="0">
                <a:latin typeface="微软雅黑" pitchFamily="34" charset="-122"/>
                <a:ea typeface="微软雅黑" pitchFamily="34" charset="-122"/>
              </a:rPr>
              <a:t>日，券商通过</a:t>
            </a:r>
            <a:r>
              <a:rPr lang="en-US" altLang="zh-CN" sz="1600" dirty="0" smtClean="0">
                <a:latin typeface="微软雅黑" pitchFamily="34" charset="-122"/>
                <a:ea typeface="微软雅黑" pitchFamily="34" charset="-122"/>
              </a:rPr>
              <a:t>D-COM</a:t>
            </a:r>
            <a:r>
              <a:rPr lang="zh-CN" altLang="zh-CN" sz="1600" dirty="0">
                <a:latin typeface="微软雅黑" pitchFamily="34" charset="-122"/>
                <a:ea typeface="微软雅黑" pitchFamily="34" charset="-122"/>
              </a:rPr>
              <a:t>申报了一笔</a:t>
            </a:r>
            <a:r>
              <a:rPr lang="en-US" altLang="zh-CN" sz="1600" dirty="0">
                <a:latin typeface="微软雅黑" pitchFamily="34" charset="-122"/>
                <a:ea typeface="微软雅黑" pitchFamily="34" charset="-122"/>
              </a:rPr>
              <a:t>1500</a:t>
            </a:r>
            <a:r>
              <a:rPr lang="zh-CN" altLang="zh-CN" sz="1600" dirty="0">
                <a:latin typeface="微软雅黑" pitchFamily="34" charset="-122"/>
                <a:ea typeface="微软雅黑" pitchFamily="34" charset="-122"/>
              </a:rPr>
              <a:t>股的司法冻结，联冻深度</a:t>
            </a:r>
            <a:r>
              <a:rPr lang="zh-CN" altLang="zh-CN" sz="1600" dirty="0" smtClean="0">
                <a:latin typeface="微软雅黑" pitchFamily="34" charset="-122"/>
                <a:ea typeface="微软雅黑" pitchFamily="34" charset="-122"/>
              </a:rPr>
              <a:t>为</a:t>
            </a:r>
            <a:r>
              <a:rPr lang="en-US" altLang="zh-CN" sz="1600" dirty="0" smtClean="0">
                <a:latin typeface="微软雅黑" pitchFamily="34" charset="-122"/>
                <a:ea typeface="微软雅黑" pitchFamily="34" charset="-122"/>
              </a:rPr>
              <a:t>2</a:t>
            </a:r>
            <a:r>
              <a:rPr lang="zh-CN" altLang="en-US" sz="1600" dirty="0" smtClean="0">
                <a:latin typeface="微软雅黑" pitchFamily="34" charset="-122"/>
                <a:ea typeface="微软雅黑" pitchFamily="34" charset="-122"/>
              </a:rPr>
              <a:t>（冻结原股、红股）</a:t>
            </a:r>
            <a:r>
              <a:rPr lang="zh-CN" altLang="zh-CN" sz="1600" dirty="0" smtClean="0">
                <a:latin typeface="微软雅黑" pitchFamily="34" charset="-122"/>
                <a:ea typeface="微软雅黑" pitchFamily="34" charset="-122"/>
              </a:rPr>
              <a:t>。</a:t>
            </a:r>
            <a:r>
              <a:rPr lang="zh-CN" altLang="zh-CN" sz="1600" dirty="0">
                <a:latin typeface="微软雅黑" pitchFamily="34" charset="-122"/>
                <a:ea typeface="微软雅黑" pitchFamily="34" charset="-122"/>
              </a:rPr>
              <a:t>日终处理完成后，</a:t>
            </a:r>
            <a:r>
              <a:rPr lang="en-US" altLang="zh-CN" sz="1600" dirty="0">
                <a:latin typeface="微软雅黑" pitchFamily="34" charset="-122"/>
                <a:ea typeface="微软雅黑" pitchFamily="34" charset="-122"/>
              </a:rPr>
              <a:t>1000</a:t>
            </a:r>
            <a:r>
              <a:rPr lang="zh-CN" altLang="zh-CN" sz="1600" dirty="0">
                <a:latin typeface="微软雅黑" pitchFamily="34" charset="-122"/>
                <a:ea typeface="微软雅黑" pitchFamily="34" charset="-122"/>
              </a:rPr>
              <a:t>股成功冻结，</a:t>
            </a:r>
            <a:r>
              <a:rPr lang="en-US" altLang="zh-CN" sz="1600" dirty="0">
                <a:latin typeface="微软雅黑" pitchFamily="34" charset="-122"/>
                <a:ea typeface="微软雅黑" pitchFamily="34" charset="-122"/>
              </a:rPr>
              <a:t>200</a:t>
            </a:r>
            <a:r>
              <a:rPr lang="zh-CN" altLang="zh-CN" sz="1600" dirty="0">
                <a:latin typeface="微软雅黑" pitchFamily="34" charset="-122"/>
                <a:ea typeface="微软雅黑" pitchFamily="34" charset="-122"/>
              </a:rPr>
              <a:t>股转为轮候冻结，</a:t>
            </a:r>
            <a:r>
              <a:rPr lang="en-US" altLang="zh-CN" sz="1600" dirty="0">
                <a:latin typeface="微软雅黑" pitchFamily="34" charset="-122"/>
                <a:ea typeface="微软雅黑" pitchFamily="34" charset="-122"/>
              </a:rPr>
              <a:t>300</a:t>
            </a:r>
            <a:r>
              <a:rPr lang="zh-CN" altLang="zh-CN" sz="1600" dirty="0">
                <a:latin typeface="微软雅黑" pitchFamily="34" charset="-122"/>
                <a:ea typeface="微软雅黑" pitchFamily="34" charset="-122"/>
              </a:rPr>
              <a:t>股失败</a:t>
            </a:r>
            <a:r>
              <a:rPr lang="zh-CN" altLang="zh-CN" sz="1600" dirty="0" smtClean="0">
                <a:latin typeface="微软雅黑" pitchFamily="34" charset="-122"/>
                <a:ea typeface="微软雅黑" pitchFamily="34" charset="-122"/>
              </a:rPr>
              <a:t>。</a:t>
            </a:r>
            <a:endParaRPr lang="en-US" altLang="zh-CN" sz="1600" dirty="0" smtClean="0">
              <a:latin typeface="微软雅黑" pitchFamily="34" charset="-122"/>
              <a:ea typeface="微软雅黑" pitchFamily="34" charset="-122"/>
            </a:endParaRPr>
          </a:p>
          <a:p>
            <a:pPr>
              <a:lnSpc>
                <a:spcPct val="150000"/>
              </a:lnSpc>
            </a:pPr>
            <a:endParaRPr lang="en-US" altLang="zh-CN" sz="1600" dirty="0" smtClean="0">
              <a:latin typeface="微软雅黑" pitchFamily="34" charset="-122"/>
              <a:ea typeface="微软雅黑" pitchFamily="34" charset="-122"/>
            </a:endParaRPr>
          </a:p>
          <a:p>
            <a:pPr>
              <a:lnSpc>
                <a:spcPct val="150000"/>
              </a:lnSpc>
            </a:pPr>
            <a:r>
              <a:rPr lang="zh-CN" altLang="zh-CN" sz="1600" dirty="0" smtClean="0">
                <a:latin typeface="微软雅黑" pitchFamily="34" charset="-122"/>
                <a:ea typeface="微软雅黑" pitchFamily="34" charset="-122"/>
              </a:rPr>
              <a:t>以上</a:t>
            </a:r>
            <a:r>
              <a:rPr lang="zh-CN" altLang="zh-CN" sz="1600" dirty="0">
                <a:latin typeface="微软雅黑" pitchFamily="34" charset="-122"/>
                <a:ea typeface="微软雅黑" pitchFamily="34" charset="-122"/>
              </a:rPr>
              <a:t>三个数据接口的安排如下：</a:t>
            </a:r>
            <a:endParaRPr lang="zh-CN" altLang="en-US" sz="1600" dirty="0">
              <a:latin typeface="微软雅黑" pitchFamily="34" charset="-122"/>
              <a:ea typeface="微软雅黑" pitchFamily="34" charset="-122"/>
            </a:endParaRPr>
          </a:p>
        </p:txBody>
      </p:sp>
    </p:spTree>
    <p:extLst>
      <p:ext uri="{BB962C8B-B14F-4D97-AF65-F5344CB8AC3E}">
        <p14:creationId xmlns:p14="http://schemas.microsoft.com/office/powerpoint/2010/main" xmlns="" val="36891369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ChangeArrowheads="1"/>
          </p:cNvSpPr>
          <p:nvPr/>
        </p:nvSpPr>
        <p:spPr bwMode="auto">
          <a:xfrm>
            <a:off x="676275" y="188913"/>
            <a:ext cx="84328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r>
              <a:rPr lang="zh-CN" altLang="en-US" sz="2600" b="1" dirty="0" smtClean="0">
                <a:solidFill>
                  <a:schemeClr val="bg1"/>
                </a:solidFill>
                <a:latin typeface="微软雅黑" pitchFamily="34" charset="-122"/>
                <a:ea typeface="微软雅黑" pitchFamily="34" charset="-122"/>
              </a:rPr>
              <a:t>冻结案例</a:t>
            </a:r>
            <a:endParaRPr lang="en-GB" altLang="en-GB" sz="2600" b="1" dirty="0">
              <a:solidFill>
                <a:schemeClr val="bg1"/>
              </a:solidFill>
              <a:latin typeface="微软雅黑" pitchFamily="34" charset="-122"/>
              <a:ea typeface="微软雅黑" pitchFamily="34" charset="-122"/>
            </a:endParaRPr>
          </a:p>
        </p:txBody>
      </p:sp>
      <p:sp>
        <p:nvSpPr>
          <p:cNvPr id="6" name="矩形 5"/>
          <p:cNvSpPr/>
          <p:nvPr/>
        </p:nvSpPr>
        <p:spPr>
          <a:xfrm>
            <a:off x="467544" y="836712"/>
            <a:ext cx="1457450" cy="338554"/>
          </a:xfrm>
          <a:prstGeom prst="rect">
            <a:avLst/>
          </a:prstGeom>
        </p:spPr>
        <p:txBody>
          <a:bodyPr wrap="none">
            <a:spAutoFit/>
          </a:bodyPr>
          <a:lstStyle/>
          <a:p>
            <a:r>
              <a:rPr lang="en-US" altLang="zh-CN" sz="1600" dirty="0">
                <a:latin typeface="微软雅黑" pitchFamily="34" charset="-122"/>
                <a:ea typeface="微软雅黑" pitchFamily="34" charset="-122"/>
              </a:rPr>
              <a:t>SZHK_YWHB</a:t>
            </a:r>
            <a:endParaRPr lang="zh-CN" altLang="en-US" dirty="0">
              <a:latin typeface="微软雅黑" pitchFamily="34" charset="-122"/>
              <a:ea typeface="微软雅黑" pitchFamily="34" charset="-122"/>
            </a:endParaRPr>
          </a:p>
        </p:txBody>
      </p:sp>
      <p:graphicFrame>
        <p:nvGraphicFramePr>
          <p:cNvPr id="7" name="表格 6"/>
          <p:cNvGraphicFramePr>
            <a:graphicFrameLocks noGrp="1"/>
          </p:cNvGraphicFramePr>
          <p:nvPr>
            <p:extLst>
              <p:ext uri="{D42A27DB-BD31-4B8C-83A1-F6EECF244321}">
                <p14:modId xmlns:p14="http://schemas.microsoft.com/office/powerpoint/2010/main" xmlns="" val="1218775224"/>
              </p:ext>
            </p:extLst>
          </p:nvPr>
        </p:nvGraphicFramePr>
        <p:xfrm>
          <a:off x="539552" y="1175266"/>
          <a:ext cx="6264696" cy="5400000"/>
        </p:xfrm>
        <a:graphic>
          <a:graphicData uri="http://schemas.openxmlformats.org/drawingml/2006/table">
            <a:tbl>
              <a:tblPr firstRow="1" firstCol="1" bandRow="1">
                <a:tableStyleId>{5C22544A-7EE6-4342-B048-85BDC9FD1C3A}</a:tableStyleId>
              </a:tblPr>
              <a:tblGrid>
                <a:gridCol w="648072"/>
                <a:gridCol w="879378"/>
                <a:gridCol w="1582695"/>
                <a:gridCol w="3154551"/>
              </a:tblGrid>
              <a:tr h="360000">
                <a:tc>
                  <a:txBody>
                    <a:bodyPr/>
                    <a:lstStyle/>
                    <a:p>
                      <a:pPr algn="ctr">
                        <a:lnSpc>
                          <a:spcPct val="150000"/>
                        </a:lnSpc>
                        <a:spcAft>
                          <a:spcPts val="0"/>
                        </a:spcAft>
                      </a:pPr>
                      <a:r>
                        <a:rPr lang="zh-CN" sz="1400" kern="100" dirty="0">
                          <a:effectLst/>
                          <a:latin typeface="微软雅黑" pitchFamily="34" charset="-122"/>
                          <a:ea typeface="微软雅黑" pitchFamily="34" charset="-122"/>
                        </a:rPr>
                        <a:t>序号</a:t>
                      </a:r>
                      <a:endParaRPr lang="zh-CN" sz="1400" kern="100" dirty="0">
                        <a:effectLst/>
                        <a:latin typeface="微软雅黑" pitchFamily="34" charset="-122"/>
                        <a:ea typeface="微软雅黑" pitchFamily="34" charset="-122"/>
                        <a:cs typeface="Times New Roman"/>
                      </a:endParaRPr>
                    </a:p>
                  </a:txBody>
                  <a:tcPr marL="68580" marR="68580" marT="0" marB="0"/>
                </a:tc>
                <a:tc>
                  <a:txBody>
                    <a:bodyPr/>
                    <a:lstStyle/>
                    <a:p>
                      <a:pPr algn="ctr">
                        <a:lnSpc>
                          <a:spcPct val="150000"/>
                        </a:lnSpc>
                        <a:spcAft>
                          <a:spcPts val="0"/>
                        </a:spcAft>
                      </a:pPr>
                      <a:r>
                        <a:rPr lang="zh-CN" sz="1400" kern="100" dirty="0">
                          <a:effectLst/>
                          <a:latin typeface="微软雅黑" pitchFamily="34" charset="-122"/>
                          <a:ea typeface="微软雅黑" pitchFamily="34" charset="-122"/>
                        </a:rPr>
                        <a:t>字段名</a:t>
                      </a:r>
                      <a:endParaRPr lang="zh-CN" sz="1400" kern="100" dirty="0">
                        <a:effectLst/>
                        <a:latin typeface="微软雅黑" pitchFamily="34" charset="-122"/>
                        <a:ea typeface="微软雅黑" pitchFamily="34" charset="-122"/>
                        <a:cs typeface="Times New Roman"/>
                      </a:endParaRPr>
                    </a:p>
                  </a:txBody>
                  <a:tcPr marL="68580" marR="68580" marT="0" marB="0"/>
                </a:tc>
                <a:tc>
                  <a:txBody>
                    <a:bodyPr/>
                    <a:lstStyle/>
                    <a:p>
                      <a:pPr algn="ctr">
                        <a:lnSpc>
                          <a:spcPct val="150000"/>
                        </a:lnSpc>
                        <a:spcAft>
                          <a:spcPts val="0"/>
                        </a:spcAft>
                      </a:pPr>
                      <a:r>
                        <a:rPr lang="zh-CN" sz="1400" kern="100" dirty="0">
                          <a:effectLst/>
                          <a:latin typeface="微软雅黑" pitchFamily="34" charset="-122"/>
                          <a:ea typeface="微软雅黑" pitchFamily="34" charset="-122"/>
                        </a:rPr>
                        <a:t>含义</a:t>
                      </a:r>
                      <a:endParaRPr lang="zh-CN" sz="1400" kern="100" dirty="0">
                        <a:effectLst/>
                        <a:latin typeface="微软雅黑" pitchFamily="34" charset="-122"/>
                        <a:ea typeface="微软雅黑" pitchFamily="34" charset="-122"/>
                        <a:cs typeface="Times New Roman"/>
                      </a:endParaRPr>
                    </a:p>
                  </a:txBody>
                  <a:tcPr marL="68580" marR="68580" marT="0" marB="0"/>
                </a:tc>
                <a:tc>
                  <a:txBody>
                    <a:bodyPr/>
                    <a:lstStyle/>
                    <a:p>
                      <a:pPr algn="ctr">
                        <a:lnSpc>
                          <a:spcPct val="150000"/>
                        </a:lnSpc>
                        <a:spcAft>
                          <a:spcPts val="0"/>
                        </a:spcAft>
                      </a:pPr>
                      <a:r>
                        <a:rPr lang="zh-CN" altLang="en-US" sz="1400" kern="100" dirty="0" smtClean="0">
                          <a:effectLst/>
                          <a:latin typeface="微软雅黑" pitchFamily="34" charset="-122"/>
                          <a:ea typeface="微软雅黑" pitchFamily="34" charset="-122"/>
                          <a:cs typeface="Times New Roman"/>
                        </a:rPr>
                        <a:t>冻结申报业务回报</a:t>
                      </a:r>
                      <a:endParaRPr lang="zh-CN" sz="1400" kern="100" dirty="0">
                        <a:effectLst/>
                        <a:latin typeface="微软雅黑" pitchFamily="34" charset="-122"/>
                        <a:ea typeface="微软雅黑" pitchFamily="34" charset="-122"/>
                        <a:cs typeface="Times New Roman"/>
                      </a:endParaRPr>
                    </a:p>
                  </a:txBody>
                  <a:tcPr marL="63639" marR="63639" marT="0" marB="0"/>
                </a:tc>
              </a:tr>
              <a:tr h="360000">
                <a:tc>
                  <a:txBody>
                    <a:bodyPr/>
                    <a:lstStyle/>
                    <a:p>
                      <a:pPr algn="l">
                        <a:lnSpc>
                          <a:spcPct val="150000"/>
                        </a:lnSpc>
                        <a:spcAft>
                          <a:spcPts val="0"/>
                        </a:spcAft>
                      </a:pPr>
                      <a:r>
                        <a:rPr lang="en-US" sz="1400" kern="100" dirty="0">
                          <a:effectLst/>
                          <a:latin typeface="微软雅黑" pitchFamily="34" charset="-122"/>
                          <a:ea typeface="微软雅黑" pitchFamily="34" charset="-122"/>
                        </a:rPr>
                        <a:t>1</a:t>
                      </a:r>
                      <a:endParaRPr lang="zh-CN" sz="1400" kern="100" dirty="0">
                        <a:effectLst/>
                        <a:latin typeface="微软雅黑" pitchFamily="34" charset="-122"/>
                        <a:ea typeface="微软雅黑" pitchFamily="34" charset="-122"/>
                        <a:cs typeface="Times New Roman"/>
                      </a:endParaRPr>
                    </a:p>
                  </a:txBody>
                  <a:tcPr marL="63639" marR="63639"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ZQDM</a:t>
                      </a:r>
                      <a:endParaRPr lang="zh-CN" sz="1400" kern="100">
                        <a:effectLst/>
                        <a:latin typeface="微软雅黑" pitchFamily="34" charset="-122"/>
                        <a:ea typeface="微软雅黑" pitchFamily="34" charset="-122"/>
                        <a:cs typeface="Times New Roman"/>
                      </a:endParaRPr>
                    </a:p>
                  </a:txBody>
                  <a:tcPr marL="63639" marR="63639" marT="0" marB="0"/>
                </a:tc>
                <a:tc>
                  <a:txBody>
                    <a:bodyPr/>
                    <a:lstStyle/>
                    <a:p>
                      <a:pPr algn="l">
                        <a:lnSpc>
                          <a:spcPct val="150000"/>
                        </a:lnSpc>
                        <a:spcAft>
                          <a:spcPts val="0"/>
                        </a:spcAft>
                      </a:pPr>
                      <a:r>
                        <a:rPr lang="zh-CN" sz="1400" kern="100">
                          <a:effectLst/>
                          <a:latin typeface="微软雅黑" pitchFamily="34" charset="-122"/>
                          <a:ea typeface="微软雅黑" pitchFamily="34" charset="-122"/>
                        </a:rPr>
                        <a:t>证券代码</a:t>
                      </a:r>
                      <a:endParaRPr lang="zh-CN" sz="1400" kern="100">
                        <a:effectLst/>
                        <a:latin typeface="微软雅黑" pitchFamily="34" charset="-122"/>
                        <a:ea typeface="微软雅黑" pitchFamily="34" charset="-122"/>
                        <a:cs typeface="Times New Roman"/>
                      </a:endParaRPr>
                    </a:p>
                  </a:txBody>
                  <a:tcPr marL="63639" marR="63639" marT="0" marB="0"/>
                </a:tc>
                <a:tc>
                  <a:txBody>
                    <a:bodyPr/>
                    <a:lstStyle/>
                    <a:p>
                      <a:pPr algn="l">
                        <a:lnSpc>
                          <a:spcPct val="150000"/>
                        </a:lnSpc>
                        <a:spcAft>
                          <a:spcPts val="0"/>
                        </a:spcAft>
                      </a:pPr>
                      <a:r>
                        <a:rPr lang="en-US" sz="1400" kern="100" dirty="0">
                          <a:effectLst/>
                          <a:latin typeface="微软雅黑" pitchFamily="34" charset="-122"/>
                          <a:ea typeface="微软雅黑" pitchFamily="34" charset="-122"/>
                        </a:rPr>
                        <a:t>00005</a:t>
                      </a:r>
                      <a:endParaRPr lang="zh-CN" sz="1400" kern="100" dirty="0">
                        <a:effectLst/>
                        <a:latin typeface="微软雅黑" pitchFamily="34" charset="-122"/>
                        <a:ea typeface="微软雅黑" pitchFamily="34" charset="-122"/>
                        <a:cs typeface="Times New Roman"/>
                      </a:endParaRPr>
                    </a:p>
                  </a:txBody>
                  <a:tcPr marL="63639" marR="63639" marT="0" marB="0"/>
                </a:tc>
              </a:tr>
              <a:tr h="360000">
                <a:tc>
                  <a:txBody>
                    <a:bodyPr/>
                    <a:lstStyle/>
                    <a:p>
                      <a:pPr algn="l">
                        <a:lnSpc>
                          <a:spcPct val="150000"/>
                        </a:lnSpc>
                        <a:spcAft>
                          <a:spcPts val="0"/>
                        </a:spcAft>
                      </a:pPr>
                      <a:r>
                        <a:rPr lang="en-US" sz="1400" kern="100">
                          <a:effectLst/>
                          <a:latin typeface="微软雅黑" pitchFamily="34" charset="-122"/>
                          <a:ea typeface="微软雅黑" pitchFamily="34" charset="-122"/>
                        </a:rPr>
                        <a:t>2</a:t>
                      </a:r>
                      <a:endParaRPr lang="zh-CN" sz="1400" kern="100">
                        <a:effectLst/>
                        <a:latin typeface="微软雅黑" pitchFamily="34" charset="-122"/>
                        <a:ea typeface="微软雅黑" pitchFamily="34" charset="-122"/>
                        <a:cs typeface="Times New Roman"/>
                      </a:endParaRPr>
                    </a:p>
                  </a:txBody>
                  <a:tcPr marL="63639" marR="63639" marT="0" marB="0"/>
                </a:tc>
                <a:tc>
                  <a:txBody>
                    <a:bodyPr/>
                    <a:lstStyle/>
                    <a:p>
                      <a:pPr algn="l">
                        <a:lnSpc>
                          <a:spcPct val="150000"/>
                        </a:lnSpc>
                        <a:spcAft>
                          <a:spcPts val="0"/>
                        </a:spcAft>
                      </a:pPr>
                      <a:r>
                        <a:rPr lang="en-US" sz="1400" kern="100" dirty="0">
                          <a:effectLst/>
                          <a:latin typeface="微软雅黑" pitchFamily="34" charset="-122"/>
                          <a:ea typeface="微软雅黑" pitchFamily="34" charset="-122"/>
                        </a:rPr>
                        <a:t>TGDY</a:t>
                      </a:r>
                      <a:endParaRPr lang="zh-CN" sz="1400" kern="100" dirty="0">
                        <a:effectLst/>
                        <a:latin typeface="微软雅黑" pitchFamily="34" charset="-122"/>
                        <a:ea typeface="微软雅黑" pitchFamily="34" charset="-122"/>
                        <a:cs typeface="Times New Roman"/>
                      </a:endParaRPr>
                    </a:p>
                  </a:txBody>
                  <a:tcPr marL="63639" marR="63639" marT="0" marB="0"/>
                </a:tc>
                <a:tc>
                  <a:txBody>
                    <a:bodyPr/>
                    <a:lstStyle/>
                    <a:p>
                      <a:pPr algn="l">
                        <a:lnSpc>
                          <a:spcPct val="150000"/>
                        </a:lnSpc>
                        <a:spcAft>
                          <a:spcPts val="0"/>
                        </a:spcAft>
                      </a:pPr>
                      <a:r>
                        <a:rPr lang="zh-CN" sz="1400" kern="100">
                          <a:effectLst/>
                          <a:latin typeface="微软雅黑" pitchFamily="34" charset="-122"/>
                          <a:ea typeface="微软雅黑" pitchFamily="34" charset="-122"/>
                        </a:rPr>
                        <a:t>股份托管单元</a:t>
                      </a:r>
                      <a:endParaRPr lang="zh-CN" sz="1400" kern="100">
                        <a:effectLst/>
                        <a:latin typeface="微软雅黑" pitchFamily="34" charset="-122"/>
                        <a:ea typeface="微软雅黑" pitchFamily="34" charset="-122"/>
                        <a:cs typeface="Times New Roman"/>
                      </a:endParaRPr>
                    </a:p>
                  </a:txBody>
                  <a:tcPr marL="63639" marR="63639" marT="0" marB="0"/>
                </a:tc>
                <a:tc>
                  <a:txBody>
                    <a:bodyPr/>
                    <a:lstStyle/>
                    <a:p>
                      <a:pPr algn="l">
                        <a:lnSpc>
                          <a:spcPct val="150000"/>
                        </a:lnSpc>
                        <a:spcAft>
                          <a:spcPts val="0"/>
                        </a:spcAft>
                      </a:pPr>
                      <a:r>
                        <a:rPr lang="en-US" sz="1400" kern="100" dirty="0">
                          <a:effectLst/>
                          <a:latin typeface="微软雅黑" pitchFamily="34" charset="-122"/>
                          <a:ea typeface="微软雅黑" pitchFamily="34" charset="-122"/>
                        </a:rPr>
                        <a:t>000100</a:t>
                      </a:r>
                      <a:endParaRPr lang="zh-CN" sz="1400" kern="100" dirty="0">
                        <a:effectLst/>
                        <a:latin typeface="微软雅黑" pitchFamily="34" charset="-122"/>
                        <a:ea typeface="微软雅黑" pitchFamily="34" charset="-122"/>
                        <a:cs typeface="Times New Roman"/>
                      </a:endParaRPr>
                    </a:p>
                  </a:txBody>
                  <a:tcPr marL="63639" marR="63639" marT="0" marB="0"/>
                </a:tc>
              </a:tr>
              <a:tr h="360000">
                <a:tc>
                  <a:txBody>
                    <a:bodyPr/>
                    <a:lstStyle/>
                    <a:p>
                      <a:pPr algn="l">
                        <a:lnSpc>
                          <a:spcPct val="150000"/>
                        </a:lnSpc>
                        <a:spcAft>
                          <a:spcPts val="0"/>
                        </a:spcAft>
                      </a:pPr>
                      <a:r>
                        <a:rPr lang="en-US" sz="1400" kern="100">
                          <a:effectLst/>
                          <a:latin typeface="微软雅黑" pitchFamily="34" charset="-122"/>
                          <a:ea typeface="微软雅黑" pitchFamily="34" charset="-122"/>
                        </a:rPr>
                        <a:t>3</a:t>
                      </a:r>
                      <a:endParaRPr lang="zh-CN" sz="1400" kern="100">
                        <a:effectLst/>
                        <a:latin typeface="微软雅黑" pitchFamily="34" charset="-122"/>
                        <a:ea typeface="微软雅黑" pitchFamily="34" charset="-122"/>
                        <a:cs typeface="Times New Roman"/>
                      </a:endParaRPr>
                    </a:p>
                  </a:txBody>
                  <a:tcPr marL="63639" marR="63639" marT="0" marB="0"/>
                </a:tc>
                <a:tc>
                  <a:txBody>
                    <a:bodyPr/>
                    <a:lstStyle/>
                    <a:p>
                      <a:pPr algn="l">
                        <a:lnSpc>
                          <a:spcPct val="150000"/>
                        </a:lnSpc>
                        <a:spcAft>
                          <a:spcPts val="0"/>
                        </a:spcAft>
                      </a:pPr>
                      <a:r>
                        <a:rPr lang="en-US" sz="1400" kern="100" dirty="0">
                          <a:effectLst/>
                          <a:latin typeface="微软雅黑" pitchFamily="34" charset="-122"/>
                          <a:ea typeface="微软雅黑" pitchFamily="34" charset="-122"/>
                        </a:rPr>
                        <a:t>GFXZ</a:t>
                      </a:r>
                      <a:endParaRPr lang="zh-CN" sz="1400" kern="100" dirty="0">
                        <a:effectLst/>
                        <a:latin typeface="微软雅黑" pitchFamily="34" charset="-122"/>
                        <a:ea typeface="微软雅黑" pitchFamily="34" charset="-122"/>
                        <a:cs typeface="Times New Roman"/>
                      </a:endParaRPr>
                    </a:p>
                  </a:txBody>
                  <a:tcPr marL="63639" marR="63639" marT="0" marB="0"/>
                </a:tc>
                <a:tc>
                  <a:txBody>
                    <a:bodyPr/>
                    <a:lstStyle/>
                    <a:p>
                      <a:pPr algn="l">
                        <a:lnSpc>
                          <a:spcPct val="150000"/>
                        </a:lnSpc>
                        <a:spcAft>
                          <a:spcPts val="0"/>
                        </a:spcAft>
                      </a:pPr>
                      <a:r>
                        <a:rPr lang="zh-CN" sz="1400" kern="100">
                          <a:effectLst/>
                          <a:latin typeface="微软雅黑" pitchFamily="34" charset="-122"/>
                          <a:ea typeface="微软雅黑" pitchFamily="34" charset="-122"/>
                        </a:rPr>
                        <a:t>股份性质</a:t>
                      </a:r>
                      <a:endParaRPr lang="zh-CN" sz="1400" kern="100">
                        <a:effectLst/>
                        <a:latin typeface="微软雅黑" pitchFamily="34" charset="-122"/>
                        <a:ea typeface="微软雅黑" pitchFamily="34" charset="-122"/>
                        <a:cs typeface="Times New Roman"/>
                      </a:endParaRPr>
                    </a:p>
                  </a:txBody>
                  <a:tcPr marL="63639" marR="63639"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00</a:t>
                      </a:r>
                      <a:endParaRPr lang="zh-CN" sz="1400" kern="100">
                        <a:effectLst/>
                        <a:latin typeface="微软雅黑" pitchFamily="34" charset="-122"/>
                        <a:ea typeface="微软雅黑" pitchFamily="34" charset="-122"/>
                        <a:cs typeface="Times New Roman"/>
                      </a:endParaRPr>
                    </a:p>
                  </a:txBody>
                  <a:tcPr marL="63639" marR="63639" marT="0" marB="0"/>
                </a:tc>
              </a:tr>
              <a:tr h="360000">
                <a:tc>
                  <a:txBody>
                    <a:bodyPr/>
                    <a:lstStyle/>
                    <a:p>
                      <a:pPr algn="l">
                        <a:lnSpc>
                          <a:spcPct val="150000"/>
                        </a:lnSpc>
                        <a:spcAft>
                          <a:spcPts val="0"/>
                        </a:spcAft>
                      </a:pPr>
                      <a:r>
                        <a:rPr lang="en-US" sz="1400" kern="100">
                          <a:effectLst/>
                          <a:latin typeface="微软雅黑" pitchFamily="34" charset="-122"/>
                          <a:ea typeface="微软雅黑" pitchFamily="34" charset="-122"/>
                        </a:rPr>
                        <a:t>4</a:t>
                      </a:r>
                      <a:endParaRPr lang="zh-CN" sz="1400" kern="100">
                        <a:effectLst/>
                        <a:latin typeface="微软雅黑" pitchFamily="34" charset="-122"/>
                        <a:ea typeface="微软雅黑" pitchFamily="34" charset="-122"/>
                        <a:cs typeface="Times New Roman"/>
                      </a:endParaRPr>
                    </a:p>
                  </a:txBody>
                  <a:tcPr marL="63639" marR="63639"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ZQZH</a:t>
                      </a:r>
                      <a:endParaRPr lang="zh-CN" sz="1400" kern="100">
                        <a:effectLst/>
                        <a:latin typeface="微软雅黑" pitchFamily="34" charset="-122"/>
                        <a:ea typeface="微软雅黑" pitchFamily="34" charset="-122"/>
                        <a:cs typeface="Times New Roman"/>
                      </a:endParaRPr>
                    </a:p>
                  </a:txBody>
                  <a:tcPr marL="63639" marR="63639" marT="0" marB="0"/>
                </a:tc>
                <a:tc>
                  <a:txBody>
                    <a:bodyPr/>
                    <a:lstStyle/>
                    <a:p>
                      <a:pPr algn="l">
                        <a:lnSpc>
                          <a:spcPct val="150000"/>
                        </a:lnSpc>
                        <a:spcAft>
                          <a:spcPts val="0"/>
                        </a:spcAft>
                      </a:pPr>
                      <a:r>
                        <a:rPr lang="zh-CN" sz="1400" kern="100">
                          <a:effectLst/>
                          <a:latin typeface="微软雅黑" pitchFamily="34" charset="-122"/>
                          <a:ea typeface="微软雅黑" pitchFamily="34" charset="-122"/>
                        </a:rPr>
                        <a:t>证券账户号码</a:t>
                      </a:r>
                      <a:endParaRPr lang="zh-CN" sz="1400" kern="100">
                        <a:effectLst/>
                        <a:latin typeface="微软雅黑" pitchFamily="34" charset="-122"/>
                        <a:ea typeface="微软雅黑" pitchFamily="34" charset="-122"/>
                        <a:cs typeface="Times New Roman"/>
                      </a:endParaRPr>
                    </a:p>
                  </a:txBody>
                  <a:tcPr marL="63639" marR="63639"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0000000001</a:t>
                      </a:r>
                      <a:endParaRPr lang="zh-CN" sz="1400" kern="100">
                        <a:effectLst/>
                        <a:latin typeface="微软雅黑" pitchFamily="34" charset="-122"/>
                        <a:ea typeface="微软雅黑" pitchFamily="34" charset="-122"/>
                        <a:cs typeface="Times New Roman"/>
                      </a:endParaRPr>
                    </a:p>
                  </a:txBody>
                  <a:tcPr marL="63639" marR="63639" marT="0" marB="0"/>
                </a:tc>
              </a:tr>
              <a:tr h="360000">
                <a:tc>
                  <a:txBody>
                    <a:bodyPr/>
                    <a:lstStyle/>
                    <a:p>
                      <a:pPr algn="l">
                        <a:lnSpc>
                          <a:spcPct val="150000"/>
                        </a:lnSpc>
                        <a:spcAft>
                          <a:spcPts val="0"/>
                        </a:spcAft>
                      </a:pPr>
                      <a:r>
                        <a:rPr lang="en-US" sz="1400" kern="100">
                          <a:effectLst/>
                          <a:latin typeface="微软雅黑" pitchFamily="34" charset="-122"/>
                          <a:ea typeface="微软雅黑" pitchFamily="34" charset="-122"/>
                        </a:rPr>
                        <a:t>5</a:t>
                      </a:r>
                      <a:endParaRPr lang="zh-CN" sz="1400" kern="100">
                        <a:effectLst/>
                        <a:latin typeface="微软雅黑" pitchFamily="34" charset="-122"/>
                        <a:ea typeface="微软雅黑" pitchFamily="34" charset="-122"/>
                        <a:cs typeface="Times New Roman"/>
                      </a:endParaRPr>
                    </a:p>
                  </a:txBody>
                  <a:tcPr marL="63639" marR="63639"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SSZT</a:t>
                      </a:r>
                      <a:endParaRPr lang="zh-CN" sz="1400" kern="100">
                        <a:effectLst/>
                        <a:latin typeface="微软雅黑" pitchFamily="34" charset="-122"/>
                        <a:ea typeface="微软雅黑" pitchFamily="34" charset="-122"/>
                        <a:cs typeface="Times New Roman"/>
                      </a:endParaRPr>
                    </a:p>
                  </a:txBody>
                  <a:tcPr marL="63639" marR="63639" marT="0" marB="0"/>
                </a:tc>
                <a:tc>
                  <a:txBody>
                    <a:bodyPr/>
                    <a:lstStyle/>
                    <a:p>
                      <a:pPr algn="l">
                        <a:lnSpc>
                          <a:spcPct val="150000"/>
                        </a:lnSpc>
                        <a:spcAft>
                          <a:spcPts val="0"/>
                        </a:spcAft>
                      </a:pPr>
                      <a:r>
                        <a:rPr lang="zh-CN" sz="1400" kern="100" dirty="0">
                          <a:effectLst/>
                          <a:latin typeface="微软雅黑" pitchFamily="34" charset="-122"/>
                          <a:ea typeface="微软雅黑" pitchFamily="34" charset="-122"/>
                        </a:rPr>
                        <a:t>上市状态</a:t>
                      </a:r>
                      <a:endParaRPr lang="zh-CN" sz="1400" kern="100" dirty="0">
                        <a:effectLst/>
                        <a:latin typeface="微软雅黑" pitchFamily="34" charset="-122"/>
                        <a:ea typeface="微软雅黑" pitchFamily="34" charset="-122"/>
                        <a:cs typeface="Times New Roman"/>
                      </a:endParaRPr>
                    </a:p>
                  </a:txBody>
                  <a:tcPr marL="63639" marR="63639"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Y </a:t>
                      </a:r>
                      <a:endParaRPr lang="zh-CN" sz="1400" kern="100">
                        <a:effectLst/>
                        <a:latin typeface="微软雅黑" pitchFamily="34" charset="-122"/>
                        <a:ea typeface="微软雅黑" pitchFamily="34" charset="-122"/>
                        <a:cs typeface="Times New Roman"/>
                      </a:endParaRPr>
                    </a:p>
                  </a:txBody>
                  <a:tcPr marL="63639" marR="63639" marT="0" marB="0"/>
                </a:tc>
              </a:tr>
              <a:tr h="360000">
                <a:tc>
                  <a:txBody>
                    <a:bodyPr/>
                    <a:lstStyle/>
                    <a:p>
                      <a:pPr algn="l">
                        <a:lnSpc>
                          <a:spcPct val="150000"/>
                        </a:lnSpc>
                        <a:spcAft>
                          <a:spcPts val="0"/>
                        </a:spcAft>
                      </a:pPr>
                      <a:r>
                        <a:rPr lang="en-US" sz="1400" kern="100">
                          <a:effectLst/>
                          <a:latin typeface="微软雅黑" pitchFamily="34" charset="-122"/>
                          <a:ea typeface="微软雅黑" pitchFamily="34" charset="-122"/>
                        </a:rPr>
                        <a:t>6</a:t>
                      </a:r>
                      <a:endParaRPr lang="zh-CN" sz="1400" kern="100">
                        <a:effectLst/>
                        <a:latin typeface="微软雅黑" pitchFamily="34" charset="-122"/>
                        <a:ea typeface="微软雅黑" pitchFamily="34" charset="-122"/>
                        <a:cs typeface="Times New Roman"/>
                      </a:endParaRPr>
                    </a:p>
                  </a:txBody>
                  <a:tcPr marL="63639" marR="63639"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YWLB</a:t>
                      </a:r>
                      <a:endParaRPr lang="zh-CN" sz="1400" kern="100">
                        <a:effectLst/>
                        <a:latin typeface="微软雅黑" pitchFamily="34" charset="-122"/>
                        <a:ea typeface="微软雅黑" pitchFamily="34" charset="-122"/>
                        <a:cs typeface="Times New Roman"/>
                      </a:endParaRPr>
                    </a:p>
                  </a:txBody>
                  <a:tcPr marL="63639" marR="63639" marT="0" marB="0"/>
                </a:tc>
                <a:tc>
                  <a:txBody>
                    <a:bodyPr/>
                    <a:lstStyle/>
                    <a:p>
                      <a:pPr algn="l">
                        <a:lnSpc>
                          <a:spcPct val="150000"/>
                        </a:lnSpc>
                        <a:spcAft>
                          <a:spcPts val="0"/>
                        </a:spcAft>
                      </a:pPr>
                      <a:r>
                        <a:rPr lang="zh-CN" sz="1400" kern="100" dirty="0">
                          <a:effectLst/>
                          <a:latin typeface="微软雅黑" pitchFamily="34" charset="-122"/>
                          <a:ea typeface="微软雅黑" pitchFamily="34" charset="-122"/>
                        </a:rPr>
                        <a:t>业务类别</a:t>
                      </a:r>
                      <a:endParaRPr lang="zh-CN" sz="1400" kern="100" dirty="0">
                        <a:effectLst/>
                        <a:latin typeface="微软雅黑" pitchFamily="34" charset="-122"/>
                        <a:ea typeface="微软雅黑" pitchFamily="34" charset="-122"/>
                        <a:cs typeface="Times New Roman"/>
                      </a:endParaRPr>
                    </a:p>
                  </a:txBody>
                  <a:tcPr marL="63639" marR="63639" marT="0" marB="0"/>
                </a:tc>
                <a:tc>
                  <a:txBody>
                    <a:bodyPr/>
                    <a:lstStyle/>
                    <a:p>
                      <a:pPr algn="l">
                        <a:lnSpc>
                          <a:spcPct val="150000"/>
                        </a:lnSpc>
                        <a:spcAft>
                          <a:spcPts val="0"/>
                        </a:spcAft>
                      </a:pPr>
                      <a:r>
                        <a:rPr lang="en-US" sz="1400" kern="100" dirty="0">
                          <a:effectLst/>
                          <a:latin typeface="微软雅黑" pitchFamily="34" charset="-122"/>
                          <a:ea typeface="微软雅黑" pitchFamily="34" charset="-122"/>
                        </a:rPr>
                        <a:t>DJDJ</a:t>
                      </a:r>
                      <a:endParaRPr lang="zh-CN" sz="1400" kern="100" dirty="0">
                        <a:effectLst/>
                        <a:latin typeface="微软雅黑" pitchFamily="34" charset="-122"/>
                        <a:ea typeface="微软雅黑" pitchFamily="34" charset="-122"/>
                        <a:cs typeface="Times New Roman"/>
                      </a:endParaRPr>
                    </a:p>
                  </a:txBody>
                  <a:tcPr marL="63639" marR="63639" marT="0" marB="0"/>
                </a:tc>
              </a:tr>
              <a:tr h="360000">
                <a:tc>
                  <a:txBody>
                    <a:bodyPr/>
                    <a:lstStyle/>
                    <a:p>
                      <a:pPr algn="l">
                        <a:lnSpc>
                          <a:spcPct val="150000"/>
                        </a:lnSpc>
                        <a:spcAft>
                          <a:spcPts val="0"/>
                        </a:spcAft>
                      </a:pPr>
                      <a:r>
                        <a:rPr lang="en-US" sz="1400" kern="100">
                          <a:effectLst/>
                          <a:latin typeface="微软雅黑" pitchFamily="34" charset="-122"/>
                          <a:ea typeface="微软雅黑" pitchFamily="34" charset="-122"/>
                        </a:rPr>
                        <a:t>7</a:t>
                      </a:r>
                      <a:endParaRPr lang="zh-CN" sz="1400" kern="100">
                        <a:effectLst/>
                        <a:latin typeface="微软雅黑" pitchFamily="34" charset="-122"/>
                        <a:ea typeface="微软雅黑" pitchFamily="34" charset="-122"/>
                        <a:cs typeface="Times New Roman"/>
                      </a:endParaRPr>
                    </a:p>
                  </a:txBody>
                  <a:tcPr marL="63639" marR="63639" marT="0" marB="0"/>
                </a:tc>
                <a:tc>
                  <a:txBody>
                    <a:bodyPr/>
                    <a:lstStyle/>
                    <a:p>
                      <a:pPr algn="l">
                        <a:lnSpc>
                          <a:spcPct val="150000"/>
                        </a:lnSpc>
                        <a:spcAft>
                          <a:spcPts val="0"/>
                        </a:spcAft>
                      </a:pPr>
                      <a:r>
                        <a:rPr lang="en-US" sz="1400" kern="100" dirty="0">
                          <a:effectLst/>
                          <a:latin typeface="微软雅黑" pitchFamily="34" charset="-122"/>
                          <a:ea typeface="微软雅黑" pitchFamily="34" charset="-122"/>
                        </a:rPr>
                        <a:t>SBRQ</a:t>
                      </a:r>
                      <a:endParaRPr lang="zh-CN" sz="1400" kern="100" dirty="0">
                        <a:effectLst/>
                        <a:latin typeface="微软雅黑" pitchFamily="34" charset="-122"/>
                        <a:ea typeface="微软雅黑" pitchFamily="34" charset="-122"/>
                        <a:cs typeface="Times New Roman"/>
                      </a:endParaRPr>
                    </a:p>
                  </a:txBody>
                  <a:tcPr marL="63639" marR="63639" marT="0" marB="0"/>
                </a:tc>
                <a:tc>
                  <a:txBody>
                    <a:bodyPr/>
                    <a:lstStyle/>
                    <a:p>
                      <a:pPr algn="l">
                        <a:lnSpc>
                          <a:spcPct val="150000"/>
                        </a:lnSpc>
                        <a:spcAft>
                          <a:spcPts val="0"/>
                        </a:spcAft>
                      </a:pPr>
                      <a:r>
                        <a:rPr lang="zh-CN" sz="1400" kern="100">
                          <a:effectLst/>
                          <a:latin typeface="微软雅黑" pitchFamily="34" charset="-122"/>
                          <a:ea typeface="微软雅黑" pitchFamily="34" charset="-122"/>
                        </a:rPr>
                        <a:t>申报日期</a:t>
                      </a:r>
                      <a:endParaRPr lang="zh-CN" sz="1400" kern="100">
                        <a:effectLst/>
                        <a:latin typeface="微软雅黑" pitchFamily="34" charset="-122"/>
                        <a:ea typeface="微软雅黑" pitchFamily="34" charset="-122"/>
                        <a:cs typeface="Times New Roman"/>
                      </a:endParaRPr>
                    </a:p>
                  </a:txBody>
                  <a:tcPr marL="63639" marR="63639" marT="0" marB="0"/>
                </a:tc>
                <a:tc>
                  <a:txBody>
                    <a:bodyPr/>
                    <a:lstStyle/>
                    <a:p>
                      <a:pPr algn="l">
                        <a:lnSpc>
                          <a:spcPct val="150000"/>
                        </a:lnSpc>
                        <a:spcAft>
                          <a:spcPts val="0"/>
                        </a:spcAft>
                      </a:pPr>
                      <a:r>
                        <a:rPr lang="en-US" sz="1400" kern="100" dirty="0" smtClean="0">
                          <a:effectLst/>
                          <a:latin typeface="微软雅黑" pitchFamily="34" charset="-122"/>
                          <a:ea typeface="微软雅黑" pitchFamily="34" charset="-122"/>
                        </a:rPr>
                        <a:t>20160314</a:t>
                      </a:r>
                      <a:endParaRPr lang="zh-CN" sz="1400" kern="100" dirty="0">
                        <a:effectLst/>
                        <a:latin typeface="微软雅黑" pitchFamily="34" charset="-122"/>
                        <a:ea typeface="微软雅黑" pitchFamily="34" charset="-122"/>
                        <a:cs typeface="Times New Roman"/>
                      </a:endParaRPr>
                    </a:p>
                  </a:txBody>
                  <a:tcPr marL="63639" marR="63639" marT="0" marB="0"/>
                </a:tc>
              </a:tr>
              <a:tr h="360000">
                <a:tc>
                  <a:txBody>
                    <a:bodyPr/>
                    <a:lstStyle/>
                    <a:p>
                      <a:pPr algn="l">
                        <a:lnSpc>
                          <a:spcPct val="150000"/>
                        </a:lnSpc>
                        <a:spcAft>
                          <a:spcPts val="0"/>
                        </a:spcAft>
                      </a:pPr>
                      <a:r>
                        <a:rPr lang="en-US" sz="1400" kern="100">
                          <a:effectLst/>
                          <a:latin typeface="微软雅黑" pitchFamily="34" charset="-122"/>
                          <a:ea typeface="微软雅黑" pitchFamily="34" charset="-122"/>
                        </a:rPr>
                        <a:t>8</a:t>
                      </a:r>
                      <a:endParaRPr lang="zh-CN" sz="1400" kern="100">
                        <a:effectLst/>
                        <a:latin typeface="微软雅黑" pitchFamily="34" charset="-122"/>
                        <a:ea typeface="微软雅黑" pitchFamily="34" charset="-122"/>
                        <a:cs typeface="Times New Roman"/>
                      </a:endParaRPr>
                    </a:p>
                  </a:txBody>
                  <a:tcPr marL="63639" marR="63639"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YWBH</a:t>
                      </a:r>
                      <a:endParaRPr lang="zh-CN" sz="1400" kern="100">
                        <a:effectLst/>
                        <a:latin typeface="微软雅黑" pitchFamily="34" charset="-122"/>
                        <a:ea typeface="微软雅黑" pitchFamily="34" charset="-122"/>
                        <a:cs typeface="Times New Roman"/>
                      </a:endParaRPr>
                    </a:p>
                  </a:txBody>
                  <a:tcPr marL="63639" marR="63639" marT="0" marB="0"/>
                </a:tc>
                <a:tc>
                  <a:txBody>
                    <a:bodyPr/>
                    <a:lstStyle/>
                    <a:p>
                      <a:pPr algn="l">
                        <a:lnSpc>
                          <a:spcPct val="150000"/>
                        </a:lnSpc>
                        <a:spcAft>
                          <a:spcPts val="0"/>
                        </a:spcAft>
                      </a:pPr>
                      <a:r>
                        <a:rPr lang="zh-CN" sz="1400" kern="100" dirty="0">
                          <a:effectLst/>
                          <a:latin typeface="微软雅黑" pitchFamily="34" charset="-122"/>
                          <a:ea typeface="微软雅黑" pitchFamily="34" charset="-122"/>
                        </a:rPr>
                        <a:t>业务编号</a:t>
                      </a:r>
                      <a:endParaRPr lang="zh-CN" sz="1400" kern="100" dirty="0">
                        <a:effectLst/>
                        <a:latin typeface="微软雅黑" pitchFamily="34" charset="-122"/>
                        <a:ea typeface="微软雅黑" pitchFamily="34" charset="-122"/>
                        <a:cs typeface="Times New Roman"/>
                      </a:endParaRPr>
                    </a:p>
                  </a:txBody>
                  <a:tcPr marL="63639" marR="63639" marT="0" marB="0"/>
                </a:tc>
                <a:tc>
                  <a:txBody>
                    <a:bodyPr/>
                    <a:lstStyle/>
                    <a:p>
                      <a:pPr algn="just">
                        <a:lnSpc>
                          <a:spcPct val="150000"/>
                        </a:lnSpc>
                        <a:spcAft>
                          <a:spcPts val="0"/>
                        </a:spcAft>
                      </a:pPr>
                      <a:r>
                        <a:rPr lang="en-US" altLang="zh-CN" sz="1400" kern="100" dirty="0" smtClean="0">
                          <a:effectLst/>
                          <a:highlight>
                            <a:srgbClr val="00FF00"/>
                          </a:highlight>
                          <a:latin typeface="微软雅黑" pitchFamily="34" charset="-122"/>
                          <a:ea typeface="微软雅黑" pitchFamily="34" charset="-122"/>
                          <a:cs typeface="Times New Roman"/>
                        </a:rPr>
                        <a:t>DCOM2016031400000001</a:t>
                      </a:r>
                      <a:endParaRPr lang="zh-CN" altLang="zh-CN" sz="1400" kern="100" dirty="0" smtClean="0">
                        <a:effectLst/>
                        <a:latin typeface="微软雅黑" pitchFamily="34" charset="-122"/>
                        <a:ea typeface="微软雅黑" pitchFamily="34" charset="-122"/>
                        <a:cs typeface="Times New Roman"/>
                      </a:endParaRPr>
                    </a:p>
                  </a:txBody>
                  <a:tcPr marL="63639" marR="63639" marT="0" marB="0"/>
                </a:tc>
              </a:tr>
              <a:tr h="360000">
                <a:tc>
                  <a:txBody>
                    <a:bodyPr/>
                    <a:lstStyle/>
                    <a:p>
                      <a:pPr algn="l">
                        <a:lnSpc>
                          <a:spcPct val="150000"/>
                        </a:lnSpc>
                        <a:spcAft>
                          <a:spcPts val="0"/>
                        </a:spcAft>
                      </a:pPr>
                      <a:r>
                        <a:rPr lang="en-US" sz="1400" kern="100">
                          <a:effectLst/>
                          <a:latin typeface="微软雅黑" pitchFamily="34" charset="-122"/>
                          <a:ea typeface="微软雅黑" pitchFamily="34" charset="-122"/>
                        </a:rPr>
                        <a:t>9</a:t>
                      </a:r>
                      <a:endParaRPr lang="zh-CN" sz="1400" kern="100">
                        <a:effectLst/>
                        <a:latin typeface="微软雅黑" pitchFamily="34" charset="-122"/>
                        <a:ea typeface="微软雅黑" pitchFamily="34" charset="-122"/>
                        <a:cs typeface="Times New Roman"/>
                      </a:endParaRPr>
                    </a:p>
                  </a:txBody>
                  <a:tcPr marL="63639" marR="63639"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FZDM1</a:t>
                      </a:r>
                      <a:endParaRPr lang="zh-CN" sz="1400" kern="100">
                        <a:effectLst/>
                        <a:latin typeface="微软雅黑" pitchFamily="34" charset="-122"/>
                        <a:ea typeface="微软雅黑" pitchFamily="34" charset="-122"/>
                        <a:cs typeface="Times New Roman"/>
                      </a:endParaRPr>
                    </a:p>
                  </a:txBody>
                  <a:tcPr marL="63639" marR="63639" marT="0" marB="0"/>
                </a:tc>
                <a:tc>
                  <a:txBody>
                    <a:bodyPr/>
                    <a:lstStyle/>
                    <a:p>
                      <a:pPr algn="l">
                        <a:lnSpc>
                          <a:spcPct val="150000"/>
                        </a:lnSpc>
                        <a:spcAft>
                          <a:spcPts val="0"/>
                        </a:spcAft>
                      </a:pPr>
                      <a:r>
                        <a:rPr lang="zh-CN" sz="1400" kern="100">
                          <a:effectLst/>
                          <a:latin typeface="微软雅黑" pitchFamily="34" charset="-122"/>
                          <a:ea typeface="微软雅黑" pitchFamily="34" charset="-122"/>
                        </a:rPr>
                        <a:t>冻结序号</a:t>
                      </a:r>
                      <a:endParaRPr lang="zh-CN" sz="1400" kern="100">
                        <a:effectLst/>
                        <a:latin typeface="微软雅黑" pitchFamily="34" charset="-122"/>
                        <a:ea typeface="微软雅黑" pitchFamily="34" charset="-122"/>
                        <a:cs typeface="Times New Roman"/>
                      </a:endParaRPr>
                    </a:p>
                  </a:txBody>
                  <a:tcPr marL="63639" marR="63639" marT="0" marB="0"/>
                </a:tc>
                <a:tc>
                  <a:txBody>
                    <a:bodyPr/>
                    <a:lstStyle/>
                    <a:p>
                      <a:pPr algn="just">
                        <a:lnSpc>
                          <a:spcPct val="150000"/>
                        </a:lnSpc>
                        <a:spcAft>
                          <a:spcPts val="0"/>
                        </a:spcAft>
                      </a:pPr>
                      <a:r>
                        <a:rPr lang="en-US" altLang="zh-CN" sz="1400" kern="100" dirty="0" smtClean="0">
                          <a:effectLst/>
                          <a:highlight>
                            <a:srgbClr val="00FF00"/>
                          </a:highlight>
                          <a:latin typeface="微软雅黑" pitchFamily="34" charset="-122"/>
                          <a:ea typeface="微软雅黑" pitchFamily="34" charset="-122"/>
                          <a:cs typeface="Times New Roman"/>
                        </a:rPr>
                        <a:t>DJDJ2016031400000001</a:t>
                      </a:r>
                      <a:endParaRPr lang="zh-CN" altLang="zh-CN" sz="1400" kern="100" dirty="0" smtClean="0">
                        <a:effectLst/>
                        <a:latin typeface="微软雅黑" pitchFamily="34" charset="-122"/>
                        <a:ea typeface="微软雅黑" pitchFamily="34" charset="-122"/>
                        <a:cs typeface="Times New Roman"/>
                      </a:endParaRPr>
                    </a:p>
                  </a:txBody>
                  <a:tcPr marL="63639" marR="63639" marT="0" marB="0"/>
                </a:tc>
              </a:tr>
              <a:tr h="360000">
                <a:tc>
                  <a:txBody>
                    <a:bodyPr/>
                    <a:lstStyle/>
                    <a:p>
                      <a:pPr algn="l">
                        <a:lnSpc>
                          <a:spcPct val="150000"/>
                        </a:lnSpc>
                        <a:spcAft>
                          <a:spcPts val="0"/>
                        </a:spcAft>
                      </a:pPr>
                      <a:r>
                        <a:rPr lang="en-US" sz="1400" kern="100">
                          <a:effectLst/>
                          <a:latin typeface="微软雅黑" pitchFamily="34" charset="-122"/>
                          <a:ea typeface="微软雅黑" pitchFamily="34" charset="-122"/>
                        </a:rPr>
                        <a:t>10</a:t>
                      </a:r>
                      <a:endParaRPr lang="zh-CN" sz="1400" kern="100">
                        <a:effectLst/>
                        <a:latin typeface="微软雅黑" pitchFamily="34" charset="-122"/>
                        <a:ea typeface="微软雅黑" pitchFamily="34" charset="-122"/>
                        <a:cs typeface="Times New Roman"/>
                      </a:endParaRPr>
                    </a:p>
                  </a:txBody>
                  <a:tcPr marL="63639" marR="63639"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FZDM2</a:t>
                      </a:r>
                      <a:endParaRPr lang="zh-CN" sz="1400" kern="100">
                        <a:effectLst/>
                        <a:latin typeface="微软雅黑" pitchFamily="34" charset="-122"/>
                        <a:ea typeface="微软雅黑" pitchFamily="34" charset="-122"/>
                        <a:cs typeface="Times New Roman"/>
                      </a:endParaRPr>
                    </a:p>
                  </a:txBody>
                  <a:tcPr marL="63639" marR="63639" marT="0" marB="0"/>
                </a:tc>
                <a:tc>
                  <a:txBody>
                    <a:bodyPr/>
                    <a:lstStyle/>
                    <a:p>
                      <a:pPr algn="l">
                        <a:lnSpc>
                          <a:spcPct val="150000"/>
                        </a:lnSpc>
                        <a:spcAft>
                          <a:spcPts val="0"/>
                        </a:spcAft>
                      </a:pPr>
                      <a:r>
                        <a:rPr lang="zh-CN" sz="1400" kern="100">
                          <a:effectLst/>
                          <a:latin typeface="微软雅黑" pitchFamily="34" charset="-122"/>
                          <a:ea typeface="微软雅黑" pitchFamily="34" charset="-122"/>
                        </a:rPr>
                        <a:t>辅助代码</a:t>
                      </a:r>
                      <a:r>
                        <a:rPr lang="en-US" sz="1400" kern="100">
                          <a:effectLst/>
                          <a:latin typeface="微软雅黑" pitchFamily="34" charset="-122"/>
                          <a:ea typeface="微软雅黑" pitchFamily="34" charset="-122"/>
                        </a:rPr>
                        <a:t>2</a:t>
                      </a:r>
                      <a:endParaRPr lang="zh-CN" sz="1400" kern="100">
                        <a:effectLst/>
                        <a:latin typeface="微软雅黑" pitchFamily="34" charset="-122"/>
                        <a:ea typeface="微软雅黑" pitchFamily="34" charset="-122"/>
                        <a:cs typeface="Times New Roman"/>
                      </a:endParaRPr>
                    </a:p>
                  </a:txBody>
                  <a:tcPr marL="63639" marR="63639" marT="0" marB="0"/>
                </a:tc>
                <a:tc>
                  <a:txBody>
                    <a:bodyPr/>
                    <a:lstStyle/>
                    <a:p>
                      <a:pPr algn="l">
                        <a:lnSpc>
                          <a:spcPct val="150000"/>
                        </a:lnSpc>
                        <a:spcAft>
                          <a:spcPts val="0"/>
                        </a:spcAft>
                      </a:pPr>
                      <a:r>
                        <a:rPr lang="en-US" sz="1400" kern="100" dirty="0">
                          <a:effectLst/>
                          <a:latin typeface="微软雅黑" pitchFamily="34" charset="-122"/>
                          <a:ea typeface="微软雅黑" pitchFamily="34" charset="-122"/>
                        </a:rPr>
                        <a:t>20160314999912312</a:t>
                      </a:r>
                      <a:endParaRPr lang="zh-CN" sz="1400" kern="100" dirty="0">
                        <a:effectLst/>
                        <a:latin typeface="微软雅黑" pitchFamily="34" charset="-122"/>
                        <a:ea typeface="微软雅黑" pitchFamily="34" charset="-122"/>
                        <a:cs typeface="Times New Roman"/>
                      </a:endParaRPr>
                    </a:p>
                  </a:txBody>
                  <a:tcPr marL="63639" marR="63639" marT="0" marB="0"/>
                </a:tc>
              </a:tr>
              <a:tr h="360000">
                <a:tc>
                  <a:txBody>
                    <a:bodyPr/>
                    <a:lstStyle/>
                    <a:p>
                      <a:pPr algn="l">
                        <a:lnSpc>
                          <a:spcPct val="150000"/>
                        </a:lnSpc>
                        <a:spcAft>
                          <a:spcPts val="0"/>
                        </a:spcAft>
                      </a:pPr>
                      <a:r>
                        <a:rPr lang="en-US" sz="1400" kern="100">
                          <a:effectLst/>
                          <a:latin typeface="微软雅黑" pitchFamily="34" charset="-122"/>
                          <a:ea typeface="微软雅黑" pitchFamily="34" charset="-122"/>
                        </a:rPr>
                        <a:t>11</a:t>
                      </a:r>
                      <a:endParaRPr lang="zh-CN" sz="1400" kern="100">
                        <a:effectLst/>
                        <a:latin typeface="微软雅黑" pitchFamily="34" charset="-122"/>
                        <a:ea typeface="微软雅黑" pitchFamily="34" charset="-122"/>
                        <a:cs typeface="Times New Roman"/>
                      </a:endParaRPr>
                    </a:p>
                  </a:txBody>
                  <a:tcPr marL="63639" marR="63639"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SBSL1</a:t>
                      </a:r>
                      <a:endParaRPr lang="zh-CN" sz="1400" kern="100">
                        <a:effectLst/>
                        <a:latin typeface="微软雅黑" pitchFamily="34" charset="-122"/>
                        <a:ea typeface="微软雅黑" pitchFamily="34" charset="-122"/>
                        <a:cs typeface="Times New Roman"/>
                      </a:endParaRPr>
                    </a:p>
                  </a:txBody>
                  <a:tcPr marL="63639" marR="63639" marT="0" marB="0"/>
                </a:tc>
                <a:tc>
                  <a:txBody>
                    <a:bodyPr/>
                    <a:lstStyle/>
                    <a:p>
                      <a:pPr algn="l">
                        <a:lnSpc>
                          <a:spcPct val="150000"/>
                        </a:lnSpc>
                        <a:spcAft>
                          <a:spcPts val="0"/>
                        </a:spcAft>
                      </a:pPr>
                      <a:r>
                        <a:rPr lang="zh-CN" sz="1400" kern="100">
                          <a:effectLst/>
                          <a:latin typeface="微软雅黑" pitchFamily="34" charset="-122"/>
                          <a:ea typeface="微软雅黑" pitchFamily="34" charset="-122"/>
                        </a:rPr>
                        <a:t>申报数量</a:t>
                      </a:r>
                      <a:endParaRPr lang="zh-CN" sz="1400" kern="100">
                        <a:effectLst/>
                        <a:latin typeface="微软雅黑" pitchFamily="34" charset="-122"/>
                        <a:ea typeface="微软雅黑" pitchFamily="34" charset="-122"/>
                        <a:cs typeface="Times New Roman"/>
                      </a:endParaRPr>
                    </a:p>
                  </a:txBody>
                  <a:tcPr marL="63639" marR="63639" marT="0" marB="0"/>
                </a:tc>
                <a:tc>
                  <a:txBody>
                    <a:bodyPr/>
                    <a:lstStyle/>
                    <a:p>
                      <a:pPr algn="l">
                        <a:lnSpc>
                          <a:spcPct val="150000"/>
                        </a:lnSpc>
                        <a:spcAft>
                          <a:spcPts val="0"/>
                        </a:spcAft>
                      </a:pPr>
                      <a:r>
                        <a:rPr lang="en-US" sz="1400" kern="100" dirty="0">
                          <a:effectLst/>
                          <a:latin typeface="微软雅黑" pitchFamily="34" charset="-122"/>
                          <a:ea typeface="微软雅黑" pitchFamily="34" charset="-122"/>
                        </a:rPr>
                        <a:t>1500</a:t>
                      </a:r>
                      <a:endParaRPr lang="zh-CN" sz="1400" kern="100" dirty="0">
                        <a:effectLst/>
                        <a:latin typeface="微软雅黑" pitchFamily="34" charset="-122"/>
                        <a:ea typeface="微软雅黑" pitchFamily="34" charset="-122"/>
                        <a:cs typeface="Times New Roman"/>
                      </a:endParaRPr>
                    </a:p>
                  </a:txBody>
                  <a:tcPr marL="63639" marR="63639" marT="0" marB="0"/>
                </a:tc>
              </a:tr>
              <a:tr h="360000">
                <a:tc>
                  <a:txBody>
                    <a:bodyPr/>
                    <a:lstStyle/>
                    <a:p>
                      <a:pPr algn="l">
                        <a:lnSpc>
                          <a:spcPct val="150000"/>
                        </a:lnSpc>
                        <a:spcAft>
                          <a:spcPts val="0"/>
                        </a:spcAft>
                      </a:pPr>
                      <a:r>
                        <a:rPr lang="en-US" sz="1400" kern="100">
                          <a:effectLst/>
                          <a:latin typeface="微软雅黑" pitchFamily="34" charset="-122"/>
                          <a:ea typeface="微软雅黑" pitchFamily="34" charset="-122"/>
                        </a:rPr>
                        <a:t>12</a:t>
                      </a:r>
                      <a:endParaRPr lang="zh-CN" sz="1400" kern="100">
                        <a:effectLst/>
                        <a:latin typeface="微软雅黑" pitchFamily="34" charset="-122"/>
                        <a:ea typeface="微软雅黑" pitchFamily="34" charset="-122"/>
                        <a:cs typeface="Times New Roman"/>
                      </a:endParaRPr>
                    </a:p>
                  </a:txBody>
                  <a:tcPr marL="63639" marR="63639"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CGSL1</a:t>
                      </a:r>
                      <a:endParaRPr lang="zh-CN" sz="1400" kern="100">
                        <a:effectLst/>
                        <a:latin typeface="微软雅黑" pitchFamily="34" charset="-122"/>
                        <a:ea typeface="微软雅黑" pitchFamily="34" charset="-122"/>
                        <a:cs typeface="Times New Roman"/>
                      </a:endParaRPr>
                    </a:p>
                  </a:txBody>
                  <a:tcPr marL="63639" marR="63639" marT="0" marB="0"/>
                </a:tc>
                <a:tc>
                  <a:txBody>
                    <a:bodyPr/>
                    <a:lstStyle/>
                    <a:p>
                      <a:pPr algn="l">
                        <a:lnSpc>
                          <a:spcPct val="150000"/>
                        </a:lnSpc>
                        <a:spcAft>
                          <a:spcPts val="0"/>
                        </a:spcAft>
                      </a:pPr>
                      <a:r>
                        <a:rPr lang="zh-CN" sz="1400" kern="100">
                          <a:effectLst/>
                          <a:latin typeface="微软雅黑" pitchFamily="34" charset="-122"/>
                          <a:ea typeface="微软雅黑" pitchFamily="34" charset="-122"/>
                        </a:rPr>
                        <a:t>成功冻结数量</a:t>
                      </a:r>
                      <a:endParaRPr lang="zh-CN" sz="1400" kern="100">
                        <a:effectLst/>
                        <a:latin typeface="微软雅黑" pitchFamily="34" charset="-122"/>
                        <a:ea typeface="微软雅黑" pitchFamily="34" charset="-122"/>
                        <a:cs typeface="Times New Roman"/>
                      </a:endParaRPr>
                    </a:p>
                  </a:txBody>
                  <a:tcPr marL="63639" marR="63639" marT="0" marB="0"/>
                </a:tc>
                <a:tc>
                  <a:txBody>
                    <a:bodyPr/>
                    <a:lstStyle/>
                    <a:p>
                      <a:pPr algn="l">
                        <a:lnSpc>
                          <a:spcPct val="150000"/>
                        </a:lnSpc>
                        <a:spcAft>
                          <a:spcPts val="0"/>
                        </a:spcAft>
                      </a:pPr>
                      <a:r>
                        <a:rPr lang="en-US" sz="1400" kern="100" dirty="0">
                          <a:effectLst/>
                          <a:latin typeface="微软雅黑" pitchFamily="34" charset="-122"/>
                          <a:ea typeface="微软雅黑" pitchFamily="34" charset="-122"/>
                        </a:rPr>
                        <a:t>1000</a:t>
                      </a:r>
                      <a:endParaRPr lang="zh-CN" sz="1400" kern="100" dirty="0">
                        <a:effectLst/>
                        <a:latin typeface="微软雅黑" pitchFamily="34" charset="-122"/>
                        <a:ea typeface="微软雅黑" pitchFamily="34" charset="-122"/>
                        <a:cs typeface="Times New Roman"/>
                      </a:endParaRPr>
                    </a:p>
                  </a:txBody>
                  <a:tcPr marL="63639" marR="63639" marT="0" marB="0"/>
                </a:tc>
              </a:tr>
              <a:tr h="360000">
                <a:tc>
                  <a:txBody>
                    <a:bodyPr/>
                    <a:lstStyle/>
                    <a:p>
                      <a:pPr algn="l">
                        <a:lnSpc>
                          <a:spcPct val="150000"/>
                        </a:lnSpc>
                        <a:spcAft>
                          <a:spcPts val="0"/>
                        </a:spcAft>
                      </a:pPr>
                      <a:r>
                        <a:rPr lang="en-US" sz="1400" kern="100">
                          <a:effectLst/>
                          <a:latin typeface="微软雅黑" pitchFamily="34" charset="-122"/>
                          <a:ea typeface="微软雅黑" pitchFamily="34" charset="-122"/>
                        </a:rPr>
                        <a:t>13</a:t>
                      </a:r>
                      <a:endParaRPr lang="zh-CN" sz="1400" kern="100">
                        <a:effectLst/>
                        <a:latin typeface="微软雅黑" pitchFamily="34" charset="-122"/>
                        <a:ea typeface="微软雅黑" pitchFamily="34" charset="-122"/>
                        <a:cs typeface="Times New Roman"/>
                      </a:endParaRPr>
                    </a:p>
                  </a:txBody>
                  <a:tcPr marL="63639" marR="63639"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CGSL2</a:t>
                      </a:r>
                      <a:endParaRPr lang="zh-CN" sz="1400" kern="100">
                        <a:effectLst/>
                        <a:latin typeface="微软雅黑" pitchFamily="34" charset="-122"/>
                        <a:ea typeface="微软雅黑" pitchFamily="34" charset="-122"/>
                        <a:cs typeface="Times New Roman"/>
                      </a:endParaRPr>
                    </a:p>
                  </a:txBody>
                  <a:tcPr marL="63639" marR="63639" marT="0" marB="0"/>
                </a:tc>
                <a:tc>
                  <a:txBody>
                    <a:bodyPr/>
                    <a:lstStyle/>
                    <a:p>
                      <a:pPr algn="l">
                        <a:lnSpc>
                          <a:spcPct val="150000"/>
                        </a:lnSpc>
                        <a:spcAft>
                          <a:spcPts val="0"/>
                        </a:spcAft>
                      </a:pPr>
                      <a:r>
                        <a:rPr lang="zh-CN" sz="1400" kern="100">
                          <a:effectLst/>
                          <a:latin typeface="微软雅黑" pitchFamily="34" charset="-122"/>
                          <a:ea typeface="微软雅黑" pitchFamily="34" charset="-122"/>
                        </a:rPr>
                        <a:t>成功轮候数量</a:t>
                      </a:r>
                      <a:endParaRPr lang="zh-CN" sz="1400" kern="100">
                        <a:effectLst/>
                        <a:latin typeface="微软雅黑" pitchFamily="34" charset="-122"/>
                        <a:ea typeface="微软雅黑" pitchFamily="34" charset="-122"/>
                        <a:cs typeface="Times New Roman"/>
                      </a:endParaRPr>
                    </a:p>
                  </a:txBody>
                  <a:tcPr marL="63639" marR="63639" marT="0" marB="0"/>
                </a:tc>
                <a:tc>
                  <a:txBody>
                    <a:bodyPr/>
                    <a:lstStyle/>
                    <a:p>
                      <a:pPr algn="l">
                        <a:lnSpc>
                          <a:spcPct val="150000"/>
                        </a:lnSpc>
                        <a:spcAft>
                          <a:spcPts val="0"/>
                        </a:spcAft>
                      </a:pPr>
                      <a:r>
                        <a:rPr lang="en-US" sz="1400" kern="100" dirty="0">
                          <a:effectLst/>
                          <a:latin typeface="微软雅黑" pitchFamily="34" charset="-122"/>
                          <a:ea typeface="微软雅黑" pitchFamily="34" charset="-122"/>
                        </a:rPr>
                        <a:t>200</a:t>
                      </a:r>
                      <a:endParaRPr lang="zh-CN" sz="1400" kern="100" dirty="0">
                        <a:effectLst/>
                        <a:latin typeface="微软雅黑" pitchFamily="34" charset="-122"/>
                        <a:ea typeface="微软雅黑" pitchFamily="34" charset="-122"/>
                        <a:cs typeface="Times New Roman"/>
                      </a:endParaRPr>
                    </a:p>
                  </a:txBody>
                  <a:tcPr marL="63639" marR="63639" marT="0" marB="0"/>
                </a:tc>
              </a:tr>
              <a:tr h="360000">
                <a:tc>
                  <a:txBody>
                    <a:bodyPr/>
                    <a:lstStyle/>
                    <a:p>
                      <a:pPr algn="l">
                        <a:lnSpc>
                          <a:spcPct val="150000"/>
                        </a:lnSpc>
                        <a:spcAft>
                          <a:spcPts val="0"/>
                        </a:spcAft>
                      </a:pPr>
                      <a:r>
                        <a:rPr lang="en-US" sz="1400" kern="100">
                          <a:effectLst/>
                          <a:latin typeface="微软雅黑" pitchFamily="34" charset="-122"/>
                          <a:ea typeface="微软雅黑" pitchFamily="34" charset="-122"/>
                        </a:rPr>
                        <a:t>14</a:t>
                      </a:r>
                      <a:endParaRPr lang="zh-CN" sz="1400" kern="100">
                        <a:effectLst/>
                        <a:latin typeface="微软雅黑" pitchFamily="34" charset="-122"/>
                        <a:ea typeface="微软雅黑" pitchFamily="34" charset="-122"/>
                        <a:cs typeface="Times New Roman"/>
                      </a:endParaRPr>
                    </a:p>
                  </a:txBody>
                  <a:tcPr marL="63639" marR="63639"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RQ</a:t>
                      </a:r>
                      <a:endParaRPr lang="zh-CN" sz="1400" kern="100">
                        <a:effectLst/>
                        <a:latin typeface="微软雅黑" pitchFamily="34" charset="-122"/>
                        <a:ea typeface="微软雅黑" pitchFamily="34" charset="-122"/>
                        <a:cs typeface="Times New Roman"/>
                      </a:endParaRPr>
                    </a:p>
                  </a:txBody>
                  <a:tcPr marL="63639" marR="63639" marT="0" marB="0"/>
                </a:tc>
                <a:tc>
                  <a:txBody>
                    <a:bodyPr/>
                    <a:lstStyle/>
                    <a:p>
                      <a:pPr algn="l">
                        <a:lnSpc>
                          <a:spcPct val="150000"/>
                        </a:lnSpc>
                        <a:spcAft>
                          <a:spcPts val="0"/>
                        </a:spcAft>
                      </a:pPr>
                      <a:r>
                        <a:rPr lang="zh-CN" sz="1400" kern="100">
                          <a:effectLst/>
                          <a:latin typeface="微软雅黑" pitchFamily="34" charset="-122"/>
                          <a:ea typeface="微软雅黑" pitchFamily="34" charset="-122"/>
                        </a:rPr>
                        <a:t>发送日期</a:t>
                      </a:r>
                      <a:endParaRPr lang="zh-CN" sz="1400" kern="100">
                        <a:effectLst/>
                        <a:latin typeface="微软雅黑" pitchFamily="34" charset="-122"/>
                        <a:ea typeface="微软雅黑" pitchFamily="34" charset="-122"/>
                        <a:cs typeface="Times New Roman"/>
                      </a:endParaRPr>
                    </a:p>
                  </a:txBody>
                  <a:tcPr marL="63639" marR="63639" marT="0" marB="0"/>
                </a:tc>
                <a:tc>
                  <a:txBody>
                    <a:bodyPr/>
                    <a:lstStyle/>
                    <a:p>
                      <a:pPr algn="l">
                        <a:lnSpc>
                          <a:spcPct val="150000"/>
                        </a:lnSpc>
                        <a:spcAft>
                          <a:spcPts val="0"/>
                        </a:spcAft>
                      </a:pPr>
                      <a:r>
                        <a:rPr lang="en-US" sz="1400" kern="100" dirty="0">
                          <a:effectLst/>
                          <a:latin typeface="微软雅黑" pitchFamily="34" charset="-122"/>
                          <a:ea typeface="微软雅黑" pitchFamily="34" charset="-122"/>
                        </a:rPr>
                        <a:t>20160314</a:t>
                      </a:r>
                      <a:endParaRPr lang="zh-CN" sz="1400" kern="100" dirty="0">
                        <a:effectLst/>
                        <a:latin typeface="微软雅黑" pitchFamily="34" charset="-122"/>
                        <a:ea typeface="微软雅黑" pitchFamily="34" charset="-122"/>
                        <a:cs typeface="Times New Roman"/>
                      </a:endParaRPr>
                    </a:p>
                  </a:txBody>
                  <a:tcPr marL="63639" marR="63639" marT="0" marB="0"/>
                </a:tc>
              </a:tr>
            </a:tbl>
          </a:graphicData>
        </a:graphic>
      </p:graphicFrame>
    </p:spTree>
    <p:extLst>
      <p:ext uri="{BB962C8B-B14F-4D97-AF65-F5344CB8AC3E}">
        <p14:creationId xmlns:p14="http://schemas.microsoft.com/office/powerpoint/2010/main" xmlns="" val="5317918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ChangeArrowheads="1"/>
          </p:cNvSpPr>
          <p:nvPr/>
        </p:nvSpPr>
        <p:spPr bwMode="auto">
          <a:xfrm>
            <a:off x="676275" y="188913"/>
            <a:ext cx="84328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r>
              <a:rPr lang="zh-CN" altLang="en-US" sz="2600" b="1" dirty="0" smtClean="0">
                <a:solidFill>
                  <a:schemeClr val="bg1"/>
                </a:solidFill>
                <a:latin typeface="微软雅黑" pitchFamily="34" charset="-122"/>
                <a:ea typeface="微软雅黑" pitchFamily="34" charset="-122"/>
              </a:rPr>
              <a:t>冻结案例</a:t>
            </a:r>
            <a:endParaRPr lang="en-GB" altLang="en-GB" sz="2600" b="1" dirty="0">
              <a:solidFill>
                <a:schemeClr val="bg1"/>
              </a:solidFill>
              <a:latin typeface="微软雅黑" pitchFamily="34" charset="-122"/>
              <a:ea typeface="微软雅黑" pitchFamily="34" charset="-122"/>
            </a:endParaRPr>
          </a:p>
        </p:txBody>
      </p:sp>
      <p:graphicFrame>
        <p:nvGraphicFramePr>
          <p:cNvPr id="8" name="表格 7"/>
          <p:cNvGraphicFramePr>
            <a:graphicFrameLocks noGrp="1"/>
          </p:cNvGraphicFramePr>
          <p:nvPr>
            <p:extLst>
              <p:ext uri="{D42A27DB-BD31-4B8C-83A1-F6EECF244321}">
                <p14:modId xmlns:p14="http://schemas.microsoft.com/office/powerpoint/2010/main" xmlns="" val="3603761432"/>
              </p:ext>
            </p:extLst>
          </p:nvPr>
        </p:nvGraphicFramePr>
        <p:xfrm>
          <a:off x="467544" y="1301952"/>
          <a:ext cx="6593522" cy="4685760"/>
        </p:xfrm>
        <a:graphic>
          <a:graphicData uri="http://schemas.openxmlformats.org/drawingml/2006/table">
            <a:tbl>
              <a:tblPr firstRow="1" firstCol="1" bandRow="1">
                <a:tableStyleId>{5C22544A-7EE6-4342-B048-85BDC9FD1C3A}</a:tableStyleId>
              </a:tblPr>
              <a:tblGrid>
                <a:gridCol w="1235159"/>
                <a:gridCol w="1235159"/>
                <a:gridCol w="1235159"/>
                <a:gridCol w="2888045"/>
              </a:tblGrid>
              <a:tr h="360000">
                <a:tc>
                  <a:txBody>
                    <a:bodyPr/>
                    <a:lstStyle/>
                    <a:p>
                      <a:pPr algn="ctr">
                        <a:lnSpc>
                          <a:spcPct val="150000"/>
                        </a:lnSpc>
                        <a:spcAft>
                          <a:spcPts val="0"/>
                        </a:spcAft>
                      </a:pPr>
                      <a:r>
                        <a:rPr lang="zh-CN" sz="1600" kern="100" dirty="0">
                          <a:effectLst/>
                          <a:latin typeface="微软雅黑" pitchFamily="34" charset="-122"/>
                          <a:ea typeface="微软雅黑" pitchFamily="34" charset="-122"/>
                        </a:rPr>
                        <a:t>序号</a:t>
                      </a:r>
                      <a:endParaRPr lang="zh-CN" sz="1600" kern="100" dirty="0">
                        <a:effectLst/>
                        <a:latin typeface="微软雅黑" pitchFamily="34" charset="-122"/>
                        <a:ea typeface="微软雅黑" pitchFamily="34" charset="-122"/>
                        <a:cs typeface="Times New Roman"/>
                      </a:endParaRPr>
                    </a:p>
                  </a:txBody>
                  <a:tcPr marL="68580" marR="68580" marT="0" marB="0"/>
                </a:tc>
                <a:tc>
                  <a:txBody>
                    <a:bodyPr/>
                    <a:lstStyle/>
                    <a:p>
                      <a:pPr algn="ctr">
                        <a:lnSpc>
                          <a:spcPct val="150000"/>
                        </a:lnSpc>
                        <a:spcAft>
                          <a:spcPts val="0"/>
                        </a:spcAft>
                      </a:pPr>
                      <a:r>
                        <a:rPr lang="zh-CN" sz="1600" kern="100" dirty="0">
                          <a:effectLst/>
                          <a:latin typeface="微软雅黑" pitchFamily="34" charset="-122"/>
                          <a:ea typeface="微软雅黑" pitchFamily="34" charset="-122"/>
                        </a:rPr>
                        <a:t>字段名</a:t>
                      </a:r>
                      <a:endParaRPr lang="zh-CN" sz="1600" kern="100" dirty="0">
                        <a:effectLst/>
                        <a:latin typeface="微软雅黑" pitchFamily="34" charset="-122"/>
                        <a:ea typeface="微软雅黑" pitchFamily="34" charset="-122"/>
                        <a:cs typeface="Times New Roman"/>
                      </a:endParaRPr>
                    </a:p>
                  </a:txBody>
                  <a:tcPr marL="68580" marR="68580" marT="0" marB="0"/>
                </a:tc>
                <a:tc>
                  <a:txBody>
                    <a:bodyPr/>
                    <a:lstStyle/>
                    <a:p>
                      <a:pPr algn="ctr">
                        <a:lnSpc>
                          <a:spcPct val="150000"/>
                        </a:lnSpc>
                        <a:spcAft>
                          <a:spcPts val="0"/>
                        </a:spcAft>
                      </a:pPr>
                      <a:r>
                        <a:rPr lang="zh-CN" sz="1600" kern="100" dirty="0">
                          <a:effectLst/>
                          <a:latin typeface="微软雅黑" pitchFamily="34" charset="-122"/>
                          <a:ea typeface="微软雅黑" pitchFamily="34" charset="-122"/>
                        </a:rPr>
                        <a:t>含义</a:t>
                      </a:r>
                      <a:endParaRPr lang="zh-CN" sz="1600" kern="100" dirty="0">
                        <a:effectLst/>
                        <a:latin typeface="微软雅黑" pitchFamily="34" charset="-122"/>
                        <a:ea typeface="微软雅黑" pitchFamily="34" charset="-122"/>
                        <a:cs typeface="Times New Roman"/>
                      </a:endParaRPr>
                    </a:p>
                  </a:txBody>
                  <a:tcPr marL="68580" marR="68580" marT="0" marB="0"/>
                </a:tc>
                <a:tc>
                  <a:txBody>
                    <a:bodyPr/>
                    <a:lstStyle/>
                    <a:p>
                      <a:pPr algn="ctr">
                        <a:lnSpc>
                          <a:spcPct val="150000"/>
                        </a:lnSpc>
                        <a:spcAft>
                          <a:spcPts val="0"/>
                        </a:spcAft>
                      </a:pPr>
                      <a:r>
                        <a:rPr lang="zh-CN" altLang="en-US" sz="1600" kern="100" dirty="0" smtClean="0">
                          <a:effectLst/>
                          <a:latin typeface="微软雅黑" pitchFamily="34" charset="-122"/>
                          <a:ea typeface="微软雅黑" pitchFamily="34" charset="-122"/>
                          <a:cs typeface="Times New Roman"/>
                        </a:rPr>
                        <a:t>冻结变更</a:t>
                      </a:r>
                      <a:endParaRPr lang="zh-CN" sz="1600" kern="100" dirty="0">
                        <a:effectLst/>
                        <a:latin typeface="微软雅黑" pitchFamily="34" charset="-122"/>
                        <a:ea typeface="微软雅黑" pitchFamily="34" charset="-122"/>
                        <a:cs typeface="Times New Roman"/>
                      </a:endParaRPr>
                    </a:p>
                  </a:txBody>
                  <a:tcPr marL="63639" marR="63639" marT="0" marB="0"/>
                </a:tc>
              </a:tr>
              <a:tr h="360000">
                <a:tc>
                  <a:txBody>
                    <a:bodyPr/>
                    <a:lstStyle/>
                    <a:p>
                      <a:pPr algn="l">
                        <a:lnSpc>
                          <a:spcPct val="150000"/>
                        </a:lnSpc>
                        <a:spcAft>
                          <a:spcPts val="0"/>
                        </a:spcAft>
                      </a:pPr>
                      <a:r>
                        <a:rPr lang="en-US" sz="1400" kern="100" dirty="0">
                          <a:effectLst/>
                          <a:latin typeface="微软雅黑" pitchFamily="34" charset="-122"/>
                          <a:ea typeface="微软雅黑" pitchFamily="34" charset="-122"/>
                        </a:rPr>
                        <a:t>1</a:t>
                      </a:r>
                      <a:endParaRPr lang="zh-CN" sz="1400" kern="100" dirty="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ZQDM</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100" dirty="0">
                          <a:effectLst/>
                          <a:latin typeface="微软雅黑" pitchFamily="34" charset="-122"/>
                          <a:ea typeface="微软雅黑" pitchFamily="34" charset="-122"/>
                        </a:rPr>
                        <a:t>证券代码</a:t>
                      </a:r>
                      <a:endParaRPr lang="zh-CN" sz="1400" kern="100" dirty="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dirty="0">
                          <a:effectLst/>
                          <a:latin typeface="微软雅黑" pitchFamily="34" charset="-122"/>
                          <a:ea typeface="微软雅黑" pitchFamily="34" charset="-122"/>
                        </a:rPr>
                        <a:t>00005</a:t>
                      </a:r>
                      <a:endParaRPr lang="zh-CN" sz="1400" kern="100" dirty="0">
                        <a:effectLst/>
                        <a:latin typeface="微软雅黑" pitchFamily="34" charset="-122"/>
                        <a:ea typeface="微软雅黑" pitchFamily="34" charset="-122"/>
                        <a:cs typeface="Times New Roman"/>
                      </a:endParaRPr>
                    </a:p>
                  </a:txBody>
                  <a:tcPr marL="68580" marR="68580" marT="0" marB="0"/>
                </a:tc>
              </a:tr>
              <a:tr h="360000">
                <a:tc>
                  <a:txBody>
                    <a:bodyPr/>
                    <a:lstStyle/>
                    <a:p>
                      <a:pPr algn="l">
                        <a:lnSpc>
                          <a:spcPct val="150000"/>
                        </a:lnSpc>
                        <a:spcAft>
                          <a:spcPts val="0"/>
                        </a:spcAft>
                      </a:pPr>
                      <a:r>
                        <a:rPr lang="en-US" sz="1400" kern="100">
                          <a:effectLst/>
                          <a:latin typeface="微软雅黑" pitchFamily="34" charset="-122"/>
                          <a:ea typeface="微软雅黑" pitchFamily="34" charset="-122"/>
                        </a:rPr>
                        <a:t>2</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TGDY</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100">
                          <a:effectLst/>
                          <a:latin typeface="微软雅黑" pitchFamily="34" charset="-122"/>
                          <a:ea typeface="微软雅黑" pitchFamily="34" charset="-122"/>
                        </a:rPr>
                        <a:t>股份托管单元</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dirty="0">
                          <a:effectLst/>
                          <a:latin typeface="微软雅黑" pitchFamily="34" charset="-122"/>
                          <a:ea typeface="微软雅黑" pitchFamily="34" charset="-122"/>
                        </a:rPr>
                        <a:t>000100</a:t>
                      </a:r>
                      <a:endParaRPr lang="zh-CN" sz="1400" kern="100" dirty="0">
                        <a:effectLst/>
                        <a:latin typeface="微软雅黑" pitchFamily="34" charset="-122"/>
                        <a:ea typeface="微软雅黑" pitchFamily="34" charset="-122"/>
                        <a:cs typeface="Times New Roman"/>
                      </a:endParaRPr>
                    </a:p>
                  </a:txBody>
                  <a:tcPr marL="68580" marR="68580" marT="0" marB="0"/>
                </a:tc>
              </a:tr>
              <a:tr h="360000">
                <a:tc>
                  <a:txBody>
                    <a:bodyPr/>
                    <a:lstStyle/>
                    <a:p>
                      <a:pPr algn="l">
                        <a:lnSpc>
                          <a:spcPct val="150000"/>
                        </a:lnSpc>
                        <a:spcAft>
                          <a:spcPts val="0"/>
                        </a:spcAft>
                      </a:pPr>
                      <a:r>
                        <a:rPr lang="en-US" sz="1400" kern="100">
                          <a:effectLst/>
                          <a:latin typeface="微软雅黑" pitchFamily="34" charset="-122"/>
                          <a:ea typeface="微软雅黑" pitchFamily="34" charset="-122"/>
                        </a:rPr>
                        <a:t>3</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GFXZ</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100">
                          <a:effectLst/>
                          <a:latin typeface="微软雅黑" pitchFamily="34" charset="-122"/>
                          <a:ea typeface="微软雅黑" pitchFamily="34" charset="-122"/>
                        </a:rPr>
                        <a:t>股份性质</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00</a:t>
                      </a:r>
                      <a:endParaRPr lang="zh-CN" sz="1400" kern="100">
                        <a:effectLst/>
                        <a:latin typeface="微软雅黑" pitchFamily="34" charset="-122"/>
                        <a:ea typeface="微软雅黑" pitchFamily="34" charset="-122"/>
                        <a:cs typeface="Times New Roman"/>
                      </a:endParaRPr>
                    </a:p>
                  </a:txBody>
                  <a:tcPr marL="68580" marR="68580" marT="0" marB="0"/>
                </a:tc>
              </a:tr>
              <a:tr h="360000">
                <a:tc>
                  <a:txBody>
                    <a:bodyPr/>
                    <a:lstStyle/>
                    <a:p>
                      <a:pPr algn="l">
                        <a:lnSpc>
                          <a:spcPct val="150000"/>
                        </a:lnSpc>
                        <a:spcAft>
                          <a:spcPts val="0"/>
                        </a:spcAft>
                      </a:pPr>
                      <a:r>
                        <a:rPr lang="en-US" sz="1400" kern="100">
                          <a:effectLst/>
                          <a:latin typeface="微软雅黑" pitchFamily="34" charset="-122"/>
                          <a:ea typeface="微软雅黑" pitchFamily="34" charset="-122"/>
                        </a:rPr>
                        <a:t>4</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ZQZH</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100">
                          <a:effectLst/>
                          <a:latin typeface="微软雅黑" pitchFamily="34" charset="-122"/>
                          <a:ea typeface="微软雅黑" pitchFamily="34" charset="-122"/>
                        </a:rPr>
                        <a:t>证券账户号码</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dirty="0">
                          <a:effectLst/>
                          <a:latin typeface="微软雅黑" pitchFamily="34" charset="-122"/>
                          <a:ea typeface="微软雅黑" pitchFamily="34" charset="-122"/>
                        </a:rPr>
                        <a:t>0000000001</a:t>
                      </a:r>
                      <a:endParaRPr lang="zh-CN" sz="1400" kern="100" dirty="0">
                        <a:effectLst/>
                        <a:latin typeface="微软雅黑" pitchFamily="34" charset="-122"/>
                        <a:ea typeface="微软雅黑" pitchFamily="34" charset="-122"/>
                        <a:cs typeface="Times New Roman"/>
                      </a:endParaRPr>
                    </a:p>
                  </a:txBody>
                  <a:tcPr marL="68580" marR="68580" marT="0" marB="0"/>
                </a:tc>
              </a:tr>
              <a:tr h="360000">
                <a:tc>
                  <a:txBody>
                    <a:bodyPr/>
                    <a:lstStyle/>
                    <a:p>
                      <a:pPr algn="l">
                        <a:lnSpc>
                          <a:spcPct val="150000"/>
                        </a:lnSpc>
                        <a:spcAft>
                          <a:spcPts val="0"/>
                        </a:spcAft>
                      </a:pPr>
                      <a:r>
                        <a:rPr lang="en-US" sz="1400" kern="100">
                          <a:effectLst/>
                          <a:latin typeface="微软雅黑" pitchFamily="34" charset="-122"/>
                          <a:ea typeface="微软雅黑" pitchFamily="34" charset="-122"/>
                        </a:rPr>
                        <a:t>5</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SSZT</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100">
                          <a:effectLst/>
                          <a:latin typeface="微软雅黑" pitchFamily="34" charset="-122"/>
                          <a:ea typeface="微软雅黑" pitchFamily="34" charset="-122"/>
                        </a:rPr>
                        <a:t>上市状态</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Y </a:t>
                      </a:r>
                      <a:endParaRPr lang="zh-CN" sz="1400" kern="100">
                        <a:effectLst/>
                        <a:latin typeface="微软雅黑" pitchFamily="34" charset="-122"/>
                        <a:ea typeface="微软雅黑" pitchFamily="34" charset="-122"/>
                        <a:cs typeface="Times New Roman"/>
                      </a:endParaRPr>
                    </a:p>
                  </a:txBody>
                  <a:tcPr marL="68580" marR="68580" marT="0" marB="0"/>
                </a:tc>
              </a:tr>
              <a:tr h="360000">
                <a:tc>
                  <a:txBody>
                    <a:bodyPr/>
                    <a:lstStyle/>
                    <a:p>
                      <a:pPr algn="l">
                        <a:lnSpc>
                          <a:spcPct val="150000"/>
                        </a:lnSpc>
                        <a:spcAft>
                          <a:spcPts val="0"/>
                        </a:spcAft>
                      </a:pPr>
                      <a:r>
                        <a:rPr lang="en-US" sz="1400" kern="100">
                          <a:effectLst/>
                          <a:latin typeface="微软雅黑" pitchFamily="34" charset="-122"/>
                          <a:ea typeface="微软雅黑" pitchFamily="34" charset="-122"/>
                        </a:rPr>
                        <a:t>6</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YWLB</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100">
                          <a:effectLst/>
                          <a:latin typeface="微软雅黑" pitchFamily="34" charset="-122"/>
                          <a:ea typeface="微软雅黑" pitchFamily="34" charset="-122"/>
                        </a:rPr>
                        <a:t>业务类别</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dirty="0">
                          <a:effectLst/>
                          <a:latin typeface="微软雅黑" pitchFamily="34" charset="-122"/>
                          <a:ea typeface="微软雅黑" pitchFamily="34" charset="-122"/>
                        </a:rPr>
                        <a:t>DJDJ</a:t>
                      </a:r>
                      <a:endParaRPr lang="zh-CN" sz="1400" kern="100" dirty="0">
                        <a:effectLst/>
                        <a:latin typeface="微软雅黑" pitchFamily="34" charset="-122"/>
                        <a:ea typeface="微软雅黑" pitchFamily="34" charset="-122"/>
                        <a:cs typeface="Times New Roman"/>
                      </a:endParaRPr>
                    </a:p>
                  </a:txBody>
                  <a:tcPr marL="68580" marR="68580" marT="0" marB="0"/>
                </a:tc>
              </a:tr>
              <a:tr h="360000">
                <a:tc>
                  <a:txBody>
                    <a:bodyPr/>
                    <a:lstStyle/>
                    <a:p>
                      <a:pPr algn="l">
                        <a:lnSpc>
                          <a:spcPct val="150000"/>
                        </a:lnSpc>
                        <a:spcAft>
                          <a:spcPts val="0"/>
                        </a:spcAft>
                      </a:pPr>
                      <a:r>
                        <a:rPr lang="en-US" sz="1400" kern="100">
                          <a:effectLst/>
                          <a:latin typeface="微软雅黑" pitchFamily="34" charset="-122"/>
                          <a:ea typeface="微软雅黑" pitchFamily="34" charset="-122"/>
                        </a:rPr>
                        <a:t>7</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JSSL</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100">
                          <a:effectLst/>
                          <a:latin typeface="微软雅黑" pitchFamily="34" charset="-122"/>
                          <a:ea typeface="微软雅黑" pitchFamily="34" charset="-122"/>
                        </a:rPr>
                        <a:t>交收数量</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dirty="0">
                          <a:effectLst/>
                          <a:latin typeface="微软雅黑" pitchFamily="34" charset="-122"/>
                          <a:ea typeface="微软雅黑" pitchFamily="34" charset="-122"/>
                        </a:rPr>
                        <a:t>1000</a:t>
                      </a:r>
                      <a:endParaRPr lang="zh-CN" sz="1400" kern="100" dirty="0">
                        <a:effectLst/>
                        <a:latin typeface="微软雅黑" pitchFamily="34" charset="-122"/>
                        <a:ea typeface="微软雅黑" pitchFamily="34" charset="-122"/>
                        <a:cs typeface="Times New Roman"/>
                      </a:endParaRPr>
                    </a:p>
                  </a:txBody>
                  <a:tcPr marL="68580" marR="68580" marT="0" marB="0"/>
                </a:tc>
              </a:tr>
              <a:tr h="360000">
                <a:tc>
                  <a:txBody>
                    <a:bodyPr/>
                    <a:lstStyle/>
                    <a:p>
                      <a:pPr algn="l">
                        <a:lnSpc>
                          <a:spcPct val="150000"/>
                        </a:lnSpc>
                        <a:spcAft>
                          <a:spcPts val="0"/>
                        </a:spcAft>
                      </a:pPr>
                      <a:r>
                        <a:rPr lang="en-US" sz="1400" kern="100">
                          <a:effectLst/>
                          <a:latin typeface="微软雅黑" pitchFamily="34" charset="-122"/>
                          <a:ea typeface="微软雅黑" pitchFamily="34" charset="-122"/>
                        </a:rPr>
                        <a:t>8</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JSBZ</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100">
                          <a:effectLst/>
                          <a:latin typeface="微软雅黑" pitchFamily="34" charset="-122"/>
                          <a:ea typeface="微软雅黑" pitchFamily="34" charset="-122"/>
                        </a:rPr>
                        <a:t>交收标志</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Y</a:t>
                      </a:r>
                      <a:endParaRPr lang="zh-CN" sz="1400" kern="100">
                        <a:effectLst/>
                        <a:latin typeface="微软雅黑" pitchFamily="34" charset="-122"/>
                        <a:ea typeface="微软雅黑" pitchFamily="34" charset="-122"/>
                        <a:cs typeface="Times New Roman"/>
                      </a:endParaRPr>
                    </a:p>
                  </a:txBody>
                  <a:tcPr marL="68580" marR="68580" marT="0" marB="0"/>
                </a:tc>
              </a:tr>
              <a:tr h="360000">
                <a:tc>
                  <a:txBody>
                    <a:bodyPr/>
                    <a:lstStyle/>
                    <a:p>
                      <a:pPr algn="l">
                        <a:lnSpc>
                          <a:spcPct val="150000"/>
                        </a:lnSpc>
                        <a:spcAft>
                          <a:spcPts val="0"/>
                        </a:spcAft>
                      </a:pPr>
                      <a:r>
                        <a:rPr lang="en-US" sz="1400" kern="100">
                          <a:effectLst/>
                          <a:latin typeface="微软雅黑" pitchFamily="34" charset="-122"/>
                          <a:ea typeface="微软雅黑" pitchFamily="34" charset="-122"/>
                        </a:rPr>
                        <a:t>9</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QSRQ</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100">
                          <a:effectLst/>
                          <a:latin typeface="微软雅黑" pitchFamily="34" charset="-122"/>
                          <a:ea typeface="微软雅黑" pitchFamily="34" charset="-122"/>
                        </a:rPr>
                        <a:t>清算日期</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dirty="0">
                          <a:effectLst/>
                          <a:latin typeface="微软雅黑" pitchFamily="34" charset="-122"/>
                          <a:ea typeface="微软雅黑" pitchFamily="34" charset="-122"/>
                        </a:rPr>
                        <a:t>20160314</a:t>
                      </a:r>
                      <a:endParaRPr lang="zh-CN" sz="1400" kern="100" dirty="0">
                        <a:effectLst/>
                        <a:latin typeface="微软雅黑" pitchFamily="34" charset="-122"/>
                        <a:ea typeface="微软雅黑" pitchFamily="34" charset="-122"/>
                        <a:cs typeface="Times New Roman"/>
                      </a:endParaRPr>
                    </a:p>
                  </a:txBody>
                  <a:tcPr marL="68580" marR="68580" marT="0" marB="0"/>
                </a:tc>
              </a:tr>
              <a:tr h="360000">
                <a:tc>
                  <a:txBody>
                    <a:bodyPr/>
                    <a:lstStyle/>
                    <a:p>
                      <a:pPr algn="l">
                        <a:lnSpc>
                          <a:spcPct val="150000"/>
                        </a:lnSpc>
                        <a:spcAft>
                          <a:spcPts val="0"/>
                        </a:spcAft>
                      </a:pPr>
                      <a:r>
                        <a:rPr lang="en-US" sz="1400" kern="100">
                          <a:effectLst/>
                          <a:latin typeface="微软雅黑" pitchFamily="34" charset="-122"/>
                          <a:ea typeface="微软雅黑" pitchFamily="34" charset="-122"/>
                        </a:rPr>
                        <a:t>10</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JSRQ</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100">
                          <a:effectLst/>
                          <a:latin typeface="微软雅黑" pitchFamily="34" charset="-122"/>
                          <a:ea typeface="微软雅黑" pitchFamily="34" charset="-122"/>
                        </a:rPr>
                        <a:t>交收日期</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20160314</a:t>
                      </a:r>
                      <a:endParaRPr lang="zh-CN" sz="1400" kern="100">
                        <a:effectLst/>
                        <a:latin typeface="微软雅黑" pitchFamily="34" charset="-122"/>
                        <a:ea typeface="微软雅黑" pitchFamily="34" charset="-122"/>
                        <a:cs typeface="Times New Roman"/>
                      </a:endParaRPr>
                    </a:p>
                  </a:txBody>
                  <a:tcPr marL="68580" marR="68580" marT="0" marB="0"/>
                </a:tc>
              </a:tr>
              <a:tr h="360000">
                <a:tc>
                  <a:txBody>
                    <a:bodyPr/>
                    <a:lstStyle/>
                    <a:p>
                      <a:pPr algn="l">
                        <a:lnSpc>
                          <a:spcPct val="150000"/>
                        </a:lnSpc>
                        <a:spcAft>
                          <a:spcPts val="0"/>
                        </a:spcAft>
                      </a:pPr>
                      <a:r>
                        <a:rPr lang="en-US" sz="1400" kern="100">
                          <a:effectLst/>
                          <a:latin typeface="微软雅黑" pitchFamily="34" charset="-122"/>
                          <a:ea typeface="微软雅黑" pitchFamily="34" charset="-122"/>
                        </a:rPr>
                        <a:t>11</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FJSM</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100">
                          <a:effectLst/>
                          <a:latin typeface="微软雅黑" pitchFamily="34" charset="-122"/>
                          <a:ea typeface="微软雅黑" pitchFamily="34" charset="-122"/>
                        </a:rPr>
                        <a:t>附加说明</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altLang="zh-CN" sz="1400" kern="100" dirty="0" smtClean="0">
                          <a:effectLst/>
                          <a:highlight>
                            <a:srgbClr val="00FF00"/>
                          </a:highlight>
                          <a:latin typeface="微软雅黑" pitchFamily="34" charset="-122"/>
                          <a:ea typeface="微软雅黑" pitchFamily="34" charset="-122"/>
                          <a:cs typeface="Times New Roman"/>
                        </a:rPr>
                        <a:t>DJDJ2016031400000001</a:t>
                      </a:r>
                      <a:endParaRPr lang="zh-CN" sz="1400" kern="100" dirty="0">
                        <a:effectLst/>
                        <a:latin typeface="微软雅黑" pitchFamily="34" charset="-122"/>
                        <a:ea typeface="微软雅黑" pitchFamily="34" charset="-122"/>
                        <a:cs typeface="Times New Roman"/>
                      </a:endParaRPr>
                    </a:p>
                  </a:txBody>
                  <a:tcPr marL="68580" marR="68580" marT="0" marB="0"/>
                </a:tc>
              </a:tr>
              <a:tr h="360000">
                <a:tc>
                  <a:txBody>
                    <a:bodyPr/>
                    <a:lstStyle/>
                    <a:p>
                      <a:pPr algn="l">
                        <a:lnSpc>
                          <a:spcPct val="150000"/>
                        </a:lnSpc>
                        <a:spcAft>
                          <a:spcPts val="0"/>
                        </a:spcAft>
                      </a:pPr>
                      <a:r>
                        <a:rPr lang="en-US" sz="1400" kern="100" dirty="0">
                          <a:effectLst/>
                          <a:latin typeface="微软雅黑" pitchFamily="34" charset="-122"/>
                          <a:ea typeface="微软雅黑" pitchFamily="34" charset="-122"/>
                        </a:rPr>
                        <a:t>12</a:t>
                      </a:r>
                      <a:endParaRPr lang="zh-CN" sz="1400" kern="100" dirty="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dirty="0">
                          <a:effectLst/>
                          <a:latin typeface="微软雅黑" pitchFamily="34" charset="-122"/>
                          <a:ea typeface="微软雅黑" pitchFamily="34" charset="-122"/>
                        </a:rPr>
                        <a:t>FSRQ</a:t>
                      </a:r>
                      <a:endParaRPr lang="zh-CN" sz="1400" kern="100" dirty="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100">
                          <a:effectLst/>
                          <a:latin typeface="微软雅黑" pitchFamily="34" charset="-122"/>
                          <a:ea typeface="微软雅黑" pitchFamily="34" charset="-122"/>
                        </a:rPr>
                        <a:t>发送日期</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dirty="0">
                          <a:effectLst/>
                          <a:latin typeface="微软雅黑" pitchFamily="34" charset="-122"/>
                          <a:ea typeface="微软雅黑" pitchFamily="34" charset="-122"/>
                        </a:rPr>
                        <a:t>20160314</a:t>
                      </a:r>
                      <a:endParaRPr lang="zh-CN" sz="1400" kern="100" dirty="0">
                        <a:effectLst/>
                        <a:latin typeface="微软雅黑" pitchFamily="34" charset="-122"/>
                        <a:ea typeface="微软雅黑" pitchFamily="34" charset="-122"/>
                        <a:cs typeface="Times New Roman"/>
                      </a:endParaRPr>
                    </a:p>
                  </a:txBody>
                  <a:tcPr marL="68580" marR="68580" marT="0" marB="0"/>
                </a:tc>
              </a:tr>
            </a:tbl>
          </a:graphicData>
        </a:graphic>
      </p:graphicFrame>
      <p:sp>
        <p:nvSpPr>
          <p:cNvPr id="6" name="矩形 5"/>
          <p:cNvSpPr/>
          <p:nvPr/>
        </p:nvSpPr>
        <p:spPr>
          <a:xfrm>
            <a:off x="467544" y="836712"/>
            <a:ext cx="1362874" cy="338554"/>
          </a:xfrm>
          <a:prstGeom prst="rect">
            <a:avLst/>
          </a:prstGeom>
        </p:spPr>
        <p:txBody>
          <a:bodyPr wrap="none">
            <a:spAutoFit/>
          </a:bodyPr>
          <a:lstStyle/>
          <a:p>
            <a:r>
              <a:rPr lang="en-US" altLang="zh-CN" sz="1600" dirty="0">
                <a:latin typeface="微软雅黑" pitchFamily="34" charset="-122"/>
                <a:ea typeface="微软雅黑" pitchFamily="34" charset="-122"/>
              </a:rPr>
              <a:t>SZHK_SJSJG</a:t>
            </a:r>
            <a:endParaRPr lang="zh-CN" altLang="en-US" sz="1600" dirty="0">
              <a:latin typeface="微软雅黑" pitchFamily="34" charset="-122"/>
              <a:ea typeface="微软雅黑" pitchFamily="34" charset="-122"/>
            </a:endParaRPr>
          </a:p>
        </p:txBody>
      </p:sp>
    </p:spTree>
    <p:extLst>
      <p:ext uri="{BB962C8B-B14F-4D97-AF65-F5344CB8AC3E}">
        <p14:creationId xmlns:p14="http://schemas.microsoft.com/office/powerpoint/2010/main" xmlns="" val="17382324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ChangeArrowheads="1"/>
          </p:cNvSpPr>
          <p:nvPr/>
        </p:nvSpPr>
        <p:spPr bwMode="auto">
          <a:xfrm>
            <a:off x="676275" y="188913"/>
            <a:ext cx="84328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r>
              <a:rPr lang="zh-CN" altLang="en-US" sz="2600" b="1" dirty="0" smtClean="0">
                <a:solidFill>
                  <a:schemeClr val="bg1"/>
                </a:solidFill>
                <a:latin typeface="微软雅黑" pitchFamily="34" charset="-122"/>
                <a:ea typeface="微软雅黑" pitchFamily="34" charset="-122"/>
              </a:rPr>
              <a:t>冻结案例</a:t>
            </a:r>
            <a:endParaRPr lang="en-GB" altLang="en-GB" sz="2600" b="1" dirty="0">
              <a:solidFill>
                <a:schemeClr val="bg1"/>
              </a:solidFill>
              <a:latin typeface="微软雅黑" pitchFamily="34" charset="-122"/>
              <a:ea typeface="微软雅黑" pitchFamily="34" charset="-122"/>
            </a:endParaRPr>
          </a:p>
        </p:txBody>
      </p:sp>
      <p:graphicFrame>
        <p:nvGraphicFramePr>
          <p:cNvPr id="10" name="表格 9"/>
          <p:cNvGraphicFramePr>
            <a:graphicFrameLocks noGrp="1"/>
          </p:cNvGraphicFramePr>
          <p:nvPr>
            <p:extLst>
              <p:ext uri="{D42A27DB-BD31-4B8C-83A1-F6EECF244321}">
                <p14:modId xmlns:p14="http://schemas.microsoft.com/office/powerpoint/2010/main" xmlns="" val="3309347215"/>
              </p:ext>
            </p:extLst>
          </p:nvPr>
        </p:nvGraphicFramePr>
        <p:xfrm>
          <a:off x="611560" y="1413296"/>
          <a:ext cx="8064896" cy="4685760"/>
        </p:xfrm>
        <a:graphic>
          <a:graphicData uri="http://schemas.openxmlformats.org/drawingml/2006/table">
            <a:tbl>
              <a:tblPr firstRow="1" firstCol="1" bandRow="1">
                <a:tableStyleId>{5C22544A-7EE6-4342-B048-85BDC9FD1C3A}</a:tableStyleId>
              </a:tblPr>
              <a:tblGrid>
                <a:gridCol w="616723"/>
                <a:gridCol w="792088"/>
                <a:gridCol w="1440160"/>
                <a:gridCol w="2592288"/>
                <a:gridCol w="2623637"/>
              </a:tblGrid>
              <a:tr h="360000">
                <a:tc>
                  <a:txBody>
                    <a:bodyPr/>
                    <a:lstStyle/>
                    <a:p>
                      <a:pPr algn="ctr">
                        <a:lnSpc>
                          <a:spcPct val="150000"/>
                        </a:lnSpc>
                        <a:spcAft>
                          <a:spcPts val="0"/>
                        </a:spcAft>
                      </a:pPr>
                      <a:r>
                        <a:rPr lang="zh-CN" sz="1600" kern="100" dirty="0">
                          <a:effectLst/>
                          <a:latin typeface="微软雅黑" pitchFamily="34" charset="-122"/>
                          <a:ea typeface="微软雅黑" pitchFamily="34" charset="-122"/>
                        </a:rPr>
                        <a:t>序号</a:t>
                      </a:r>
                      <a:endParaRPr lang="zh-CN" sz="1600" kern="100" dirty="0">
                        <a:effectLst/>
                        <a:latin typeface="微软雅黑" pitchFamily="34" charset="-122"/>
                        <a:ea typeface="微软雅黑" pitchFamily="34" charset="-122"/>
                        <a:cs typeface="Times New Roman"/>
                      </a:endParaRPr>
                    </a:p>
                  </a:txBody>
                  <a:tcPr marL="68580" marR="68580" marT="0" marB="0"/>
                </a:tc>
                <a:tc>
                  <a:txBody>
                    <a:bodyPr/>
                    <a:lstStyle/>
                    <a:p>
                      <a:pPr algn="ctr">
                        <a:lnSpc>
                          <a:spcPct val="150000"/>
                        </a:lnSpc>
                        <a:spcAft>
                          <a:spcPts val="0"/>
                        </a:spcAft>
                      </a:pPr>
                      <a:r>
                        <a:rPr lang="zh-CN" sz="1600" kern="100" dirty="0">
                          <a:effectLst/>
                          <a:latin typeface="微软雅黑" pitchFamily="34" charset="-122"/>
                          <a:ea typeface="微软雅黑" pitchFamily="34" charset="-122"/>
                        </a:rPr>
                        <a:t>字段名</a:t>
                      </a:r>
                      <a:endParaRPr lang="zh-CN" sz="1600" kern="100" dirty="0">
                        <a:effectLst/>
                        <a:latin typeface="微软雅黑" pitchFamily="34" charset="-122"/>
                        <a:ea typeface="微软雅黑" pitchFamily="34" charset="-122"/>
                        <a:cs typeface="Times New Roman"/>
                      </a:endParaRPr>
                    </a:p>
                  </a:txBody>
                  <a:tcPr marL="68580" marR="68580" marT="0" marB="0"/>
                </a:tc>
                <a:tc>
                  <a:txBody>
                    <a:bodyPr/>
                    <a:lstStyle/>
                    <a:p>
                      <a:pPr algn="ctr">
                        <a:lnSpc>
                          <a:spcPct val="150000"/>
                        </a:lnSpc>
                        <a:spcAft>
                          <a:spcPts val="0"/>
                        </a:spcAft>
                      </a:pPr>
                      <a:r>
                        <a:rPr lang="zh-CN" sz="1600" kern="100" dirty="0">
                          <a:effectLst/>
                          <a:latin typeface="微软雅黑" pitchFamily="34" charset="-122"/>
                          <a:ea typeface="微软雅黑" pitchFamily="34" charset="-122"/>
                        </a:rPr>
                        <a:t>含义</a:t>
                      </a:r>
                      <a:endParaRPr lang="zh-CN" sz="1600" kern="100" dirty="0">
                        <a:effectLst/>
                        <a:latin typeface="微软雅黑" pitchFamily="34" charset="-122"/>
                        <a:ea typeface="微软雅黑" pitchFamily="34" charset="-122"/>
                        <a:cs typeface="Times New Roman"/>
                      </a:endParaRPr>
                    </a:p>
                  </a:txBody>
                  <a:tcPr marL="68580" marR="68580" marT="0" marB="0"/>
                </a:tc>
                <a:tc>
                  <a:txBody>
                    <a:bodyPr/>
                    <a:lstStyle/>
                    <a:p>
                      <a:pPr algn="ctr">
                        <a:lnSpc>
                          <a:spcPct val="150000"/>
                        </a:lnSpc>
                        <a:spcAft>
                          <a:spcPts val="0"/>
                        </a:spcAft>
                      </a:pPr>
                      <a:r>
                        <a:rPr lang="zh-CN" altLang="zh-CN" sz="1600" kern="100" dirty="0" smtClean="0">
                          <a:effectLst/>
                          <a:latin typeface="微软雅黑" pitchFamily="34" charset="-122"/>
                          <a:ea typeface="微软雅黑" pitchFamily="34" charset="-122"/>
                        </a:rPr>
                        <a:t>冻结证券明细</a:t>
                      </a:r>
                      <a:endParaRPr lang="zh-CN" sz="1600" kern="100" dirty="0">
                        <a:effectLst/>
                        <a:latin typeface="微软雅黑" pitchFamily="34" charset="-122"/>
                        <a:ea typeface="微软雅黑" pitchFamily="34" charset="-122"/>
                        <a:cs typeface="Times New Roman"/>
                      </a:endParaRPr>
                    </a:p>
                  </a:txBody>
                  <a:tcPr marL="68580" marR="68580" marT="0" marB="0"/>
                </a:tc>
                <a:tc>
                  <a:txBody>
                    <a:bodyPr/>
                    <a:lstStyle/>
                    <a:p>
                      <a:pPr algn="ctr">
                        <a:lnSpc>
                          <a:spcPct val="150000"/>
                        </a:lnSpc>
                        <a:spcAft>
                          <a:spcPts val="0"/>
                        </a:spcAft>
                      </a:pPr>
                      <a:r>
                        <a:rPr lang="zh-CN" altLang="zh-CN" sz="1600" kern="100" dirty="0" smtClean="0">
                          <a:effectLst/>
                          <a:latin typeface="微软雅黑" pitchFamily="34" charset="-122"/>
                          <a:ea typeface="微软雅黑" pitchFamily="34" charset="-122"/>
                        </a:rPr>
                        <a:t>轮候冻结明细</a:t>
                      </a:r>
                      <a:endParaRPr lang="zh-CN" sz="1600" kern="100" dirty="0">
                        <a:effectLst/>
                        <a:latin typeface="微软雅黑" pitchFamily="34" charset="-122"/>
                        <a:ea typeface="微软雅黑" pitchFamily="34" charset="-122"/>
                        <a:cs typeface="Times New Roman"/>
                      </a:endParaRPr>
                    </a:p>
                  </a:txBody>
                  <a:tcPr marL="68580" marR="68580" marT="0" marB="0"/>
                </a:tc>
              </a:tr>
              <a:tr h="360000">
                <a:tc>
                  <a:txBody>
                    <a:bodyPr/>
                    <a:lstStyle/>
                    <a:p>
                      <a:pPr algn="l">
                        <a:lnSpc>
                          <a:spcPct val="150000"/>
                        </a:lnSpc>
                        <a:spcAft>
                          <a:spcPts val="0"/>
                        </a:spcAft>
                      </a:pPr>
                      <a:r>
                        <a:rPr lang="en-US" sz="1400" kern="100" dirty="0">
                          <a:effectLst/>
                          <a:latin typeface="微软雅黑" pitchFamily="34" charset="-122"/>
                          <a:ea typeface="微软雅黑" pitchFamily="34" charset="-122"/>
                        </a:rPr>
                        <a:t>1</a:t>
                      </a:r>
                      <a:endParaRPr lang="zh-CN" sz="1400" kern="100" dirty="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ZQDM</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100" dirty="0">
                          <a:effectLst/>
                          <a:latin typeface="微软雅黑" pitchFamily="34" charset="-122"/>
                          <a:ea typeface="微软雅黑" pitchFamily="34" charset="-122"/>
                        </a:rPr>
                        <a:t>证券代码</a:t>
                      </a:r>
                      <a:endParaRPr lang="zh-CN" sz="1400" kern="100" dirty="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dirty="0">
                          <a:effectLst/>
                          <a:latin typeface="微软雅黑" pitchFamily="34" charset="-122"/>
                          <a:ea typeface="微软雅黑" pitchFamily="34" charset="-122"/>
                        </a:rPr>
                        <a:t>00005</a:t>
                      </a:r>
                      <a:endParaRPr lang="zh-CN" sz="1400" kern="100" dirty="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dirty="0" smtClean="0">
                          <a:effectLst/>
                          <a:latin typeface="微软雅黑" pitchFamily="34" charset="-122"/>
                          <a:ea typeface="微软雅黑" pitchFamily="34" charset="-122"/>
                        </a:rPr>
                        <a:t>00005</a:t>
                      </a:r>
                      <a:endParaRPr lang="zh-CN" sz="1400" kern="100" dirty="0">
                        <a:effectLst/>
                        <a:latin typeface="微软雅黑" pitchFamily="34" charset="-122"/>
                        <a:ea typeface="微软雅黑" pitchFamily="34" charset="-122"/>
                        <a:cs typeface="Times New Roman"/>
                      </a:endParaRPr>
                    </a:p>
                  </a:txBody>
                  <a:tcPr marL="68580" marR="68580" marT="0" marB="0"/>
                </a:tc>
              </a:tr>
              <a:tr h="360000">
                <a:tc>
                  <a:txBody>
                    <a:bodyPr/>
                    <a:lstStyle/>
                    <a:p>
                      <a:pPr algn="l">
                        <a:lnSpc>
                          <a:spcPct val="150000"/>
                        </a:lnSpc>
                        <a:spcAft>
                          <a:spcPts val="0"/>
                        </a:spcAft>
                      </a:pPr>
                      <a:r>
                        <a:rPr lang="en-US" sz="1400" kern="100">
                          <a:effectLst/>
                          <a:latin typeface="微软雅黑" pitchFamily="34" charset="-122"/>
                          <a:ea typeface="微软雅黑" pitchFamily="34" charset="-122"/>
                        </a:rPr>
                        <a:t>2</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TGDY</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100">
                          <a:effectLst/>
                          <a:latin typeface="微软雅黑" pitchFamily="34" charset="-122"/>
                          <a:ea typeface="微软雅黑" pitchFamily="34" charset="-122"/>
                        </a:rPr>
                        <a:t>股份托管单元</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000100</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000100</a:t>
                      </a:r>
                      <a:endParaRPr lang="zh-CN" sz="1400" kern="100">
                        <a:effectLst/>
                        <a:latin typeface="微软雅黑" pitchFamily="34" charset="-122"/>
                        <a:ea typeface="微软雅黑" pitchFamily="34" charset="-122"/>
                        <a:cs typeface="Times New Roman"/>
                      </a:endParaRPr>
                    </a:p>
                  </a:txBody>
                  <a:tcPr marL="68580" marR="68580" marT="0" marB="0"/>
                </a:tc>
              </a:tr>
              <a:tr h="360000">
                <a:tc>
                  <a:txBody>
                    <a:bodyPr/>
                    <a:lstStyle/>
                    <a:p>
                      <a:pPr algn="l">
                        <a:lnSpc>
                          <a:spcPct val="150000"/>
                        </a:lnSpc>
                        <a:spcAft>
                          <a:spcPts val="0"/>
                        </a:spcAft>
                      </a:pPr>
                      <a:r>
                        <a:rPr lang="en-US" sz="1400" kern="100">
                          <a:effectLst/>
                          <a:latin typeface="微软雅黑" pitchFamily="34" charset="-122"/>
                          <a:ea typeface="微软雅黑" pitchFamily="34" charset="-122"/>
                        </a:rPr>
                        <a:t>3</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GFXZ</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100">
                          <a:effectLst/>
                          <a:latin typeface="微软雅黑" pitchFamily="34" charset="-122"/>
                          <a:ea typeface="微软雅黑" pitchFamily="34" charset="-122"/>
                        </a:rPr>
                        <a:t>股份性质</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00</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00</a:t>
                      </a:r>
                      <a:endParaRPr lang="zh-CN" sz="1400" kern="100">
                        <a:effectLst/>
                        <a:latin typeface="微软雅黑" pitchFamily="34" charset="-122"/>
                        <a:ea typeface="微软雅黑" pitchFamily="34" charset="-122"/>
                        <a:cs typeface="Times New Roman"/>
                      </a:endParaRPr>
                    </a:p>
                  </a:txBody>
                  <a:tcPr marL="68580" marR="68580" marT="0" marB="0"/>
                </a:tc>
              </a:tr>
              <a:tr h="360000">
                <a:tc>
                  <a:txBody>
                    <a:bodyPr/>
                    <a:lstStyle/>
                    <a:p>
                      <a:pPr algn="l">
                        <a:lnSpc>
                          <a:spcPct val="150000"/>
                        </a:lnSpc>
                        <a:spcAft>
                          <a:spcPts val="0"/>
                        </a:spcAft>
                      </a:pPr>
                      <a:r>
                        <a:rPr lang="en-US" sz="1400" kern="100">
                          <a:effectLst/>
                          <a:latin typeface="微软雅黑" pitchFamily="34" charset="-122"/>
                          <a:ea typeface="微软雅黑" pitchFamily="34" charset="-122"/>
                        </a:rPr>
                        <a:t>4</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ZQZH</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100">
                          <a:effectLst/>
                          <a:latin typeface="微软雅黑" pitchFamily="34" charset="-122"/>
                          <a:ea typeface="微软雅黑" pitchFamily="34" charset="-122"/>
                        </a:rPr>
                        <a:t>证券账户号码</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0000000001</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dirty="0">
                          <a:effectLst/>
                          <a:latin typeface="微软雅黑" pitchFamily="34" charset="-122"/>
                          <a:ea typeface="微软雅黑" pitchFamily="34" charset="-122"/>
                        </a:rPr>
                        <a:t>0000000001</a:t>
                      </a:r>
                      <a:endParaRPr lang="zh-CN" sz="1400" kern="100" dirty="0">
                        <a:effectLst/>
                        <a:latin typeface="微软雅黑" pitchFamily="34" charset="-122"/>
                        <a:ea typeface="微软雅黑" pitchFamily="34" charset="-122"/>
                        <a:cs typeface="Times New Roman"/>
                      </a:endParaRPr>
                    </a:p>
                  </a:txBody>
                  <a:tcPr marL="68580" marR="68580" marT="0" marB="0"/>
                </a:tc>
              </a:tr>
              <a:tr h="360000">
                <a:tc>
                  <a:txBody>
                    <a:bodyPr/>
                    <a:lstStyle/>
                    <a:p>
                      <a:pPr algn="l">
                        <a:lnSpc>
                          <a:spcPct val="150000"/>
                        </a:lnSpc>
                        <a:spcAft>
                          <a:spcPts val="0"/>
                        </a:spcAft>
                      </a:pPr>
                      <a:r>
                        <a:rPr lang="en-US" sz="1400" kern="100">
                          <a:effectLst/>
                          <a:latin typeface="微软雅黑" pitchFamily="34" charset="-122"/>
                          <a:ea typeface="微软雅黑" pitchFamily="34" charset="-122"/>
                        </a:rPr>
                        <a:t>5</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SSZT</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100">
                          <a:effectLst/>
                          <a:latin typeface="微软雅黑" pitchFamily="34" charset="-122"/>
                          <a:ea typeface="微软雅黑" pitchFamily="34" charset="-122"/>
                        </a:rPr>
                        <a:t>上市状态</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Y </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dirty="0">
                          <a:effectLst/>
                          <a:latin typeface="微软雅黑" pitchFamily="34" charset="-122"/>
                          <a:ea typeface="微软雅黑" pitchFamily="34" charset="-122"/>
                        </a:rPr>
                        <a:t>Y </a:t>
                      </a:r>
                      <a:endParaRPr lang="zh-CN" sz="1400" kern="100" dirty="0">
                        <a:effectLst/>
                        <a:latin typeface="微软雅黑" pitchFamily="34" charset="-122"/>
                        <a:ea typeface="微软雅黑" pitchFamily="34" charset="-122"/>
                        <a:cs typeface="Times New Roman"/>
                      </a:endParaRPr>
                    </a:p>
                  </a:txBody>
                  <a:tcPr marL="68580" marR="68580" marT="0" marB="0"/>
                </a:tc>
              </a:tr>
              <a:tr h="360000">
                <a:tc>
                  <a:txBody>
                    <a:bodyPr/>
                    <a:lstStyle/>
                    <a:p>
                      <a:pPr algn="l">
                        <a:lnSpc>
                          <a:spcPct val="150000"/>
                        </a:lnSpc>
                        <a:spcAft>
                          <a:spcPts val="0"/>
                        </a:spcAft>
                      </a:pPr>
                      <a:r>
                        <a:rPr lang="en-US" sz="1400" kern="100">
                          <a:effectLst/>
                          <a:latin typeface="微软雅黑" pitchFamily="34" charset="-122"/>
                          <a:ea typeface="微软雅黑" pitchFamily="34" charset="-122"/>
                        </a:rPr>
                        <a:t>6</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SJLX</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100">
                          <a:effectLst/>
                          <a:latin typeface="微软雅黑" pitchFamily="34" charset="-122"/>
                          <a:ea typeface="微软雅黑" pitchFamily="34" charset="-122"/>
                        </a:rPr>
                        <a:t>数据类型</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dirty="0">
                          <a:effectLst/>
                          <a:latin typeface="微软雅黑" pitchFamily="34" charset="-122"/>
                          <a:ea typeface="微软雅黑" pitchFamily="34" charset="-122"/>
                        </a:rPr>
                        <a:t>001</a:t>
                      </a:r>
                      <a:r>
                        <a:rPr lang="zh-CN" sz="1400" kern="100" dirty="0">
                          <a:effectLst/>
                          <a:latin typeface="微软雅黑" pitchFamily="34" charset="-122"/>
                          <a:ea typeface="微软雅黑" pitchFamily="34" charset="-122"/>
                        </a:rPr>
                        <a:t>（冻结证券明细）</a:t>
                      </a:r>
                      <a:endParaRPr lang="zh-CN" sz="1400" kern="100" dirty="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dirty="0">
                          <a:effectLst/>
                          <a:latin typeface="微软雅黑" pitchFamily="34" charset="-122"/>
                          <a:ea typeface="微软雅黑" pitchFamily="34" charset="-122"/>
                        </a:rPr>
                        <a:t>002</a:t>
                      </a:r>
                      <a:r>
                        <a:rPr lang="zh-CN" sz="1400" kern="100" dirty="0">
                          <a:effectLst/>
                          <a:latin typeface="微软雅黑" pitchFamily="34" charset="-122"/>
                          <a:ea typeface="微软雅黑" pitchFamily="34" charset="-122"/>
                        </a:rPr>
                        <a:t>（轮候冻结明细）</a:t>
                      </a:r>
                      <a:endParaRPr lang="zh-CN" sz="1400" kern="100" dirty="0">
                        <a:effectLst/>
                        <a:latin typeface="微软雅黑" pitchFamily="34" charset="-122"/>
                        <a:ea typeface="微软雅黑" pitchFamily="34" charset="-122"/>
                        <a:cs typeface="Times New Roman"/>
                      </a:endParaRPr>
                    </a:p>
                  </a:txBody>
                  <a:tcPr marL="68580" marR="68580" marT="0" marB="0"/>
                </a:tc>
              </a:tr>
              <a:tr h="360000">
                <a:tc>
                  <a:txBody>
                    <a:bodyPr/>
                    <a:lstStyle/>
                    <a:p>
                      <a:pPr algn="l">
                        <a:lnSpc>
                          <a:spcPct val="150000"/>
                        </a:lnSpc>
                        <a:spcAft>
                          <a:spcPts val="0"/>
                        </a:spcAft>
                      </a:pPr>
                      <a:r>
                        <a:rPr lang="en-US" sz="1400" kern="100">
                          <a:effectLst/>
                          <a:latin typeface="微软雅黑" pitchFamily="34" charset="-122"/>
                          <a:ea typeface="微软雅黑" pitchFamily="34" charset="-122"/>
                        </a:rPr>
                        <a:t>7</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SL1</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100">
                          <a:effectLst/>
                          <a:latin typeface="微软雅黑" pitchFamily="34" charset="-122"/>
                          <a:ea typeface="微软雅黑" pitchFamily="34" charset="-122"/>
                        </a:rPr>
                        <a:t>冻结数量</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1000</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dirty="0">
                          <a:effectLst/>
                          <a:latin typeface="微软雅黑" pitchFamily="34" charset="-122"/>
                          <a:ea typeface="微软雅黑" pitchFamily="34" charset="-122"/>
                        </a:rPr>
                        <a:t>200</a:t>
                      </a:r>
                      <a:endParaRPr lang="zh-CN" sz="1400" kern="100" dirty="0">
                        <a:effectLst/>
                        <a:latin typeface="微软雅黑" pitchFamily="34" charset="-122"/>
                        <a:ea typeface="微软雅黑" pitchFamily="34" charset="-122"/>
                        <a:cs typeface="Times New Roman"/>
                      </a:endParaRPr>
                    </a:p>
                  </a:txBody>
                  <a:tcPr marL="68580" marR="68580" marT="0" marB="0"/>
                </a:tc>
              </a:tr>
              <a:tr h="360000">
                <a:tc>
                  <a:txBody>
                    <a:bodyPr/>
                    <a:lstStyle/>
                    <a:p>
                      <a:pPr algn="l">
                        <a:lnSpc>
                          <a:spcPct val="150000"/>
                        </a:lnSpc>
                        <a:spcAft>
                          <a:spcPts val="0"/>
                        </a:spcAft>
                      </a:pPr>
                      <a:r>
                        <a:rPr lang="en-US" sz="1400" kern="100">
                          <a:effectLst/>
                          <a:latin typeface="微软雅黑" pitchFamily="34" charset="-122"/>
                          <a:ea typeface="微软雅黑" pitchFamily="34" charset="-122"/>
                        </a:rPr>
                        <a:t>8</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FZDM</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100">
                          <a:effectLst/>
                          <a:latin typeface="微软雅黑" pitchFamily="34" charset="-122"/>
                          <a:ea typeface="微软雅黑" pitchFamily="34" charset="-122"/>
                        </a:rPr>
                        <a:t>冻结原因</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DJDJ</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dirty="0">
                          <a:effectLst/>
                          <a:latin typeface="微软雅黑" pitchFamily="34" charset="-122"/>
                          <a:ea typeface="微软雅黑" pitchFamily="34" charset="-122"/>
                        </a:rPr>
                        <a:t>DJDJ</a:t>
                      </a:r>
                      <a:endParaRPr lang="zh-CN" sz="1400" kern="100" dirty="0">
                        <a:effectLst/>
                        <a:latin typeface="微软雅黑" pitchFamily="34" charset="-122"/>
                        <a:ea typeface="微软雅黑" pitchFamily="34" charset="-122"/>
                        <a:cs typeface="Times New Roman"/>
                      </a:endParaRPr>
                    </a:p>
                  </a:txBody>
                  <a:tcPr marL="68580" marR="68580" marT="0" marB="0"/>
                </a:tc>
              </a:tr>
              <a:tr h="360000">
                <a:tc>
                  <a:txBody>
                    <a:bodyPr/>
                    <a:lstStyle/>
                    <a:p>
                      <a:pPr algn="l">
                        <a:lnSpc>
                          <a:spcPct val="150000"/>
                        </a:lnSpc>
                        <a:spcAft>
                          <a:spcPts val="0"/>
                        </a:spcAft>
                      </a:pPr>
                      <a:r>
                        <a:rPr lang="en-US" sz="1400" kern="100">
                          <a:effectLst/>
                          <a:latin typeface="微软雅黑" pitchFamily="34" charset="-122"/>
                          <a:ea typeface="微软雅黑" pitchFamily="34" charset="-122"/>
                        </a:rPr>
                        <a:t>9</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BH1</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100">
                          <a:effectLst/>
                          <a:latin typeface="微软雅黑" pitchFamily="34" charset="-122"/>
                          <a:ea typeface="微软雅黑" pitchFamily="34" charset="-122"/>
                        </a:rPr>
                        <a:t>业务编号</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altLang="zh-CN" sz="1400" kern="100" dirty="0" smtClean="0">
                          <a:effectLst/>
                          <a:highlight>
                            <a:srgbClr val="00FF00"/>
                          </a:highlight>
                          <a:latin typeface="微软雅黑" pitchFamily="34" charset="-122"/>
                          <a:ea typeface="微软雅黑" pitchFamily="34" charset="-122"/>
                          <a:cs typeface="Times New Roman"/>
                        </a:rPr>
                        <a:t>DCOM2016031400000001</a:t>
                      </a:r>
                      <a:endParaRPr lang="zh-CN" sz="1400" kern="100" dirty="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altLang="zh-CN" sz="1400" kern="100" dirty="0" smtClean="0">
                          <a:effectLst/>
                          <a:highlight>
                            <a:srgbClr val="00FF00"/>
                          </a:highlight>
                          <a:latin typeface="微软雅黑" pitchFamily="34" charset="-122"/>
                          <a:ea typeface="微软雅黑" pitchFamily="34" charset="-122"/>
                          <a:cs typeface="Times New Roman"/>
                        </a:rPr>
                        <a:t>DCOM2016031400000001</a:t>
                      </a:r>
                      <a:endParaRPr lang="zh-CN" sz="1400" kern="100" dirty="0">
                        <a:effectLst/>
                        <a:latin typeface="微软雅黑" pitchFamily="34" charset="-122"/>
                        <a:ea typeface="微软雅黑" pitchFamily="34" charset="-122"/>
                        <a:cs typeface="Times New Roman"/>
                      </a:endParaRPr>
                    </a:p>
                  </a:txBody>
                  <a:tcPr marL="68580" marR="68580" marT="0" marB="0"/>
                </a:tc>
              </a:tr>
              <a:tr h="360000">
                <a:tc>
                  <a:txBody>
                    <a:bodyPr/>
                    <a:lstStyle/>
                    <a:p>
                      <a:pPr algn="l">
                        <a:lnSpc>
                          <a:spcPct val="150000"/>
                        </a:lnSpc>
                        <a:spcAft>
                          <a:spcPts val="0"/>
                        </a:spcAft>
                      </a:pPr>
                      <a:r>
                        <a:rPr lang="en-US" sz="1400" kern="100">
                          <a:effectLst/>
                          <a:latin typeface="微软雅黑" pitchFamily="34" charset="-122"/>
                          <a:ea typeface="微软雅黑" pitchFamily="34" charset="-122"/>
                        </a:rPr>
                        <a:t>10</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BH2</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100">
                          <a:effectLst/>
                          <a:latin typeface="微软雅黑" pitchFamily="34" charset="-122"/>
                          <a:ea typeface="微软雅黑" pitchFamily="34" charset="-122"/>
                        </a:rPr>
                        <a:t>冻结序号</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altLang="zh-CN" sz="1400" kern="100" dirty="0" smtClean="0">
                          <a:effectLst/>
                          <a:highlight>
                            <a:srgbClr val="00FF00"/>
                          </a:highlight>
                          <a:latin typeface="微软雅黑" pitchFamily="34" charset="-122"/>
                          <a:ea typeface="微软雅黑" pitchFamily="34" charset="-122"/>
                          <a:cs typeface="Times New Roman"/>
                        </a:rPr>
                        <a:t>DJDJ2016031400000001</a:t>
                      </a:r>
                      <a:endParaRPr lang="zh-CN" sz="1400" kern="100" dirty="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endParaRPr lang="en-US" altLang="zh-CN" sz="1400" kern="100" dirty="0" smtClean="0">
                        <a:effectLst/>
                        <a:latin typeface="微软雅黑" pitchFamily="34" charset="-122"/>
                        <a:ea typeface="微软雅黑" pitchFamily="34" charset="-122"/>
                        <a:cs typeface="Times New Roman"/>
                      </a:endParaRPr>
                    </a:p>
                  </a:txBody>
                  <a:tcPr marL="68580" marR="68580" marT="0" marB="0"/>
                </a:tc>
              </a:tr>
              <a:tr h="360000">
                <a:tc>
                  <a:txBody>
                    <a:bodyPr/>
                    <a:lstStyle/>
                    <a:p>
                      <a:pPr algn="l">
                        <a:lnSpc>
                          <a:spcPct val="150000"/>
                        </a:lnSpc>
                        <a:spcAft>
                          <a:spcPts val="0"/>
                        </a:spcAft>
                      </a:pPr>
                      <a:r>
                        <a:rPr lang="en-US" altLang="zh-CN" sz="1400" kern="100" dirty="0" smtClean="0">
                          <a:effectLst/>
                          <a:latin typeface="微软雅黑" pitchFamily="34" charset="-122"/>
                          <a:ea typeface="微软雅黑" pitchFamily="34" charset="-122"/>
                          <a:cs typeface="Times New Roman"/>
                        </a:rPr>
                        <a:t>11</a:t>
                      </a:r>
                      <a:endParaRPr lang="zh-CN" sz="1400" kern="100" dirty="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altLang="zh-CN" sz="1400" kern="100" dirty="0" smtClean="0">
                          <a:effectLst/>
                          <a:latin typeface="微软雅黑" pitchFamily="34" charset="-122"/>
                          <a:ea typeface="微软雅黑" pitchFamily="34" charset="-122"/>
                          <a:cs typeface="Times New Roman"/>
                        </a:rPr>
                        <a:t>BYZF</a:t>
                      </a:r>
                      <a:endParaRPr lang="zh-CN" sz="1400" kern="100" dirty="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altLang="en-US" sz="1400" kern="100" dirty="0" smtClean="0">
                          <a:effectLst/>
                          <a:latin typeface="微软雅黑" pitchFamily="34" charset="-122"/>
                          <a:ea typeface="微软雅黑" pitchFamily="34" charset="-122"/>
                          <a:cs typeface="Times New Roman"/>
                        </a:rPr>
                        <a:t>备用字符</a:t>
                      </a:r>
                      <a:endParaRPr lang="zh-CN" sz="1400" kern="100" dirty="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altLang="zh-CN" sz="1400" kern="100" dirty="0" smtClean="0">
                          <a:effectLst/>
                          <a:latin typeface="微软雅黑" pitchFamily="34" charset="-122"/>
                          <a:ea typeface="微软雅黑" pitchFamily="34" charset="-122"/>
                          <a:cs typeface="Times New Roman"/>
                        </a:rPr>
                        <a:t>2</a:t>
                      </a:r>
                      <a:r>
                        <a:rPr lang="zh-CN" altLang="en-US" sz="1400" kern="100" dirty="0" smtClean="0">
                          <a:effectLst/>
                          <a:latin typeface="微软雅黑" pitchFamily="34" charset="-122"/>
                          <a:ea typeface="微软雅黑" pitchFamily="34" charset="-122"/>
                          <a:cs typeface="Times New Roman"/>
                        </a:rPr>
                        <a:t>（第一位表示联冻深度）</a:t>
                      </a:r>
                      <a:endParaRPr lang="zh-CN" sz="1400" kern="100" dirty="0">
                        <a:effectLst/>
                        <a:latin typeface="微软雅黑" pitchFamily="34" charset="-122"/>
                        <a:ea typeface="微软雅黑" pitchFamily="34" charset="-122"/>
                        <a:cs typeface="Times New Roman"/>
                      </a:endParaRPr>
                    </a:p>
                  </a:txBody>
                  <a:tcPr marL="68580" marR="68580" marT="0" marB="0"/>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CN" sz="1400" kern="100" dirty="0" smtClean="0">
                          <a:effectLst/>
                          <a:latin typeface="微软雅黑" pitchFamily="34" charset="-122"/>
                          <a:ea typeface="微软雅黑" pitchFamily="34" charset="-122"/>
                          <a:cs typeface="Times New Roman"/>
                        </a:rPr>
                        <a:t>2</a:t>
                      </a:r>
                      <a:r>
                        <a:rPr lang="zh-CN" altLang="en-US" sz="1400" kern="100" dirty="0" smtClean="0">
                          <a:effectLst/>
                          <a:latin typeface="微软雅黑" pitchFamily="34" charset="-122"/>
                          <a:ea typeface="微软雅黑" pitchFamily="34" charset="-122"/>
                          <a:cs typeface="Times New Roman"/>
                        </a:rPr>
                        <a:t>（第一位表示联冻深度）</a:t>
                      </a:r>
                      <a:endParaRPr lang="zh-CN" altLang="zh-CN" sz="1400" kern="100" dirty="0" smtClean="0">
                        <a:effectLst/>
                        <a:latin typeface="微软雅黑" pitchFamily="34" charset="-122"/>
                        <a:ea typeface="微软雅黑" pitchFamily="34" charset="-122"/>
                        <a:cs typeface="Times New Roman"/>
                      </a:endParaRPr>
                    </a:p>
                  </a:txBody>
                  <a:tcPr marL="68580" marR="68580" marT="0" marB="0"/>
                </a:tc>
              </a:tr>
              <a:tr h="360000">
                <a:tc>
                  <a:txBody>
                    <a:bodyPr/>
                    <a:lstStyle/>
                    <a:p>
                      <a:pPr algn="l">
                        <a:lnSpc>
                          <a:spcPct val="150000"/>
                        </a:lnSpc>
                        <a:spcAft>
                          <a:spcPts val="0"/>
                        </a:spcAft>
                      </a:pPr>
                      <a:r>
                        <a:rPr lang="en-US" sz="1400" kern="100" dirty="0" smtClean="0">
                          <a:effectLst/>
                          <a:latin typeface="微软雅黑" pitchFamily="34" charset="-122"/>
                          <a:ea typeface="微软雅黑" pitchFamily="34" charset="-122"/>
                        </a:rPr>
                        <a:t>12</a:t>
                      </a:r>
                      <a:endParaRPr lang="zh-CN" sz="1400" kern="100" dirty="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FSRQ</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100">
                          <a:effectLst/>
                          <a:latin typeface="微软雅黑" pitchFamily="34" charset="-122"/>
                          <a:ea typeface="微软雅黑" pitchFamily="34" charset="-122"/>
                        </a:rPr>
                        <a:t>发送日期</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dirty="0">
                          <a:effectLst/>
                          <a:latin typeface="微软雅黑" pitchFamily="34" charset="-122"/>
                          <a:ea typeface="微软雅黑" pitchFamily="34" charset="-122"/>
                        </a:rPr>
                        <a:t>20160314</a:t>
                      </a:r>
                      <a:endParaRPr lang="zh-CN" sz="1400" kern="100" dirty="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dirty="0">
                          <a:effectLst/>
                          <a:latin typeface="微软雅黑" pitchFamily="34" charset="-122"/>
                          <a:ea typeface="微软雅黑" pitchFamily="34" charset="-122"/>
                        </a:rPr>
                        <a:t>20160314</a:t>
                      </a:r>
                      <a:endParaRPr lang="zh-CN" sz="1400" kern="100" dirty="0">
                        <a:effectLst/>
                        <a:latin typeface="微软雅黑" pitchFamily="34" charset="-122"/>
                        <a:ea typeface="微软雅黑" pitchFamily="34" charset="-122"/>
                        <a:cs typeface="Times New Roman"/>
                      </a:endParaRPr>
                    </a:p>
                  </a:txBody>
                  <a:tcPr marL="68580" marR="68580" marT="0" marB="0"/>
                </a:tc>
              </a:tr>
            </a:tbl>
          </a:graphicData>
        </a:graphic>
      </p:graphicFrame>
      <p:sp>
        <p:nvSpPr>
          <p:cNvPr id="6" name="矩形 5"/>
          <p:cNvSpPr/>
          <p:nvPr/>
        </p:nvSpPr>
        <p:spPr>
          <a:xfrm>
            <a:off x="467544" y="836712"/>
            <a:ext cx="1308050" cy="338554"/>
          </a:xfrm>
          <a:prstGeom prst="rect">
            <a:avLst/>
          </a:prstGeom>
        </p:spPr>
        <p:txBody>
          <a:bodyPr wrap="none">
            <a:spAutoFit/>
          </a:bodyPr>
          <a:lstStyle/>
          <a:p>
            <a:r>
              <a:rPr lang="en-US" altLang="zh-CN" sz="1600" dirty="0">
                <a:latin typeface="微软雅黑" pitchFamily="34" charset="-122"/>
                <a:ea typeface="微软雅黑" pitchFamily="34" charset="-122"/>
              </a:rPr>
              <a:t>SZHK_QTSL</a:t>
            </a:r>
            <a:endParaRPr lang="zh-CN" altLang="en-US" sz="1600" dirty="0">
              <a:latin typeface="微软雅黑" pitchFamily="34" charset="-122"/>
              <a:ea typeface="微软雅黑" pitchFamily="34" charset="-122"/>
            </a:endParaRPr>
          </a:p>
        </p:txBody>
      </p:sp>
    </p:spTree>
    <p:extLst>
      <p:ext uri="{BB962C8B-B14F-4D97-AF65-F5344CB8AC3E}">
        <p14:creationId xmlns:p14="http://schemas.microsoft.com/office/powerpoint/2010/main" xmlns="" val="11769210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ChangeArrowheads="1"/>
          </p:cNvSpPr>
          <p:nvPr/>
        </p:nvSpPr>
        <p:spPr bwMode="auto">
          <a:xfrm>
            <a:off x="676275" y="188913"/>
            <a:ext cx="84328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r>
              <a:rPr lang="zh-CN" altLang="en-US" sz="2600" b="1" dirty="0" smtClean="0">
                <a:solidFill>
                  <a:schemeClr val="bg1"/>
                </a:solidFill>
                <a:latin typeface="微软雅黑" pitchFamily="34" charset="-122"/>
                <a:ea typeface="微软雅黑" pitchFamily="34" charset="-122"/>
              </a:rPr>
              <a:t>解冻案例</a:t>
            </a:r>
            <a:endParaRPr lang="en-GB" altLang="en-GB" sz="2600" b="1" dirty="0">
              <a:solidFill>
                <a:schemeClr val="bg1"/>
              </a:solidFill>
              <a:latin typeface="微软雅黑" pitchFamily="34" charset="-122"/>
              <a:ea typeface="微软雅黑" pitchFamily="34" charset="-122"/>
            </a:endParaRPr>
          </a:p>
        </p:txBody>
      </p:sp>
      <p:sp>
        <p:nvSpPr>
          <p:cNvPr id="2" name="矩形 1"/>
          <p:cNvSpPr/>
          <p:nvPr/>
        </p:nvSpPr>
        <p:spPr>
          <a:xfrm>
            <a:off x="467544" y="764704"/>
            <a:ext cx="5112568" cy="1077218"/>
          </a:xfrm>
          <a:prstGeom prst="rect">
            <a:avLst/>
          </a:prstGeom>
        </p:spPr>
        <p:txBody>
          <a:bodyPr wrap="square">
            <a:spAutoFit/>
          </a:bodyPr>
          <a:lstStyle/>
          <a:p>
            <a:pPr algn="just"/>
            <a:r>
              <a:rPr lang="en-US" altLang="zh-CN" sz="1600" dirty="0" smtClean="0">
                <a:latin typeface="微软雅黑" pitchFamily="34" charset="-122"/>
                <a:ea typeface="微软雅黑" pitchFamily="34" charset="-122"/>
              </a:rPr>
              <a:t>2016</a:t>
            </a:r>
            <a:r>
              <a:rPr lang="zh-CN" altLang="zh-CN" sz="1600" dirty="0">
                <a:latin typeface="微软雅黑" pitchFamily="34" charset="-122"/>
                <a:ea typeface="微软雅黑" pitchFamily="34" charset="-122"/>
              </a:rPr>
              <a:t>年</a:t>
            </a:r>
            <a:r>
              <a:rPr lang="en-US" altLang="zh-CN" sz="1600" dirty="0">
                <a:latin typeface="微软雅黑" pitchFamily="34" charset="-122"/>
                <a:ea typeface="微软雅黑" pitchFamily="34" charset="-122"/>
              </a:rPr>
              <a:t>3</a:t>
            </a:r>
            <a:r>
              <a:rPr lang="zh-CN" altLang="zh-CN" sz="1600" dirty="0">
                <a:latin typeface="微软雅黑" pitchFamily="34" charset="-122"/>
                <a:ea typeface="微软雅黑" pitchFamily="34" charset="-122"/>
              </a:rPr>
              <a:t>月</a:t>
            </a:r>
            <a:r>
              <a:rPr lang="en-US" altLang="zh-CN" sz="1600" dirty="0">
                <a:latin typeface="微软雅黑" pitchFamily="34" charset="-122"/>
                <a:ea typeface="微软雅黑" pitchFamily="34" charset="-122"/>
              </a:rPr>
              <a:t>13</a:t>
            </a:r>
            <a:r>
              <a:rPr lang="zh-CN" altLang="zh-CN" sz="1600" dirty="0">
                <a:latin typeface="微软雅黑" pitchFamily="34" charset="-122"/>
                <a:ea typeface="微软雅黑" pitchFamily="34" charset="-122"/>
              </a:rPr>
              <a:t>日日终，</a:t>
            </a:r>
            <a:r>
              <a:rPr lang="zh-CN" altLang="zh-CN" sz="1600" dirty="0" smtClean="0">
                <a:latin typeface="微软雅黑" pitchFamily="34" charset="-122"/>
                <a:ea typeface="微软雅黑" pitchFamily="34" charset="-122"/>
              </a:rPr>
              <a:t>投资者有</a:t>
            </a:r>
            <a:r>
              <a:rPr lang="zh-CN" altLang="zh-CN" sz="1600" dirty="0">
                <a:latin typeface="微软雅黑" pitchFamily="34" charset="-122"/>
                <a:ea typeface="微软雅黑" pitchFamily="34" charset="-122"/>
              </a:rPr>
              <a:t>一笔</a:t>
            </a:r>
            <a:r>
              <a:rPr lang="en-US" altLang="zh-CN" sz="1600" dirty="0">
                <a:latin typeface="微软雅黑" pitchFamily="34" charset="-122"/>
                <a:ea typeface="微软雅黑" pitchFamily="34" charset="-122"/>
              </a:rPr>
              <a:t>500</a:t>
            </a:r>
            <a:r>
              <a:rPr lang="zh-CN" altLang="zh-CN" sz="1600" dirty="0">
                <a:latin typeface="微软雅黑" pitchFamily="34" charset="-122"/>
                <a:ea typeface="微软雅黑" pitchFamily="34" charset="-122"/>
              </a:rPr>
              <a:t>股的股份冻结，以及一笔因为在冻结期间红利派发产生的</a:t>
            </a:r>
            <a:r>
              <a:rPr lang="en-US" altLang="zh-CN" sz="1600" dirty="0">
                <a:latin typeface="微软雅黑" pitchFamily="34" charset="-122"/>
                <a:ea typeface="微软雅黑" pitchFamily="34" charset="-122"/>
              </a:rPr>
              <a:t>20</a:t>
            </a:r>
            <a:r>
              <a:rPr lang="zh-CN" altLang="zh-CN" sz="1600" dirty="0">
                <a:latin typeface="微软雅黑" pitchFamily="34" charset="-122"/>
                <a:ea typeface="微软雅黑" pitchFamily="34" charset="-122"/>
              </a:rPr>
              <a:t>元资金冻结</a:t>
            </a:r>
            <a:r>
              <a:rPr lang="zh-CN" altLang="zh-CN" sz="1600" dirty="0" smtClean="0">
                <a:latin typeface="微软雅黑" pitchFamily="34" charset="-122"/>
                <a:ea typeface="微软雅黑" pitchFamily="34" charset="-122"/>
              </a:rPr>
              <a:t>。</a:t>
            </a:r>
            <a:endParaRPr lang="en-US" altLang="zh-CN" sz="1600" dirty="0" smtClean="0">
              <a:latin typeface="微软雅黑" pitchFamily="34" charset="-122"/>
              <a:ea typeface="微软雅黑" pitchFamily="34" charset="-122"/>
            </a:endParaRPr>
          </a:p>
          <a:p>
            <a:pPr algn="just"/>
            <a:r>
              <a:rPr lang="en-US" altLang="zh-CN" sz="1600" dirty="0" smtClean="0">
                <a:latin typeface="微软雅黑" pitchFamily="34" charset="-122"/>
                <a:ea typeface="微软雅黑" pitchFamily="34" charset="-122"/>
              </a:rPr>
              <a:t>3</a:t>
            </a:r>
            <a:r>
              <a:rPr lang="zh-CN" altLang="zh-CN" sz="1600" dirty="0">
                <a:latin typeface="微软雅黑" pitchFamily="34" charset="-122"/>
                <a:ea typeface="微软雅黑" pitchFamily="34" charset="-122"/>
              </a:rPr>
              <a:t>月</a:t>
            </a:r>
            <a:r>
              <a:rPr lang="en-US" altLang="zh-CN" sz="1600" dirty="0">
                <a:latin typeface="微软雅黑" pitchFamily="34" charset="-122"/>
                <a:ea typeface="微软雅黑" pitchFamily="34" charset="-122"/>
              </a:rPr>
              <a:t>13</a:t>
            </a:r>
            <a:r>
              <a:rPr lang="zh-CN" altLang="zh-CN" sz="1600" dirty="0">
                <a:latin typeface="微软雅黑" pitchFamily="34" charset="-122"/>
                <a:ea typeface="微软雅黑" pitchFamily="34" charset="-122"/>
              </a:rPr>
              <a:t>日日终</a:t>
            </a:r>
            <a:r>
              <a:rPr lang="zh-CN" altLang="zh-CN" sz="1600" dirty="0" smtClean="0">
                <a:latin typeface="微软雅黑" pitchFamily="34" charset="-122"/>
                <a:ea typeface="微软雅黑" pitchFamily="34" charset="-122"/>
              </a:rPr>
              <a:t>的</a:t>
            </a:r>
            <a:r>
              <a:rPr lang="en-US" altLang="zh-CN" sz="1600" dirty="0" smtClean="0">
                <a:latin typeface="微软雅黑" pitchFamily="34" charset="-122"/>
                <a:ea typeface="微软雅黑" pitchFamily="34" charset="-122"/>
              </a:rPr>
              <a:t>SZHK_QTSL</a:t>
            </a:r>
            <a:r>
              <a:rPr lang="zh-CN" altLang="zh-CN" sz="1600" dirty="0" smtClean="0">
                <a:latin typeface="微软雅黑" pitchFamily="34" charset="-122"/>
                <a:ea typeface="微软雅黑" pitchFamily="34" charset="-122"/>
              </a:rPr>
              <a:t>如下</a:t>
            </a:r>
            <a:r>
              <a:rPr lang="zh-CN" altLang="zh-CN" sz="1600" dirty="0">
                <a:latin typeface="微软雅黑" pitchFamily="34" charset="-122"/>
                <a:ea typeface="微软雅黑" pitchFamily="34" charset="-122"/>
              </a:rPr>
              <a:t>所示，左边是股份</a:t>
            </a:r>
            <a:r>
              <a:rPr lang="zh-CN" altLang="zh-CN" sz="1600" dirty="0" smtClean="0">
                <a:latin typeface="微软雅黑" pitchFamily="34" charset="-122"/>
                <a:ea typeface="微软雅黑" pitchFamily="34" charset="-122"/>
              </a:rPr>
              <a:t>冻结对账</a:t>
            </a:r>
            <a:r>
              <a:rPr lang="zh-CN" altLang="en-US" sz="1600" dirty="0" smtClean="0">
                <a:latin typeface="微软雅黑" pitchFamily="34" charset="-122"/>
                <a:ea typeface="微软雅黑" pitchFamily="34" charset="-122"/>
              </a:rPr>
              <a:t>数据</a:t>
            </a:r>
            <a:r>
              <a:rPr lang="zh-CN" altLang="zh-CN" sz="1600" dirty="0" smtClean="0">
                <a:latin typeface="微软雅黑" pitchFamily="34" charset="-122"/>
                <a:ea typeface="微软雅黑" pitchFamily="34" charset="-122"/>
              </a:rPr>
              <a:t>，</a:t>
            </a:r>
            <a:r>
              <a:rPr lang="zh-CN" altLang="zh-CN" sz="1600" dirty="0">
                <a:latin typeface="微软雅黑" pitchFamily="34" charset="-122"/>
                <a:ea typeface="微软雅黑" pitchFamily="34" charset="-122"/>
              </a:rPr>
              <a:t>右边是资金冻结对</a:t>
            </a:r>
            <a:r>
              <a:rPr lang="zh-CN" altLang="zh-CN" sz="1600" dirty="0" smtClean="0">
                <a:latin typeface="微软雅黑" pitchFamily="34" charset="-122"/>
                <a:ea typeface="微软雅黑" pitchFamily="34" charset="-122"/>
              </a:rPr>
              <a:t>账</a:t>
            </a:r>
            <a:r>
              <a:rPr lang="zh-CN" altLang="en-US" sz="1600" dirty="0" smtClean="0">
                <a:latin typeface="微软雅黑" pitchFamily="34" charset="-122"/>
                <a:ea typeface="微软雅黑" pitchFamily="34" charset="-122"/>
              </a:rPr>
              <a:t>数据</a:t>
            </a:r>
            <a:r>
              <a:rPr lang="zh-CN" altLang="zh-CN" sz="1600" dirty="0" smtClean="0">
                <a:latin typeface="微软雅黑" pitchFamily="34" charset="-122"/>
                <a:ea typeface="微软雅黑" pitchFamily="34" charset="-122"/>
              </a:rPr>
              <a:t>：</a:t>
            </a:r>
            <a:endParaRPr lang="zh-CN" altLang="zh-CN" sz="1600" dirty="0">
              <a:latin typeface="微软雅黑" pitchFamily="34" charset="-122"/>
              <a:ea typeface="微软雅黑" pitchFamily="34" charset="-122"/>
            </a:endParaRPr>
          </a:p>
        </p:txBody>
      </p:sp>
      <p:graphicFrame>
        <p:nvGraphicFramePr>
          <p:cNvPr id="3" name="表格 2"/>
          <p:cNvGraphicFramePr>
            <a:graphicFrameLocks noGrp="1"/>
          </p:cNvGraphicFramePr>
          <p:nvPr>
            <p:extLst>
              <p:ext uri="{D42A27DB-BD31-4B8C-83A1-F6EECF244321}">
                <p14:modId xmlns:p14="http://schemas.microsoft.com/office/powerpoint/2010/main" xmlns="" val="295537848"/>
              </p:ext>
            </p:extLst>
          </p:nvPr>
        </p:nvGraphicFramePr>
        <p:xfrm>
          <a:off x="539552" y="1863320"/>
          <a:ext cx="7776864" cy="4469760"/>
        </p:xfrm>
        <a:graphic>
          <a:graphicData uri="http://schemas.openxmlformats.org/drawingml/2006/table">
            <a:tbl>
              <a:tblPr firstRow="1" firstCol="1" bandRow="1">
                <a:tableStyleId>{5C22544A-7EE6-4342-B048-85BDC9FD1C3A}</a:tableStyleId>
              </a:tblPr>
              <a:tblGrid>
                <a:gridCol w="576064"/>
                <a:gridCol w="792088"/>
                <a:gridCol w="1296144"/>
                <a:gridCol w="2448272"/>
                <a:gridCol w="2664296"/>
              </a:tblGrid>
              <a:tr h="342000">
                <a:tc>
                  <a:txBody>
                    <a:bodyPr/>
                    <a:lstStyle/>
                    <a:p>
                      <a:pPr algn="ctr">
                        <a:lnSpc>
                          <a:spcPct val="150000"/>
                        </a:lnSpc>
                        <a:spcAft>
                          <a:spcPts val="0"/>
                        </a:spcAft>
                      </a:pPr>
                      <a:r>
                        <a:rPr lang="zh-CN" sz="1600" kern="100" dirty="0">
                          <a:effectLst/>
                          <a:latin typeface="微软雅黑" pitchFamily="34" charset="-122"/>
                          <a:ea typeface="微软雅黑" pitchFamily="34" charset="-122"/>
                        </a:rPr>
                        <a:t>序号</a:t>
                      </a:r>
                      <a:endParaRPr lang="zh-CN" sz="1600" kern="100" dirty="0">
                        <a:effectLst/>
                        <a:latin typeface="微软雅黑" pitchFamily="34" charset="-122"/>
                        <a:ea typeface="微软雅黑" pitchFamily="34" charset="-122"/>
                        <a:cs typeface="Times New Roman"/>
                      </a:endParaRPr>
                    </a:p>
                  </a:txBody>
                  <a:tcPr marL="68580" marR="68580" marT="0" marB="0"/>
                </a:tc>
                <a:tc>
                  <a:txBody>
                    <a:bodyPr/>
                    <a:lstStyle/>
                    <a:p>
                      <a:pPr algn="ctr">
                        <a:lnSpc>
                          <a:spcPct val="150000"/>
                        </a:lnSpc>
                        <a:spcAft>
                          <a:spcPts val="0"/>
                        </a:spcAft>
                      </a:pPr>
                      <a:r>
                        <a:rPr lang="zh-CN" sz="1600" kern="100" dirty="0">
                          <a:effectLst/>
                          <a:latin typeface="微软雅黑" pitchFamily="34" charset="-122"/>
                          <a:ea typeface="微软雅黑" pitchFamily="34" charset="-122"/>
                        </a:rPr>
                        <a:t>字段名</a:t>
                      </a:r>
                      <a:endParaRPr lang="zh-CN" sz="1600" kern="100" dirty="0">
                        <a:effectLst/>
                        <a:latin typeface="微软雅黑" pitchFamily="34" charset="-122"/>
                        <a:ea typeface="微软雅黑" pitchFamily="34" charset="-122"/>
                        <a:cs typeface="Times New Roman"/>
                      </a:endParaRPr>
                    </a:p>
                  </a:txBody>
                  <a:tcPr marL="68580" marR="68580" marT="0" marB="0"/>
                </a:tc>
                <a:tc>
                  <a:txBody>
                    <a:bodyPr/>
                    <a:lstStyle/>
                    <a:p>
                      <a:pPr algn="ctr">
                        <a:lnSpc>
                          <a:spcPct val="150000"/>
                        </a:lnSpc>
                        <a:spcAft>
                          <a:spcPts val="0"/>
                        </a:spcAft>
                      </a:pPr>
                      <a:r>
                        <a:rPr lang="zh-CN" sz="1600" kern="100" dirty="0">
                          <a:effectLst/>
                          <a:latin typeface="微软雅黑" pitchFamily="34" charset="-122"/>
                          <a:ea typeface="微软雅黑" pitchFamily="34" charset="-122"/>
                        </a:rPr>
                        <a:t>含义</a:t>
                      </a:r>
                      <a:endParaRPr lang="zh-CN" sz="1600" kern="100" dirty="0">
                        <a:effectLst/>
                        <a:latin typeface="微软雅黑" pitchFamily="34" charset="-122"/>
                        <a:ea typeface="微软雅黑" pitchFamily="34" charset="-122"/>
                        <a:cs typeface="Times New Roman"/>
                      </a:endParaRPr>
                    </a:p>
                  </a:txBody>
                  <a:tcPr marL="68580" marR="68580" marT="0" marB="0"/>
                </a:tc>
                <a:tc>
                  <a:txBody>
                    <a:bodyPr/>
                    <a:lstStyle/>
                    <a:p>
                      <a:pPr algn="ctr">
                        <a:lnSpc>
                          <a:spcPct val="150000"/>
                        </a:lnSpc>
                        <a:spcAft>
                          <a:spcPts val="0"/>
                        </a:spcAft>
                      </a:pPr>
                      <a:r>
                        <a:rPr lang="zh-CN" altLang="en-US" sz="1600" kern="100" dirty="0" smtClean="0">
                          <a:effectLst/>
                          <a:latin typeface="微软雅黑" pitchFamily="34" charset="-122"/>
                          <a:ea typeface="微软雅黑" pitchFamily="34" charset="-122"/>
                          <a:cs typeface="Times New Roman"/>
                        </a:rPr>
                        <a:t>股份冻结对账数据</a:t>
                      </a:r>
                      <a:endParaRPr lang="zh-CN" sz="1600" kern="100" dirty="0">
                        <a:effectLst/>
                        <a:latin typeface="微软雅黑" pitchFamily="34" charset="-122"/>
                        <a:ea typeface="微软雅黑" pitchFamily="34" charset="-122"/>
                        <a:cs typeface="Times New Roman"/>
                      </a:endParaRPr>
                    </a:p>
                  </a:txBody>
                  <a:tcPr marL="63639" marR="63639" marT="0" marB="0"/>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zh-CN" altLang="en-US" sz="1600" kern="100" dirty="0" smtClean="0">
                          <a:effectLst/>
                          <a:latin typeface="微软雅黑" pitchFamily="34" charset="-122"/>
                          <a:ea typeface="微软雅黑" pitchFamily="34" charset="-122"/>
                          <a:cs typeface="Times New Roman"/>
                        </a:rPr>
                        <a:t>资金冻结对账数据</a:t>
                      </a:r>
                      <a:endParaRPr lang="zh-CN" altLang="zh-CN" sz="1600" kern="100" dirty="0" smtClean="0">
                        <a:effectLst/>
                        <a:latin typeface="微软雅黑" pitchFamily="34" charset="-122"/>
                        <a:ea typeface="微软雅黑" pitchFamily="34" charset="-122"/>
                        <a:cs typeface="Times New Roman"/>
                      </a:endParaRPr>
                    </a:p>
                  </a:txBody>
                  <a:tcPr marL="68580" marR="68580" marT="0" marB="0"/>
                </a:tc>
              </a:tr>
              <a:tr h="342000">
                <a:tc>
                  <a:txBody>
                    <a:bodyPr/>
                    <a:lstStyle/>
                    <a:p>
                      <a:pPr algn="l">
                        <a:lnSpc>
                          <a:spcPct val="150000"/>
                        </a:lnSpc>
                        <a:spcAft>
                          <a:spcPts val="0"/>
                        </a:spcAft>
                      </a:pPr>
                      <a:r>
                        <a:rPr lang="en-US" sz="1400" kern="100" dirty="0">
                          <a:effectLst/>
                          <a:latin typeface="微软雅黑" pitchFamily="34" charset="-122"/>
                          <a:ea typeface="微软雅黑" pitchFamily="34" charset="-122"/>
                        </a:rPr>
                        <a:t>1</a:t>
                      </a:r>
                      <a:endParaRPr lang="zh-CN" sz="1400" kern="100" dirty="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dirty="0">
                          <a:effectLst/>
                          <a:latin typeface="微软雅黑" pitchFamily="34" charset="-122"/>
                          <a:ea typeface="微软雅黑" pitchFamily="34" charset="-122"/>
                        </a:rPr>
                        <a:t>ZQDM</a:t>
                      </a:r>
                      <a:endParaRPr lang="zh-CN" sz="1400" kern="100" dirty="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100" dirty="0">
                          <a:effectLst/>
                          <a:latin typeface="微软雅黑" pitchFamily="34" charset="-122"/>
                          <a:ea typeface="微软雅黑" pitchFamily="34" charset="-122"/>
                        </a:rPr>
                        <a:t>证券代码</a:t>
                      </a:r>
                      <a:endParaRPr lang="zh-CN" sz="1400" kern="100" dirty="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dirty="0">
                          <a:effectLst/>
                          <a:latin typeface="微软雅黑" pitchFamily="34" charset="-122"/>
                          <a:ea typeface="微软雅黑" pitchFamily="34" charset="-122"/>
                        </a:rPr>
                        <a:t>00005</a:t>
                      </a:r>
                      <a:endParaRPr lang="zh-CN" sz="1400" kern="100" dirty="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00005</a:t>
                      </a:r>
                      <a:endParaRPr lang="zh-CN" sz="1400" kern="100">
                        <a:effectLst/>
                        <a:latin typeface="微软雅黑" pitchFamily="34" charset="-122"/>
                        <a:ea typeface="微软雅黑" pitchFamily="34" charset="-122"/>
                        <a:cs typeface="Times New Roman"/>
                      </a:endParaRPr>
                    </a:p>
                  </a:txBody>
                  <a:tcPr marL="68580" marR="68580" marT="0" marB="0"/>
                </a:tc>
              </a:tr>
              <a:tr h="342000">
                <a:tc>
                  <a:txBody>
                    <a:bodyPr/>
                    <a:lstStyle/>
                    <a:p>
                      <a:pPr algn="l">
                        <a:lnSpc>
                          <a:spcPct val="150000"/>
                        </a:lnSpc>
                        <a:spcAft>
                          <a:spcPts val="0"/>
                        </a:spcAft>
                      </a:pPr>
                      <a:r>
                        <a:rPr lang="en-US" sz="1400" kern="100">
                          <a:effectLst/>
                          <a:latin typeface="微软雅黑" pitchFamily="34" charset="-122"/>
                          <a:ea typeface="微软雅黑" pitchFamily="34" charset="-122"/>
                        </a:rPr>
                        <a:t>2</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TGDY</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100">
                          <a:effectLst/>
                          <a:latin typeface="微软雅黑" pitchFamily="34" charset="-122"/>
                          <a:ea typeface="微软雅黑" pitchFamily="34" charset="-122"/>
                        </a:rPr>
                        <a:t>股份托管单元</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dirty="0">
                          <a:effectLst/>
                          <a:latin typeface="微软雅黑" pitchFamily="34" charset="-122"/>
                          <a:ea typeface="微软雅黑" pitchFamily="34" charset="-122"/>
                        </a:rPr>
                        <a:t>000100</a:t>
                      </a:r>
                      <a:endParaRPr lang="zh-CN" sz="1400" kern="100" dirty="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000100</a:t>
                      </a:r>
                      <a:endParaRPr lang="zh-CN" sz="1400" kern="100">
                        <a:effectLst/>
                        <a:latin typeface="微软雅黑" pitchFamily="34" charset="-122"/>
                        <a:ea typeface="微软雅黑" pitchFamily="34" charset="-122"/>
                        <a:cs typeface="Times New Roman"/>
                      </a:endParaRPr>
                    </a:p>
                  </a:txBody>
                  <a:tcPr marL="68580" marR="68580" marT="0" marB="0"/>
                </a:tc>
              </a:tr>
              <a:tr h="342000">
                <a:tc>
                  <a:txBody>
                    <a:bodyPr/>
                    <a:lstStyle/>
                    <a:p>
                      <a:pPr algn="l">
                        <a:lnSpc>
                          <a:spcPct val="150000"/>
                        </a:lnSpc>
                        <a:spcAft>
                          <a:spcPts val="0"/>
                        </a:spcAft>
                      </a:pPr>
                      <a:r>
                        <a:rPr lang="en-US" sz="1400" kern="100">
                          <a:effectLst/>
                          <a:latin typeface="微软雅黑" pitchFamily="34" charset="-122"/>
                          <a:ea typeface="微软雅黑" pitchFamily="34" charset="-122"/>
                        </a:rPr>
                        <a:t>3</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GFXZ</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100">
                          <a:effectLst/>
                          <a:latin typeface="微软雅黑" pitchFamily="34" charset="-122"/>
                          <a:ea typeface="微软雅黑" pitchFamily="34" charset="-122"/>
                        </a:rPr>
                        <a:t>股份性质</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00</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00</a:t>
                      </a:r>
                      <a:endParaRPr lang="zh-CN" sz="1400" kern="100">
                        <a:effectLst/>
                        <a:latin typeface="微软雅黑" pitchFamily="34" charset="-122"/>
                        <a:ea typeface="微软雅黑" pitchFamily="34" charset="-122"/>
                        <a:cs typeface="Times New Roman"/>
                      </a:endParaRPr>
                    </a:p>
                  </a:txBody>
                  <a:tcPr marL="68580" marR="68580" marT="0" marB="0"/>
                </a:tc>
              </a:tr>
              <a:tr h="342000">
                <a:tc>
                  <a:txBody>
                    <a:bodyPr/>
                    <a:lstStyle/>
                    <a:p>
                      <a:pPr algn="l">
                        <a:lnSpc>
                          <a:spcPct val="150000"/>
                        </a:lnSpc>
                        <a:spcAft>
                          <a:spcPts val="0"/>
                        </a:spcAft>
                      </a:pPr>
                      <a:r>
                        <a:rPr lang="en-US" sz="1400" kern="100">
                          <a:effectLst/>
                          <a:latin typeface="微软雅黑" pitchFamily="34" charset="-122"/>
                          <a:ea typeface="微软雅黑" pitchFamily="34" charset="-122"/>
                        </a:rPr>
                        <a:t>4</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ZQZH</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100" dirty="0">
                          <a:effectLst/>
                          <a:latin typeface="微软雅黑" pitchFamily="34" charset="-122"/>
                          <a:ea typeface="微软雅黑" pitchFamily="34" charset="-122"/>
                        </a:rPr>
                        <a:t>证券账户号码</a:t>
                      </a:r>
                      <a:endParaRPr lang="zh-CN" sz="1400" kern="100" dirty="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0000000001</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0000000001</a:t>
                      </a:r>
                      <a:endParaRPr lang="zh-CN" sz="1400" kern="100">
                        <a:effectLst/>
                        <a:latin typeface="微软雅黑" pitchFamily="34" charset="-122"/>
                        <a:ea typeface="微软雅黑" pitchFamily="34" charset="-122"/>
                        <a:cs typeface="Times New Roman"/>
                      </a:endParaRPr>
                    </a:p>
                  </a:txBody>
                  <a:tcPr marL="68580" marR="68580" marT="0" marB="0"/>
                </a:tc>
              </a:tr>
              <a:tr h="342000">
                <a:tc>
                  <a:txBody>
                    <a:bodyPr/>
                    <a:lstStyle/>
                    <a:p>
                      <a:pPr algn="l">
                        <a:lnSpc>
                          <a:spcPct val="150000"/>
                        </a:lnSpc>
                        <a:spcAft>
                          <a:spcPts val="0"/>
                        </a:spcAft>
                      </a:pPr>
                      <a:r>
                        <a:rPr lang="en-US" sz="1400" kern="100">
                          <a:effectLst/>
                          <a:latin typeface="微软雅黑" pitchFamily="34" charset="-122"/>
                          <a:ea typeface="微软雅黑" pitchFamily="34" charset="-122"/>
                        </a:rPr>
                        <a:t>5</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SSZT</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100">
                          <a:effectLst/>
                          <a:latin typeface="微软雅黑" pitchFamily="34" charset="-122"/>
                          <a:ea typeface="微软雅黑" pitchFamily="34" charset="-122"/>
                        </a:rPr>
                        <a:t>上市状态</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highlight>
                            <a:srgbClr val="FFFF00"/>
                          </a:highlight>
                          <a:latin typeface="微软雅黑" pitchFamily="34" charset="-122"/>
                          <a:ea typeface="微软雅黑" pitchFamily="34" charset="-122"/>
                        </a:rPr>
                        <a:t>Y </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highlight>
                            <a:srgbClr val="FFFF00"/>
                          </a:highlight>
                          <a:latin typeface="微软雅黑" pitchFamily="34" charset="-122"/>
                          <a:ea typeface="微软雅黑" pitchFamily="34" charset="-122"/>
                        </a:rPr>
                        <a:t>N</a:t>
                      </a:r>
                      <a:endParaRPr lang="zh-CN" sz="1400" kern="100">
                        <a:effectLst/>
                        <a:latin typeface="微软雅黑" pitchFamily="34" charset="-122"/>
                        <a:ea typeface="微软雅黑" pitchFamily="34" charset="-122"/>
                        <a:cs typeface="Times New Roman"/>
                      </a:endParaRPr>
                    </a:p>
                  </a:txBody>
                  <a:tcPr marL="68580" marR="68580" marT="0" marB="0"/>
                </a:tc>
              </a:tr>
              <a:tr h="342000">
                <a:tc>
                  <a:txBody>
                    <a:bodyPr/>
                    <a:lstStyle/>
                    <a:p>
                      <a:pPr algn="l">
                        <a:lnSpc>
                          <a:spcPct val="150000"/>
                        </a:lnSpc>
                        <a:spcAft>
                          <a:spcPts val="0"/>
                        </a:spcAft>
                      </a:pPr>
                      <a:r>
                        <a:rPr lang="en-US" sz="1400" kern="100">
                          <a:effectLst/>
                          <a:latin typeface="微软雅黑" pitchFamily="34" charset="-122"/>
                          <a:ea typeface="微软雅黑" pitchFamily="34" charset="-122"/>
                        </a:rPr>
                        <a:t>6</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SJLX</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100">
                          <a:effectLst/>
                          <a:latin typeface="微软雅黑" pitchFamily="34" charset="-122"/>
                          <a:ea typeface="微软雅黑" pitchFamily="34" charset="-122"/>
                        </a:rPr>
                        <a:t>数据类型</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001</a:t>
                      </a:r>
                      <a:r>
                        <a:rPr lang="zh-CN" sz="1400" kern="100">
                          <a:effectLst/>
                          <a:latin typeface="微软雅黑" pitchFamily="34" charset="-122"/>
                          <a:ea typeface="微软雅黑" pitchFamily="34" charset="-122"/>
                        </a:rPr>
                        <a:t>（冻结证券明细）</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001</a:t>
                      </a:r>
                      <a:r>
                        <a:rPr lang="zh-CN" sz="1400" kern="100">
                          <a:effectLst/>
                          <a:latin typeface="微软雅黑" pitchFamily="34" charset="-122"/>
                          <a:ea typeface="微软雅黑" pitchFamily="34" charset="-122"/>
                        </a:rPr>
                        <a:t>（冻结证券明细）</a:t>
                      </a:r>
                      <a:endParaRPr lang="zh-CN" sz="1400" kern="100">
                        <a:effectLst/>
                        <a:latin typeface="微软雅黑" pitchFamily="34" charset="-122"/>
                        <a:ea typeface="微软雅黑" pitchFamily="34" charset="-122"/>
                        <a:cs typeface="Times New Roman"/>
                      </a:endParaRPr>
                    </a:p>
                  </a:txBody>
                  <a:tcPr marL="68580" marR="68580" marT="0" marB="0"/>
                </a:tc>
              </a:tr>
              <a:tr h="342000">
                <a:tc>
                  <a:txBody>
                    <a:bodyPr/>
                    <a:lstStyle/>
                    <a:p>
                      <a:pPr algn="l">
                        <a:lnSpc>
                          <a:spcPct val="150000"/>
                        </a:lnSpc>
                        <a:spcAft>
                          <a:spcPts val="0"/>
                        </a:spcAft>
                      </a:pPr>
                      <a:r>
                        <a:rPr lang="en-US" sz="1400" kern="100">
                          <a:effectLst/>
                          <a:latin typeface="微软雅黑" pitchFamily="34" charset="-122"/>
                          <a:ea typeface="微软雅黑" pitchFamily="34" charset="-122"/>
                        </a:rPr>
                        <a:t>7</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SL1</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100">
                          <a:effectLst/>
                          <a:latin typeface="微软雅黑" pitchFamily="34" charset="-122"/>
                          <a:ea typeface="微软雅黑" pitchFamily="34" charset="-122"/>
                        </a:rPr>
                        <a:t>冻结数量</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dirty="0">
                          <a:effectLst/>
                          <a:highlight>
                            <a:srgbClr val="FFFF00"/>
                          </a:highlight>
                          <a:latin typeface="微软雅黑" pitchFamily="34" charset="-122"/>
                          <a:ea typeface="微软雅黑" pitchFamily="34" charset="-122"/>
                        </a:rPr>
                        <a:t>500</a:t>
                      </a:r>
                      <a:endParaRPr lang="zh-CN" sz="1400" kern="100" dirty="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dirty="0" smtClean="0">
                          <a:effectLst/>
                          <a:highlight>
                            <a:srgbClr val="FFFF00"/>
                          </a:highlight>
                          <a:latin typeface="微软雅黑" pitchFamily="34" charset="-122"/>
                          <a:ea typeface="微软雅黑" pitchFamily="34" charset="-122"/>
                        </a:rPr>
                        <a:t>0</a:t>
                      </a:r>
                      <a:endParaRPr lang="zh-CN" sz="1400" kern="100" dirty="0">
                        <a:effectLst/>
                        <a:latin typeface="微软雅黑" pitchFamily="34" charset="-122"/>
                        <a:ea typeface="微软雅黑" pitchFamily="34" charset="-122"/>
                        <a:cs typeface="Times New Roman"/>
                      </a:endParaRPr>
                    </a:p>
                  </a:txBody>
                  <a:tcPr marL="68580" marR="68580" marT="0" marB="0"/>
                </a:tc>
              </a:tr>
              <a:tr h="342000">
                <a:tc>
                  <a:txBody>
                    <a:bodyPr/>
                    <a:lstStyle/>
                    <a:p>
                      <a:pPr algn="l">
                        <a:lnSpc>
                          <a:spcPct val="150000"/>
                        </a:lnSpc>
                        <a:spcAft>
                          <a:spcPts val="0"/>
                        </a:spcAft>
                      </a:pPr>
                      <a:r>
                        <a:rPr lang="en-US" sz="1400" kern="100">
                          <a:effectLst/>
                          <a:latin typeface="微软雅黑" pitchFamily="34" charset="-122"/>
                          <a:ea typeface="微软雅黑" pitchFamily="34" charset="-122"/>
                        </a:rPr>
                        <a:t>8</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ZJ2</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100">
                          <a:effectLst/>
                          <a:latin typeface="微软雅黑" pitchFamily="34" charset="-122"/>
                          <a:ea typeface="微软雅黑" pitchFamily="34" charset="-122"/>
                        </a:rPr>
                        <a:t>资金</a:t>
                      </a:r>
                      <a:r>
                        <a:rPr lang="en-US" sz="1400" kern="100">
                          <a:effectLst/>
                          <a:latin typeface="微软雅黑" pitchFamily="34" charset="-122"/>
                          <a:ea typeface="微软雅黑" pitchFamily="34" charset="-122"/>
                        </a:rPr>
                        <a:t>2</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dirty="0" smtClean="0">
                          <a:effectLst/>
                          <a:highlight>
                            <a:srgbClr val="FFFF00"/>
                          </a:highlight>
                          <a:latin typeface="微软雅黑" pitchFamily="34" charset="-122"/>
                          <a:ea typeface="微软雅黑" pitchFamily="34" charset="-122"/>
                        </a:rPr>
                        <a:t>0</a:t>
                      </a:r>
                      <a:endParaRPr lang="zh-CN" sz="1400" kern="100" dirty="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dirty="0">
                          <a:effectLst/>
                          <a:highlight>
                            <a:srgbClr val="FFFF00"/>
                          </a:highlight>
                          <a:latin typeface="微软雅黑" pitchFamily="34" charset="-122"/>
                          <a:ea typeface="微软雅黑" pitchFamily="34" charset="-122"/>
                        </a:rPr>
                        <a:t>20</a:t>
                      </a:r>
                      <a:r>
                        <a:rPr lang="zh-CN" sz="1400" kern="100" dirty="0">
                          <a:effectLst/>
                          <a:highlight>
                            <a:srgbClr val="FFFF00"/>
                          </a:highlight>
                          <a:latin typeface="微软雅黑" pitchFamily="34" charset="-122"/>
                          <a:ea typeface="微软雅黑" pitchFamily="34" charset="-122"/>
                        </a:rPr>
                        <a:t>（冻结利息）</a:t>
                      </a:r>
                      <a:endParaRPr lang="zh-CN" sz="1400" kern="100" dirty="0">
                        <a:effectLst/>
                        <a:latin typeface="微软雅黑" pitchFamily="34" charset="-122"/>
                        <a:ea typeface="微软雅黑" pitchFamily="34" charset="-122"/>
                        <a:cs typeface="Times New Roman"/>
                      </a:endParaRPr>
                    </a:p>
                  </a:txBody>
                  <a:tcPr marL="68580" marR="68580" marT="0" marB="0"/>
                </a:tc>
              </a:tr>
              <a:tr h="342000">
                <a:tc>
                  <a:txBody>
                    <a:bodyPr/>
                    <a:lstStyle/>
                    <a:p>
                      <a:pPr algn="l">
                        <a:lnSpc>
                          <a:spcPct val="150000"/>
                        </a:lnSpc>
                        <a:spcAft>
                          <a:spcPts val="0"/>
                        </a:spcAft>
                      </a:pPr>
                      <a:r>
                        <a:rPr lang="en-US" sz="1400" kern="100">
                          <a:effectLst/>
                          <a:latin typeface="微软雅黑" pitchFamily="34" charset="-122"/>
                          <a:ea typeface="微软雅黑" pitchFamily="34" charset="-122"/>
                        </a:rPr>
                        <a:t>9</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FZDM</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100">
                          <a:effectLst/>
                          <a:latin typeface="微软雅黑" pitchFamily="34" charset="-122"/>
                          <a:ea typeface="微软雅黑" pitchFamily="34" charset="-122"/>
                        </a:rPr>
                        <a:t>冻结原因</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DJDJ</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DJDJ</a:t>
                      </a:r>
                      <a:endParaRPr lang="zh-CN" sz="1400" kern="100">
                        <a:effectLst/>
                        <a:latin typeface="微软雅黑" pitchFamily="34" charset="-122"/>
                        <a:ea typeface="微软雅黑" pitchFamily="34" charset="-122"/>
                        <a:cs typeface="Times New Roman"/>
                      </a:endParaRPr>
                    </a:p>
                  </a:txBody>
                  <a:tcPr marL="68580" marR="68580" marT="0" marB="0"/>
                </a:tc>
              </a:tr>
              <a:tr h="342000">
                <a:tc>
                  <a:txBody>
                    <a:bodyPr/>
                    <a:lstStyle/>
                    <a:p>
                      <a:pPr algn="l">
                        <a:lnSpc>
                          <a:spcPct val="150000"/>
                        </a:lnSpc>
                        <a:spcAft>
                          <a:spcPts val="0"/>
                        </a:spcAft>
                      </a:pPr>
                      <a:r>
                        <a:rPr lang="en-US" sz="1400" kern="100">
                          <a:effectLst/>
                          <a:latin typeface="微软雅黑" pitchFamily="34" charset="-122"/>
                          <a:ea typeface="微软雅黑" pitchFamily="34" charset="-122"/>
                        </a:rPr>
                        <a:t>10</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BH1</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100">
                          <a:effectLst/>
                          <a:latin typeface="微软雅黑" pitchFamily="34" charset="-122"/>
                          <a:ea typeface="微软雅黑" pitchFamily="34" charset="-122"/>
                        </a:rPr>
                        <a:t>业务编号</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DCOM2016011200000001</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DCOM2016011200000001</a:t>
                      </a:r>
                      <a:endParaRPr lang="zh-CN" sz="1400" kern="100">
                        <a:effectLst/>
                        <a:latin typeface="微软雅黑" pitchFamily="34" charset="-122"/>
                        <a:ea typeface="微软雅黑" pitchFamily="34" charset="-122"/>
                        <a:cs typeface="Times New Roman"/>
                      </a:endParaRPr>
                    </a:p>
                  </a:txBody>
                  <a:tcPr marL="68580" marR="68580" marT="0" marB="0"/>
                </a:tc>
              </a:tr>
              <a:tr h="342000">
                <a:tc>
                  <a:txBody>
                    <a:bodyPr/>
                    <a:lstStyle/>
                    <a:p>
                      <a:pPr algn="l">
                        <a:lnSpc>
                          <a:spcPct val="150000"/>
                        </a:lnSpc>
                        <a:spcAft>
                          <a:spcPts val="0"/>
                        </a:spcAft>
                      </a:pPr>
                      <a:r>
                        <a:rPr lang="en-US" sz="1400" kern="100">
                          <a:effectLst/>
                          <a:latin typeface="微软雅黑" pitchFamily="34" charset="-122"/>
                          <a:ea typeface="微软雅黑" pitchFamily="34" charset="-122"/>
                        </a:rPr>
                        <a:t>11</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BH2</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100">
                          <a:effectLst/>
                          <a:latin typeface="微软雅黑" pitchFamily="34" charset="-122"/>
                          <a:ea typeface="微软雅黑" pitchFamily="34" charset="-122"/>
                        </a:rPr>
                        <a:t>冻结序号</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DJDJ2016011200000001</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DJDJ2016011200000001</a:t>
                      </a:r>
                      <a:endParaRPr lang="zh-CN" sz="1400" kern="100">
                        <a:effectLst/>
                        <a:latin typeface="微软雅黑" pitchFamily="34" charset="-122"/>
                        <a:ea typeface="微软雅黑" pitchFamily="34" charset="-122"/>
                        <a:cs typeface="Times New Roman"/>
                      </a:endParaRPr>
                    </a:p>
                  </a:txBody>
                  <a:tcPr marL="68580" marR="68580" marT="0" marB="0"/>
                </a:tc>
              </a:tr>
              <a:tr h="342000">
                <a:tc>
                  <a:txBody>
                    <a:bodyPr/>
                    <a:lstStyle/>
                    <a:p>
                      <a:pPr algn="l">
                        <a:lnSpc>
                          <a:spcPct val="150000"/>
                        </a:lnSpc>
                        <a:spcAft>
                          <a:spcPts val="0"/>
                        </a:spcAft>
                      </a:pPr>
                      <a:r>
                        <a:rPr lang="en-US" sz="1400" kern="100">
                          <a:effectLst/>
                          <a:latin typeface="微软雅黑" pitchFamily="34" charset="-122"/>
                          <a:ea typeface="微软雅黑" pitchFamily="34" charset="-122"/>
                        </a:rPr>
                        <a:t>12</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a:effectLst/>
                          <a:latin typeface="微软雅黑" pitchFamily="34" charset="-122"/>
                          <a:ea typeface="微软雅黑" pitchFamily="34" charset="-122"/>
                        </a:rPr>
                        <a:t>FSRQ</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100">
                          <a:effectLst/>
                          <a:latin typeface="微软雅黑" pitchFamily="34" charset="-122"/>
                          <a:ea typeface="微软雅黑" pitchFamily="34" charset="-122"/>
                        </a:rPr>
                        <a:t>发送日期</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dirty="0">
                          <a:effectLst/>
                          <a:latin typeface="微软雅黑" pitchFamily="34" charset="-122"/>
                          <a:ea typeface="微软雅黑" pitchFamily="34" charset="-122"/>
                        </a:rPr>
                        <a:t>20160313</a:t>
                      </a:r>
                      <a:endParaRPr lang="zh-CN" sz="1400" kern="100" dirty="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dirty="0">
                          <a:effectLst/>
                          <a:latin typeface="微软雅黑" pitchFamily="34" charset="-122"/>
                          <a:ea typeface="微软雅黑" pitchFamily="34" charset="-122"/>
                        </a:rPr>
                        <a:t>20160313</a:t>
                      </a:r>
                      <a:endParaRPr lang="zh-CN" sz="1400" kern="100" dirty="0">
                        <a:effectLst/>
                        <a:latin typeface="微软雅黑" pitchFamily="34" charset="-122"/>
                        <a:ea typeface="微软雅黑" pitchFamily="34" charset="-122"/>
                        <a:cs typeface="Times New Roman"/>
                      </a:endParaRPr>
                    </a:p>
                  </a:txBody>
                  <a:tcPr marL="68580" marR="68580" marT="0" marB="0"/>
                </a:tc>
              </a:tr>
            </a:tbl>
          </a:graphicData>
        </a:graphic>
      </p:graphicFrame>
    </p:spTree>
    <p:extLst>
      <p:ext uri="{BB962C8B-B14F-4D97-AF65-F5344CB8AC3E}">
        <p14:creationId xmlns:p14="http://schemas.microsoft.com/office/powerpoint/2010/main" xmlns="" val="30520781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ChangeArrowheads="1"/>
          </p:cNvSpPr>
          <p:nvPr/>
        </p:nvSpPr>
        <p:spPr bwMode="auto">
          <a:xfrm>
            <a:off x="676275" y="188913"/>
            <a:ext cx="84328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r>
              <a:rPr lang="zh-CN" altLang="en-US" sz="2600" b="1" dirty="0" smtClean="0">
                <a:solidFill>
                  <a:schemeClr val="bg1"/>
                </a:solidFill>
                <a:latin typeface="微软雅黑" pitchFamily="34" charset="-122"/>
                <a:ea typeface="微软雅黑" pitchFamily="34" charset="-122"/>
              </a:rPr>
              <a:t>解冻案例</a:t>
            </a:r>
            <a:endParaRPr lang="en-GB" altLang="en-GB" sz="2600" b="1" dirty="0">
              <a:solidFill>
                <a:schemeClr val="bg1"/>
              </a:solidFill>
              <a:latin typeface="微软雅黑" pitchFamily="34" charset="-122"/>
              <a:ea typeface="微软雅黑" pitchFamily="34" charset="-122"/>
            </a:endParaRPr>
          </a:p>
        </p:txBody>
      </p:sp>
      <p:graphicFrame>
        <p:nvGraphicFramePr>
          <p:cNvPr id="4" name="表格 3"/>
          <p:cNvGraphicFramePr>
            <a:graphicFrameLocks noGrp="1"/>
          </p:cNvGraphicFramePr>
          <p:nvPr>
            <p:extLst>
              <p:ext uri="{D42A27DB-BD31-4B8C-83A1-F6EECF244321}">
                <p14:modId xmlns:p14="http://schemas.microsoft.com/office/powerpoint/2010/main" xmlns="" val="3937810933"/>
              </p:ext>
            </p:extLst>
          </p:nvPr>
        </p:nvGraphicFramePr>
        <p:xfrm>
          <a:off x="539552" y="1844824"/>
          <a:ext cx="5700409" cy="4901760"/>
        </p:xfrm>
        <a:graphic>
          <a:graphicData uri="http://schemas.openxmlformats.org/drawingml/2006/table">
            <a:tbl>
              <a:tblPr firstRow="1" firstCol="1" bandRow="1">
                <a:tableStyleId>{5C22544A-7EE6-4342-B048-85BDC9FD1C3A}</a:tableStyleId>
              </a:tblPr>
              <a:tblGrid>
                <a:gridCol w="648072"/>
                <a:gridCol w="792088"/>
                <a:gridCol w="1251508"/>
                <a:gridCol w="3008741"/>
              </a:tblGrid>
              <a:tr h="360000">
                <a:tc>
                  <a:txBody>
                    <a:bodyPr/>
                    <a:lstStyle/>
                    <a:p>
                      <a:pPr algn="ctr">
                        <a:lnSpc>
                          <a:spcPct val="150000"/>
                        </a:lnSpc>
                        <a:spcAft>
                          <a:spcPts val="0"/>
                        </a:spcAft>
                      </a:pPr>
                      <a:r>
                        <a:rPr lang="zh-CN" sz="1600" kern="100" dirty="0">
                          <a:effectLst/>
                          <a:latin typeface="微软雅黑" pitchFamily="34" charset="-122"/>
                          <a:ea typeface="微软雅黑" pitchFamily="34" charset="-122"/>
                        </a:rPr>
                        <a:t>序号</a:t>
                      </a:r>
                      <a:endParaRPr lang="zh-CN" sz="1600" kern="100" dirty="0">
                        <a:effectLst/>
                        <a:latin typeface="微软雅黑" pitchFamily="34" charset="-122"/>
                        <a:ea typeface="微软雅黑" pitchFamily="34" charset="-122"/>
                        <a:cs typeface="Times New Roman"/>
                      </a:endParaRPr>
                    </a:p>
                  </a:txBody>
                  <a:tcPr marL="68580" marR="68580" marT="0" marB="0"/>
                </a:tc>
                <a:tc>
                  <a:txBody>
                    <a:bodyPr/>
                    <a:lstStyle/>
                    <a:p>
                      <a:pPr algn="ctr">
                        <a:lnSpc>
                          <a:spcPct val="150000"/>
                        </a:lnSpc>
                        <a:spcAft>
                          <a:spcPts val="0"/>
                        </a:spcAft>
                      </a:pPr>
                      <a:r>
                        <a:rPr lang="zh-CN" sz="1600" kern="100" dirty="0">
                          <a:effectLst/>
                          <a:latin typeface="微软雅黑" pitchFamily="34" charset="-122"/>
                          <a:ea typeface="微软雅黑" pitchFamily="34" charset="-122"/>
                        </a:rPr>
                        <a:t>字段名</a:t>
                      </a:r>
                      <a:endParaRPr lang="zh-CN" sz="1600" kern="100" dirty="0">
                        <a:effectLst/>
                        <a:latin typeface="微软雅黑" pitchFamily="34" charset="-122"/>
                        <a:ea typeface="微软雅黑" pitchFamily="34" charset="-122"/>
                        <a:cs typeface="Times New Roman"/>
                      </a:endParaRPr>
                    </a:p>
                  </a:txBody>
                  <a:tcPr marL="68580" marR="68580" marT="0" marB="0"/>
                </a:tc>
                <a:tc>
                  <a:txBody>
                    <a:bodyPr/>
                    <a:lstStyle/>
                    <a:p>
                      <a:pPr algn="ctr">
                        <a:lnSpc>
                          <a:spcPct val="150000"/>
                        </a:lnSpc>
                        <a:spcAft>
                          <a:spcPts val="0"/>
                        </a:spcAft>
                      </a:pPr>
                      <a:r>
                        <a:rPr lang="zh-CN" sz="1600" kern="100" dirty="0">
                          <a:effectLst/>
                          <a:latin typeface="微软雅黑" pitchFamily="34" charset="-122"/>
                          <a:ea typeface="微软雅黑" pitchFamily="34" charset="-122"/>
                        </a:rPr>
                        <a:t>含义</a:t>
                      </a:r>
                      <a:endParaRPr lang="zh-CN" sz="1600" kern="100" dirty="0">
                        <a:effectLst/>
                        <a:latin typeface="微软雅黑" pitchFamily="34" charset="-122"/>
                        <a:ea typeface="微软雅黑" pitchFamily="34" charset="-122"/>
                        <a:cs typeface="Times New Roman"/>
                      </a:endParaRPr>
                    </a:p>
                  </a:txBody>
                  <a:tcPr marL="68580" marR="68580" marT="0" marB="0"/>
                </a:tc>
                <a:tc>
                  <a:txBody>
                    <a:bodyPr/>
                    <a:lstStyle/>
                    <a:p>
                      <a:pPr algn="ctr">
                        <a:lnSpc>
                          <a:spcPct val="150000"/>
                        </a:lnSpc>
                        <a:spcAft>
                          <a:spcPts val="0"/>
                        </a:spcAft>
                      </a:pPr>
                      <a:r>
                        <a:rPr lang="zh-CN" altLang="en-US" sz="1600" kern="100" dirty="0" smtClean="0">
                          <a:effectLst/>
                          <a:latin typeface="微软雅黑" pitchFamily="34" charset="-122"/>
                          <a:ea typeface="微软雅黑" pitchFamily="34" charset="-122"/>
                          <a:cs typeface="Times New Roman"/>
                        </a:rPr>
                        <a:t>解冻申报业务回报</a:t>
                      </a:r>
                      <a:endParaRPr lang="zh-CN" sz="1600" kern="100" dirty="0">
                        <a:effectLst/>
                        <a:latin typeface="微软雅黑" pitchFamily="34" charset="-122"/>
                        <a:ea typeface="微软雅黑" pitchFamily="34" charset="-122"/>
                        <a:cs typeface="Times New Roman"/>
                      </a:endParaRPr>
                    </a:p>
                  </a:txBody>
                  <a:tcPr marL="68580" marR="68580" marT="0" marB="0"/>
                </a:tc>
              </a:tr>
              <a:tr h="324000">
                <a:tc>
                  <a:txBody>
                    <a:bodyPr/>
                    <a:lstStyle/>
                    <a:p>
                      <a:pPr algn="l">
                        <a:lnSpc>
                          <a:spcPct val="150000"/>
                        </a:lnSpc>
                        <a:spcAft>
                          <a:spcPts val="0"/>
                        </a:spcAft>
                      </a:pPr>
                      <a:r>
                        <a:rPr lang="en-US" sz="1400" kern="0" dirty="0">
                          <a:effectLst/>
                          <a:latin typeface="微软雅黑" pitchFamily="34" charset="-122"/>
                          <a:ea typeface="微软雅黑" pitchFamily="34" charset="-122"/>
                        </a:rPr>
                        <a:t>1</a:t>
                      </a:r>
                      <a:endParaRPr lang="zh-CN" sz="1400" kern="100" dirty="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dirty="0">
                          <a:effectLst/>
                          <a:latin typeface="微软雅黑" pitchFamily="34" charset="-122"/>
                          <a:ea typeface="微软雅黑" pitchFamily="34" charset="-122"/>
                        </a:rPr>
                        <a:t>ZQDM</a:t>
                      </a:r>
                      <a:endParaRPr lang="zh-CN" sz="1400" kern="100" dirty="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0">
                          <a:effectLst/>
                          <a:latin typeface="微软雅黑" pitchFamily="34" charset="-122"/>
                          <a:ea typeface="微软雅黑" pitchFamily="34" charset="-122"/>
                        </a:rPr>
                        <a:t>证券代码</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a:effectLst/>
                          <a:latin typeface="微软雅黑" pitchFamily="34" charset="-122"/>
                          <a:ea typeface="微软雅黑" pitchFamily="34" charset="-122"/>
                        </a:rPr>
                        <a:t>00005</a:t>
                      </a:r>
                      <a:endParaRPr lang="zh-CN" sz="1400" kern="100">
                        <a:effectLst/>
                        <a:latin typeface="微软雅黑" pitchFamily="34" charset="-122"/>
                        <a:ea typeface="微软雅黑" pitchFamily="34" charset="-122"/>
                        <a:cs typeface="Times New Roman"/>
                      </a:endParaRPr>
                    </a:p>
                  </a:txBody>
                  <a:tcPr marL="68580" marR="68580" marT="0" marB="0"/>
                </a:tc>
              </a:tr>
              <a:tr h="324000">
                <a:tc>
                  <a:txBody>
                    <a:bodyPr/>
                    <a:lstStyle/>
                    <a:p>
                      <a:pPr algn="l">
                        <a:lnSpc>
                          <a:spcPct val="150000"/>
                        </a:lnSpc>
                        <a:spcAft>
                          <a:spcPts val="0"/>
                        </a:spcAft>
                      </a:pPr>
                      <a:r>
                        <a:rPr lang="en-US" sz="1400" kern="0">
                          <a:effectLst/>
                          <a:latin typeface="微软雅黑" pitchFamily="34" charset="-122"/>
                          <a:ea typeface="微软雅黑" pitchFamily="34" charset="-122"/>
                        </a:rPr>
                        <a:t>2</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dirty="0">
                          <a:effectLst/>
                          <a:latin typeface="微软雅黑" pitchFamily="34" charset="-122"/>
                          <a:ea typeface="微软雅黑" pitchFamily="34" charset="-122"/>
                        </a:rPr>
                        <a:t>TGDY</a:t>
                      </a:r>
                      <a:endParaRPr lang="zh-CN" sz="1400" kern="100" dirty="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0" dirty="0">
                          <a:effectLst/>
                          <a:latin typeface="微软雅黑" pitchFamily="34" charset="-122"/>
                          <a:ea typeface="微软雅黑" pitchFamily="34" charset="-122"/>
                        </a:rPr>
                        <a:t>股份托管单元</a:t>
                      </a:r>
                      <a:endParaRPr lang="zh-CN" sz="1400" kern="100" dirty="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a:effectLst/>
                          <a:latin typeface="微软雅黑" pitchFamily="34" charset="-122"/>
                          <a:ea typeface="微软雅黑" pitchFamily="34" charset="-122"/>
                        </a:rPr>
                        <a:t>000100</a:t>
                      </a:r>
                      <a:endParaRPr lang="zh-CN" sz="1400" kern="100">
                        <a:effectLst/>
                        <a:latin typeface="微软雅黑" pitchFamily="34" charset="-122"/>
                        <a:ea typeface="微软雅黑" pitchFamily="34" charset="-122"/>
                        <a:cs typeface="Times New Roman"/>
                      </a:endParaRPr>
                    </a:p>
                  </a:txBody>
                  <a:tcPr marL="68580" marR="68580" marT="0" marB="0"/>
                </a:tc>
              </a:tr>
              <a:tr h="324000">
                <a:tc>
                  <a:txBody>
                    <a:bodyPr/>
                    <a:lstStyle/>
                    <a:p>
                      <a:pPr algn="l">
                        <a:lnSpc>
                          <a:spcPct val="150000"/>
                        </a:lnSpc>
                        <a:spcAft>
                          <a:spcPts val="0"/>
                        </a:spcAft>
                      </a:pPr>
                      <a:r>
                        <a:rPr lang="en-US" sz="1400" kern="0">
                          <a:effectLst/>
                          <a:latin typeface="微软雅黑" pitchFamily="34" charset="-122"/>
                          <a:ea typeface="微软雅黑" pitchFamily="34" charset="-122"/>
                        </a:rPr>
                        <a:t>3</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a:effectLst/>
                          <a:latin typeface="微软雅黑" pitchFamily="34" charset="-122"/>
                          <a:ea typeface="微软雅黑" pitchFamily="34" charset="-122"/>
                        </a:rPr>
                        <a:t>GFXZ</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0" dirty="0">
                          <a:effectLst/>
                          <a:latin typeface="微软雅黑" pitchFamily="34" charset="-122"/>
                          <a:ea typeface="微软雅黑" pitchFamily="34" charset="-122"/>
                        </a:rPr>
                        <a:t>股份性质</a:t>
                      </a:r>
                      <a:endParaRPr lang="zh-CN" sz="1400" kern="100" dirty="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dirty="0">
                          <a:effectLst/>
                          <a:latin typeface="微软雅黑" pitchFamily="34" charset="-122"/>
                          <a:ea typeface="微软雅黑" pitchFamily="34" charset="-122"/>
                        </a:rPr>
                        <a:t>00</a:t>
                      </a:r>
                      <a:endParaRPr lang="zh-CN" sz="1400" kern="100" dirty="0">
                        <a:effectLst/>
                        <a:latin typeface="微软雅黑" pitchFamily="34" charset="-122"/>
                        <a:ea typeface="微软雅黑" pitchFamily="34" charset="-122"/>
                        <a:cs typeface="Times New Roman"/>
                      </a:endParaRPr>
                    </a:p>
                  </a:txBody>
                  <a:tcPr marL="68580" marR="68580" marT="0" marB="0"/>
                </a:tc>
              </a:tr>
              <a:tr h="324000">
                <a:tc>
                  <a:txBody>
                    <a:bodyPr/>
                    <a:lstStyle/>
                    <a:p>
                      <a:pPr algn="l">
                        <a:lnSpc>
                          <a:spcPct val="150000"/>
                        </a:lnSpc>
                        <a:spcAft>
                          <a:spcPts val="0"/>
                        </a:spcAft>
                      </a:pPr>
                      <a:r>
                        <a:rPr lang="en-US" sz="1400" kern="0">
                          <a:effectLst/>
                          <a:latin typeface="微软雅黑" pitchFamily="34" charset="-122"/>
                          <a:ea typeface="微软雅黑" pitchFamily="34" charset="-122"/>
                        </a:rPr>
                        <a:t>4</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a:effectLst/>
                          <a:latin typeface="微软雅黑" pitchFamily="34" charset="-122"/>
                          <a:ea typeface="微软雅黑" pitchFamily="34" charset="-122"/>
                        </a:rPr>
                        <a:t>ZQZH</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0" dirty="0">
                          <a:effectLst/>
                          <a:latin typeface="微软雅黑" pitchFamily="34" charset="-122"/>
                          <a:ea typeface="微软雅黑" pitchFamily="34" charset="-122"/>
                        </a:rPr>
                        <a:t>证券账户号码</a:t>
                      </a:r>
                      <a:endParaRPr lang="zh-CN" sz="1400" kern="100" dirty="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dirty="0">
                          <a:effectLst/>
                          <a:latin typeface="微软雅黑" pitchFamily="34" charset="-122"/>
                          <a:ea typeface="微软雅黑" pitchFamily="34" charset="-122"/>
                        </a:rPr>
                        <a:t>0000000001</a:t>
                      </a:r>
                      <a:endParaRPr lang="zh-CN" sz="1400" kern="100" dirty="0">
                        <a:effectLst/>
                        <a:latin typeface="微软雅黑" pitchFamily="34" charset="-122"/>
                        <a:ea typeface="微软雅黑" pitchFamily="34" charset="-122"/>
                        <a:cs typeface="Times New Roman"/>
                      </a:endParaRPr>
                    </a:p>
                  </a:txBody>
                  <a:tcPr marL="68580" marR="68580" marT="0" marB="0"/>
                </a:tc>
              </a:tr>
              <a:tr h="324000">
                <a:tc>
                  <a:txBody>
                    <a:bodyPr/>
                    <a:lstStyle/>
                    <a:p>
                      <a:pPr algn="l">
                        <a:lnSpc>
                          <a:spcPct val="150000"/>
                        </a:lnSpc>
                        <a:spcAft>
                          <a:spcPts val="0"/>
                        </a:spcAft>
                      </a:pPr>
                      <a:r>
                        <a:rPr lang="en-US" sz="1400" kern="0">
                          <a:effectLst/>
                          <a:latin typeface="微软雅黑" pitchFamily="34" charset="-122"/>
                          <a:ea typeface="微软雅黑" pitchFamily="34" charset="-122"/>
                        </a:rPr>
                        <a:t>5</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a:effectLst/>
                          <a:latin typeface="微软雅黑" pitchFamily="34" charset="-122"/>
                          <a:ea typeface="微软雅黑" pitchFamily="34" charset="-122"/>
                        </a:rPr>
                        <a:t>SSZT</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0">
                          <a:effectLst/>
                          <a:latin typeface="微软雅黑" pitchFamily="34" charset="-122"/>
                          <a:ea typeface="微软雅黑" pitchFamily="34" charset="-122"/>
                        </a:rPr>
                        <a:t>上市状态</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dirty="0">
                          <a:effectLst/>
                          <a:latin typeface="微软雅黑" pitchFamily="34" charset="-122"/>
                          <a:ea typeface="微软雅黑" pitchFamily="34" charset="-122"/>
                        </a:rPr>
                        <a:t>Y </a:t>
                      </a:r>
                      <a:endParaRPr lang="zh-CN" sz="1400" kern="100" dirty="0">
                        <a:effectLst/>
                        <a:latin typeface="微软雅黑" pitchFamily="34" charset="-122"/>
                        <a:ea typeface="微软雅黑" pitchFamily="34" charset="-122"/>
                        <a:cs typeface="Times New Roman"/>
                      </a:endParaRPr>
                    </a:p>
                  </a:txBody>
                  <a:tcPr marL="68580" marR="68580" marT="0" marB="0"/>
                </a:tc>
              </a:tr>
              <a:tr h="324000">
                <a:tc>
                  <a:txBody>
                    <a:bodyPr/>
                    <a:lstStyle/>
                    <a:p>
                      <a:pPr algn="l">
                        <a:lnSpc>
                          <a:spcPct val="150000"/>
                        </a:lnSpc>
                        <a:spcAft>
                          <a:spcPts val="0"/>
                        </a:spcAft>
                      </a:pPr>
                      <a:r>
                        <a:rPr lang="en-US" sz="1400" kern="0">
                          <a:effectLst/>
                          <a:latin typeface="微软雅黑" pitchFamily="34" charset="-122"/>
                          <a:ea typeface="微软雅黑" pitchFamily="34" charset="-122"/>
                        </a:rPr>
                        <a:t>6</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a:effectLst/>
                          <a:latin typeface="微软雅黑" pitchFamily="34" charset="-122"/>
                          <a:ea typeface="微软雅黑" pitchFamily="34" charset="-122"/>
                        </a:rPr>
                        <a:t>YWLB</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0">
                          <a:effectLst/>
                          <a:latin typeface="微软雅黑" pitchFamily="34" charset="-122"/>
                          <a:ea typeface="微软雅黑" pitchFamily="34" charset="-122"/>
                        </a:rPr>
                        <a:t>业务类别</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dirty="0">
                          <a:effectLst/>
                          <a:latin typeface="微软雅黑" pitchFamily="34" charset="-122"/>
                          <a:ea typeface="微软雅黑" pitchFamily="34" charset="-122"/>
                        </a:rPr>
                        <a:t>DJJD</a:t>
                      </a:r>
                      <a:endParaRPr lang="zh-CN" sz="1400" kern="100" dirty="0">
                        <a:effectLst/>
                        <a:latin typeface="微软雅黑" pitchFamily="34" charset="-122"/>
                        <a:ea typeface="微软雅黑" pitchFamily="34" charset="-122"/>
                        <a:cs typeface="Times New Roman"/>
                      </a:endParaRPr>
                    </a:p>
                  </a:txBody>
                  <a:tcPr marL="68580" marR="68580" marT="0" marB="0"/>
                </a:tc>
              </a:tr>
              <a:tr h="324000">
                <a:tc>
                  <a:txBody>
                    <a:bodyPr/>
                    <a:lstStyle/>
                    <a:p>
                      <a:pPr algn="l">
                        <a:lnSpc>
                          <a:spcPct val="150000"/>
                        </a:lnSpc>
                        <a:spcAft>
                          <a:spcPts val="0"/>
                        </a:spcAft>
                      </a:pPr>
                      <a:r>
                        <a:rPr lang="en-US" sz="1400" kern="0">
                          <a:effectLst/>
                          <a:latin typeface="微软雅黑" pitchFamily="34" charset="-122"/>
                          <a:ea typeface="微软雅黑" pitchFamily="34" charset="-122"/>
                        </a:rPr>
                        <a:t>7</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a:effectLst/>
                          <a:latin typeface="微软雅黑" pitchFamily="34" charset="-122"/>
                          <a:ea typeface="微软雅黑" pitchFamily="34" charset="-122"/>
                        </a:rPr>
                        <a:t>SBRQ</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0">
                          <a:effectLst/>
                          <a:latin typeface="微软雅黑" pitchFamily="34" charset="-122"/>
                          <a:ea typeface="微软雅黑" pitchFamily="34" charset="-122"/>
                        </a:rPr>
                        <a:t>申报日期</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dirty="0">
                          <a:effectLst/>
                          <a:latin typeface="微软雅黑" pitchFamily="34" charset="-122"/>
                          <a:ea typeface="微软雅黑" pitchFamily="34" charset="-122"/>
                        </a:rPr>
                        <a:t>20160314</a:t>
                      </a:r>
                      <a:endParaRPr lang="zh-CN" sz="1400" kern="100" dirty="0">
                        <a:effectLst/>
                        <a:latin typeface="微软雅黑" pitchFamily="34" charset="-122"/>
                        <a:ea typeface="微软雅黑" pitchFamily="34" charset="-122"/>
                        <a:cs typeface="Times New Roman"/>
                      </a:endParaRPr>
                    </a:p>
                  </a:txBody>
                  <a:tcPr marL="68580" marR="68580" marT="0" marB="0"/>
                </a:tc>
              </a:tr>
              <a:tr h="324000">
                <a:tc>
                  <a:txBody>
                    <a:bodyPr/>
                    <a:lstStyle/>
                    <a:p>
                      <a:pPr algn="l">
                        <a:lnSpc>
                          <a:spcPct val="150000"/>
                        </a:lnSpc>
                        <a:spcAft>
                          <a:spcPts val="0"/>
                        </a:spcAft>
                      </a:pPr>
                      <a:r>
                        <a:rPr lang="en-US" sz="1400" kern="0">
                          <a:effectLst/>
                          <a:latin typeface="微软雅黑" pitchFamily="34" charset="-122"/>
                          <a:ea typeface="微软雅黑" pitchFamily="34" charset="-122"/>
                        </a:rPr>
                        <a:t>8</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a:effectLst/>
                          <a:latin typeface="微软雅黑" pitchFamily="34" charset="-122"/>
                          <a:ea typeface="微软雅黑" pitchFamily="34" charset="-122"/>
                        </a:rPr>
                        <a:t>YWBH</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0">
                          <a:effectLst/>
                          <a:latin typeface="微软雅黑" pitchFamily="34" charset="-122"/>
                          <a:ea typeface="微软雅黑" pitchFamily="34" charset="-122"/>
                        </a:rPr>
                        <a:t>业务编号</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dirty="0">
                          <a:effectLst/>
                          <a:latin typeface="微软雅黑" pitchFamily="34" charset="-122"/>
                          <a:ea typeface="微软雅黑" pitchFamily="34" charset="-122"/>
                        </a:rPr>
                        <a:t>DCOM2016031400000001</a:t>
                      </a:r>
                      <a:endParaRPr lang="zh-CN" sz="1400" kern="100" dirty="0">
                        <a:effectLst/>
                        <a:latin typeface="微软雅黑" pitchFamily="34" charset="-122"/>
                        <a:ea typeface="微软雅黑" pitchFamily="34" charset="-122"/>
                        <a:cs typeface="Times New Roman"/>
                      </a:endParaRPr>
                    </a:p>
                  </a:txBody>
                  <a:tcPr marL="68580" marR="68580" marT="0" marB="0"/>
                </a:tc>
              </a:tr>
              <a:tr h="324000">
                <a:tc>
                  <a:txBody>
                    <a:bodyPr/>
                    <a:lstStyle/>
                    <a:p>
                      <a:pPr algn="l">
                        <a:lnSpc>
                          <a:spcPct val="150000"/>
                        </a:lnSpc>
                        <a:spcAft>
                          <a:spcPts val="0"/>
                        </a:spcAft>
                      </a:pPr>
                      <a:r>
                        <a:rPr lang="en-US" sz="1400" kern="0">
                          <a:effectLst/>
                          <a:latin typeface="微软雅黑" pitchFamily="34" charset="-122"/>
                          <a:ea typeface="微软雅黑" pitchFamily="34" charset="-122"/>
                        </a:rPr>
                        <a:t>9</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a:effectLst/>
                          <a:latin typeface="微软雅黑" pitchFamily="34" charset="-122"/>
                          <a:ea typeface="微软雅黑" pitchFamily="34" charset="-122"/>
                        </a:rPr>
                        <a:t>FZDM1</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0">
                          <a:effectLst/>
                          <a:latin typeface="微软雅黑" pitchFamily="34" charset="-122"/>
                          <a:ea typeface="微软雅黑" pitchFamily="34" charset="-122"/>
                        </a:rPr>
                        <a:t>冻结序号</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just">
                        <a:lnSpc>
                          <a:spcPct val="150000"/>
                        </a:lnSpc>
                        <a:spcAft>
                          <a:spcPts val="0"/>
                        </a:spcAft>
                      </a:pPr>
                      <a:r>
                        <a:rPr lang="en-US" altLang="zh-CN" sz="1400" kern="100" dirty="0" smtClean="0">
                          <a:effectLst/>
                          <a:highlight>
                            <a:srgbClr val="00FF00"/>
                          </a:highlight>
                          <a:latin typeface="微软雅黑" pitchFamily="34" charset="-122"/>
                          <a:ea typeface="微软雅黑" pitchFamily="34" charset="-122"/>
                          <a:cs typeface="Times New Roman"/>
                        </a:rPr>
                        <a:t>DJDJ2016011200000001</a:t>
                      </a:r>
                      <a:endParaRPr lang="zh-CN" altLang="zh-CN" sz="1400" kern="100" dirty="0" smtClean="0">
                        <a:effectLst/>
                        <a:latin typeface="微软雅黑" pitchFamily="34" charset="-122"/>
                        <a:ea typeface="微软雅黑" pitchFamily="34" charset="-122"/>
                        <a:cs typeface="Times New Roman"/>
                      </a:endParaRPr>
                    </a:p>
                  </a:txBody>
                  <a:tcPr marL="68580" marR="68580" marT="0" marB="0"/>
                </a:tc>
              </a:tr>
              <a:tr h="324000">
                <a:tc>
                  <a:txBody>
                    <a:bodyPr/>
                    <a:lstStyle/>
                    <a:p>
                      <a:pPr algn="l">
                        <a:lnSpc>
                          <a:spcPct val="150000"/>
                        </a:lnSpc>
                        <a:spcAft>
                          <a:spcPts val="0"/>
                        </a:spcAft>
                      </a:pPr>
                      <a:r>
                        <a:rPr lang="en-US" sz="1400" kern="0">
                          <a:effectLst/>
                          <a:latin typeface="微软雅黑" pitchFamily="34" charset="-122"/>
                          <a:ea typeface="微软雅黑" pitchFamily="34" charset="-122"/>
                        </a:rPr>
                        <a:t>10</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a:effectLst/>
                          <a:latin typeface="微软雅黑" pitchFamily="34" charset="-122"/>
                          <a:ea typeface="微软雅黑" pitchFamily="34" charset="-122"/>
                        </a:rPr>
                        <a:t>FZDM2</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0">
                          <a:effectLst/>
                          <a:latin typeface="微软雅黑" pitchFamily="34" charset="-122"/>
                          <a:ea typeface="微软雅黑" pitchFamily="34" charset="-122"/>
                        </a:rPr>
                        <a:t>辅助代码</a:t>
                      </a:r>
                      <a:r>
                        <a:rPr lang="en-US" sz="1400" kern="0">
                          <a:effectLst/>
                          <a:latin typeface="微软雅黑" pitchFamily="34" charset="-122"/>
                          <a:ea typeface="微软雅黑" pitchFamily="34" charset="-122"/>
                        </a:rPr>
                        <a:t>2</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dirty="0">
                          <a:effectLst/>
                          <a:latin typeface="微软雅黑" pitchFamily="34" charset="-122"/>
                          <a:ea typeface="微软雅黑" pitchFamily="34" charset="-122"/>
                        </a:rPr>
                        <a:t>#</a:t>
                      </a:r>
                      <a:endParaRPr lang="zh-CN" sz="1400" kern="100" dirty="0">
                        <a:effectLst/>
                        <a:latin typeface="微软雅黑" pitchFamily="34" charset="-122"/>
                        <a:ea typeface="微软雅黑" pitchFamily="34" charset="-122"/>
                        <a:cs typeface="Times New Roman"/>
                      </a:endParaRPr>
                    </a:p>
                  </a:txBody>
                  <a:tcPr marL="68580" marR="68580" marT="0" marB="0"/>
                </a:tc>
              </a:tr>
              <a:tr h="324000">
                <a:tc>
                  <a:txBody>
                    <a:bodyPr/>
                    <a:lstStyle/>
                    <a:p>
                      <a:pPr algn="l">
                        <a:lnSpc>
                          <a:spcPct val="150000"/>
                        </a:lnSpc>
                        <a:spcAft>
                          <a:spcPts val="0"/>
                        </a:spcAft>
                      </a:pPr>
                      <a:r>
                        <a:rPr lang="en-US" sz="1400" kern="0">
                          <a:effectLst/>
                          <a:latin typeface="微软雅黑" pitchFamily="34" charset="-122"/>
                          <a:ea typeface="微软雅黑" pitchFamily="34" charset="-122"/>
                        </a:rPr>
                        <a:t>11</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a:effectLst/>
                          <a:latin typeface="微软雅黑" pitchFamily="34" charset="-122"/>
                          <a:ea typeface="微软雅黑" pitchFamily="34" charset="-122"/>
                        </a:rPr>
                        <a:t>SBSL1</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0">
                          <a:effectLst/>
                          <a:latin typeface="微软雅黑" pitchFamily="34" charset="-122"/>
                          <a:ea typeface="微软雅黑" pitchFamily="34" charset="-122"/>
                        </a:rPr>
                        <a:t>申报数量</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dirty="0">
                          <a:effectLst/>
                          <a:latin typeface="微软雅黑" pitchFamily="34" charset="-122"/>
                          <a:ea typeface="微软雅黑" pitchFamily="34" charset="-122"/>
                        </a:rPr>
                        <a:t>500</a:t>
                      </a:r>
                      <a:endParaRPr lang="zh-CN" sz="1400" kern="100" dirty="0">
                        <a:effectLst/>
                        <a:latin typeface="微软雅黑" pitchFamily="34" charset="-122"/>
                        <a:ea typeface="微软雅黑" pitchFamily="34" charset="-122"/>
                        <a:cs typeface="Times New Roman"/>
                      </a:endParaRPr>
                    </a:p>
                  </a:txBody>
                  <a:tcPr marL="68580" marR="68580" marT="0" marB="0"/>
                </a:tc>
              </a:tr>
              <a:tr h="324000">
                <a:tc>
                  <a:txBody>
                    <a:bodyPr/>
                    <a:lstStyle/>
                    <a:p>
                      <a:pPr algn="l">
                        <a:lnSpc>
                          <a:spcPct val="150000"/>
                        </a:lnSpc>
                        <a:spcAft>
                          <a:spcPts val="0"/>
                        </a:spcAft>
                      </a:pPr>
                      <a:r>
                        <a:rPr lang="en-US" sz="1400" kern="0">
                          <a:effectLst/>
                          <a:latin typeface="微软雅黑" pitchFamily="34" charset="-122"/>
                          <a:ea typeface="微软雅黑" pitchFamily="34" charset="-122"/>
                        </a:rPr>
                        <a:t>12</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a:effectLst/>
                          <a:latin typeface="微软雅黑" pitchFamily="34" charset="-122"/>
                          <a:ea typeface="微软雅黑" pitchFamily="34" charset="-122"/>
                        </a:rPr>
                        <a:t>CGSL1</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0">
                          <a:effectLst/>
                          <a:latin typeface="微软雅黑" pitchFamily="34" charset="-122"/>
                          <a:ea typeface="微软雅黑" pitchFamily="34" charset="-122"/>
                        </a:rPr>
                        <a:t>成功解冻数量</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dirty="0">
                          <a:effectLst/>
                          <a:latin typeface="微软雅黑" pitchFamily="34" charset="-122"/>
                          <a:ea typeface="微软雅黑" pitchFamily="34" charset="-122"/>
                        </a:rPr>
                        <a:t>500</a:t>
                      </a:r>
                      <a:endParaRPr lang="zh-CN" sz="1400" kern="100" dirty="0">
                        <a:effectLst/>
                        <a:latin typeface="微软雅黑" pitchFamily="34" charset="-122"/>
                        <a:ea typeface="微软雅黑" pitchFamily="34" charset="-122"/>
                        <a:cs typeface="Times New Roman"/>
                      </a:endParaRPr>
                    </a:p>
                  </a:txBody>
                  <a:tcPr marL="68580" marR="68580" marT="0" marB="0"/>
                </a:tc>
              </a:tr>
              <a:tr h="324000">
                <a:tc>
                  <a:txBody>
                    <a:bodyPr/>
                    <a:lstStyle/>
                    <a:p>
                      <a:pPr algn="l">
                        <a:lnSpc>
                          <a:spcPct val="150000"/>
                        </a:lnSpc>
                        <a:spcAft>
                          <a:spcPts val="0"/>
                        </a:spcAft>
                      </a:pPr>
                      <a:r>
                        <a:rPr lang="en-US" sz="1400" kern="0">
                          <a:effectLst/>
                          <a:latin typeface="微软雅黑" pitchFamily="34" charset="-122"/>
                          <a:ea typeface="微软雅黑" pitchFamily="34" charset="-122"/>
                        </a:rPr>
                        <a:t>13</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a:effectLst/>
                          <a:latin typeface="微软雅黑" pitchFamily="34" charset="-122"/>
                          <a:ea typeface="微软雅黑" pitchFamily="34" charset="-122"/>
                        </a:rPr>
                        <a:t>CGSL2</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0">
                          <a:effectLst/>
                          <a:latin typeface="微软雅黑" pitchFamily="34" charset="-122"/>
                          <a:ea typeface="微软雅黑" pitchFamily="34" charset="-122"/>
                        </a:rPr>
                        <a:t>成功轮候数量</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dirty="0">
                          <a:effectLst/>
                          <a:latin typeface="微软雅黑" pitchFamily="34" charset="-122"/>
                          <a:ea typeface="微软雅黑" pitchFamily="34" charset="-122"/>
                        </a:rPr>
                        <a:t>#</a:t>
                      </a:r>
                      <a:endParaRPr lang="zh-CN" sz="1400" kern="100" dirty="0">
                        <a:effectLst/>
                        <a:latin typeface="微软雅黑" pitchFamily="34" charset="-122"/>
                        <a:ea typeface="微软雅黑" pitchFamily="34" charset="-122"/>
                        <a:cs typeface="Times New Roman"/>
                      </a:endParaRPr>
                    </a:p>
                  </a:txBody>
                  <a:tcPr marL="68580" marR="68580" marT="0" marB="0"/>
                </a:tc>
              </a:tr>
              <a:tr h="324000">
                <a:tc>
                  <a:txBody>
                    <a:bodyPr/>
                    <a:lstStyle/>
                    <a:p>
                      <a:pPr algn="l">
                        <a:lnSpc>
                          <a:spcPct val="150000"/>
                        </a:lnSpc>
                        <a:spcAft>
                          <a:spcPts val="0"/>
                        </a:spcAft>
                      </a:pPr>
                      <a:r>
                        <a:rPr lang="en-US" sz="1400" kern="0">
                          <a:effectLst/>
                          <a:latin typeface="微软雅黑" pitchFamily="34" charset="-122"/>
                          <a:ea typeface="微软雅黑" pitchFamily="34" charset="-122"/>
                        </a:rPr>
                        <a:t>14</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a:effectLst/>
                          <a:latin typeface="微软雅黑" pitchFamily="34" charset="-122"/>
                          <a:ea typeface="微软雅黑" pitchFamily="34" charset="-122"/>
                        </a:rPr>
                        <a:t>RQ</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0">
                          <a:effectLst/>
                          <a:latin typeface="微软雅黑" pitchFamily="34" charset="-122"/>
                          <a:ea typeface="微软雅黑" pitchFamily="34" charset="-122"/>
                        </a:rPr>
                        <a:t>发送日期</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dirty="0">
                          <a:effectLst/>
                          <a:latin typeface="微软雅黑" pitchFamily="34" charset="-122"/>
                          <a:ea typeface="微软雅黑" pitchFamily="34" charset="-122"/>
                        </a:rPr>
                        <a:t>20160314</a:t>
                      </a:r>
                      <a:endParaRPr lang="zh-CN" sz="1400" kern="100" dirty="0">
                        <a:effectLst/>
                        <a:latin typeface="微软雅黑" pitchFamily="34" charset="-122"/>
                        <a:ea typeface="微软雅黑" pitchFamily="34" charset="-122"/>
                        <a:cs typeface="Times New Roman"/>
                      </a:endParaRPr>
                    </a:p>
                  </a:txBody>
                  <a:tcPr marL="68580" marR="68580" marT="0" marB="0"/>
                </a:tc>
              </a:tr>
            </a:tbl>
          </a:graphicData>
        </a:graphic>
      </p:graphicFrame>
      <p:sp>
        <p:nvSpPr>
          <p:cNvPr id="5" name="Rectangle 1"/>
          <p:cNvSpPr>
            <a:spLocks noChangeArrowheads="1"/>
          </p:cNvSpPr>
          <p:nvPr/>
        </p:nvSpPr>
        <p:spPr bwMode="auto">
          <a:xfrm>
            <a:off x="467544" y="764704"/>
            <a:ext cx="5688632"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2016</a:t>
            </a:r>
            <a:r>
              <a:rPr kumimoji="0" lang="zh-CN" altLang="en-US" sz="1600"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年</a:t>
            </a:r>
            <a:r>
              <a:rPr kumimoji="0" lang="en-US" altLang="zh-CN" sz="1600"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3</a:t>
            </a:r>
            <a:r>
              <a:rPr kumimoji="0" lang="zh-CN" altLang="en-US" sz="1600"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月</a:t>
            </a:r>
            <a:r>
              <a:rPr kumimoji="0" lang="en-US" altLang="zh-CN" sz="1600"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14</a:t>
            </a:r>
            <a:r>
              <a:rPr kumimoji="0" lang="zh-CN" altLang="en-US" sz="1600"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日，券商申报了对该笔冻结全部解冻的指令，日终对解冻处理完成后，日终的接口文件内容如下：</a:t>
            </a:r>
            <a:endPar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endParaRPr>
          </a:p>
          <a:p>
            <a:pPr lvl="0" eaLnBrk="0" hangingPunct="0"/>
            <a:r>
              <a:rPr kumimoji="0" lang="en-US" altLang="zh-CN" sz="1600"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SZHK_QTSL</a:t>
            </a:r>
            <a:r>
              <a:rPr kumimoji="0" lang="zh-CN" altLang="en-US" sz="1600"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文件里没有对应记录，因为</a:t>
            </a:r>
            <a:r>
              <a:rPr lang="zh-CN" altLang="en-US" sz="1600" dirty="0" smtClean="0">
                <a:solidFill>
                  <a:srgbClr val="000000"/>
                </a:solidFill>
                <a:latin typeface="微软雅黑" pitchFamily="34" charset="-122"/>
                <a:ea typeface="微软雅黑" pitchFamily="34" charset="-122"/>
                <a:cs typeface="宋体" pitchFamily="2" charset="-122"/>
              </a:rPr>
              <a:t>相应</a:t>
            </a:r>
            <a:r>
              <a:rPr lang="zh-CN" altLang="en-US" sz="1600" dirty="0">
                <a:solidFill>
                  <a:srgbClr val="000000"/>
                </a:solidFill>
                <a:latin typeface="微软雅黑" pitchFamily="34" charset="-122"/>
                <a:ea typeface="微软雅黑" pitchFamily="34" charset="-122"/>
                <a:cs typeface="宋体" pitchFamily="2" charset="-122"/>
              </a:rPr>
              <a:t>的冻结</a:t>
            </a:r>
            <a:r>
              <a:rPr lang="zh-CN" altLang="en-US" sz="1600" dirty="0" smtClean="0">
                <a:solidFill>
                  <a:srgbClr val="000000"/>
                </a:solidFill>
                <a:latin typeface="微软雅黑" pitchFamily="34" charset="-122"/>
                <a:ea typeface="微软雅黑" pitchFamily="34" charset="-122"/>
                <a:cs typeface="宋体" pitchFamily="2" charset="-122"/>
              </a:rPr>
              <a:t>已解冻</a:t>
            </a:r>
            <a:r>
              <a:rPr kumimoji="0" lang="zh-CN" altLang="en-US" sz="1600"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a:t>
            </a:r>
            <a:endPar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indent="0" algn="l" defTabSz="914400" rtl="0" eaLnBrk="0" fontAlgn="base" latinLnBrk="0" hangingPunct="0">
              <a:lnSpc>
                <a:spcPct val="100000"/>
              </a:lnSpc>
              <a:spcBef>
                <a:spcPct val="0"/>
              </a:spcBef>
              <a:spcAft>
                <a:spcPct val="0"/>
              </a:spcAft>
              <a:buClrTx/>
              <a:buSzTx/>
              <a:tabLst/>
            </a:pPr>
            <a:r>
              <a:rPr kumimoji="0" lang="en-US" altLang="zh-CN" sz="1600"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SZHK_YWHB:</a:t>
            </a:r>
            <a:endParaRPr kumimoji="0" lang="en-US" altLang="zh-CN" sz="1600" b="0" i="0" u="none" strike="noStrike" cap="none" normalizeH="0" baseline="0" dirty="0" smtClean="0">
              <a:ln>
                <a:noFill/>
              </a:ln>
              <a:solidFill>
                <a:schemeClr val="tx1"/>
              </a:solidFill>
              <a:effectLst/>
              <a:latin typeface="微软雅黑" pitchFamily="34" charset="-122"/>
              <a:ea typeface="微软雅黑" pitchFamily="34" charset="-122"/>
            </a:endParaRPr>
          </a:p>
        </p:txBody>
      </p:sp>
    </p:spTree>
    <p:extLst>
      <p:ext uri="{BB962C8B-B14F-4D97-AF65-F5344CB8AC3E}">
        <p14:creationId xmlns:p14="http://schemas.microsoft.com/office/powerpoint/2010/main" xmlns="" val="38597391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ChangeArrowheads="1"/>
          </p:cNvSpPr>
          <p:nvPr/>
        </p:nvSpPr>
        <p:spPr bwMode="auto">
          <a:xfrm>
            <a:off x="676275" y="188913"/>
            <a:ext cx="84328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r>
              <a:rPr lang="zh-CN" altLang="en-US" sz="2600" b="1" dirty="0" smtClean="0">
                <a:solidFill>
                  <a:schemeClr val="bg1"/>
                </a:solidFill>
                <a:latin typeface="微软雅黑" pitchFamily="34" charset="-122"/>
                <a:ea typeface="微软雅黑" pitchFamily="34" charset="-122"/>
              </a:rPr>
              <a:t>解冻案例</a:t>
            </a:r>
            <a:endParaRPr lang="en-GB" altLang="en-GB" sz="2600" b="1" dirty="0">
              <a:solidFill>
                <a:schemeClr val="bg1"/>
              </a:solidFill>
              <a:latin typeface="微软雅黑" pitchFamily="34" charset="-122"/>
              <a:ea typeface="微软雅黑" pitchFamily="34" charset="-122"/>
            </a:endParaRPr>
          </a:p>
        </p:txBody>
      </p:sp>
      <p:graphicFrame>
        <p:nvGraphicFramePr>
          <p:cNvPr id="4" name="表格 3"/>
          <p:cNvGraphicFramePr>
            <a:graphicFrameLocks noGrp="1"/>
          </p:cNvGraphicFramePr>
          <p:nvPr>
            <p:extLst>
              <p:ext uri="{D42A27DB-BD31-4B8C-83A1-F6EECF244321}">
                <p14:modId xmlns:p14="http://schemas.microsoft.com/office/powerpoint/2010/main" xmlns="" val="700986156"/>
              </p:ext>
            </p:extLst>
          </p:nvPr>
        </p:nvGraphicFramePr>
        <p:xfrm>
          <a:off x="539553" y="1340768"/>
          <a:ext cx="7776863" cy="4811760"/>
        </p:xfrm>
        <a:graphic>
          <a:graphicData uri="http://schemas.openxmlformats.org/drawingml/2006/table">
            <a:tbl>
              <a:tblPr firstRow="1" firstCol="1" bandRow="1">
                <a:tableStyleId>{5C22544A-7EE6-4342-B048-85BDC9FD1C3A}</a:tableStyleId>
              </a:tblPr>
              <a:tblGrid>
                <a:gridCol w="660779"/>
                <a:gridCol w="881039"/>
                <a:gridCol w="1626533"/>
                <a:gridCol w="2304256"/>
                <a:gridCol w="2304256"/>
              </a:tblGrid>
              <a:tr h="342000">
                <a:tc>
                  <a:txBody>
                    <a:bodyPr/>
                    <a:lstStyle/>
                    <a:p>
                      <a:pPr algn="ctr">
                        <a:lnSpc>
                          <a:spcPct val="150000"/>
                        </a:lnSpc>
                        <a:spcAft>
                          <a:spcPts val="0"/>
                        </a:spcAft>
                      </a:pPr>
                      <a:r>
                        <a:rPr lang="zh-CN" sz="1600" kern="100" dirty="0">
                          <a:effectLst/>
                          <a:latin typeface="微软雅黑" pitchFamily="34" charset="-122"/>
                          <a:ea typeface="微软雅黑" pitchFamily="34" charset="-122"/>
                        </a:rPr>
                        <a:t>序号</a:t>
                      </a:r>
                      <a:endParaRPr lang="zh-CN" sz="1600" kern="100" dirty="0">
                        <a:effectLst/>
                        <a:latin typeface="微软雅黑" pitchFamily="34" charset="-122"/>
                        <a:ea typeface="微软雅黑" pitchFamily="34" charset="-122"/>
                        <a:cs typeface="Times New Roman"/>
                      </a:endParaRPr>
                    </a:p>
                  </a:txBody>
                  <a:tcPr marL="68580" marR="68580" marT="0" marB="0"/>
                </a:tc>
                <a:tc>
                  <a:txBody>
                    <a:bodyPr/>
                    <a:lstStyle/>
                    <a:p>
                      <a:pPr algn="ctr">
                        <a:lnSpc>
                          <a:spcPct val="150000"/>
                        </a:lnSpc>
                        <a:spcAft>
                          <a:spcPts val="0"/>
                        </a:spcAft>
                      </a:pPr>
                      <a:r>
                        <a:rPr lang="zh-CN" sz="1600" kern="100" dirty="0">
                          <a:effectLst/>
                          <a:latin typeface="微软雅黑" pitchFamily="34" charset="-122"/>
                          <a:ea typeface="微软雅黑" pitchFamily="34" charset="-122"/>
                        </a:rPr>
                        <a:t>字段名</a:t>
                      </a:r>
                      <a:endParaRPr lang="zh-CN" sz="1600" kern="100" dirty="0">
                        <a:effectLst/>
                        <a:latin typeface="微软雅黑" pitchFamily="34" charset="-122"/>
                        <a:ea typeface="微软雅黑" pitchFamily="34" charset="-122"/>
                        <a:cs typeface="Times New Roman"/>
                      </a:endParaRPr>
                    </a:p>
                  </a:txBody>
                  <a:tcPr marL="68580" marR="68580" marT="0" marB="0"/>
                </a:tc>
                <a:tc>
                  <a:txBody>
                    <a:bodyPr/>
                    <a:lstStyle/>
                    <a:p>
                      <a:pPr algn="ctr">
                        <a:lnSpc>
                          <a:spcPct val="150000"/>
                        </a:lnSpc>
                        <a:spcAft>
                          <a:spcPts val="0"/>
                        </a:spcAft>
                      </a:pPr>
                      <a:r>
                        <a:rPr lang="zh-CN" sz="1600" kern="100" dirty="0">
                          <a:effectLst/>
                          <a:latin typeface="微软雅黑" pitchFamily="34" charset="-122"/>
                          <a:ea typeface="微软雅黑" pitchFamily="34" charset="-122"/>
                        </a:rPr>
                        <a:t>含义</a:t>
                      </a:r>
                      <a:endParaRPr lang="zh-CN" sz="1600" kern="100" dirty="0">
                        <a:effectLst/>
                        <a:latin typeface="微软雅黑" pitchFamily="34" charset="-122"/>
                        <a:ea typeface="微软雅黑" pitchFamily="34" charset="-122"/>
                        <a:cs typeface="Times New Roman"/>
                      </a:endParaRPr>
                    </a:p>
                  </a:txBody>
                  <a:tcPr marL="68580" marR="68580" marT="0" marB="0"/>
                </a:tc>
                <a:tc>
                  <a:txBody>
                    <a:bodyPr/>
                    <a:lstStyle/>
                    <a:p>
                      <a:pPr algn="ctr">
                        <a:lnSpc>
                          <a:spcPct val="150000"/>
                        </a:lnSpc>
                        <a:spcAft>
                          <a:spcPts val="0"/>
                        </a:spcAft>
                      </a:pPr>
                      <a:r>
                        <a:rPr lang="zh-CN" altLang="en-US" sz="1600" kern="100" dirty="0" smtClean="0">
                          <a:effectLst/>
                          <a:latin typeface="微软雅黑" pitchFamily="34" charset="-122"/>
                          <a:ea typeface="微软雅黑" pitchFamily="34" charset="-122"/>
                          <a:cs typeface="Times New Roman"/>
                        </a:rPr>
                        <a:t>股份变更</a:t>
                      </a:r>
                      <a:endParaRPr lang="zh-CN" sz="1600" kern="100" dirty="0">
                        <a:effectLst/>
                        <a:latin typeface="微软雅黑" pitchFamily="34" charset="-122"/>
                        <a:ea typeface="微软雅黑" pitchFamily="34" charset="-122"/>
                        <a:cs typeface="Times New Roman"/>
                      </a:endParaRPr>
                    </a:p>
                  </a:txBody>
                  <a:tcPr marL="68580" marR="68580" marT="0" marB="0"/>
                </a:tc>
                <a:tc>
                  <a:txBody>
                    <a:bodyPr/>
                    <a:lstStyle/>
                    <a:p>
                      <a:pPr algn="ctr">
                        <a:lnSpc>
                          <a:spcPct val="150000"/>
                        </a:lnSpc>
                        <a:spcAft>
                          <a:spcPts val="0"/>
                        </a:spcAft>
                      </a:pPr>
                      <a:r>
                        <a:rPr lang="zh-CN" altLang="en-US" sz="1600" kern="100" dirty="0" smtClean="0">
                          <a:effectLst/>
                          <a:latin typeface="微软雅黑" pitchFamily="34" charset="-122"/>
                          <a:ea typeface="微软雅黑" pitchFamily="34" charset="-122"/>
                          <a:cs typeface="Times New Roman"/>
                        </a:rPr>
                        <a:t>资金变更</a:t>
                      </a:r>
                      <a:endParaRPr lang="zh-CN" sz="1600" kern="100" dirty="0">
                        <a:effectLst/>
                        <a:latin typeface="微软雅黑" pitchFamily="34" charset="-122"/>
                        <a:ea typeface="微软雅黑" pitchFamily="34" charset="-122"/>
                        <a:cs typeface="Times New Roman"/>
                      </a:endParaRPr>
                    </a:p>
                  </a:txBody>
                  <a:tcPr marL="68580" marR="68580" marT="0" marB="0"/>
                </a:tc>
              </a:tr>
              <a:tr h="342000">
                <a:tc>
                  <a:txBody>
                    <a:bodyPr/>
                    <a:lstStyle/>
                    <a:p>
                      <a:pPr algn="l">
                        <a:lnSpc>
                          <a:spcPct val="150000"/>
                        </a:lnSpc>
                        <a:spcAft>
                          <a:spcPts val="0"/>
                        </a:spcAft>
                      </a:pPr>
                      <a:r>
                        <a:rPr lang="en-US" sz="1400" kern="0" dirty="0">
                          <a:effectLst/>
                          <a:latin typeface="微软雅黑" pitchFamily="34" charset="-122"/>
                          <a:ea typeface="微软雅黑" pitchFamily="34" charset="-122"/>
                        </a:rPr>
                        <a:t>1</a:t>
                      </a:r>
                      <a:endParaRPr lang="zh-CN" sz="1400" kern="100" dirty="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dirty="0">
                          <a:effectLst/>
                          <a:latin typeface="微软雅黑" pitchFamily="34" charset="-122"/>
                          <a:ea typeface="微软雅黑" pitchFamily="34" charset="-122"/>
                        </a:rPr>
                        <a:t>ZQDM</a:t>
                      </a:r>
                      <a:endParaRPr lang="zh-CN" sz="1400" kern="100" dirty="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0" dirty="0">
                          <a:effectLst/>
                          <a:latin typeface="微软雅黑" pitchFamily="34" charset="-122"/>
                          <a:ea typeface="微软雅黑" pitchFamily="34" charset="-122"/>
                        </a:rPr>
                        <a:t>证券代码</a:t>
                      </a:r>
                      <a:endParaRPr lang="zh-CN" sz="1400" kern="100" dirty="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dirty="0">
                          <a:effectLst/>
                          <a:latin typeface="微软雅黑" pitchFamily="34" charset="-122"/>
                          <a:ea typeface="微软雅黑" pitchFamily="34" charset="-122"/>
                        </a:rPr>
                        <a:t>00005</a:t>
                      </a:r>
                      <a:endParaRPr lang="zh-CN" sz="1400" kern="100" dirty="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a:effectLst/>
                          <a:latin typeface="微软雅黑" pitchFamily="34" charset="-122"/>
                          <a:ea typeface="微软雅黑" pitchFamily="34" charset="-122"/>
                        </a:rPr>
                        <a:t>00005</a:t>
                      </a:r>
                      <a:endParaRPr lang="zh-CN" sz="1400" kern="100">
                        <a:effectLst/>
                        <a:latin typeface="微软雅黑" pitchFamily="34" charset="-122"/>
                        <a:ea typeface="微软雅黑" pitchFamily="34" charset="-122"/>
                        <a:cs typeface="Times New Roman"/>
                      </a:endParaRPr>
                    </a:p>
                  </a:txBody>
                  <a:tcPr marL="68580" marR="68580" marT="0" marB="0"/>
                </a:tc>
              </a:tr>
              <a:tr h="342000">
                <a:tc>
                  <a:txBody>
                    <a:bodyPr/>
                    <a:lstStyle/>
                    <a:p>
                      <a:pPr algn="l">
                        <a:lnSpc>
                          <a:spcPct val="150000"/>
                        </a:lnSpc>
                        <a:spcAft>
                          <a:spcPts val="0"/>
                        </a:spcAft>
                      </a:pPr>
                      <a:r>
                        <a:rPr lang="en-US" sz="1400" kern="0">
                          <a:effectLst/>
                          <a:latin typeface="微软雅黑" pitchFamily="34" charset="-122"/>
                          <a:ea typeface="微软雅黑" pitchFamily="34" charset="-122"/>
                        </a:rPr>
                        <a:t>2</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a:effectLst/>
                          <a:latin typeface="微软雅黑" pitchFamily="34" charset="-122"/>
                          <a:ea typeface="微软雅黑" pitchFamily="34" charset="-122"/>
                        </a:rPr>
                        <a:t>TGDY</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0">
                          <a:effectLst/>
                          <a:latin typeface="微软雅黑" pitchFamily="34" charset="-122"/>
                          <a:ea typeface="微软雅黑" pitchFamily="34" charset="-122"/>
                        </a:rPr>
                        <a:t>股份托管单元</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a:effectLst/>
                          <a:latin typeface="微软雅黑" pitchFamily="34" charset="-122"/>
                          <a:ea typeface="微软雅黑" pitchFamily="34" charset="-122"/>
                        </a:rPr>
                        <a:t>000100</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dirty="0">
                          <a:effectLst/>
                          <a:latin typeface="微软雅黑" pitchFamily="34" charset="-122"/>
                          <a:ea typeface="微软雅黑" pitchFamily="34" charset="-122"/>
                        </a:rPr>
                        <a:t>000100</a:t>
                      </a:r>
                      <a:endParaRPr lang="zh-CN" sz="1400" kern="100" dirty="0">
                        <a:effectLst/>
                        <a:latin typeface="微软雅黑" pitchFamily="34" charset="-122"/>
                        <a:ea typeface="微软雅黑" pitchFamily="34" charset="-122"/>
                        <a:cs typeface="Times New Roman"/>
                      </a:endParaRPr>
                    </a:p>
                  </a:txBody>
                  <a:tcPr marL="68580" marR="68580" marT="0" marB="0"/>
                </a:tc>
              </a:tr>
              <a:tr h="342000">
                <a:tc>
                  <a:txBody>
                    <a:bodyPr/>
                    <a:lstStyle/>
                    <a:p>
                      <a:pPr algn="l">
                        <a:lnSpc>
                          <a:spcPct val="150000"/>
                        </a:lnSpc>
                        <a:spcAft>
                          <a:spcPts val="0"/>
                        </a:spcAft>
                      </a:pPr>
                      <a:r>
                        <a:rPr lang="en-US" sz="1400" kern="0">
                          <a:effectLst/>
                          <a:latin typeface="微软雅黑" pitchFamily="34" charset="-122"/>
                          <a:ea typeface="微软雅黑" pitchFamily="34" charset="-122"/>
                        </a:rPr>
                        <a:t>3</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a:effectLst/>
                          <a:latin typeface="微软雅黑" pitchFamily="34" charset="-122"/>
                          <a:ea typeface="微软雅黑" pitchFamily="34" charset="-122"/>
                        </a:rPr>
                        <a:t>GFXZ</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0">
                          <a:effectLst/>
                          <a:latin typeface="微软雅黑" pitchFamily="34" charset="-122"/>
                          <a:ea typeface="微软雅黑" pitchFamily="34" charset="-122"/>
                        </a:rPr>
                        <a:t>股份性质</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a:effectLst/>
                          <a:latin typeface="微软雅黑" pitchFamily="34" charset="-122"/>
                          <a:ea typeface="微软雅黑" pitchFamily="34" charset="-122"/>
                        </a:rPr>
                        <a:t>00</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a:effectLst/>
                          <a:latin typeface="微软雅黑" pitchFamily="34" charset="-122"/>
                          <a:ea typeface="微软雅黑" pitchFamily="34" charset="-122"/>
                        </a:rPr>
                        <a:t>00</a:t>
                      </a:r>
                      <a:endParaRPr lang="zh-CN" sz="1400" kern="100">
                        <a:effectLst/>
                        <a:latin typeface="微软雅黑" pitchFamily="34" charset="-122"/>
                        <a:ea typeface="微软雅黑" pitchFamily="34" charset="-122"/>
                        <a:cs typeface="Times New Roman"/>
                      </a:endParaRPr>
                    </a:p>
                  </a:txBody>
                  <a:tcPr marL="68580" marR="68580" marT="0" marB="0"/>
                </a:tc>
              </a:tr>
              <a:tr h="342000">
                <a:tc>
                  <a:txBody>
                    <a:bodyPr/>
                    <a:lstStyle/>
                    <a:p>
                      <a:pPr algn="l">
                        <a:lnSpc>
                          <a:spcPct val="150000"/>
                        </a:lnSpc>
                        <a:spcAft>
                          <a:spcPts val="0"/>
                        </a:spcAft>
                      </a:pPr>
                      <a:r>
                        <a:rPr lang="en-US" sz="1400" kern="0">
                          <a:effectLst/>
                          <a:latin typeface="微软雅黑" pitchFamily="34" charset="-122"/>
                          <a:ea typeface="微软雅黑" pitchFamily="34" charset="-122"/>
                        </a:rPr>
                        <a:t>4</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a:effectLst/>
                          <a:latin typeface="微软雅黑" pitchFamily="34" charset="-122"/>
                          <a:ea typeface="微软雅黑" pitchFamily="34" charset="-122"/>
                        </a:rPr>
                        <a:t>ZQZH</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0">
                          <a:effectLst/>
                          <a:latin typeface="微软雅黑" pitchFamily="34" charset="-122"/>
                          <a:ea typeface="微软雅黑" pitchFamily="34" charset="-122"/>
                        </a:rPr>
                        <a:t>证券账户号码</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a:effectLst/>
                          <a:latin typeface="微软雅黑" pitchFamily="34" charset="-122"/>
                          <a:ea typeface="微软雅黑" pitchFamily="34" charset="-122"/>
                        </a:rPr>
                        <a:t>0000000001</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dirty="0">
                          <a:effectLst/>
                          <a:latin typeface="微软雅黑" pitchFamily="34" charset="-122"/>
                          <a:ea typeface="微软雅黑" pitchFamily="34" charset="-122"/>
                        </a:rPr>
                        <a:t>0000000001</a:t>
                      </a:r>
                      <a:endParaRPr lang="zh-CN" sz="1400" kern="100" dirty="0">
                        <a:effectLst/>
                        <a:latin typeface="微软雅黑" pitchFamily="34" charset="-122"/>
                        <a:ea typeface="微软雅黑" pitchFamily="34" charset="-122"/>
                        <a:cs typeface="Times New Roman"/>
                      </a:endParaRPr>
                    </a:p>
                  </a:txBody>
                  <a:tcPr marL="68580" marR="68580" marT="0" marB="0"/>
                </a:tc>
              </a:tr>
              <a:tr h="342000">
                <a:tc>
                  <a:txBody>
                    <a:bodyPr/>
                    <a:lstStyle/>
                    <a:p>
                      <a:pPr algn="l">
                        <a:lnSpc>
                          <a:spcPct val="150000"/>
                        </a:lnSpc>
                        <a:spcAft>
                          <a:spcPts val="0"/>
                        </a:spcAft>
                      </a:pPr>
                      <a:r>
                        <a:rPr lang="en-US" sz="1400" kern="0">
                          <a:effectLst/>
                          <a:latin typeface="微软雅黑" pitchFamily="34" charset="-122"/>
                          <a:ea typeface="微软雅黑" pitchFamily="34" charset="-122"/>
                        </a:rPr>
                        <a:t>5</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a:effectLst/>
                          <a:latin typeface="微软雅黑" pitchFamily="34" charset="-122"/>
                          <a:ea typeface="微软雅黑" pitchFamily="34" charset="-122"/>
                        </a:rPr>
                        <a:t>SSZT</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0">
                          <a:effectLst/>
                          <a:latin typeface="微软雅黑" pitchFamily="34" charset="-122"/>
                          <a:ea typeface="微软雅黑" pitchFamily="34" charset="-122"/>
                        </a:rPr>
                        <a:t>上市状态</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dirty="0">
                          <a:effectLst/>
                          <a:highlight>
                            <a:srgbClr val="FFFF00"/>
                          </a:highlight>
                          <a:latin typeface="微软雅黑" pitchFamily="34" charset="-122"/>
                          <a:ea typeface="微软雅黑" pitchFamily="34" charset="-122"/>
                        </a:rPr>
                        <a:t>Y </a:t>
                      </a:r>
                      <a:endParaRPr lang="zh-CN" sz="1400" kern="100" dirty="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a:effectLst/>
                          <a:highlight>
                            <a:srgbClr val="FFFF00"/>
                          </a:highlight>
                          <a:latin typeface="微软雅黑" pitchFamily="34" charset="-122"/>
                          <a:ea typeface="微软雅黑" pitchFamily="34" charset="-122"/>
                        </a:rPr>
                        <a:t>N</a:t>
                      </a:r>
                      <a:endParaRPr lang="zh-CN" sz="1400" kern="100">
                        <a:effectLst/>
                        <a:latin typeface="微软雅黑" pitchFamily="34" charset="-122"/>
                        <a:ea typeface="微软雅黑" pitchFamily="34" charset="-122"/>
                        <a:cs typeface="Times New Roman"/>
                      </a:endParaRPr>
                    </a:p>
                  </a:txBody>
                  <a:tcPr marL="68580" marR="68580" marT="0" marB="0"/>
                </a:tc>
              </a:tr>
              <a:tr h="342000">
                <a:tc>
                  <a:txBody>
                    <a:bodyPr/>
                    <a:lstStyle/>
                    <a:p>
                      <a:pPr algn="l">
                        <a:lnSpc>
                          <a:spcPct val="150000"/>
                        </a:lnSpc>
                        <a:spcAft>
                          <a:spcPts val="0"/>
                        </a:spcAft>
                      </a:pPr>
                      <a:r>
                        <a:rPr lang="en-US" sz="1400" kern="0">
                          <a:effectLst/>
                          <a:latin typeface="微软雅黑" pitchFamily="34" charset="-122"/>
                          <a:ea typeface="微软雅黑" pitchFamily="34" charset="-122"/>
                        </a:rPr>
                        <a:t>6</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a:effectLst/>
                          <a:latin typeface="微软雅黑" pitchFamily="34" charset="-122"/>
                          <a:ea typeface="微软雅黑" pitchFamily="34" charset="-122"/>
                        </a:rPr>
                        <a:t>YWLB</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0">
                          <a:effectLst/>
                          <a:latin typeface="微软雅黑" pitchFamily="34" charset="-122"/>
                          <a:ea typeface="微软雅黑" pitchFamily="34" charset="-122"/>
                        </a:rPr>
                        <a:t>业务类别</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dirty="0">
                          <a:effectLst/>
                          <a:latin typeface="微软雅黑" pitchFamily="34" charset="-122"/>
                          <a:ea typeface="微软雅黑" pitchFamily="34" charset="-122"/>
                        </a:rPr>
                        <a:t>DJJD</a:t>
                      </a:r>
                      <a:endParaRPr lang="zh-CN" sz="1400" kern="100" dirty="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a:effectLst/>
                          <a:latin typeface="微软雅黑" pitchFamily="34" charset="-122"/>
                          <a:ea typeface="微软雅黑" pitchFamily="34" charset="-122"/>
                        </a:rPr>
                        <a:t>DJJD</a:t>
                      </a:r>
                      <a:endParaRPr lang="zh-CN" sz="1400" kern="100">
                        <a:effectLst/>
                        <a:latin typeface="微软雅黑" pitchFamily="34" charset="-122"/>
                        <a:ea typeface="微软雅黑" pitchFamily="34" charset="-122"/>
                        <a:cs typeface="Times New Roman"/>
                      </a:endParaRPr>
                    </a:p>
                  </a:txBody>
                  <a:tcPr marL="68580" marR="68580" marT="0" marB="0"/>
                </a:tc>
              </a:tr>
              <a:tr h="342000">
                <a:tc>
                  <a:txBody>
                    <a:bodyPr/>
                    <a:lstStyle/>
                    <a:p>
                      <a:pPr algn="l">
                        <a:lnSpc>
                          <a:spcPct val="150000"/>
                        </a:lnSpc>
                        <a:spcAft>
                          <a:spcPts val="0"/>
                        </a:spcAft>
                      </a:pPr>
                      <a:r>
                        <a:rPr lang="en-US" sz="1400" kern="0">
                          <a:effectLst/>
                          <a:latin typeface="微软雅黑" pitchFamily="34" charset="-122"/>
                          <a:ea typeface="微软雅黑" pitchFamily="34" charset="-122"/>
                        </a:rPr>
                        <a:t>7</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a:effectLst/>
                          <a:latin typeface="微软雅黑" pitchFamily="34" charset="-122"/>
                          <a:ea typeface="微软雅黑" pitchFamily="34" charset="-122"/>
                        </a:rPr>
                        <a:t>JSSL</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0">
                          <a:effectLst/>
                          <a:latin typeface="微软雅黑" pitchFamily="34" charset="-122"/>
                          <a:ea typeface="微软雅黑" pitchFamily="34" charset="-122"/>
                        </a:rPr>
                        <a:t>交收数量</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dirty="0">
                          <a:effectLst/>
                          <a:highlight>
                            <a:srgbClr val="FFFF00"/>
                          </a:highlight>
                          <a:latin typeface="微软雅黑" pitchFamily="34" charset="-122"/>
                          <a:ea typeface="微软雅黑" pitchFamily="34" charset="-122"/>
                        </a:rPr>
                        <a:t>500</a:t>
                      </a:r>
                      <a:endParaRPr lang="zh-CN" sz="1400" kern="100" dirty="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100" dirty="0" smtClean="0">
                          <a:effectLst/>
                          <a:highlight>
                            <a:srgbClr val="FFFF00"/>
                          </a:highlight>
                          <a:latin typeface="微软雅黑" pitchFamily="34" charset="-122"/>
                          <a:ea typeface="微软雅黑" pitchFamily="34" charset="-122"/>
                        </a:rPr>
                        <a:t>0</a:t>
                      </a:r>
                      <a:endParaRPr lang="zh-CN" sz="1400" kern="100" dirty="0">
                        <a:effectLst/>
                        <a:latin typeface="微软雅黑" pitchFamily="34" charset="-122"/>
                        <a:ea typeface="微软雅黑" pitchFamily="34" charset="-122"/>
                        <a:cs typeface="Times New Roman"/>
                      </a:endParaRPr>
                    </a:p>
                  </a:txBody>
                  <a:tcPr marL="68580" marR="68580" marT="0" marB="0"/>
                </a:tc>
              </a:tr>
              <a:tr h="342000">
                <a:tc>
                  <a:txBody>
                    <a:bodyPr/>
                    <a:lstStyle/>
                    <a:p>
                      <a:pPr algn="l">
                        <a:lnSpc>
                          <a:spcPct val="150000"/>
                        </a:lnSpc>
                        <a:spcAft>
                          <a:spcPts val="0"/>
                        </a:spcAft>
                      </a:pPr>
                      <a:r>
                        <a:rPr lang="en-US" sz="1400" kern="0">
                          <a:effectLst/>
                          <a:latin typeface="微软雅黑" pitchFamily="34" charset="-122"/>
                          <a:ea typeface="微软雅黑" pitchFamily="34" charset="-122"/>
                        </a:rPr>
                        <a:t> </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a:effectLst/>
                          <a:latin typeface="微软雅黑" pitchFamily="34" charset="-122"/>
                          <a:ea typeface="微软雅黑" pitchFamily="34" charset="-122"/>
                        </a:rPr>
                        <a:t>SFJE</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0">
                          <a:effectLst/>
                          <a:latin typeface="微软雅黑" pitchFamily="34" charset="-122"/>
                          <a:ea typeface="微软雅黑" pitchFamily="34" charset="-122"/>
                        </a:rPr>
                        <a:t>人民币应收付金额</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altLang="zh-CN" sz="1400" kern="100" dirty="0" smtClean="0">
                          <a:effectLst/>
                          <a:highlight>
                            <a:srgbClr val="FFFF00"/>
                          </a:highlight>
                          <a:latin typeface="微软雅黑" pitchFamily="34" charset="-122"/>
                          <a:ea typeface="微软雅黑" pitchFamily="34" charset="-122"/>
                        </a:rPr>
                        <a:t>0</a:t>
                      </a:r>
                      <a:endParaRPr lang="zh-CN" altLang="zh-CN" sz="1400" kern="100" dirty="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altLang="zh-CN" sz="1400" kern="100" dirty="0" smtClean="0">
                          <a:effectLst/>
                          <a:highlight>
                            <a:srgbClr val="FFFF00"/>
                          </a:highlight>
                          <a:latin typeface="微软雅黑" pitchFamily="34" charset="-122"/>
                          <a:ea typeface="微软雅黑" pitchFamily="34" charset="-122"/>
                        </a:rPr>
                        <a:t>20</a:t>
                      </a:r>
                      <a:endParaRPr lang="zh-CN" altLang="zh-CN" sz="1400" kern="100" dirty="0">
                        <a:effectLst/>
                        <a:latin typeface="微软雅黑" pitchFamily="34" charset="-122"/>
                        <a:ea typeface="微软雅黑" pitchFamily="34" charset="-122"/>
                        <a:cs typeface="Times New Roman"/>
                      </a:endParaRPr>
                    </a:p>
                  </a:txBody>
                  <a:tcPr marL="68580" marR="68580" marT="0" marB="0"/>
                </a:tc>
              </a:tr>
              <a:tr h="342000">
                <a:tc>
                  <a:txBody>
                    <a:bodyPr/>
                    <a:lstStyle/>
                    <a:p>
                      <a:pPr algn="l">
                        <a:lnSpc>
                          <a:spcPct val="150000"/>
                        </a:lnSpc>
                        <a:spcAft>
                          <a:spcPts val="0"/>
                        </a:spcAft>
                      </a:pPr>
                      <a:r>
                        <a:rPr lang="en-US" sz="1400" kern="0">
                          <a:effectLst/>
                          <a:latin typeface="微软雅黑" pitchFamily="34" charset="-122"/>
                          <a:ea typeface="微软雅黑" pitchFamily="34" charset="-122"/>
                        </a:rPr>
                        <a:t>8</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a:effectLst/>
                          <a:latin typeface="微软雅黑" pitchFamily="34" charset="-122"/>
                          <a:ea typeface="微软雅黑" pitchFamily="34" charset="-122"/>
                        </a:rPr>
                        <a:t>JSBZ</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0">
                          <a:effectLst/>
                          <a:latin typeface="微软雅黑" pitchFamily="34" charset="-122"/>
                          <a:ea typeface="微软雅黑" pitchFamily="34" charset="-122"/>
                        </a:rPr>
                        <a:t>交收标志</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a:effectLst/>
                          <a:latin typeface="微软雅黑" pitchFamily="34" charset="-122"/>
                          <a:ea typeface="微软雅黑" pitchFamily="34" charset="-122"/>
                        </a:rPr>
                        <a:t>Y</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a:effectLst/>
                          <a:latin typeface="微软雅黑" pitchFamily="34" charset="-122"/>
                          <a:ea typeface="微软雅黑" pitchFamily="34" charset="-122"/>
                        </a:rPr>
                        <a:t>Y</a:t>
                      </a:r>
                      <a:endParaRPr lang="zh-CN" sz="1400" kern="100">
                        <a:effectLst/>
                        <a:latin typeface="微软雅黑" pitchFamily="34" charset="-122"/>
                        <a:ea typeface="微软雅黑" pitchFamily="34" charset="-122"/>
                        <a:cs typeface="Times New Roman"/>
                      </a:endParaRPr>
                    </a:p>
                  </a:txBody>
                  <a:tcPr marL="68580" marR="68580" marT="0" marB="0"/>
                </a:tc>
              </a:tr>
              <a:tr h="342000">
                <a:tc>
                  <a:txBody>
                    <a:bodyPr/>
                    <a:lstStyle/>
                    <a:p>
                      <a:pPr algn="l">
                        <a:lnSpc>
                          <a:spcPct val="150000"/>
                        </a:lnSpc>
                        <a:spcAft>
                          <a:spcPts val="0"/>
                        </a:spcAft>
                      </a:pPr>
                      <a:r>
                        <a:rPr lang="en-US" sz="1400" kern="0">
                          <a:effectLst/>
                          <a:latin typeface="微软雅黑" pitchFamily="34" charset="-122"/>
                          <a:ea typeface="微软雅黑" pitchFamily="34" charset="-122"/>
                        </a:rPr>
                        <a:t>9</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a:effectLst/>
                          <a:latin typeface="微软雅黑" pitchFamily="34" charset="-122"/>
                          <a:ea typeface="微软雅黑" pitchFamily="34" charset="-122"/>
                        </a:rPr>
                        <a:t>QSRQ</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0">
                          <a:effectLst/>
                          <a:latin typeface="微软雅黑" pitchFamily="34" charset="-122"/>
                          <a:ea typeface="微软雅黑" pitchFamily="34" charset="-122"/>
                        </a:rPr>
                        <a:t>清算日期</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dirty="0">
                          <a:effectLst/>
                          <a:latin typeface="微软雅黑" pitchFamily="34" charset="-122"/>
                          <a:ea typeface="微软雅黑" pitchFamily="34" charset="-122"/>
                        </a:rPr>
                        <a:t>20160314</a:t>
                      </a:r>
                      <a:endParaRPr lang="zh-CN" sz="1400" kern="100" dirty="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a:effectLst/>
                          <a:latin typeface="微软雅黑" pitchFamily="34" charset="-122"/>
                          <a:ea typeface="微软雅黑" pitchFamily="34" charset="-122"/>
                        </a:rPr>
                        <a:t>20160314</a:t>
                      </a:r>
                      <a:endParaRPr lang="zh-CN" sz="1400" kern="100">
                        <a:effectLst/>
                        <a:latin typeface="微软雅黑" pitchFamily="34" charset="-122"/>
                        <a:ea typeface="微软雅黑" pitchFamily="34" charset="-122"/>
                        <a:cs typeface="Times New Roman"/>
                      </a:endParaRPr>
                    </a:p>
                  </a:txBody>
                  <a:tcPr marL="68580" marR="68580" marT="0" marB="0"/>
                </a:tc>
              </a:tr>
              <a:tr h="342000">
                <a:tc>
                  <a:txBody>
                    <a:bodyPr/>
                    <a:lstStyle/>
                    <a:p>
                      <a:pPr algn="l">
                        <a:lnSpc>
                          <a:spcPct val="150000"/>
                        </a:lnSpc>
                        <a:spcAft>
                          <a:spcPts val="0"/>
                        </a:spcAft>
                      </a:pPr>
                      <a:r>
                        <a:rPr lang="en-US" sz="1400" kern="0">
                          <a:effectLst/>
                          <a:latin typeface="微软雅黑" pitchFamily="34" charset="-122"/>
                          <a:ea typeface="微软雅黑" pitchFamily="34" charset="-122"/>
                        </a:rPr>
                        <a:t>10</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a:effectLst/>
                          <a:latin typeface="微软雅黑" pitchFamily="34" charset="-122"/>
                          <a:ea typeface="微软雅黑" pitchFamily="34" charset="-122"/>
                        </a:rPr>
                        <a:t>JSRQ</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0">
                          <a:effectLst/>
                          <a:latin typeface="微软雅黑" pitchFamily="34" charset="-122"/>
                          <a:ea typeface="微软雅黑" pitchFamily="34" charset="-122"/>
                        </a:rPr>
                        <a:t>交收日期</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dirty="0">
                          <a:effectLst/>
                          <a:highlight>
                            <a:srgbClr val="FFFF00"/>
                          </a:highlight>
                          <a:latin typeface="微软雅黑" pitchFamily="34" charset="-122"/>
                          <a:ea typeface="微软雅黑" pitchFamily="34" charset="-122"/>
                        </a:rPr>
                        <a:t>20160314</a:t>
                      </a:r>
                      <a:endParaRPr lang="zh-CN" sz="1400" kern="100" dirty="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dirty="0">
                          <a:effectLst/>
                          <a:highlight>
                            <a:srgbClr val="FFFF00"/>
                          </a:highlight>
                          <a:latin typeface="微软雅黑" pitchFamily="34" charset="-122"/>
                          <a:ea typeface="微软雅黑" pitchFamily="34" charset="-122"/>
                        </a:rPr>
                        <a:t>20160315</a:t>
                      </a:r>
                      <a:endParaRPr lang="zh-CN" sz="1400" kern="100" dirty="0">
                        <a:effectLst/>
                        <a:latin typeface="微软雅黑" pitchFamily="34" charset="-122"/>
                        <a:ea typeface="微软雅黑" pitchFamily="34" charset="-122"/>
                        <a:cs typeface="Times New Roman"/>
                      </a:endParaRPr>
                    </a:p>
                  </a:txBody>
                  <a:tcPr marL="68580" marR="68580" marT="0" marB="0"/>
                </a:tc>
              </a:tr>
              <a:tr h="342000">
                <a:tc>
                  <a:txBody>
                    <a:bodyPr/>
                    <a:lstStyle/>
                    <a:p>
                      <a:pPr algn="l">
                        <a:lnSpc>
                          <a:spcPct val="150000"/>
                        </a:lnSpc>
                        <a:spcAft>
                          <a:spcPts val="0"/>
                        </a:spcAft>
                      </a:pPr>
                      <a:r>
                        <a:rPr lang="en-US" sz="1400" kern="0">
                          <a:effectLst/>
                          <a:latin typeface="微软雅黑" pitchFamily="34" charset="-122"/>
                          <a:ea typeface="微软雅黑" pitchFamily="34" charset="-122"/>
                        </a:rPr>
                        <a:t>11</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a:effectLst/>
                          <a:latin typeface="微软雅黑" pitchFamily="34" charset="-122"/>
                          <a:ea typeface="微软雅黑" pitchFamily="34" charset="-122"/>
                        </a:rPr>
                        <a:t>FJSM</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0">
                          <a:effectLst/>
                          <a:latin typeface="微软雅黑" pitchFamily="34" charset="-122"/>
                          <a:ea typeface="微软雅黑" pitchFamily="34" charset="-122"/>
                        </a:rPr>
                        <a:t>附加说明</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altLang="zh-CN" sz="1400" kern="100" dirty="0" smtClean="0">
                          <a:effectLst/>
                          <a:highlight>
                            <a:srgbClr val="00FF00"/>
                          </a:highlight>
                          <a:latin typeface="微软雅黑" pitchFamily="34" charset="-122"/>
                          <a:ea typeface="微软雅黑" pitchFamily="34" charset="-122"/>
                          <a:cs typeface="Times New Roman"/>
                        </a:rPr>
                        <a:t>DJDJ2016011200000001</a:t>
                      </a:r>
                      <a:endParaRPr lang="zh-CN" sz="1400" kern="100" dirty="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altLang="zh-CN" sz="1400" kern="100" dirty="0" smtClean="0">
                          <a:effectLst/>
                          <a:highlight>
                            <a:srgbClr val="00FF00"/>
                          </a:highlight>
                          <a:latin typeface="微软雅黑" pitchFamily="34" charset="-122"/>
                          <a:ea typeface="微软雅黑" pitchFamily="34" charset="-122"/>
                          <a:cs typeface="Times New Roman"/>
                        </a:rPr>
                        <a:t>DJDJ2016011200000001</a:t>
                      </a:r>
                      <a:endParaRPr lang="zh-CN" sz="1400" kern="100" dirty="0">
                        <a:effectLst/>
                        <a:latin typeface="微软雅黑" pitchFamily="34" charset="-122"/>
                        <a:ea typeface="微软雅黑" pitchFamily="34" charset="-122"/>
                        <a:cs typeface="Times New Roman"/>
                      </a:endParaRPr>
                    </a:p>
                  </a:txBody>
                  <a:tcPr marL="68580" marR="68580" marT="0" marB="0"/>
                </a:tc>
              </a:tr>
              <a:tr h="342000">
                <a:tc>
                  <a:txBody>
                    <a:bodyPr/>
                    <a:lstStyle/>
                    <a:p>
                      <a:pPr algn="l">
                        <a:lnSpc>
                          <a:spcPct val="150000"/>
                        </a:lnSpc>
                        <a:spcAft>
                          <a:spcPts val="0"/>
                        </a:spcAft>
                      </a:pPr>
                      <a:r>
                        <a:rPr lang="en-US" sz="1400" kern="0">
                          <a:effectLst/>
                          <a:latin typeface="微软雅黑" pitchFamily="34" charset="-122"/>
                          <a:ea typeface="微软雅黑" pitchFamily="34" charset="-122"/>
                        </a:rPr>
                        <a:t>12</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a:effectLst/>
                          <a:latin typeface="微软雅黑" pitchFamily="34" charset="-122"/>
                          <a:ea typeface="微软雅黑" pitchFamily="34" charset="-122"/>
                        </a:rPr>
                        <a:t>FSRQ</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zh-CN" sz="1400" kern="0" dirty="0">
                          <a:effectLst/>
                          <a:latin typeface="微软雅黑" pitchFamily="34" charset="-122"/>
                          <a:ea typeface="微软雅黑" pitchFamily="34" charset="-122"/>
                        </a:rPr>
                        <a:t>发送日期</a:t>
                      </a:r>
                      <a:endParaRPr lang="zh-CN" sz="1400" kern="100" dirty="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a:effectLst/>
                          <a:latin typeface="微软雅黑" pitchFamily="34" charset="-122"/>
                          <a:ea typeface="微软雅黑" pitchFamily="34" charset="-122"/>
                        </a:rPr>
                        <a:t>20160314</a:t>
                      </a:r>
                      <a:endParaRPr lang="zh-CN" sz="1400" kern="100">
                        <a:effectLst/>
                        <a:latin typeface="微软雅黑" pitchFamily="34" charset="-122"/>
                        <a:ea typeface="微软雅黑" pitchFamily="34" charset="-122"/>
                        <a:cs typeface="Times New Roman"/>
                      </a:endParaRPr>
                    </a:p>
                  </a:txBody>
                  <a:tcPr marL="68580" marR="68580" marT="0" marB="0"/>
                </a:tc>
                <a:tc>
                  <a:txBody>
                    <a:bodyPr/>
                    <a:lstStyle/>
                    <a:p>
                      <a:pPr algn="l">
                        <a:lnSpc>
                          <a:spcPct val="150000"/>
                        </a:lnSpc>
                        <a:spcAft>
                          <a:spcPts val="0"/>
                        </a:spcAft>
                      </a:pPr>
                      <a:r>
                        <a:rPr lang="en-US" sz="1400" kern="0" dirty="0">
                          <a:effectLst/>
                          <a:latin typeface="微软雅黑" pitchFamily="34" charset="-122"/>
                          <a:ea typeface="微软雅黑" pitchFamily="34" charset="-122"/>
                        </a:rPr>
                        <a:t>20160314</a:t>
                      </a:r>
                      <a:endParaRPr lang="zh-CN" sz="1400" kern="100" dirty="0">
                        <a:effectLst/>
                        <a:latin typeface="微软雅黑" pitchFamily="34" charset="-122"/>
                        <a:ea typeface="微软雅黑" pitchFamily="34" charset="-122"/>
                        <a:cs typeface="Times New Roman"/>
                      </a:endParaRPr>
                    </a:p>
                  </a:txBody>
                  <a:tcPr marL="68580" marR="68580" marT="0" marB="0"/>
                </a:tc>
              </a:tr>
            </a:tbl>
          </a:graphicData>
        </a:graphic>
      </p:graphicFrame>
      <p:sp>
        <p:nvSpPr>
          <p:cNvPr id="5" name="Rectangle 1"/>
          <p:cNvSpPr>
            <a:spLocks noChangeArrowheads="1"/>
          </p:cNvSpPr>
          <p:nvPr/>
        </p:nvSpPr>
        <p:spPr bwMode="auto">
          <a:xfrm>
            <a:off x="467545" y="929045"/>
            <a:ext cx="7056784"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altLang="zh-CN" sz="1600" b="0" i="0" u="none" strike="noStrike" cap="none" normalizeH="0" baseline="0" dirty="0" smtClean="0">
                <a:ln>
                  <a:noFill/>
                </a:ln>
                <a:solidFill>
                  <a:srgbClr val="000000"/>
                </a:solidFill>
                <a:effectLst/>
                <a:latin typeface="微软雅黑" pitchFamily="34" charset="-122"/>
                <a:ea typeface="微软雅黑" pitchFamily="34" charset="-122"/>
                <a:cs typeface="宋体" pitchFamily="2" charset="-122"/>
              </a:rPr>
              <a:t>SZHK_SJSJG:</a:t>
            </a:r>
          </a:p>
        </p:txBody>
      </p:sp>
    </p:spTree>
    <p:extLst>
      <p:ext uri="{BB962C8B-B14F-4D97-AF65-F5344CB8AC3E}">
        <p14:creationId xmlns:p14="http://schemas.microsoft.com/office/powerpoint/2010/main" xmlns="" val="3859739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a:xfrm>
            <a:off x="676275" y="188913"/>
            <a:ext cx="8432800" cy="533400"/>
          </a:xfrm>
          <a:noFill/>
        </p:spPr>
        <p:txBody>
          <a:bodyPr anchor="b"/>
          <a:lstStyle/>
          <a:p>
            <a:r>
              <a:rPr lang="zh-CN" altLang="zh-CN" sz="2800" dirty="0">
                <a:latin typeface="微软雅黑" pitchFamily="34" charset="-122"/>
                <a:ea typeface="微软雅黑" pitchFamily="34" charset="-122"/>
              </a:rPr>
              <a:t>技术实施</a:t>
            </a:r>
            <a:r>
              <a:rPr lang="zh-CN" altLang="en-US" sz="2800" dirty="0">
                <a:latin typeface="微软雅黑" pitchFamily="34" charset="-122"/>
                <a:ea typeface="微软雅黑" pitchFamily="34" charset="-122"/>
              </a:rPr>
              <a:t>要点</a:t>
            </a:r>
          </a:p>
        </p:txBody>
      </p:sp>
      <p:grpSp>
        <p:nvGrpSpPr>
          <p:cNvPr id="4" name="组合 3"/>
          <p:cNvGrpSpPr/>
          <p:nvPr/>
        </p:nvGrpSpPr>
        <p:grpSpPr>
          <a:xfrm>
            <a:off x="179512" y="1183622"/>
            <a:ext cx="4863295" cy="4837666"/>
            <a:chOff x="553010" y="1084662"/>
            <a:chExt cx="5716054" cy="5714911"/>
          </a:xfrm>
        </p:grpSpPr>
        <p:sp>
          <p:nvSpPr>
            <p:cNvPr id="6" name="任意多边形 5"/>
            <p:cNvSpPr/>
            <p:nvPr/>
          </p:nvSpPr>
          <p:spPr>
            <a:xfrm rot="1723431">
              <a:off x="3451293" y="3280824"/>
              <a:ext cx="2581016" cy="1902040"/>
            </a:xfrm>
            <a:custGeom>
              <a:avLst/>
              <a:gdLst/>
              <a:ahLst/>
              <a:cxnLst/>
              <a:rect l="l" t="t" r="r" b="b"/>
              <a:pathLst>
                <a:path w="2351321" h="1732770">
                  <a:moveTo>
                    <a:pt x="1516639" y="0"/>
                  </a:moveTo>
                  <a:lnTo>
                    <a:pt x="2302371" y="743002"/>
                  </a:lnTo>
                  <a:cubicBezTo>
                    <a:pt x="2370314" y="1065730"/>
                    <a:pt x="2367934" y="1403106"/>
                    <a:pt x="2292691" y="1732770"/>
                  </a:cubicBezTo>
                  <a:lnTo>
                    <a:pt x="0" y="1209479"/>
                  </a:lnTo>
                  <a:close/>
                </a:path>
              </a:pathLst>
            </a:cu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ln w="25400" cap="flat" cmpd="sng" algn="ctr">
              <a:solidFill>
                <a:sysClr val="window" lastClr="FFFFFF">
                  <a:hueOff val="0"/>
                  <a:satOff val="0"/>
                  <a:lumOff val="0"/>
                  <a:alphaOff val="0"/>
                </a:sysClr>
              </a:solidFill>
              <a:prstDash val="solid"/>
            </a:ln>
            <a:effectLst/>
          </p:spPr>
          <p:txBody>
            <a:bodyPr spcFirstLastPara="0" vert="horz" wrap="square" lIns="2385060" tIns="1267461" rIns="133604" bIns="1612899" numCol="1" spcCol="1270" anchor="ctr" anchorCtr="0">
              <a:noAutofit/>
            </a:bodyPr>
            <a:lstStyle/>
            <a:p>
              <a:pPr marL="0" marR="0" lvl="0" indent="0" algn="ctr" defTabSz="1689100" eaLnBrk="1" fontAlgn="auto" latinLnBrk="0" hangingPunct="1">
                <a:lnSpc>
                  <a:spcPct val="90000"/>
                </a:lnSpc>
                <a:spcBef>
                  <a:spcPct val="0"/>
                </a:spcBef>
                <a:spcAft>
                  <a:spcPct val="35000"/>
                </a:spcAft>
                <a:buClrTx/>
                <a:buSzTx/>
                <a:buFontTx/>
                <a:buNone/>
                <a:tabLst/>
                <a:defRPr/>
              </a:pPr>
              <a:endParaRPr kumimoji="0" lang="zh-CN" altLang="en-US" sz="3800" b="0" i="0" u="none" strike="noStrike" kern="1200" cap="none" spc="0" normalizeH="0" baseline="0" noProof="0">
                <a:ln>
                  <a:noFill/>
                </a:ln>
                <a:solidFill>
                  <a:sysClr val="window" lastClr="FFFFFF"/>
                </a:solidFill>
                <a:effectLst/>
                <a:uLnTx/>
                <a:uFillTx/>
                <a:latin typeface="微软雅黑" pitchFamily="34" charset="-122"/>
                <a:ea typeface="微软雅黑" pitchFamily="34" charset="-122"/>
              </a:endParaRPr>
            </a:p>
          </p:txBody>
        </p:sp>
        <p:sp>
          <p:nvSpPr>
            <p:cNvPr id="7" name="任意多边形 6"/>
            <p:cNvSpPr/>
            <p:nvPr/>
          </p:nvSpPr>
          <p:spPr>
            <a:xfrm rot="1723431">
              <a:off x="821817" y="1355444"/>
              <a:ext cx="5162757" cy="5162757"/>
            </a:xfrm>
            <a:custGeom>
              <a:avLst/>
              <a:gdLst>
                <a:gd name="connsiteX0" fmla="*/ 3370965 w 3413760"/>
                <a:gd name="connsiteY0" fmla="*/ 2086696 h 3413760"/>
                <a:gd name="connsiteX1" fmla="*/ 2447467 w 3413760"/>
                <a:gd name="connsiteY1" fmla="*/ 3244726 h 3413760"/>
                <a:gd name="connsiteX2" fmla="*/ 1706880 w 3413760"/>
                <a:gd name="connsiteY2" fmla="*/ 1706880 h 3413760"/>
                <a:gd name="connsiteX3" fmla="*/ 3370965 w 3413760"/>
                <a:gd name="connsiteY3" fmla="*/ 208669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370965" y="2086696"/>
                  </a:moveTo>
                  <a:cubicBezTo>
                    <a:pt x="3255378" y="2593118"/>
                    <a:pt x="2915472" y="3019346"/>
                    <a:pt x="2447467" y="3244726"/>
                  </a:cubicBezTo>
                  <a:lnTo>
                    <a:pt x="1706880" y="1706880"/>
                  </a:lnTo>
                  <a:lnTo>
                    <a:pt x="3370965" y="2086696"/>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2244090" tIns="2081530" rIns="374650" bIns="781050" numCol="1" spcCol="1270" anchor="ctr" anchorCtr="0">
              <a:noAutofit/>
            </a:bodyPr>
            <a:lstStyle/>
            <a:p>
              <a:pPr marL="0" marR="0" lvl="0" indent="0" algn="ctr" defTabSz="1733550" eaLnBrk="1" fontAlgn="auto" latinLnBrk="0" hangingPunct="1">
                <a:lnSpc>
                  <a:spcPct val="90000"/>
                </a:lnSpc>
                <a:spcBef>
                  <a:spcPct val="0"/>
                </a:spcBef>
                <a:spcAft>
                  <a:spcPct val="35000"/>
                </a:spcAft>
                <a:buClrTx/>
                <a:buSzTx/>
                <a:buFontTx/>
                <a:buNone/>
                <a:tabLst/>
                <a:defRPr/>
              </a:pPr>
              <a:endParaRPr kumimoji="0" lang="zh-CN" altLang="en-US" sz="3900" b="0" i="0" u="none" strike="noStrike" kern="1200" cap="none" spc="0" normalizeH="0" baseline="0" noProof="0">
                <a:ln>
                  <a:noFill/>
                </a:ln>
                <a:solidFill>
                  <a:sysClr val="window" lastClr="FFFFFF"/>
                </a:solidFill>
                <a:effectLst/>
                <a:uLnTx/>
                <a:uFillTx/>
                <a:latin typeface="微软雅黑" pitchFamily="34" charset="-122"/>
                <a:ea typeface="微软雅黑" pitchFamily="34" charset="-122"/>
              </a:endParaRPr>
            </a:p>
          </p:txBody>
        </p:sp>
        <p:sp>
          <p:nvSpPr>
            <p:cNvPr id="8" name="任意多边形 7"/>
            <p:cNvSpPr/>
            <p:nvPr/>
          </p:nvSpPr>
          <p:spPr>
            <a:xfrm rot="1723431">
              <a:off x="821817" y="1355444"/>
              <a:ext cx="5162757" cy="5162757"/>
            </a:xfrm>
            <a:custGeom>
              <a:avLst/>
              <a:gdLst>
                <a:gd name="connsiteX0" fmla="*/ 2447430 w 3413760"/>
                <a:gd name="connsiteY0" fmla="*/ 3244744 h 3413760"/>
                <a:gd name="connsiteX1" fmla="*/ 966292 w 3413760"/>
                <a:gd name="connsiteY1" fmla="*/ 3244726 h 3413760"/>
                <a:gd name="connsiteX2" fmla="*/ 1706880 w 3413760"/>
                <a:gd name="connsiteY2" fmla="*/ 1706880 h 3413760"/>
                <a:gd name="connsiteX3" fmla="*/ 2447430 w 3413760"/>
                <a:gd name="connsiteY3" fmla="*/ 3244744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2447430" y="3244744"/>
                  </a:moveTo>
                  <a:cubicBezTo>
                    <a:pt x="1979433" y="3470105"/>
                    <a:pt x="1434283" y="3470099"/>
                    <a:pt x="966292" y="3244726"/>
                  </a:cubicBezTo>
                  <a:lnTo>
                    <a:pt x="1706880" y="1706880"/>
                  </a:lnTo>
                  <a:lnTo>
                    <a:pt x="2447430" y="3244744"/>
                  </a:lnTo>
                  <a:close/>
                </a:path>
              </a:pathLst>
            </a:custGeom>
            <a:gradFill flip="none" rotWithShape="1">
              <a:gsLst>
                <a:gs pos="0">
                  <a:srgbClr val="C0504D">
                    <a:lumMod val="75000"/>
                    <a:shade val="30000"/>
                    <a:satMod val="115000"/>
                  </a:srgbClr>
                </a:gs>
                <a:gs pos="50000">
                  <a:srgbClr val="C0504D">
                    <a:lumMod val="75000"/>
                    <a:shade val="67500"/>
                    <a:satMod val="115000"/>
                  </a:srgbClr>
                </a:gs>
                <a:gs pos="100000">
                  <a:srgbClr val="C0504D">
                    <a:lumMod val="7500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1299210" tIns="2731771" rIns="1299210" bIns="130809" numCol="1" spcCol="1270" anchor="ctr" anchorCtr="0">
              <a:noAutofit/>
            </a:bodyPr>
            <a:lstStyle/>
            <a:p>
              <a:pPr marL="0" marR="0" lvl="0" indent="0" algn="ctr" defTabSz="1733550" eaLnBrk="1" fontAlgn="auto" latinLnBrk="0" hangingPunct="1">
                <a:lnSpc>
                  <a:spcPct val="90000"/>
                </a:lnSpc>
                <a:spcBef>
                  <a:spcPct val="0"/>
                </a:spcBef>
                <a:spcAft>
                  <a:spcPct val="35000"/>
                </a:spcAft>
                <a:buClrTx/>
                <a:buSzTx/>
                <a:buFontTx/>
                <a:buNone/>
                <a:tabLst/>
                <a:defRPr/>
              </a:pPr>
              <a:endParaRPr kumimoji="0" lang="zh-CN" altLang="en-US" sz="3900" b="0" i="0" u="none" strike="noStrike" kern="1200" cap="none" spc="0" normalizeH="0" baseline="0" noProof="0">
                <a:ln>
                  <a:noFill/>
                </a:ln>
                <a:solidFill>
                  <a:sysClr val="window" lastClr="FFFFFF"/>
                </a:solidFill>
                <a:effectLst/>
                <a:uLnTx/>
                <a:uFillTx/>
                <a:latin typeface="微软雅黑" pitchFamily="34" charset="-122"/>
                <a:ea typeface="微软雅黑" pitchFamily="34" charset="-122"/>
              </a:endParaRPr>
            </a:p>
          </p:txBody>
        </p:sp>
        <p:sp>
          <p:nvSpPr>
            <p:cNvPr id="9" name="任意多边形 8"/>
            <p:cNvSpPr/>
            <p:nvPr/>
          </p:nvSpPr>
          <p:spPr>
            <a:xfrm rot="1723431">
              <a:off x="821817" y="1355444"/>
              <a:ext cx="5162757" cy="5162757"/>
            </a:xfrm>
            <a:custGeom>
              <a:avLst/>
              <a:gdLst>
                <a:gd name="connsiteX0" fmla="*/ 966292 w 3413760"/>
                <a:gd name="connsiteY0" fmla="*/ 3244726 h 3413760"/>
                <a:gd name="connsiteX1" fmla="*/ 42795 w 3413760"/>
                <a:gd name="connsiteY1" fmla="*/ 2086696 h 3413760"/>
                <a:gd name="connsiteX2" fmla="*/ 1706880 w 3413760"/>
                <a:gd name="connsiteY2" fmla="*/ 1706880 h 3413760"/>
                <a:gd name="connsiteX3" fmla="*/ 966292 w 3413760"/>
                <a:gd name="connsiteY3" fmla="*/ 324472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966292" y="3244726"/>
                  </a:moveTo>
                  <a:cubicBezTo>
                    <a:pt x="498287" y="3019347"/>
                    <a:pt x="158382" y="2593118"/>
                    <a:pt x="42795" y="2086696"/>
                  </a:cubicBezTo>
                  <a:lnTo>
                    <a:pt x="1706880" y="1706880"/>
                  </a:lnTo>
                  <a:lnTo>
                    <a:pt x="966292" y="3244726"/>
                  </a:ln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108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374650" tIns="2081530" rIns="2244090" bIns="781050" numCol="1" spcCol="1270" anchor="ctr" anchorCtr="0">
              <a:noAutofit/>
            </a:bodyPr>
            <a:lstStyle/>
            <a:p>
              <a:pPr marL="0" marR="0" lvl="0" indent="0" algn="ctr" defTabSz="1733550" eaLnBrk="1" fontAlgn="auto" latinLnBrk="0" hangingPunct="1">
                <a:lnSpc>
                  <a:spcPct val="90000"/>
                </a:lnSpc>
                <a:spcBef>
                  <a:spcPct val="0"/>
                </a:spcBef>
                <a:spcAft>
                  <a:spcPct val="35000"/>
                </a:spcAft>
                <a:buClrTx/>
                <a:buSzTx/>
                <a:buFontTx/>
                <a:buNone/>
                <a:tabLst/>
                <a:defRPr/>
              </a:pPr>
              <a:endParaRPr kumimoji="0" lang="zh-CN" altLang="en-US" sz="3900" b="0" i="0" u="none" strike="noStrike" kern="1200" cap="none" spc="0" normalizeH="0" baseline="0" noProof="0">
                <a:ln>
                  <a:noFill/>
                </a:ln>
                <a:solidFill>
                  <a:sysClr val="window" lastClr="FFFFFF"/>
                </a:solidFill>
                <a:effectLst/>
                <a:uLnTx/>
                <a:uFillTx/>
                <a:latin typeface="微软雅黑" pitchFamily="34" charset="-122"/>
                <a:ea typeface="微软雅黑" pitchFamily="34" charset="-122"/>
              </a:endParaRPr>
            </a:p>
          </p:txBody>
        </p:sp>
        <p:sp>
          <p:nvSpPr>
            <p:cNvPr id="10" name="任意多边形 9"/>
            <p:cNvSpPr/>
            <p:nvPr/>
          </p:nvSpPr>
          <p:spPr>
            <a:xfrm rot="1723431">
              <a:off x="821817" y="1355444"/>
              <a:ext cx="5162757" cy="5162757"/>
            </a:xfrm>
            <a:custGeom>
              <a:avLst/>
              <a:gdLst>
                <a:gd name="connsiteX0" fmla="*/ 42795 w 3413760"/>
                <a:gd name="connsiteY0" fmla="*/ 2086695 h 3413760"/>
                <a:gd name="connsiteX1" fmla="*/ 372387 w 3413760"/>
                <a:gd name="connsiteY1" fmla="*/ 642658 h 3413760"/>
                <a:gd name="connsiteX2" fmla="*/ 1706880 w 3413760"/>
                <a:gd name="connsiteY2" fmla="*/ 1706880 h 3413760"/>
                <a:gd name="connsiteX3" fmla="*/ 42795 w 3413760"/>
                <a:gd name="connsiteY3" fmla="*/ 2086695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42795" y="2086695"/>
                  </a:moveTo>
                  <a:cubicBezTo>
                    <a:pt x="-72792" y="1580274"/>
                    <a:pt x="48519" y="1048777"/>
                    <a:pt x="372387" y="642658"/>
                  </a:cubicBezTo>
                  <a:lnTo>
                    <a:pt x="1706880" y="1706880"/>
                  </a:lnTo>
                  <a:lnTo>
                    <a:pt x="42795" y="2086695"/>
                  </a:lnTo>
                  <a:close/>
                </a:path>
              </a:pathLst>
            </a:custGeom>
            <a:gradFill flip="none" rotWithShape="1">
              <a:gsLst>
                <a:gs pos="0">
                  <a:srgbClr val="BC8F00">
                    <a:shade val="30000"/>
                    <a:satMod val="115000"/>
                  </a:srgbClr>
                </a:gs>
                <a:gs pos="50000">
                  <a:srgbClr val="BC8F00">
                    <a:shade val="67500"/>
                    <a:satMod val="115000"/>
                  </a:srgbClr>
                </a:gs>
                <a:gs pos="100000">
                  <a:srgbClr val="BC8F00">
                    <a:shade val="100000"/>
                    <a:satMod val="115000"/>
                  </a:srgbClr>
                </a:gs>
              </a:gsLst>
              <a:lin ang="135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124714" tIns="1258571" rIns="2376170" bIns="1604009" numCol="1" spcCol="1270" anchor="ctr" anchorCtr="0">
              <a:noAutofit/>
            </a:bodyPr>
            <a:lstStyle/>
            <a:p>
              <a:pPr marL="0" marR="0" lvl="0" indent="0" algn="ctr" defTabSz="1377950" eaLnBrk="1" fontAlgn="auto" latinLnBrk="0" hangingPunct="1">
                <a:lnSpc>
                  <a:spcPct val="90000"/>
                </a:lnSpc>
                <a:spcBef>
                  <a:spcPct val="0"/>
                </a:spcBef>
                <a:spcAft>
                  <a:spcPct val="35000"/>
                </a:spcAft>
                <a:buClrTx/>
                <a:buSzTx/>
                <a:buFontTx/>
                <a:buNone/>
                <a:tabLst/>
                <a:defRPr/>
              </a:pPr>
              <a:endParaRPr kumimoji="0" lang="zh-CN" altLang="en-US" sz="3100" b="0" i="0" u="none" strike="noStrike" kern="1200" cap="none" spc="0" normalizeH="0" baseline="0" noProof="0">
                <a:ln>
                  <a:noFill/>
                </a:ln>
                <a:solidFill>
                  <a:sysClr val="window" lastClr="FFFFFF"/>
                </a:solidFill>
                <a:effectLst/>
                <a:uLnTx/>
                <a:uFillTx/>
                <a:latin typeface="微软雅黑" pitchFamily="34" charset="-122"/>
                <a:ea typeface="微软雅黑" pitchFamily="34" charset="-122"/>
              </a:endParaRPr>
            </a:p>
          </p:txBody>
        </p:sp>
        <p:sp>
          <p:nvSpPr>
            <p:cNvPr id="11" name="任意多边形 10"/>
            <p:cNvSpPr/>
            <p:nvPr/>
          </p:nvSpPr>
          <p:spPr>
            <a:xfrm rot="1723431">
              <a:off x="821817" y="1355444"/>
              <a:ext cx="5162757" cy="5162757"/>
            </a:xfrm>
            <a:custGeom>
              <a:avLst/>
              <a:gdLst>
                <a:gd name="connsiteX0" fmla="*/ 372387 w 3413760"/>
                <a:gd name="connsiteY0" fmla="*/ 642658 h 3413760"/>
                <a:gd name="connsiteX1" fmla="*/ 1706880 w 3413760"/>
                <a:gd name="connsiteY1" fmla="*/ 0 h 3413760"/>
                <a:gd name="connsiteX2" fmla="*/ 1706880 w 3413760"/>
                <a:gd name="connsiteY2" fmla="*/ 1706880 h 3413760"/>
                <a:gd name="connsiteX3" fmla="*/ 372387 w 3413760"/>
                <a:gd name="connsiteY3" fmla="*/ 642658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72387" y="642658"/>
                  </a:moveTo>
                  <a:cubicBezTo>
                    <a:pt x="696256" y="236539"/>
                    <a:pt x="1187434" y="0"/>
                    <a:pt x="1706880" y="0"/>
                  </a:cubicBezTo>
                  <a:lnTo>
                    <a:pt x="1706880" y="1706880"/>
                  </a:lnTo>
                  <a:lnTo>
                    <a:pt x="372387" y="642658"/>
                  </a:lnTo>
                  <a:close/>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776478" tIns="361951" rIns="1776222" bIns="2536189" numCol="1" spcCol="1270" anchor="ctr" anchorCtr="0">
              <a:noAutofit/>
            </a:bodyPr>
            <a:lstStyle/>
            <a:p>
              <a:pPr marL="0" marR="0" lvl="0" indent="0" algn="ctr" defTabSz="1289050" eaLnBrk="1" fontAlgn="auto" latinLnBrk="0" hangingPunct="1">
                <a:lnSpc>
                  <a:spcPct val="90000"/>
                </a:lnSpc>
                <a:spcBef>
                  <a:spcPct val="0"/>
                </a:spcBef>
                <a:spcAft>
                  <a:spcPct val="35000"/>
                </a:spcAft>
                <a:buClrTx/>
                <a:buSzTx/>
                <a:buFontTx/>
                <a:buNone/>
                <a:tabLst/>
                <a:defRPr/>
              </a:pPr>
              <a:endParaRPr kumimoji="0" lang="zh-CN" altLang="en-US" sz="2900" b="0" i="0" u="none" strike="noStrike" kern="1200" cap="none" spc="0" normalizeH="0" baseline="0" noProof="0">
                <a:ln>
                  <a:noFill/>
                </a:ln>
                <a:solidFill>
                  <a:sysClr val="window" lastClr="FFFFFF"/>
                </a:solidFill>
                <a:effectLst/>
                <a:uLnTx/>
                <a:uFillTx/>
                <a:latin typeface="微软雅黑" pitchFamily="34" charset="-122"/>
                <a:ea typeface="微软雅黑" pitchFamily="34" charset="-122"/>
              </a:endParaRPr>
            </a:p>
          </p:txBody>
        </p:sp>
        <p:sp>
          <p:nvSpPr>
            <p:cNvPr id="12" name="椭圆 12"/>
            <p:cNvSpPr/>
            <p:nvPr/>
          </p:nvSpPr>
          <p:spPr>
            <a:xfrm rot="1723431">
              <a:off x="553010" y="1084662"/>
              <a:ext cx="5716054" cy="5714911"/>
            </a:xfrm>
            <a:custGeom>
              <a:avLst/>
              <a:gdLst>
                <a:gd name="connsiteX0" fmla="*/ 2583064 w 5207360"/>
                <a:gd name="connsiteY0" fmla="*/ 2122919 h 5206319"/>
                <a:gd name="connsiteX1" fmla="*/ 5161332 w 5207360"/>
                <a:gd name="connsiteY1" fmla="*/ 2122919 h 5206319"/>
                <a:gd name="connsiteX2" fmla="*/ 5207360 w 5207360"/>
                <a:gd name="connsiteY2" fmla="*/ 2602639 h 5206319"/>
                <a:gd name="connsiteX3" fmla="*/ 2603680 w 5207360"/>
                <a:gd name="connsiteY3" fmla="*/ 5206319 h 5206319"/>
                <a:gd name="connsiteX4" fmla="*/ 0 w 5207360"/>
                <a:gd name="connsiteY4" fmla="*/ 2602639 h 5206319"/>
                <a:gd name="connsiteX5" fmla="*/ 2583064 w 5207360"/>
                <a:gd name="connsiteY5" fmla="*/ 0 h 5206319"/>
                <a:gd name="connsiteX6" fmla="*/ 2674504 w 5207360"/>
                <a:gd name="connsiteY6" fmla="*/ 2214359 h 5206319"/>
                <a:gd name="connsiteX0" fmla="*/ 2583064 w 5207360"/>
                <a:gd name="connsiteY0" fmla="*/ 2122919 h 5206319"/>
                <a:gd name="connsiteX1" fmla="*/ 5161332 w 5207360"/>
                <a:gd name="connsiteY1" fmla="*/ 2122919 h 5206319"/>
                <a:gd name="connsiteX2" fmla="*/ 5207360 w 5207360"/>
                <a:gd name="connsiteY2" fmla="*/ 2602639 h 5206319"/>
                <a:gd name="connsiteX3" fmla="*/ 2603680 w 5207360"/>
                <a:gd name="connsiteY3" fmla="*/ 5206319 h 5206319"/>
                <a:gd name="connsiteX4" fmla="*/ 0 w 5207360"/>
                <a:gd name="connsiteY4" fmla="*/ 2602639 h 5206319"/>
                <a:gd name="connsiteX5" fmla="*/ 2583064 w 5207360"/>
                <a:gd name="connsiteY5" fmla="*/ 0 h 5206319"/>
                <a:gd name="connsiteX0" fmla="*/ 5161332 w 5207360"/>
                <a:gd name="connsiteY0" fmla="*/ 2122919 h 5206319"/>
                <a:gd name="connsiteX1" fmla="*/ 5207360 w 5207360"/>
                <a:gd name="connsiteY1" fmla="*/ 2602639 h 5206319"/>
                <a:gd name="connsiteX2" fmla="*/ 2603680 w 5207360"/>
                <a:gd name="connsiteY2" fmla="*/ 5206319 h 5206319"/>
                <a:gd name="connsiteX3" fmla="*/ 0 w 5207360"/>
                <a:gd name="connsiteY3" fmla="*/ 2602639 h 5206319"/>
                <a:gd name="connsiteX4" fmla="*/ 2583064 w 5207360"/>
                <a:gd name="connsiteY4" fmla="*/ 0 h 5206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7360" h="5206319">
                  <a:moveTo>
                    <a:pt x="5161332" y="2122919"/>
                  </a:moveTo>
                  <a:cubicBezTo>
                    <a:pt x="5192196" y="2278169"/>
                    <a:pt x="5207360" y="2438633"/>
                    <a:pt x="5207360" y="2602639"/>
                  </a:cubicBezTo>
                  <a:cubicBezTo>
                    <a:pt x="5207360" y="4040612"/>
                    <a:pt x="4041653" y="5206319"/>
                    <a:pt x="2603680" y="5206319"/>
                  </a:cubicBezTo>
                  <a:cubicBezTo>
                    <a:pt x="1165707" y="5206319"/>
                    <a:pt x="0" y="4040612"/>
                    <a:pt x="0" y="2602639"/>
                  </a:cubicBezTo>
                  <a:cubicBezTo>
                    <a:pt x="0" y="1171547"/>
                    <a:pt x="1154578" y="10121"/>
                    <a:pt x="2583064" y="0"/>
                  </a:cubicBezTo>
                </a:path>
              </a:pathLst>
            </a:custGeom>
            <a:noFill/>
            <a:ln w="25400" cap="flat" cmpd="sng" algn="ctr">
              <a:solidFill>
                <a:srgbClr val="1F497D">
                  <a:lumMod val="60000"/>
                  <a:lumOff val="40000"/>
                </a:srgbClr>
              </a:solidFill>
              <a:prstDash val="sysDash"/>
              <a:headEnd type="oval" w="med" len="med"/>
              <a:tailEnd type="stealth" w="lg" len="lg"/>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pitchFamily="34" charset="-122"/>
                <a:ea typeface="微软雅黑" pitchFamily="34" charset="-122"/>
              </a:endParaRPr>
            </a:p>
          </p:txBody>
        </p:sp>
        <p:sp>
          <p:nvSpPr>
            <p:cNvPr id="13" name="椭圆 12"/>
            <p:cNvSpPr/>
            <p:nvPr/>
          </p:nvSpPr>
          <p:spPr>
            <a:xfrm>
              <a:off x="3062653" y="3608437"/>
              <a:ext cx="720080" cy="720080"/>
            </a:xfrm>
            <a:prstGeom prst="ellipse">
              <a:avLst/>
            </a:prstGeom>
            <a:solidFill>
              <a:sysClr val="window" lastClr="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微软雅黑" pitchFamily="34" charset="-122"/>
                <a:ea typeface="微软雅黑" pitchFamily="34" charset="-122"/>
              </a:endParaRPr>
            </a:p>
          </p:txBody>
        </p:sp>
        <p:sp>
          <p:nvSpPr>
            <p:cNvPr id="14" name="TextBox 13"/>
            <p:cNvSpPr txBox="1"/>
            <p:nvPr/>
          </p:nvSpPr>
          <p:spPr>
            <a:xfrm>
              <a:off x="3153046" y="3086694"/>
              <a:ext cx="574871" cy="534474"/>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en-US" altLang="zh-CN"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cs typeface="Arial" pitchFamily="34" charset="0"/>
                </a:rPr>
                <a:t>06</a:t>
              </a:r>
              <a:endParaRPr kumimoji="0" lang="zh-CN" altLang="en-US"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Arial" pitchFamily="34" charset="0"/>
              </a:endParaRPr>
            </a:p>
          </p:txBody>
        </p:sp>
        <p:sp>
          <p:nvSpPr>
            <p:cNvPr id="15" name="TextBox 14"/>
            <p:cNvSpPr txBox="1"/>
            <p:nvPr/>
          </p:nvSpPr>
          <p:spPr>
            <a:xfrm>
              <a:off x="2622076" y="3287882"/>
              <a:ext cx="574871" cy="534474"/>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en-US" altLang="zh-CN"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cs typeface="Arial" pitchFamily="34" charset="0"/>
                </a:rPr>
                <a:t>05</a:t>
              </a:r>
              <a:endParaRPr kumimoji="0" lang="zh-CN" altLang="en-US"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Arial" pitchFamily="34" charset="0"/>
              </a:endParaRPr>
            </a:p>
          </p:txBody>
        </p:sp>
        <p:sp>
          <p:nvSpPr>
            <p:cNvPr id="16" name="TextBox 15"/>
            <p:cNvSpPr txBox="1"/>
            <p:nvPr/>
          </p:nvSpPr>
          <p:spPr>
            <a:xfrm>
              <a:off x="2513541" y="3812790"/>
              <a:ext cx="574871" cy="534474"/>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en-US" altLang="zh-CN"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cs typeface="Arial" pitchFamily="34" charset="0"/>
                </a:rPr>
                <a:t>04</a:t>
              </a:r>
              <a:endParaRPr kumimoji="0" lang="zh-CN" altLang="en-US"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Arial" pitchFamily="34" charset="0"/>
              </a:endParaRPr>
            </a:p>
          </p:txBody>
        </p:sp>
        <p:sp>
          <p:nvSpPr>
            <p:cNvPr id="17" name="TextBox 16"/>
            <p:cNvSpPr txBox="1"/>
            <p:nvPr/>
          </p:nvSpPr>
          <p:spPr>
            <a:xfrm>
              <a:off x="2822161" y="4244723"/>
              <a:ext cx="574871" cy="534474"/>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en-US" altLang="zh-CN"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cs typeface="Arial" pitchFamily="34" charset="0"/>
                </a:rPr>
                <a:t>03</a:t>
              </a:r>
              <a:endParaRPr kumimoji="0" lang="zh-CN" altLang="en-US"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Arial" pitchFamily="34" charset="0"/>
              </a:endParaRPr>
            </a:p>
          </p:txBody>
        </p:sp>
        <p:sp>
          <p:nvSpPr>
            <p:cNvPr id="18" name="TextBox 17"/>
            <p:cNvSpPr txBox="1"/>
            <p:nvPr/>
          </p:nvSpPr>
          <p:spPr>
            <a:xfrm>
              <a:off x="3362595" y="4292352"/>
              <a:ext cx="574871" cy="534474"/>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en-US" altLang="zh-CN"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cs typeface="Arial" pitchFamily="34" charset="0"/>
                </a:rPr>
                <a:t>02</a:t>
              </a:r>
              <a:endParaRPr kumimoji="0" lang="zh-CN" altLang="en-US"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Arial" pitchFamily="34" charset="0"/>
              </a:endParaRPr>
            </a:p>
          </p:txBody>
        </p:sp>
        <p:sp>
          <p:nvSpPr>
            <p:cNvPr id="19" name="TextBox 18"/>
            <p:cNvSpPr txBox="1"/>
            <p:nvPr/>
          </p:nvSpPr>
          <p:spPr>
            <a:xfrm>
              <a:off x="3767410" y="3861832"/>
              <a:ext cx="574871" cy="534474"/>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en-US" altLang="zh-CN"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cs typeface="Arial" pitchFamily="34" charset="0"/>
                </a:rPr>
                <a:t>01</a:t>
              </a:r>
              <a:endParaRPr kumimoji="0" lang="zh-CN" altLang="en-US"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Arial" pitchFamily="34" charset="0"/>
              </a:endParaRPr>
            </a:p>
          </p:txBody>
        </p:sp>
        <p:sp>
          <p:nvSpPr>
            <p:cNvPr id="20" name="TextBox 19"/>
            <p:cNvSpPr txBox="1"/>
            <p:nvPr/>
          </p:nvSpPr>
          <p:spPr>
            <a:xfrm>
              <a:off x="2922771" y="2148015"/>
              <a:ext cx="1089545" cy="770805"/>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rPr>
                <a:t>结算文件安排</a:t>
              </a:r>
              <a:endParaRPr kumimoji="0" lang="zh-CN" altLang="en-US" sz="14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21" name="TextBox 20"/>
            <p:cNvSpPr txBox="1"/>
            <p:nvPr/>
          </p:nvSpPr>
          <p:spPr>
            <a:xfrm>
              <a:off x="1145450" y="3741392"/>
              <a:ext cx="1287391" cy="1101671"/>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rPr>
                <a:t>公司行为及非交易业务申报</a:t>
              </a:r>
              <a:endParaRPr kumimoji="0" lang="zh-CN" altLang="en-US" sz="14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22" name="TextBox 21"/>
            <p:cNvSpPr txBox="1"/>
            <p:nvPr/>
          </p:nvSpPr>
          <p:spPr>
            <a:xfrm>
              <a:off x="2098021" y="5013194"/>
              <a:ext cx="1057341" cy="770805"/>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rPr>
                <a:t>结算资金划拨</a:t>
              </a:r>
              <a:endParaRPr kumimoji="0" lang="zh-CN" altLang="en-US" sz="14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23" name="TextBox 22"/>
            <p:cNvSpPr txBox="1"/>
            <p:nvPr/>
          </p:nvSpPr>
          <p:spPr>
            <a:xfrm>
              <a:off x="1595288" y="2573343"/>
              <a:ext cx="1158214" cy="770805"/>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rPr>
                <a:t>接口规范文档</a:t>
              </a:r>
              <a:endParaRPr kumimoji="0" lang="zh-CN" altLang="en-US" sz="14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24" name="TextBox 23"/>
            <p:cNvSpPr txBox="1"/>
            <p:nvPr/>
          </p:nvSpPr>
          <p:spPr>
            <a:xfrm>
              <a:off x="3430577" y="5013194"/>
              <a:ext cx="1110799" cy="770805"/>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lang="zh-CN" altLang="en-US" sz="1400" kern="0" dirty="0">
                  <a:solidFill>
                    <a:sysClr val="window" lastClr="FFFFFF"/>
                  </a:solidFill>
                  <a:latin typeface="微软雅黑" pitchFamily="34" charset="-122"/>
                  <a:ea typeface="微软雅黑" pitchFamily="34" charset="-122"/>
                </a:rPr>
                <a:t>日终结算数据文件</a:t>
              </a:r>
              <a:endParaRPr kumimoji="0" lang="zh-CN" altLang="en-US" sz="14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25" name="TextBox 24"/>
            <p:cNvSpPr txBox="1"/>
            <p:nvPr/>
          </p:nvSpPr>
          <p:spPr>
            <a:xfrm>
              <a:off x="4394306" y="4161939"/>
              <a:ext cx="1067494" cy="439941"/>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lang="zh-CN" altLang="en-US" sz="1400" kern="0" dirty="0">
                  <a:solidFill>
                    <a:sysClr val="window" lastClr="FFFFFF"/>
                  </a:solidFill>
                  <a:latin typeface="微软雅黑" pitchFamily="34" charset="-122"/>
                  <a:ea typeface="微软雅黑" pitchFamily="34" charset="-122"/>
                </a:rPr>
                <a:t>接入平台</a:t>
              </a:r>
            </a:p>
          </p:txBody>
        </p:sp>
      </p:grpSp>
      <p:sp>
        <p:nvSpPr>
          <p:cNvPr id="27" name="TextBox 26"/>
          <p:cNvSpPr txBox="1"/>
          <p:nvPr/>
        </p:nvSpPr>
        <p:spPr>
          <a:xfrm>
            <a:off x="5148064" y="764704"/>
            <a:ext cx="3888432" cy="652486"/>
          </a:xfrm>
          <a:prstGeom prst="rect">
            <a:avLst/>
          </a:prstGeom>
          <a:noFill/>
        </p:spPr>
        <p:txBody>
          <a:bodyPr wrap="square" rtlCol="0">
            <a:spAutoFit/>
          </a:bodyPr>
          <a:lstStyle/>
          <a:p>
            <a:pPr>
              <a:lnSpc>
                <a:spcPct val="130000"/>
              </a:lnSpc>
            </a:pPr>
            <a:r>
              <a:rPr lang="zh-CN" altLang="en-US" sz="1400" b="1" dirty="0">
                <a:solidFill>
                  <a:srgbClr val="0070C0"/>
                </a:solidFill>
                <a:latin typeface="微软雅黑" pitchFamily="34" charset="-122"/>
                <a:ea typeface="微软雅黑" pitchFamily="34" charset="-122"/>
              </a:rPr>
              <a:t>结算参与机构通过</a:t>
            </a:r>
            <a:r>
              <a:rPr lang="en-US" altLang="zh-CN" sz="1400" b="1" dirty="0">
                <a:solidFill>
                  <a:srgbClr val="0070C0"/>
                </a:solidFill>
                <a:latin typeface="微软雅黑" pitchFamily="34" charset="-122"/>
                <a:ea typeface="微软雅黑" pitchFamily="34" charset="-122"/>
              </a:rPr>
              <a:t>D-COM</a:t>
            </a:r>
            <a:r>
              <a:rPr lang="zh-CN" altLang="en-US" sz="1400" b="1" dirty="0">
                <a:solidFill>
                  <a:srgbClr val="0070C0"/>
                </a:solidFill>
                <a:latin typeface="微软雅黑" pitchFamily="34" charset="-122"/>
                <a:ea typeface="微软雅黑" pitchFamily="34" charset="-122"/>
              </a:rPr>
              <a:t>与中国结算深圳分公司港股通结算系统对接。</a:t>
            </a:r>
          </a:p>
        </p:txBody>
      </p:sp>
      <p:cxnSp>
        <p:nvCxnSpPr>
          <p:cNvPr id="29" name="直接连接符 28"/>
          <p:cNvCxnSpPr/>
          <p:nvPr/>
        </p:nvCxnSpPr>
        <p:spPr>
          <a:xfrm>
            <a:off x="5255053" y="1411205"/>
            <a:ext cx="3565419" cy="0"/>
          </a:xfrm>
          <a:prstGeom prst="line">
            <a:avLst/>
          </a:prstGeom>
          <a:noFill/>
          <a:ln w="38100" cap="flat" cmpd="sng" algn="ctr">
            <a:solidFill>
              <a:srgbClr val="0070C0"/>
            </a:solidFill>
            <a:prstDash val="solid"/>
          </a:ln>
          <a:effectLst/>
        </p:spPr>
      </p:cxnSp>
      <p:sp>
        <p:nvSpPr>
          <p:cNvPr id="30" name="TextBox 29"/>
          <p:cNvSpPr txBox="1"/>
          <p:nvPr/>
        </p:nvSpPr>
        <p:spPr>
          <a:xfrm>
            <a:off x="5148064" y="1635898"/>
            <a:ext cx="3888432" cy="932563"/>
          </a:xfrm>
          <a:prstGeom prst="rect">
            <a:avLst/>
          </a:prstGeom>
          <a:noFill/>
        </p:spPr>
        <p:txBody>
          <a:bodyPr wrap="square" rtlCol="0">
            <a:spAutoFit/>
          </a:bodyPr>
          <a:lstStyle/>
          <a:p>
            <a:pPr>
              <a:lnSpc>
                <a:spcPct val="130000"/>
              </a:lnSpc>
            </a:pPr>
            <a:r>
              <a:rPr lang="zh-CN" altLang="en-US" sz="1400" b="1" dirty="0">
                <a:solidFill>
                  <a:srgbClr val="0070C0"/>
                </a:solidFill>
                <a:latin typeface="微软雅黑" pitchFamily="34" charset="-122"/>
                <a:ea typeface="微软雅黑" pitchFamily="34" charset="-122"/>
              </a:rPr>
              <a:t>深市港股通日终结算数据文件与现有深市</a:t>
            </a:r>
            <a:r>
              <a:rPr lang="en-US" altLang="zh-CN" sz="1400" b="1" dirty="0">
                <a:solidFill>
                  <a:srgbClr val="0070C0"/>
                </a:solidFill>
                <a:latin typeface="微软雅黑" pitchFamily="34" charset="-122"/>
                <a:ea typeface="微软雅黑" pitchFamily="34" charset="-122"/>
              </a:rPr>
              <a:t>A</a:t>
            </a:r>
            <a:r>
              <a:rPr lang="zh-CN" altLang="en-US" sz="1400" b="1" dirty="0">
                <a:solidFill>
                  <a:srgbClr val="0070C0"/>
                </a:solidFill>
                <a:latin typeface="微软雅黑" pitchFamily="34" charset="-122"/>
                <a:ea typeface="微软雅黑" pitchFamily="34" charset="-122"/>
              </a:rPr>
              <a:t>股日终结算数据文件独立分发。结算参与机构通过</a:t>
            </a:r>
            <a:r>
              <a:rPr lang="en-US" altLang="zh-CN" sz="1400" b="1" dirty="0">
                <a:solidFill>
                  <a:srgbClr val="0070C0"/>
                </a:solidFill>
                <a:latin typeface="微软雅黑" pitchFamily="34" charset="-122"/>
                <a:ea typeface="微软雅黑" pitchFamily="34" charset="-122"/>
              </a:rPr>
              <a:t>D-COM</a:t>
            </a:r>
            <a:r>
              <a:rPr lang="zh-CN" altLang="en-US" sz="1400" b="1" dirty="0">
                <a:solidFill>
                  <a:srgbClr val="0070C0"/>
                </a:solidFill>
                <a:latin typeface="微软雅黑" pitchFamily="34" charset="-122"/>
                <a:ea typeface="微软雅黑" pitchFamily="34" charset="-122"/>
              </a:rPr>
              <a:t>接收日终结算数据文件。</a:t>
            </a:r>
          </a:p>
        </p:txBody>
      </p:sp>
      <p:cxnSp>
        <p:nvCxnSpPr>
          <p:cNvPr id="31" name="直接连接符 30"/>
          <p:cNvCxnSpPr/>
          <p:nvPr/>
        </p:nvCxnSpPr>
        <p:spPr>
          <a:xfrm>
            <a:off x="5255052" y="2532828"/>
            <a:ext cx="3565419" cy="0"/>
          </a:xfrm>
          <a:prstGeom prst="line">
            <a:avLst/>
          </a:prstGeom>
          <a:noFill/>
          <a:ln w="38100" cap="flat" cmpd="sng" algn="ctr">
            <a:solidFill>
              <a:srgbClr val="0070C0"/>
            </a:solidFill>
            <a:prstDash val="solid"/>
          </a:ln>
          <a:effectLst/>
        </p:spPr>
      </p:cxnSp>
      <p:sp>
        <p:nvSpPr>
          <p:cNvPr id="32" name="TextBox 31"/>
          <p:cNvSpPr txBox="1"/>
          <p:nvPr/>
        </p:nvSpPr>
        <p:spPr>
          <a:xfrm>
            <a:off x="5148064" y="2780928"/>
            <a:ext cx="3888432" cy="652486"/>
          </a:xfrm>
          <a:prstGeom prst="rect">
            <a:avLst/>
          </a:prstGeom>
          <a:noFill/>
        </p:spPr>
        <p:txBody>
          <a:bodyPr wrap="square" rtlCol="0">
            <a:spAutoFit/>
          </a:bodyPr>
          <a:lstStyle/>
          <a:p>
            <a:pPr>
              <a:lnSpc>
                <a:spcPct val="130000"/>
              </a:lnSpc>
            </a:pPr>
            <a:r>
              <a:rPr lang="zh-CN" altLang="en-US" sz="1400" b="1" dirty="0">
                <a:solidFill>
                  <a:srgbClr val="0070C0"/>
                </a:solidFill>
                <a:latin typeface="微软雅黑" pitchFamily="34" charset="-122"/>
                <a:ea typeface="微软雅黑" pitchFamily="34" charset="-122"/>
              </a:rPr>
              <a:t>深市港股通结算资金划拨的技术操作方式同中国结算深圳分公司现有</a:t>
            </a:r>
            <a:r>
              <a:rPr lang="en-US" altLang="zh-CN" sz="1400" b="1" dirty="0">
                <a:solidFill>
                  <a:srgbClr val="0070C0"/>
                </a:solidFill>
                <a:latin typeface="微软雅黑" pitchFamily="34" charset="-122"/>
                <a:ea typeface="微软雅黑" pitchFamily="34" charset="-122"/>
              </a:rPr>
              <a:t>A</a:t>
            </a:r>
            <a:r>
              <a:rPr lang="zh-CN" altLang="en-US" sz="1400" b="1" dirty="0">
                <a:solidFill>
                  <a:srgbClr val="0070C0"/>
                </a:solidFill>
                <a:latin typeface="微软雅黑" pitchFamily="34" charset="-122"/>
                <a:ea typeface="微软雅黑" pitchFamily="34" charset="-122"/>
              </a:rPr>
              <a:t>股结算资金划拨。</a:t>
            </a:r>
          </a:p>
        </p:txBody>
      </p:sp>
      <p:cxnSp>
        <p:nvCxnSpPr>
          <p:cNvPr id="33" name="直接连接符 32"/>
          <p:cNvCxnSpPr/>
          <p:nvPr/>
        </p:nvCxnSpPr>
        <p:spPr>
          <a:xfrm>
            <a:off x="5255053" y="3427429"/>
            <a:ext cx="3565419" cy="0"/>
          </a:xfrm>
          <a:prstGeom prst="line">
            <a:avLst/>
          </a:prstGeom>
          <a:noFill/>
          <a:ln w="38100" cap="flat" cmpd="sng" algn="ctr">
            <a:solidFill>
              <a:srgbClr val="0070C0"/>
            </a:solidFill>
            <a:prstDash val="solid"/>
          </a:ln>
          <a:effectLst/>
        </p:spPr>
      </p:cxnSp>
      <p:sp>
        <p:nvSpPr>
          <p:cNvPr id="34" name="TextBox 33"/>
          <p:cNvSpPr txBox="1"/>
          <p:nvPr/>
        </p:nvSpPr>
        <p:spPr>
          <a:xfrm>
            <a:off x="5148064" y="3721446"/>
            <a:ext cx="3888432" cy="1492716"/>
          </a:xfrm>
          <a:prstGeom prst="rect">
            <a:avLst/>
          </a:prstGeom>
          <a:noFill/>
        </p:spPr>
        <p:txBody>
          <a:bodyPr wrap="square" rtlCol="0">
            <a:spAutoFit/>
          </a:bodyPr>
          <a:lstStyle/>
          <a:p>
            <a:pPr>
              <a:lnSpc>
                <a:spcPct val="130000"/>
              </a:lnSpc>
            </a:pPr>
            <a:r>
              <a:rPr lang="zh-CN" altLang="en-US" sz="1400" b="1" dirty="0">
                <a:solidFill>
                  <a:srgbClr val="0070C0"/>
                </a:solidFill>
                <a:latin typeface="微软雅黑" pitchFamily="34" charset="-122"/>
                <a:ea typeface="微软雅黑" pitchFamily="34" charset="-122"/>
              </a:rPr>
              <a:t>结算参与机构通过</a:t>
            </a:r>
            <a:r>
              <a:rPr lang="en-US" altLang="zh-CN" sz="1400" b="1" dirty="0">
                <a:solidFill>
                  <a:srgbClr val="0070C0"/>
                </a:solidFill>
                <a:latin typeface="微软雅黑" pitchFamily="34" charset="-122"/>
                <a:ea typeface="微软雅黑" pitchFamily="34" charset="-122"/>
              </a:rPr>
              <a:t>D-COM</a:t>
            </a:r>
            <a:r>
              <a:rPr lang="zh-CN" altLang="en-US" sz="1400" b="1" dirty="0">
                <a:solidFill>
                  <a:srgbClr val="0070C0"/>
                </a:solidFill>
                <a:latin typeface="微软雅黑" pitchFamily="34" charset="-122"/>
                <a:ea typeface="微软雅黑" pitchFamily="34" charset="-122"/>
              </a:rPr>
              <a:t>网关提供的</a:t>
            </a:r>
            <a:r>
              <a:rPr lang="en-US" altLang="zh-CN" sz="1400" b="1" dirty="0">
                <a:solidFill>
                  <a:srgbClr val="0070C0"/>
                </a:solidFill>
                <a:latin typeface="微软雅黑" pitchFamily="34" charset="-122"/>
                <a:ea typeface="微软雅黑" pitchFamily="34" charset="-122"/>
              </a:rPr>
              <a:t>XML</a:t>
            </a:r>
            <a:r>
              <a:rPr lang="zh-CN" altLang="en-US" sz="1400" b="1" dirty="0">
                <a:solidFill>
                  <a:srgbClr val="0070C0"/>
                </a:solidFill>
                <a:latin typeface="微软雅黑" pitchFamily="34" charset="-122"/>
                <a:ea typeface="微软雅黑" pitchFamily="34" charset="-122"/>
              </a:rPr>
              <a:t>实时接口与中国结算深圳分公司港股通结算系统对接，日间申报业务</a:t>
            </a:r>
            <a:r>
              <a:rPr lang="zh-CN" altLang="en-US" sz="1400" b="1" dirty="0" smtClean="0">
                <a:solidFill>
                  <a:srgbClr val="0070C0"/>
                </a:solidFill>
                <a:latin typeface="微软雅黑" pitchFamily="34" charset="-122"/>
                <a:ea typeface="微软雅黑" pitchFamily="34" charset="-122"/>
              </a:rPr>
              <a:t>实时进行字段有效性检查并返回</a:t>
            </a:r>
            <a:r>
              <a:rPr lang="zh-CN" altLang="en-US" sz="1400" b="1" dirty="0">
                <a:solidFill>
                  <a:srgbClr val="0070C0"/>
                </a:solidFill>
                <a:latin typeface="微软雅黑" pitchFamily="34" charset="-122"/>
                <a:ea typeface="微软雅黑" pitchFamily="34" charset="-122"/>
              </a:rPr>
              <a:t>，处理结果在日终通过深市港股通结算数据文件反馈。</a:t>
            </a:r>
          </a:p>
        </p:txBody>
      </p:sp>
      <p:cxnSp>
        <p:nvCxnSpPr>
          <p:cNvPr id="35" name="直接连接符 34"/>
          <p:cNvCxnSpPr/>
          <p:nvPr/>
        </p:nvCxnSpPr>
        <p:spPr>
          <a:xfrm>
            <a:off x="5255053" y="5178676"/>
            <a:ext cx="3565419" cy="0"/>
          </a:xfrm>
          <a:prstGeom prst="line">
            <a:avLst/>
          </a:prstGeom>
          <a:noFill/>
          <a:ln w="38100" cap="flat" cmpd="sng" algn="ctr">
            <a:solidFill>
              <a:srgbClr val="0070C0"/>
            </a:solidFill>
            <a:prstDash val="solid"/>
          </a:ln>
          <a:effectLst/>
        </p:spPr>
      </p:cxnSp>
      <p:sp>
        <p:nvSpPr>
          <p:cNvPr id="36" name="TextBox 35"/>
          <p:cNvSpPr txBox="1"/>
          <p:nvPr/>
        </p:nvSpPr>
        <p:spPr>
          <a:xfrm>
            <a:off x="5148064" y="5392360"/>
            <a:ext cx="3888432" cy="932563"/>
          </a:xfrm>
          <a:prstGeom prst="rect">
            <a:avLst/>
          </a:prstGeom>
          <a:noFill/>
        </p:spPr>
        <p:txBody>
          <a:bodyPr wrap="square" rtlCol="0">
            <a:spAutoFit/>
          </a:bodyPr>
          <a:lstStyle/>
          <a:p>
            <a:pPr>
              <a:lnSpc>
                <a:spcPct val="130000"/>
              </a:lnSpc>
            </a:pPr>
            <a:r>
              <a:rPr lang="zh-CN" altLang="en-US" sz="1400" b="1" dirty="0">
                <a:solidFill>
                  <a:srgbClr val="0070C0"/>
                </a:solidFill>
                <a:latin typeface="微软雅黑" pitchFamily="34" charset="-122"/>
                <a:ea typeface="微软雅黑" pitchFamily="34" charset="-122"/>
              </a:rPr>
              <a:t>深市港股通结算业务市场参与人技术实施指引</a:t>
            </a:r>
            <a:r>
              <a:rPr lang="en-US" altLang="zh-CN" sz="1400" b="1" dirty="0">
                <a:solidFill>
                  <a:srgbClr val="0070C0"/>
                </a:solidFill>
                <a:latin typeface="微软雅黑" pitchFamily="34" charset="-122"/>
                <a:ea typeface="微软雅黑" pitchFamily="34" charset="-122"/>
              </a:rPr>
              <a:t>(</a:t>
            </a:r>
            <a:r>
              <a:rPr lang="en-US" altLang="zh-CN" sz="1400" b="1" dirty="0" smtClean="0">
                <a:solidFill>
                  <a:srgbClr val="0070C0"/>
                </a:solidFill>
                <a:latin typeface="微软雅黑" pitchFamily="34" charset="-122"/>
                <a:ea typeface="微软雅黑" pitchFamily="34" charset="-122"/>
              </a:rPr>
              <a:t>V0.99)</a:t>
            </a:r>
            <a:endParaRPr lang="en-US" altLang="zh-CN" sz="1400" b="1" dirty="0">
              <a:solidFill>
                <a:srgbClr val="0070C0"/>
              </a:solidFill>
              <a:latin typeface="微软雅黑" pitchFamily="34" charset="-122"/>
              <a:ea typeface="微软雅黑" pitchFamily="34" charset="-122"/>
            </a:endParaRPr>
          </a:p>
          <a:p>
            <a:pPr>
              <a:lnSpc>
                <a:spcPct val="130000"/>
              </a:lnSpc>
            </a:pPr>
            <a:r>
              <a:rPr lang="zh-CN" altLang="en-US" sz="1400" b="1" dirty="0">
                <a:solidFill>
                  <a:srgbClr val="0070C0"/>
                </a:solidFill>
                <a:latin typeface="微软雅黑" pitchFamily="34" charset="-122"/>
                <a:ea typeface="微软雅黑" pitchFamily="34" charset="-122"/>
              </a:rPr>
              <a:t>深市港股通</a:t>
            </a:r>
            <a:r>
              <a:rPr lang="en-US" altLang="zh-CN" sz="1400" b="1" dirty="0">
                <a:solidFill>
                  <a:srgbClr val="0070C0"/>
                </a:solidFill>
                <a:latin typeface="微软雅黑" pitchFamily="34" charset="-122"/>
                <a:ea typeface="微软雅黑" pitchFamily="34" charset="-122"/>
              </a:rPr>
              <a:t>XML</a:t>
            </a:r>
            <a:r>
              <a:rPr lang="zh-CN" altLang="en-US" sz="1400" b="1" dirty="0">
                <a:solidFill>
                  <a:srgbClr val="0070C0"/>
                </a:solidFill>
                <a:latin typeface="微软雅黑" pitchFamily="34" charset="-122"/>
                <a:ea typeface="微软雅黑" pitchFamily="34" charset="-122"/>
              </a:rPr>
              <a:t>报文接口规范</a:t>
            </a:r>
            <a:r>
              <a:rPr lang="en-US" altLang="zh-CN" sz="1400" b="1" dirty="0">
                <a:solidFill>
                  <a:srgbClr val="0070C0"/>
                </a:solidFill>
                <a:latin typeface="微软雅黑" pitchFamily="34" charset="-122"/>
                <a:ea typeface="微软雅黑" pitchFamily="34" charset="-122"/>
              </a:rPr>
              <a:t>(</a:t>
            </a:r>
            <a:r>
              <a:rPr lang="en-US" altLang="zh-CN" sz="1400" b="1" dirty="0" err="1">
                <a:solidFill>
                  <a:srgbClr val="0070C0"/>
                </a:solidFill>
                <a:latin typeface="微软雅黑" pitchFamily="34" charset="-122"/>
                <a:ea typeface="微软雅黑" pitchFamily="34" charset="-122"/>
              </a:rPr>
              <a:t>Ver</a:t>
            </a:r>
            <a:r>
              <a:rPr lang="en-US" altLang="zh-CN" sz="1400" b="1" dirty="0">
                <a:solidFill>
                  <a:srgbClr val="0070C0"/>
                </a:solidFill>
                <a:latin typeface="微软雅黑" pitchFamily="34" charset="-122"/>
                <a:ea typeface="微软雅黑" pitchFamily="34" charset="-122"/>
              </a:rPr>
              <a:t> 1.00)</a:t>
            </a:r>
          </a:p>
        </p:txBody>
      </p:sp>
      <p:cxnSp>
        <p:nvCxnSpPr>
          <p:cNvPr id="37" name="直接连接符 36"/>
          <p:cNvCxnSpPr/>
          <p:nvPr/>
        </p:nvCxnSpPr>
        <p:spPr>
          <a:xfrm>
            <a:off x="5255053" y="6297608"/>
            <a:ext cx="3565419" cy="0"/>
          </a:xfrm>
          <a:prstGeom prst="line">
            <a:avLst/>
          </a:prstGeom>
          <a:noFill/>
          <a:ln w="38100" cap="flat" cmpd="sng" algn="ctr">
            <a:solidFill>
              <a:srgbClr val="0070C0"/>
            </a:solidFill>
            <a:prstDash val="soli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arn(inVertical)">
                                      <p:cBhvr>
                                        <p:cTn id="16" dur="25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par>
                          <p:cTn id="22" fill="hold">
                            <p:stCondLst>
                              <p:cond delay="500"/>
                            </p:stCondLst>
                            <p:childTnLst>
                              <p:par>
                                <p:cTn id="23" presetID="16" presetClass="entr" presetSubtype="21"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arn(inVertical)">
                                      <p:cBhvr>
                                        <p:cTn id="25" dur="25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par>
                          <p:cTn id="31" fill="hold">
                            <p:stCondLst>
                              <p:cond delay="500"/>
                            </p:stCondLst>
                            <p:childTnLst>
                              <p:par>
                                <p:cTn id="32" presetID="16" presetClass="entr" presetSubtype="21" fill="hold"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barn(inVertical)">
                                      <p:cBhvr>
                                        <p:cTn id="34" dur="25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par>
                          <p:cTn id="40" fill="hold">
                            <p:stCondLst>
                              <p:cond delay="500"/>
                            </p:stCondLst>
                            <p:childTnLst>
                              <p:par>
                                <p:cTn id="41" presetID="16" presetClass="entr" presetSubtype="21" fill="hold"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barn(inVertical)">
                                      <p:cBhvr>
                                        <p:cTn id="43" dur="25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childTnLst>
                          </p:cTn>
                        </p:par>
                        <p:par>
                          <p:cTn id="49" fill="hold">
                            <p:stCondLst>
                              <p:cond delay="500"/>
                            </p:stCondLst>
                            <p:childTnLst>
                              <p:par>
                                <p:cTn id="50" presetID="16" presetClass="entr" presetSubtype="21" fill="hold"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barn(inVertical)">
                                      <p:cBhvr>
                                        <p:cTn id="52" dur="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2" grpId="0"/>
      <p:bldP spid="34"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76275" y="188913"/>
            <a:ext cx="8432800" cy="533400"/>
          </a:xfrm>
          <a:noFill/>
        </p:spPr>
        <p:txBody>
          <a:bodyPr anchor="b"/>
          <a:lstStyle/>
          <a:p>
            <a:r>
              <a:rPr lang="zh-CN" altLang="en-US" sz="2800" dirty="0" smtClean="0">
                <a:latin typeface="微软雅黑" pitchFamily="34" charset="-122"/>
                <a:ea typeface="微软雅黑" pitchFamily="34" charset="-122"/>
              </a:rPr>
              <a:t>小结</a:t>
            </a:r>
            <a:r>
              <a:rPr lang="en-US" altLang="zh-CN" sz="2800" dirty="0" smtClean="0">
                <a:latin typeface="微软雅黑" pitchFamily="34" charset="-122"/>
                <a:ea typeface="微软雅黑" pitchFamily="34" charset="-122"/>
              </a:rPr>
              <a:t>——</a:t>
            </a:r>
            <a:r>
              <a:rPr lang="zh-CN" altLang="en-US" sz="2800" dirty="0" smtClean="0">
                <a:latin typeface="微软雅黑" pitchFamily="34" charset="-122"/>
                <a:ea typeface="微软雅黑" pitchFamily="34" charset="-122"/>
              </a:rPr>
              <a:t>冻结业务</a:t>
            </a:r>
            <a:endParaRPr lang="zh-CN" altLang="en-US" sz="2800" dirty="0">
              <a:latin typeface="微软雅黑" pitchFamily="34" charset="-122"/>
              <a:ea typeface="微软雅黑" pitchFamily="34" charset="-122"/>
            </a:endParaRPr>
          </a:p>
        </p:txBody>
      </p:sp>
      <p:sp>
        <p:nvSpPr>
          <p:cNvPr id="8" name="矩形 7"/>
          <p:cNvSpPr/>
          <p:nvPr/>
        </p:nvSpPr>
        <p:spPr>
          <a:xfrm>
            <a:off x="683568" y="1196752"/>
            <a:ext cx="7200800" cy="4662815"/>
          </a:xfrm>
          <a:prstGeom prst="rect">
            <a:avLst/>
          </a:prstGeom>
        </p:spPr>
        <p:txBody>
          <a:bodyPr wrap="square">
            <a:spAutoFit/>
          </a:bodyPr>
          <a:lstStyle/>
          <a:p>
            <a:pPr algn="just">
              <a:lnSpc>
                <a:spcPct val="150000"/>
              </a:lnSpc>
            </a:pPr>
            <a:r>
              <a:rPr lang="zh-CN" altLang="zh-CN" dirty="0">
                <a:latin typeface="微软雅黑" pitchFamily="34" charset="-122"/>
                <a:ea typeface="微软雅黑" pitchFamily="34" charset="-122"/>
              </a:rPr>
              <a:t>冻结业务</a:t>
            </a:r>
            <a:r>
              <a:rPr lang="zh-CN" altLang="zh-CN" dirty="0" smtClean="0">
                <a:latin typeface="微软雅黑" pitchFamily="34" charset="-122"/>
                <a:ea typeface="微软雅黑" pitchFamily="34" charset="-122"/>
              </a:rPr>
              <a:t>涉及</a:t>
            </a:r>
            <a:r>
              <a:rPr lang="en-US" altLang="zh-CN" dirty="0">
                <a:latin typeface="微软雅黑" pitchFamily="34" charset="-122"/>
                <a:ea typeface="微软雅黑" pitchFamily="34" charset="-122"/>
              </a:rPr>
              <a:t>SZHK_YWHB</a:t>
            </a:r>
            <a:r>
              <a:rPr lang="zh-CN" altLang="zh-CN"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SZHK_SJSJG</a:t>
            </a:r>
            <a:r>
              <a:rPr lang="zh-CN" altLang="zh-CN"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SZHK_QTSL</a:t>
            </a:r>
            <a:r>
              <a:rPr lang="zh-CN" altLang="zh-CN" dirty="0">
                <a:latin typeface="微软雅黑" pitchFamily="34" charset="-122"/>
                <a:ea typeface="微软雅黑" pitchFamily="34" charset="-122"/>
              </a:rPr>
              <a:t>三个接口：</a:t>
            </a:r>
          </a:p>
          <a:p>
            <a:pPr algn="just">
              <a:lnSpc>
                <a:spcPct val="150000"/>
              </a:lnSpc>
            </a:pPr>
            <a:r>
              <a:rPr lang="en-US" altLang="zh-CN" dirty="0">
                <a:latin typeface="微软雅黑" pitchFamily="34" charset="-122"/>
                <a:ea typeface="微软雅黑" pitchFamily="34" charset="-122"/>
              </a:rPr>
              <a:t>1</a:t>
            </a:r>
            <a:r>
              <a:rPr lang="zh-CN" altLang="zh-CN" dirty="0" smtClean="0">
                <a:latin typeface="微软雅黑" pitchFamily="34" charset="-122"/>
                <a:ea typeface="微软雅黑" pitchFamily="34" charset="-122"/>
              </a:rPr>
              <a:t>）</a:t>
            </a:r>
            <a:r>
              <a:rPr lang="en-US" altLang="zh-CN" dirty="0">
                <a:latin typeface="微软雅黑" pitchFamily="34" charset="-122"/>
                <a:ea typeface="微软雅黑" pitchFamily="34" charset="-122"/>
              </a:rPr>
              <a:t>SZHK_YWHB</a:t>
            </a:r>
            <a:r>
              <a:rPr lang="zh-CN" altLang="zh-CN" dirty="0">
                <a:latin typeface="微软雅黑" pitchFamily="34" charset="-122"/>
                <a:ea typeface="微软雅黑" pitchFamily="34" charset="-122"/>
              </a:rPr>
              <a:t>，是对参与机构申报的冻结类指令的回报</a:t>
            </a:r>
            <a:r>
              <a:rPr lang="zh-CN" altLang="zh-CN"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a:p>
            <a:pPr algn="just">
              <a:lnSpc>
                <a:spcPct val="150000"/>
              </a:lnSpc>
            </a:pPr>
            <a:r>
              <a:rPr lang="en-US" altLang="zh-CN" dirty="0" smtClean="0">
                <a:latin typeface="微软雅黑" pitchFamily="34" charset="-122"/>
                <a:ea typeface="微软雅黑" pitchFamily="34" charset="-122"/>
              </a:rPr>
              <a:t>2</a:t>
            </a:r>
            <a:r>
              <a:rPr lang="zh-CN" altLang="zh-CN" dirty="0">
                <a:latin typeface="微软雅黑" pitchFamily="34" charset="-122"/>
                <a:ea typeface="微软雅黑" pitchFamily="34" charset="-122"/>
              </a:rPr>
              <a:t>）</a:t>
            </a:r>
            <a:r>
              <a:rPr lang="en-US" altLang="zh-CN" dirty="0">
                <a:latin typeface="微软雅黑" pitchFamily="34" charset="-122"/>
                <a:ea typeface="微软雅黑" pitchFamily="34" charset="-122"/>
              </a:rPr>
              <a:t>SZHK_SJSJG</a:t>
            </a:r>
            <a:r>
              <a:rPr lang="zh-CN" altLang="zh-CN" dirty="0">
                <a:latin typeface="微软雅黑" pitchFamily="34" charset="-122"/>
                <a:ea typeface="微软雅黑" pitchFamily="34" charset="-122"/>
              </a:rPr>
              <a:t>，是冻结的变更流水；</a:t>
            </a:r>
          </a:p>
          <a:p>
            <a:pPr algn="just">
              <a:lnSpc>
                <a:spcPct val="150000"/>
              </a:lnSpc>
            </a:pPr>
            <a:r>
              <a:rPr lang="en-US" altLang="zh-CN" dirty="0">
                <a:latin typeface="微软雅黑" pitchFamily="34" charset="-122"/>
                <a:ea typeface="微软雅黑" pitchFamily="34" charset="-122"/>
              </a:rPr>
              <a:t>3</a:t>
            </a:r>
            <a:r>
              <a:rPr lang="zh-CN" altLang="zh-CN" dirty="0" smtClean="0">
                <a:latin typeface="微软雅黑" pitchFamily="34" charset="-122"/>
                <a:ea typeface="微软雅黑" pitchFamily="34" charset="-122"/>
              </a:rPr>
              <a:t>）</a:t>
            </a:r>
            <a:r>
              <a:rPr lang="en-US" altLang="zh-CN" dirty="0">
                <a:latin typeface="微软雅黑" pitchFamily="34" charset="-122"/>
                <a:ea typeface="微软雅黑" pitchFamily="34" charset="-122"/>
              </a:rPr>
              <a:t>SZHK_QTSL</a:t>
            </a:r>
            <a:r>
              <a:rPr lang="zh-CN" altLang="zh-CN" dirty="0" smtClean="0">
                <a:latin typeface="微软雅黑" pitchFamily="34" charset="-122"/>
                <a:ea typeface="微软雅黑" pitchFamily="34" charset="-122"/>
              </a:rPr>
              <a:t>，是</a:t>
            </a:r>
            <a:r>
              <a:rPr lang="zh-CN" altLang="zh-CN" dirty="0">
                <a:latin typeface="微软雅黑" pitchFamily="34" charset="-122"/>
                <a:ea typeface="微软雅黑" pitchFamily="34" charset="-122"/>
              </a:rPr>
              <a:t>冻结和轮候冻结的对账</a:t>
            </a:r>
            <a:r>
              <a:rPr lang="zh-CN" altLang="zh-CN" dirty="0" smtClean="0">
                <a:latin typeface="微软雅黑" pitchFamily="34" charset="-122"/>
                <a:ea typeface="微软雅黑" pitchFamily="34" charset="-122"/>
              </a:rPr>
              <a:t>信息</a:t>
            </a:r>
            <a:r>
              <a:rPr lang="zh-CN" altLang="en-US"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a:p>
            <a:pPr algn="just">
              <a:lnSpc>
                <a:spcPct val="150000"/>
              </a:lnSpc>
            </a:pPr>
            <a:endParaRPr lang="zh-CN" altLang="zh-CN" dirty="0">
              <a:latin typeface="微软雅黑" pitchFamily="34" charset="-122"/>
              <a:ea typeface="微软雅黑" pitchFamily="34" charset="-122"/>
            </a:endParaRPr>
          </a:p>
          <a:p>
            <a:pPr algn="just">
              <a:lnSpc>
                <a:spcPct val="150000"/>
              </a:lnSpc>
            </a:pPr>
            <a:r>
              <a:rPr lang="zh-CN" altLang="zh-CN" dirty="0" smtClean="0">
                <a:latin typeface="微软雅黑" pitchFamily="34" charset="-122"/>
                <a:ea typeface="微软雅黑" pitchFamily="34" charset="-122"/>
              </a:rPr>
              <a:t>以上</a:t>
            </a:r>
            <a:r>
              <a:rPr lang="zh-CN" altLang="zh-CN" dirty="0">
                <a:latin typeface="微软雅黑" pitchFamily="34" charset="-122"/>
                <a:ea typeface="微软雅黑" pitchFamily="34" charset="-122"/>
              </a:rPr>
              <a:t>三个数据库中的相关数据，可以通过</a:t>
            </a:r>
            <a:r>
              <a:rPr lang="zh-CN" altLang="zh-CN" b="1" dirty="0">
                <a:latin typeface="微软雅黑" pitchFamily="34" charset="-122"/>
                <a:ea typeface="微软雅黑" pitchFamily="34" charset="-122"/>
              </a:rPr>
              <a:t>业务编号</a:t>
            </a:r>
            <a:r>
              <a:rPr lang="zh-CN" altLang="zh-CN" dirty="0">
                <a:latin typeface="微软雅黑" pitchFamily="34" charset="-122"/>
                <a:ea typeface="微软雅黑" pitchFamily="34" charset="-122"/>
              </a:rPr>
              <a:t>和</a:t>
            </a:r>
            <a:r>
              <a:rPr lang="zh-CN" altLang="zh-CN" b="1" dirty="0">
                <a:latin typeface="微软雅黑" pitchFamily="34" charset="-122"/>
                <a:ea typeface="微软雅黑" pitchFamily="34" charset="-122"/>
              </a:rPr>
              <a:t>冻结序号</a:t>
            </a:r>
            <a:r>
              <a:rPr lang="zh-CN" altLang="zh-CN" dirty="0">
                <a:latin typeface="微软雅黑" pitchFamily="34" charset="-122"/>
                <a:ea typeface="微软雅黑" pitchFamily="34" charset="-122"/>
              </a:rPr>
              <a:t>进行关联，来完整还原冻结业务的所有信息</a:t>
            </a:r>
            <a:r>
              <a:rPr lang="zh-CN" altLang="zh-CN"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a:p>
            <a:pPr algn="just">
              <a:lnSpc>
                <a:spcPct val="150000"/>
              </a:lnSpc>
            </a:pPr>
            <a:endParaRPr lang="zh-CN" altLang="zh-CN" dirty="0">
              <a:latin typeface="微软雅黑" pitchFamily="34" charset="-122"/>
              <a:ea typeface="微软雅黑" pitchFamily="34" charset="-122"/>
            </a:endParaRPr>
          </a:p>
          <a:p>
            <a:pPr algn="just">
              <a:lnSpc>
                <a:spcPct val="150000"/>
              </a:lnSpc>
            </a:pPr>
            <a:r>
              <a:rPr lang="zh-CN" altLang="zh-CN" dirty="0">
                <a:latin typeface="微软雅黑" pitchFamily="34" charset="-122"/>
                <a:ea typeface="微软雅黑" pitchFamily="34" charset="-122"/>
              </a:rPr>
              <a:t>冻结的变更流水中</a:t>
            </a:r>
            <a:r>
              <a:rPr lang="en-US" altLang="zh-CN" dirty="0">
                <a:latin typeface="微软雅黑" pitchFamily="34" charset="-122"/>
                <a:ea typeface="微软雅黑" pitchFamily="34" charset="-122"/>
              </a:rPr>
              <a:t>(SZHK_SJSJG)</a:t>
            </a:r>
            <a:r>
              <a:rPr lang="zh-CN" altLang="zh-CN" dirty="0">
                <a:latin typeface="微软雅黑" pitchFamily="34" charset="-122"/>
                <a:ea typeface="微软雅黑" pitchFamily="34" charset="-122"/>
              </a:rPr>
              <a:t>，对于资金解冻业务，</a:t>
            </a:r>
            <a:r>
              <a:rPr lang="en-US" altLang="zh-CN" dirty="0">
                <a:latin typeface="微软雅黑" pitchFamily="34" charset="-122"/>
                <a:ea typeface="微软雅黑" pitchFamily="34" charset="-122"/>
              </a:rPr>
              <a:t>T</a:t>
            </a:r>
            <a:r>
              <a:rPr lang="zh-CN" altLang="zh-CN" dirty="0">
                <a:latin typeface="微软雅黑" pitchFamily="34" charset="-122"/>
                <a:ea typeface="微软雅黑" pitchFamily="34" charset="-122"/>
              </a:rPr>
              <a:t>日完成解冻资金清算，在</a:t>
            </a:r>
            <a:r>
              <a:rPr lang="en-US" altLang="zh-CN" dirty="0">
                <a:latin typeface="微软雅黑" pitchFamily="34" charset="-122"/>
                <a:ea typeface="微软雅黑" pitchFamily="34" charset="-122"/>
              </a:rPr>
              <a:t>T+1</a:t>
            </a:r>
            <a:r>
              <a:rPr lang="zh-CN" altLang="zh-CN" dirty="0">
                <a:latin typeface="微软雅黑" pitchFamily="34" charset="-122"/>
                <a:ea typeface="微软雅黑" pitchFamily="34" charset="-122"/>
              </a:rPr>
              <a:t>日才完成真正的资金交收，因此资金解冻业务的清算日期为当前工作日，交收日期为下一工作日。</a:t>
            </a: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xmlns="" val="33447373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b="1" dirty="0" smtClean="0">
                <a:latin typeface="微软雅黑" pitchFamily="34" charset="-122"/>
                <a:ea typeface="微软雅黑" pitchFamily="34" charset="-122"/>
              </a:rPr>
              <a:t>转托管业务</a:t>
            </a:r>
            <a:endParaRPr lang="zh-CN" altLang="en-US" b="1" dirty="0">
              <a:latin typeface="微软雅黑" pitchFamily="34" charset="-122"/>
              <a:ea typeface="微软雅黑" pitchFamily="34" charset="-122"/>
            </a:endParaRPr>
          </a:p>
        </p:txBody>
      </p:sp>
      <p:sp>
        <p:nvSpPr>
          <p:cNvPr id="2" name="文本占位符 1"/>
          <p:cNvSpPr>
            <a:spLocks noGrp="1"/>
          </p:cNvSpPr>
          <p:nvPr>
            <p:ph type="body" idx="1"/>
          </p:nvPr>
        </p:nvSpPr>
        <p:spPr/>
        <p:txBody>
          <a:bodyPr/>
          <a:lstStyle/>
          <a:p>
            <a:r>
              <a:rPr lang="en-US" altLang="zh-CN" sz="3600" dirty="0" smtClean="0">
                <a:latin typeface="微软雅黑" pitchFamily="34" charset="-122"/>
                <a:ea typeface="微软雅黑" pitchFamily="34" charset="-122"/>
              </a:rPr>
              <a:t>3.3</a:t>
            </a:r>
            <a:endParaRPr lang="zh-CN" altLang="en-US" sz="3600" dirty="0">
              <a:latin typeface="微软雅黑" pitchFamily="34" charset="-122"/>
              <a:ea typeface="微软雅黑" pitchFamily="34" charset="-122"/>
            </a:endParaRPr>
          </a:p>
        </p:txBody>
      </p:sp>
    </p:spTree>
    <p:extLst>
      <p:ext uri="{BB962C8B-B14F-4D97-AF65-F5344CB8AC3E}">
        <p14:creationId xmlns:p14="http://schemas.microsoft.com/office/powerpoint/2010/main" xmlns="" val="10745498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8"/>
          <p:cNvSpPr txBox="1">
            <a:spLocks noChangeArrowheads="1"/>
          </p:cNvSpPr>
          <p:nvPr/>
        </p:nvSpPr>
        <p:spPr bwMode="auto">
          <a:xfrm>
            <a:off x="579438" y="260350"/>
            <a:ext cx="7232650"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charset="-122"/>
              </a:defRPr>
            </a:lvl1pPr>
            <a:lvl2pPr>
              <a:defRPr sz="2800">
                <a:solidFill>
                  <a:schemeClr val="tx1"/>
                </a:solidFill>
                <a:latin typeface="Calibri" pitchFamily="34" charset="0"/>
                <a:ea typeface="宋体" charset="-122"/>
              </a:defRPr>
            </a:lvl2pPr>
            <a:lvl3pPr>
              <a:defRPr sz="2400">
                <a:solidFill>
                  <a:schemeClr val="tx1"/>
                </a:solidFill>
                <a:latin typeface="Calibri" pitchFamily="34" charset="0"/>
                <a:ea typeface="宋体" charset="-122"/>
              </a:defRPr>
            </a:lvl3pPr>
            <a:lvl4pPr>
              <a:defRPr sz="2000">
                <a:solidFill>
                  <a:schemeClr val="tx1"/>
                </a:solidFill>
                <a:latin typeface="Calibri" pitchFamily="34" charset="0"/>
                <a:ea typeface="宋体" charset="-122"/>
              </a:defRPr>
            </a:lvl4pPr>
            <a:lvl5pPr>
              <a:defRPr sz="2000">
                <a:solidFill>
                  <a:schemeClr val="tx1"/>
                </a:solidFill>
                <a:latin typeface="Calibri" pitchFamily="34" charset="0"/>
                <a:ea typeface="宋体" charset="-122"/>
              </a:defRPr>
            </a:lvl5pPr>
            <a:lvl6pPr eaLnBrk="0" fontAlgn="base" hangingPunct="0">
              <a:spcAft>
                <a:spcPct val="0"/>
              </a:spcAft>
              <a:buFont typeface="Arial" charset="0"/>
              <a:buChar char="»"/>
              <a:defRPr sz="2000">
                <a:solidFill>
                  <a:schemeClr val="tx1"/>
                </a:solidFill>
                <a:latin typeface="Calibri" pitchFamily="34" charset="0"/>
                <a:ea typeface="宋体" charset="-122"/>
              </a:defRPr>
            </a:lvl6pPr>
            <a:lvl7pPr eaLnBrk="0" fontAlgn="base" hangingPunct="0">
              <a:spcAft>
                <a:spcPct val="0"/>
              </a:spcAft>
              <a:buFont typeface="Arial" charset="0"/>
              <a:buChar char="»"/>
              <a:defRPr sz="2000">
                <a:solidFill>
                  <a:schemeClr val="tx1"/>
                </a:solidFill>
                <a:latin typeface="Calibri" pitchFamily="34" charset="0"/>
                <a:ea typeface="宋体" charset="-122"/>
              </a:defRPr>
            </a:lvl7pPr>
            <a:lvl8pPr eaLnBrk="0" fontAlgn="base" hangingPunct="0">
              <a:spcAft>
                <a:spcPct val="0"/>
              </a:spcAft>
              <a:buFont typeface="Arial" charset="0"/>
              <a:buChar char="»"/>
              <a:defRPr sz="2000">
                <a:solidFill>
                  <a:schemeClr val="tx1"/>
                </a:solidFill>
                <a:latin typeface="Calibri" pitchFamily="34" charset="0"/>
                <a:ea typeface="宋体" charset="-122"/>
              </a:defRPr>
            </a:lvl8pPr>
            <a:lvl9pPr eaLnBrk="0" fontAlgn="base" hangingPunct="0">
              <a:spcAft>
                <a:spcPct val="0"/>
              </a:spcAft>
              <a:buFont typeface="Arial" charset="0"/>
              <a:buChar char="»"/>
              <a:defRPr sz="2000">
                <a:solidFill>
                  <a:schemeClr val="tx1"/>
                </a:solidFill>
                <a:latin typeface="Calibri" pitchFamily="34" charset="0"/>
                <a:ea typeface="宋体" charset="-122"/>
              </a:defRPr>
            </a:lvl9pPr>
          </a:lstStyle>
          <a:p>
            <a:pPr marL="0" lvl="1" indent="-285750" eaLnBrk="1" hangingPunct="1">
              <a:lnSpc>
                <a:spcPct val="120000"/>
              </a:lnSpc>
            </a:pPr>
            <a:r>
              <a:rPr lang="zh-CN" altLang="en-US" b="1" dirty="0">
                <a:solidFill>
                  <a:schemeClr val="bg1"/>
                </a:solidFill>
                <a:latin typeface="微软雅黑" pitchFamily="34" charset="-122"/>
                <a:ea typeface="微软雅黑" pitchFamily="34" charset="-122"/>
              </a:rPr>
              <a:t>转托管业务分类</a:t>
            </a:r>
            <a:endParaRPr lang="zh-CN" altLang="en-US" sz="2400" b="1" dirty="0">
              <a:solidFill>
                <a:schemeClr val="bg1"/>
              </a:solidFill>
              <a:latin typeface="微软雅黑" pitchFamily="34" charset="-122"/>
              <a:ea typeface="微软雅黑" pitchFamily="34" charset="-122"/>
            </a:endParaRPr>
          </a:p>
        </p:txBody>
      </p:sp>
      <p:sp>
        <p:nvSpPr>
          <p:cNvPr id="8197" name="矩形 1"/>
          <p:cNvSpPr>
            <a:spLocks noChangeArrowheads="1"/>
          </p:cNvSpPr>
          <p:nvPr/>
        </p:nvSpPr>
        <p:spPr bwMode="auto">
          <a:xfrm>
            <a:off x="395536" y="1587564"/>
            <a:ext cx="7544519" cy="3785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4450" lvl="1">
              <a:lnSpc>
                <a:spcPct val="150000"/>
              </a:lnSpc>
              <a:buClr>
                <a:srgbClr val="FF0000"/>
              </a:buClr>
            </a:pPr>
            <a:r>
              <a:rPr lang="zh-CN" altLang="en-US" sz="2000" b="1" dirty="0" smtClean="0">
                <a:latin typeface="微软雅黑" pitchFamily="34" charset="-122"/>
                <a:ea typeface="微软雅黑" pitchFamily="34" charset="-122"/>
              </a:rPr>
              <a:t>报</a:t>
            </a:r>
            <a:r>
              <a:rPr lang="zh-CN" altLang="en-US" sz="2000" b="1" dirty="0">
                <a:latin typeface="微软雅黑" pitchFamily="34" charset="-122"/>
                <a:ea typeface="微软雅黑" pitchFamily="34" charset="-122"/>
              </a:rPr>
              <a:t>盘转托管：</a:t>
            </a:r>
            <a:r>
              <a:rPr lang="zh-CN" altLang="en-US" sz="2000" dirty="0">
                <a:latin typeface="微软雅黑" pitchFamily="34" charset="-122"/>
                <a:ea typeface="微软雅黑" pitchFamily="34" charset="-122"/>
              </a:rPr>
              <a:t>通过</a:t>
            </a:r>
            <a:r>
              <a:rPr lang="en-US" altLang="zh-CN" sz="2000" dirty="0">
                <a:latin typeface="微软雅黑" pitchFamily="34" charset="-122"/>
                <a:ea typeface="微软雅黑" pitchFamily="34" charset="-122"/>
              </a:rPr>
              <a:t>D-COM</a:t>
            </a:r>
            <a:r>
              <a:rPr lang="zh-CN" altLang="en-US" sz="2000" dirty="0" smtClean="0">
                <a:latin typeface="微软雅黑" pitchFamily="34" charset="-122"/>
                <a:ea typeface="微软雅黑" pitchFamily="34" charset="-122"/>
              </a:rPr>
              <a:t>申报单</a:t>
            </a:r>
            <a:r>
              <a:rPr lang="zh-CN" altLang="en-US" sz="2000" dirty="0">
                <a:latin typeface="微软雅黑" pitchFamily="34" charset="-122"/>
                <a:ea typeface="微软雅黑" pitchFamily="34" charset="-122"/>
              </a:rPr>
              <a:t>笔转托管，支持模糊转托管</a:t>
            </a:r>
            <a:r>
              <a:rPr lang="zh-CN" altLang="en-US" sz="2000" dirty="0" smtClean="0">
                <a:latin typeface="微软雅黑" pitchFamily="34" charset="-122"/>
                <a:ea typeface="微软雅黑" pitchFamily="34" charset="-122"/>
              </a:rPr>
              <a:t>申报</a:t>
            </a:r>
            <a:endParaRPr lang="en-US" altLang="zh-CN" sz="2000" dirty="0" smtClean="0">
              <a:latin typeface="微软雅黑" pitchFamily="34" charset="-122"/>
              <a:ea typeface="微软雅黑" pitchFamily="34" charset="-122"/>
            </a:endParaRPr>
          </a:p>
          <a:p>
            <a:pPr marL="44450" lvl="1">
              <a:lnSpc>
                <a:spcPct val="150000"/>
              </a:lnSpc>
              <a:buClr>
                <a:srgbClr val="FF0000"/>
              </a:buClr>
            </a:pPr>
            <a:endParaRPr lang="en-US" altLang="zh-CN" sz="2000" dirty="0" smtClean="0">
              <a:latin typeface="微软雅黑" pitchFamily="34" charset="-122"/>
              <a:ea typeface="微软雅黑" pitchFamily="34" charset="-122"/>
            </a:endParaRPr>
          </a:p>
          <a:p>
            <a:pPr marL="44450" lvl="1">
              <a:lnSpc>
                <a:spcPct val="150000"/>
              </a:lnSpc>
              <a:buClr>
                <a:srgbClr val="FF0000"/>
              </a:buClr>
            </a:pPr>
            <a:r>
              <a:rPr lang="zh-CN" altLang="en-US" sz="2000" b="1" dirty="0">
                <a:latin typeface="微软雅黑" pitchFamily="34" charset="-122"/>
                <a:ea typeface="微软雅黑" pitchFamily="34" charset="-122"/>
              </a:rPr>
              <a:t>转托管反向调整</a:t>
            </a:r>
            <a:r>
              <a:rPr lang="zh-CN" altLang="en-US" sz="2000" b="1"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若发现填错转入托管单元但股份已成功转托管，可在原托管单元申报反向调整，将股份转回原托管单元</a:t>
            </a:r>
            <a:endParaRPr lang="en-US" altLang="zh-CN" sz="2000" dirty="0" smtClean="0">
              <a:latin typeface="微软雅黑" pitchFamily="34" charset="-122"/>
              <a:ea typeface="微软雅黑" pitchFamily="34" charset="-122"/>
            </a:endParaRPr>
          </a:p>
          <a:p>
            <a:pPr marL="44450" lvl="1">
              <a:lnSpc>
                <a:spcPct val="150000"/>
              </a:lnSpc>
              <a:buClr>
                <a:srgbClr val="FF0000"/>
              </a:buClr>
            </a:pPr>
            <a:endParaRPr lang="en-US" altLang="zh-CN" sz="2000" dirty="0">
              <a:latin typeface="微软雅黑" pitchFamily="34" charset="-122"/>
              <a:ea typeface="微软雅黑" pitchFamily="34" charset="-122"/>
            </a:endParaRPr>
          </a:p>
          <a:p>
            <a:pPr marL="44450" lvl="1">
              <a:lnSpc>
                <a:spcPct val="150000"/>
              </a:lnSpc>
              <a:buClr>
                <a:srgbClr val="FF0000"/>
              </a:buClr>
            </a:pPr>
            <a:r>
              <a:rPr lang="zh-CN" altLang="en-US" sz="2000" b="1" dirty="0">
                <a:latin typeface="微软雅黑" pitchFamily="34" charset="-122"/>
                <a:ea typeface="微软雅黑" pitchFamily="34" charset="-122"/>
              </a:rPr>
              <a:t>柜台转托管：</a:t>
            </a:r>
            <a:r>
              <a:rPr lang="zh-CN" altLang="en-US" sz="2000" dirty="0" smtClean="0">
                <a:latin typeface="微软雅黑" pitchFamily="34" charset="-122"/>
                <a:ea typeface="微软雅黑" pitchFamily="34" charset="-122"/>
              </a:rPr>
              <a:t>通过我司柜台办理单笔</a:t>
            </a:r>
            <a:r>
              <a:rPr lang="zh-CN" altLang="en-US" sz="2000" dirty="0">
                <a:latin typeface="微软雅黑" pitchFamily="34" charset="-122"/>
                <a:ea typeface="微软雅黑" pitchFamily="34" charset="-122"/>
              </a:rPr>
              <a:t>转托</a:t>
            </a:r>
            <a:r>
              <a:rPr lang="zh-CN" altLang="en-US" sz="2000" dirty="0" smtClean="0">
                <a:latin typeface="微软雅黑" pitchFamily="34" charset="-122"/>
                <a:ea typeface="微软雅黑" pitchFamily="34" charset="-122"/>
              </a:rPr>
              <a:t>管</a:t>
            </a:r>
            <a:endParaRPr lang="en-US" altLang="zh-CN" sz="2000" dirty="0" smtClean="0">
              <a:latin typeface="微软雅黑" pitchFamily="34" charset="-122"/>
              <a:ea typeface="微软雅黑" pitchFamily="34" charset="-122"/>
            </a:endParaRPr>
          </a:p>
          <a:p>
            <a:pPr marL="44450" lvl="1">
              <a:lnSpc>
                <a:spcPct val="150000"/>
              </a:lnSpc>
              <a:buClr>
                <a:srgbClr val="FF0000"/>
              </a:buClr>
            </a:pPr>
            <a:endParaRPr lang="en-US" altLang="zh-CN" sz="2000" dirty="0">
              <a:latin typeface="微软雅黑" pitchFamily="34" charset="-122"/>
              <a:ea typeface="微软雅黑" pitchFamily="34" charset="-122"/>
            </a:endParaRPr>
          </a:p>
          <a:p>
            <a:pPr marL="44450" lvl="1">
              <a:lnSpc>
                <a:spcPct val="150000"/>
              </a:lnSpc>
              <a:buClr>
                <a:srgbClr val="FF0000"/>
              </a:buClr>
            </a:pPr>
            <a:r>
              <a:rPr lang="zh-CN" altLang="en-US" sz="2000" b="1" dirty="0">
                <a:latin typeface="微软雅黑" pitchFamily="34" charset="-122"/>
                <a:ea typeface="微软雅黑" pitchFamily="34" charset="-122"/>
              </a:rPr>
              <a:t>整体席位转托管：</a:t>
            </a:r>
            <a:r>
              <a:rPr lang="zh-CN" altLang="en-US" sz="2000" dirty="0">
                <a:latin typeface="微软雅黑" pitchFamily="34" charset="-122"/>
                <a:ea typeface="微软雅黑" pitchFamily="34" charset="-122"/>
              </a:rPr>
              <a:t>将席位上所有的证券和权益进行转托</a:t>
            </a:r>
            <a:r>
              <a:rPr lang="zh-CN" altLang="en-US" sz="2000" dirty="0" smtClean="0">
                <a:latin typeface="微软雅黑" pitchFamily="34" charset="-122"/>
                <a:ea typeface="微软雅黑" pitchFamily="34" charset="-122"/>
              </a:rPr>
              <a:t>管</a:t>
            </a:r>
            <a:endParaRPr lang="en-US" altLang="zh-CN" sz="2000" dirty="0">
              <a:latin typeface="微软雅黑" pitchFamily="34" charset="-122"/>
              <a:ea typeface="微软雅黑" pitchFamily="34" charset="-122"/>
            </a:endParaRPr>
          </a:p>
        </p:txBody>
      </p:sp>
    </p:spTree>
    <p:extLst>
      <p:ext uri="{BB962C8B-B14F-4D97-AF65-F5344CB8AC3E}">
        <p14:creationId xmlns:p14="http://schemas.microsoft.com/office/powerpoint/2010/main" xmlns="" val="8947922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8"/>
          <p:cNvSpPr txBox="1">
            <a:spLocks noChangeArrowheads="1"/>
          </p:cNvSpPr>
          <p:nvPr/>
        </p:nvSpPr>
        <p:spPr bwMode="auto">
          <a:xfrm>
            <a:off x="579438" y="260350"/>
            <a:ext cx="7232650"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charset="-122"/>
              </a:defRPr>
            </a:lvl1pPr>
            <a:lvl2pPr>
              <a:defRPr sz="2800">
                <a:solidFill>
                  <a:schemeClr val="tx1"/>
                </a:solidFill>
                <a:latin typeface="Calibri" pitchFamily="34" charset="0"/>
                <a:ea typeface="宋体" charset="-122"/>
              </a:defRPr>
            </a:lvl2pPr>
            <a:lvl3pPr>
              <a:defRPr sz="2400">
                <a:solidFill>
                  <a:schemeClr val="tx1"/>
                </a:solidFill>
                <a:latin typeface="Calibri" pitchFamily="34" charset="0"/>
                <a:ea typeface="宋体" charset="-122"/>
              </a:defRPr>
            </a:lvl3pPr>
            <a:lvl4pPr>
              <a:defRPr sz="2000">
                <a:solidFill>
                  <a:schemeClr val="tx1"/>
                </a:solidFill>
                <a:latin typeface="Calibri" pitchFamily="34" charset="0"/>
                <a:ea typeface="宋体" charset="-122"/>
              </a:defRPr>
            </a:lvl4pPr>
            <a:lvl5pPr>
              <a:defRPr sz="2000">
                <a:solidFill>
                  <a:schemeClr val="tx1"/>
                </a:solidFill>
                <a:latin typeface="Calibri" pitchFamily="34" charset="0"/>
                <a:ea typeface="宋体" charset="-122"/>
              </a:defRPr>
            </a:lvl5pPr>
            <a:lvl6pPr eaLnBrk="0" fontAlgn="base" hangingPunct="0">
              <a:spcAft>
                <a:spcPct val="0"/>
              </a:spcAft>
              <a:buFont typeface="Arial" charset="0"/>
              <a:buChar char="»"/>
              <a:defRPr sz="2000">
                <a:solidFill>
                  <a:schemeClr val="tx1"/>
                </a:solidFill>
                <a:latin typeface="Calibri" pitchFamily="34" charset="0"/>
                <a:ea typeface="宋体" charset="-122"/>
              </a:defRPr>
            </a:lvl6pPr>
            <a:lvl7pPr eaLnBrk="0" fontAlgn="base" hangingPunct="0">
              <a:spcAft>
                <a:spcPct val="0"/>
              </a:spcAft>
              <a:buFont typeface="Arial" charset="0"/>
              <a:buChar char="»"/>
              <a:defRPr sz="2000">
                <a:solidFill>
                  <a:schemeClr val="tx1"/>
                </a:solidFill>
                <a:latin typeface="Calibri" pitchFamily="34" charset="0"/>
                <a:ea typeface="宋体" charset="-122"/>
              </a:defRPr>
            </a:lvl7pPr>
            <a:lvl8pPr eaLnBrk="0" fontAlgn="base" hangingPunct="0">
              <a:spcAft>
                <a:spcPct val="0"/>
              </a:spcAft>
              <a:buFont typeface="Arial" charset="0"/>
              <a:buChar char="»"/>
              <a:defRPr sz="2000">
                <a:solidFill>
                  <a:schemeClr val="tx1"/>
                </a:solidFill>
                <a:latin typeface="Calibri" pitchFamily="34" charset="0"/>
                <a:ea typeface="宋体" charset="-122"/>
              </a:defRPr>
            </a:lvl8pPr>
            <a:lvl9pPr eaLnBrk="0" fontAlgn="base" hangingPunct="0">
              <a:spcAft>
                <a:spcPct val="0"/>
              </a:spcAft>
              <a:buFont typeface="Arial" charset="0"/>
              <a:buChar char="»"/>
              <a:defRPr sz="2000">
                <a:solidFill>
                  <a:schemeClr val="tx1"/>
                </a:solidFill>
                <a:latin typeface="Calibri" pitchFamily="34" charset="0"/>
                <a:ea typeface="宋体" charset="-122"/>
              </a:defRPr>
            </a:lvl9pPr>
          </a:lstStyle>
          <a:p>
            <a:pPr marL="0" lvl="1" indent="-285750" eaLnBrk="1" hangingPunct="1">
              <a:lnSpc>
                <a:spcPct val="120000"/>
              </a:lnSpc>
            </a:pPr>
            <a:r>
              <a:rPr lang="zh-CN" altLang="en-US" b="1" dirty="0" smtClean="0">
                <a:solidFill>
                  <a:schemeClr val="bg1"/>
                </a:solidFill>
                <a:latin typeface="微软雅黑" pitchFamily="34" charset="-122"/>
                <a:ea typeface="微软雅黑" pitchFamily="34" charset="-122"/>
              </a:rPr>
              <a:t>报盘转托管案例</a:t>
            </a:r>
            <a:endParaRPr lang="zh-CN" altLang="en-US" b="1" dirty="0">
              <a:solidFill>
                <a:schemeClr val="bg1"/>
              </a:solidFill>
              <a:latin typeface="微软雅黑" pitchFamily="34" charset="-122"/>
              <a:ea typeface="微软雅黑" pitchFamily="34" charset="-122"/>
            </a:endParaRPr>
          </a:p>
        </p:txBody>
      </p:sp>
      <p:pic>
        <p:nvPicPr>
          <p:cNvPr id="2355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60500" y="1557338"/>
            <a:ext cx="711200" cy="642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矩形 22"/>
          <p:cNvSpPr/>
          <p:nvPr/>
        </p:nvSpPr>
        <p:spPr>
          <a:xfrm>
            <a:off x="2317750" y="1700213"/>
            <a:ext cx="4572000" cy="428625"/>
          </a:xfrm>
          <a:prstGeom prst="rect">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600" dirty="0">
                <a:solidFill>
                  <a:schemeClr val="bg1"/>
                </a:solidFill>
                <a:latin typeface="微软雅黑" panose="020B0503020204020204" pitchFamily="34" charset="-122"/>
                <a:ea typeface="微软雅黑" panose="020B0503020204020204" pitchFamily="34" charset="-122"/>
              </a:rPr>
              <a:t>账户</a:t>
            </a:r>
            <a:r>
              <a:rPr lang="zh-CN" altLang="en-US" sz="1600" dirty="0" smtClean="0">
                <a:solidFill>
                  <a:schemeClr val="bg1"/>
                </a:solidFill>
                <a:latin typeface="微软雅黑" panose="020B0503020204020204" pitchFamily="34" charset="-122"/>
                <a:ea typeface="微软雅黑" panose="020B0503020204020204" pitchFamily="34" charset="-122"/>
              </a:rPr>
              <a:t>：</a:t>
            </a:r>
            <a:r>
              <a:rPr lang="en-US" altLang="zh-CN" sz="16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0000000001</a:t>
            </a:r>
            <a:endParaRPr lang="zh-CN" altLang="zh-CN" sz="16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虚尾箭头 23"/>
          <p:cNvSpPr/>
          <p:nvPr/>
        </p:nvSpPr>
        <p:spPr>
          <a:xfrm>
            <a:off x="3995738" y="3771900"/>
            <a:ext cx="1357312" cy="571500"/>
          </a:xfrm>
          <a:prstGeom prst="stripedRightArrow">
            <a:avLst/>
          </a:prstGeom>
          <a:solidFill>
            <a:schemeClr val="tx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itchFamily="34" charset="-122"/>
              <a:ea typeface="微软雅黑" pitchFamily="34" charset="-122"/>
            </a:endParaRPr>
          </a:p>
        </p:txBody>
      </p:sp>
      <p:grpSp>
        <p:nvGrpSpPr>
          <p:cNvPr id="23561" name="组合 24"/>
          <p:cNvGrpSpPr>
            <a:grpSpLocks/>
          </p:cNvGrpSpPr>
          <p:nvPr/>
        </p:nvGrpSpPr>
        <p:grpSpPr bwMode="auto">
          <a:xfrm>
            <a:off x="708025" y="2771775"/>
            <a:ext cx="3143250" cy="2643188"/>
            <a:chOff x="857224" y="2071678"/>
            <a:chExt cx="3143272" cy="2643206"/>
          </a:xfrm>
        </p:grpSpPr>
        <p:sp>
          <p:nvSpPr>
            <p:cNvPr id="26" name="圆角矩形 25"/>
            <p:cNvSpPr/>
            <p:nvPr/>
          </p:nvSpPr>
          <p:spPr>
            <a:xfrm>
              <a:off x="857224" y="2071678"/>
              <a:ext cx="3143272" cy="2643206"/>
            </a:xfrm>
            <a:prstGeom prst="round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1600" dirty="0">
                <a:solidFill>
                  <a:schemeClr val="tx1"/>
                </a:solidFill>
                <a:latin typeface="微软雅黑" pitchFamily="34" charset="-122"/>
                <a:ea typeface="微软雅黑" pitchFamily="34" charset="-122"/>
              </a:endParaRPr>
            </a:p>
          </p:txBody>
        </p:sp>
        <p:sp>
          <p:nvSpPr>
            <p:cNvPr id="23568" name="TextBox 8"/>
            <p:cNvSpPr txBox="1">
              <a:spLocks noChangeArrowheads="1"/>
            </p:cNvSpPr>
            <p:nvPr/>
          </p:nvSpPr>
          <p:spPr bwMode="auto">
            <a:xfrm>
              <a:off x="1285852" y="2263967"/>
              <a:ext cx="214314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charset="-122"/>
                </a:defRPr>
              </a:lvl1pPr>
              <a:lvl2pPr>
                <a:defRPr sz="2800">
                  <a:solidFill>
                    <a:schemeClr val="tx1"/>
                  </a:solidFill>
                  <a:latin typeface="Calibri" pitchFamily="34" charset="0"/>
                  <a:ea typeface="宋体" charset="-122"/>
                </a:defRPr>
              </a:lvl2pPr>
              <a:lvl3pPr>
                <a:defRPr sz="2400">
                  <a:solidFill>
                    <a:schemeClr val="tx1"/>
                  </a:solidFill>
                  <a:latin typeface="Calibri" pitchFamily="34" charset="0"/>
                  <a:ea typeface="宋体" charset="-122"/>
                </a:defRPr>
              </a:lvl3pPr>
              <a:lvl4pPr>
                <a:defRPr sz="2000">
                  <a:solidFill>
                    <a:schemeClr val="tx1"/>
                  </a:solidFill>
                  <a:latin typeface="Calibri" pitchFamily="34" charset="0"/>
                  <a:ea typeface="宋体" charset="-122"/>
                </a:defRPr>
              </a:lvl4pPr>
              <a:lvl5pPr>
                <a:defRPr sz="2000">
                  <a:solidFill>
                    <a:schemeClr val="tx1"/>
                  </a:solidFill>
                  <a:latin typeface="Calibri" pitchFamily="34" charset="0"/>
                  <a:ea typeface="宋体" charset="-122"/>
                </a:defRPr>
              </a:lvl5pPr>
              <a:lvl6pPr eaLnBrk="0" fontAlgn="base" hangingPunct="0">
                <a:spcAft>
                  <a:spcPct val="0"/>
                </a:spcAft>
                <a:buFont typeface="Arial" charset="0"/>
                <a:buChar char="»"/>
                <a:defRPr sz="2000">
                  <a:solidFill>
                    <a:schemeClr val="tx1"/>
                  </a:solidFill>
                  <a:latin typeface="Calibri" pitchFamily="34" charset="0"/>
                  <a:ea typeface="宋体" charset="-122"/>
                </a:defRPr>
              </a:lvl6pPr>
              <a:lvl7pPr eaLnBrk="0" fontAlgn="base" hangingPunct="0">
                <a:spcAft>
                  <a:spcPct val="0"/>
                </a:spcAft>
                <a:buFont typeface="Arial" charset="0"/>
                <a:buChar char="»"/>
                <a:defRPr sz="2000">
                  <a:solidFill>
                    <a:schemeClr val="tx1"/>
                  </a:solidFill>
                  <a:latin typeface="Calibri" pitchFamily="34" charset="0"/>
                  <a:ea typeface="宋体" charset="-122"/>
                </a:defRPr>
              </a:lvl7pPr>
              <a:lvl8pPr eaLnBrk="0" fontAlgn="base" hangingPunct="0">
                <a:spcAft>
                  <a:spcPct val="0"/>
                </a:spcAft>
                <a:buFont typeface="Arial" charset="0"/>
                <a:buChar char="»"/>
                <a:defRPr sz="2000">
                  <a:solidFill>
                    <a:schemeClr val="tx1"/>
                  </a:solidFill>
                  <a:latin typeface="Calibri" pitchFamily="34" charset="0"/>
                  <a:ea typeface="宋体" charset="-122"/>
                </a:defRPr>
              </a:lvl8pPr>
              <a:lvl9pPr eaLnBrk="0" fontAlgn="base" hangingPunct="0">
                <a:spcAft>
                  <a:spcPct val="0"/>
                </a:spcAft>
                <a:buFont typeface="Arial" charset="0"/>
                <a:buChar char="»"/>
                <a:defRPr sz="2000">
                  <a:solidFill>
                    <a:schemeClr val="tx1"/>
                  </a:solidFill>
                  <a:latin typeface="Calibri" pitchFamily="34" charset="0"/>
                  <a:ea typeface="宋体" charset="-122"/>
                </a:defRPr>
              </a:lvl9pPr>
            </a:lstStyle>
            <a:p>
              <a:r>
                <a:rPr lang="zh-CN" altLang="en-US" sz="1400">
                  <a:latin typeface="微软雅黑" pitchFamily="34" charset="-122"/>
                  <a:ea typeface="微软雅黑" pitchFamily="34" charset="-122"/>
                </a:rPr>
                <a:t>托管单元：</a:t>
              </a:r>
              <a:r>
                <a:rPr lang="en-US" altLang="zh-CN" sz="1400">
                  <a:latin typeface="微软雅黑" pitchFamily="34" charset="-122"/>
                  <a:ea typeface="微软雅黑" pitchFamily="34" charset="-122"/>
                </a:rPr>
                <a:t>000100</a:t>
              </a:r>
              <a:endParaRPr lang="zh-CN" altLang="en-US" sz="1400">
                <a:latin typeface="微软雅黑" pitchFamily="34" charset="-122"/>
                <a:ea typeface="微软雅黑" pitchFamily="34" charset="-122"/>
              </a:endParaRPr>
            </a:p>
          </p:txBody>
        </p:sp>
        <p:sp>
          <p:nvSpPr>
            <p:cNvPr id="28" name="TextBox 13"/>
            <p:cNvSpPr txBox="1"/>
            <p:nvPr/>
          </p:nvSpPr>
          <p:spPr>
            <a:xfrm>
              <a:off x="1071539" y="2687632"/>
              <a:ext cx="2857520" cy="1846276"/>
            </a:xfrm>
            <a:prstGeom prst="rect">
              <a:avLst/>
            </a:prstGeom>
            <a:noFill/>
          </p:spPr>
          <p:txBody>
            <a:bodyPr>
              <a:spAutoFit/>
            </a:bodyPr>
            <a:lstStyle/>
            <a:p>
              <a:pPr>
                <a:lnSpc>
                  <a:spcPct val="150000"/>
                </a:lnSpc>
                <a:defRPr/>
              </a:pPr>
              <a:r>
                <a:rPr lang="zh-CN" altLang="en-US" sz="1200" dirty="0">
                  <a:latin typeface="微软雅黑" pitchFamily="34" charset="-122"/>
                  <a:ea typeface="微软雅黑" pitchFamily="34" charset="-122"/>
                </a:rPr>
                <a:t>证券代码：</a:t>
              </a:r>
              <a:r>
                <a:rPr lang="en-US" altLang="zh-CN" sz="1200" dirty="0">
                  <a:latin typeface="微软雅黑" pitchFamily="34" charset="-122"/>
                  <a:ea typeface="微软雅黑" pitchFamily="34" charset="-122"/>
                </a:rPr>
                <a:t>00004</a:t>
              </a:r>
            </a:p>
            <a:p>
              <a:pPr>
                <a:lnSpc>
                  <a:spcPct val="150000"/>
                </a:lnSpc>
                <a:defRPr/>
              </a:pPr>
              <a:r>
                <a:rPr lang="zh-CN" altLang="en-US" sz="1200" dirty="0">
                  <a:latin typeface="微软雅黑" pitchFamily="34" charset="-122"/>
                  <a:ea typeface="微软雅黑" pitchFamily="34" charset="-122"/>
                </a:rPr>
                <a:t>持股数量：</a:t>
              </a:r>
              <a:r>
                <a:rPr lang="en-US" altLang="zh-CN" sz="1200" dirty="0">
                  <a:latin typeface="微软雅黑" pitchFamily="34" charset="-122"/>
                  <a:ea typeface="微软雅黑" pitchFamily="34" charset="-122"/>
                </a:rPr>
                <a:t>10000</a:t>
              </a:r>
            </a:p>
            <a:p>
              <a:pPr>
                <a:defRPr/>
              </a:pPr>
              <a:r>
                <a:rPr lang="zh-CN" altLang="en-US" sz="1200" dirty="0">
                  <a:latin typeface="微软雅黑" pitchFamily="34" charset="-122"/>
                  <a:ea typeface="微软雅黑" pitchFamily="34" charset="-122"/>
                </a:rPr>
                <a:t>冻结数量：</a:t>
              </a:r>
              <a:r>
                <a:rPr lang="en-US" altLang="zh-CN" sz="1200" dirty="0">
                  <a:latin typeface="微软雅黑" pitchFamily="34" charset="-122"/>
                  <a:ea typeface="微软雅黑" pitchFamily="34" charset="-122"/>
                </a:rPr>
                <a:t>500</a:t>
              </a:r>
            </a:p>
            <a:p>
              <a:pPr>
                <a:lnSpc>
                  <a:spcPct val="150000"/>
                </a:lnSpc>
                <a:defRPr/>
              </a:pPr>
              <a:r>
                <a:rPr lang="zh-CN" altLang="en-US" sz="1200" dirty="0">
                  <a:latin typeface="微软雅黑" pitchFamily="34" charset="-122"/>
                  <a:ea typeface="微软雅黑" pitchFamily="34" charset="-122"/>
                </a:rPr>
                <a:t>在途数量：</a:t>
              </a:r>
              <a:r>
                <a:rPr lang="en-US" altLang="zh-CN" sz="1200" dirty="0">
                  <a:latin typeface="微软雅黑" pitchFamily="34" charset="-122"/>
                  <a:ea typeface="微软雅黑" pitchFamily="34" charset="-122"/>
                </a:rPr>
                <a:t>500</a:t>
              </a:r>
            </a:p>
            <a:p>
              <a:pPr>
                <a:defRPr/>
              </a:pPr>
              <a:r>
                <a:rPr lang="zh-CN" altLang="en-US" sz="1200" dirty="0">
                  <a:latin typeface="微软雅黑" pitchFamily="34" charset="-122"/>
                  <a:ea typeface="微软雅黑" pitchFamily="34" charset="-122"/>
                </a:rPr>
                <a:t>可转数量：</a:t>
              </a:r>
              <a:r>
                <a:rPr lang="en-US" altLang="zh-CN" sz="1200" dirty="0">
                  <a:latin typeface="微软雅黑" pitchFamily="34" charset="-122"/>
                  <a:ea typeface="微软雅黑" pitchFamily="34" charset="-122"/>
                </a:rPr>
                <a:t>9000</a:t>
              </a:r>
            </a:p>
            <a:p>
              <a:pPr>
                <a:defRPr/>
              </a:pPr>
              <a:endParaRPr lang="en-US" altLang="zh-CN" sz="1200" dirty="0">
                <a:latin typeface="微软雅黑" pitchFamily="34" charset="-122"/>
                <a:ea typeface="微软雅黑" pitchFamily="34" charset="-122"/>
              </a:endParaRPr>
            </a:p>
            <a:p>
              <a:pPr>
                <a:defRPr/>
              </a:pPr>
              <a:r>
                <a:rPr lang="zh-CN" altLang="en-US" sz="1200" b="1" dirty="0">
                  <a:solidFill>
                    <a:schemeClr val="accent6">
                      <a:lumMod val="75000"/>
                    </a:schemeClr>
                  </a:solidFill>
                  <a:latin typeface="微软雅黑" pitchFamily="34" charset="-122"/>
                  <a:ea typeface="微软雅黑" pitchFamily="34" charset="-122"/>
                </a:rPr>
                <a:t>可转托管数量 </a:t>
              </a:r>
              <a:r>
                <a:rPr lang="en-US" altLang="zh-CN" sz="1200" b="1" dirty="0">
                  <a:solidFill>
                    <a:schemeClr val="accent6">
                      <a:lumMod val="75000"/>
                    </a:schemeClr>
                  </a:solidFill>
                  <a:latin typeface="微软雅黑" pitchFamily="34" charset="-122"/>
                  <a:ea typeface="微软雅黑" pitchFamily="34" charset="-122"/>
                </a:rPr>
                <a:t>=</a:t>
              </a:r>
              <a:r>
                <a:rPr lang="zh-CN" altLang="en-US" sz="1200" b="1" dirty="0">
                  <a:solidFill>
                    <a:schemeClr val="accent6">
                      <a:lumMod val="75000"/>
                    </a:schemeClr>
                  </a:solidFill>
                  <a:latin typeface="微软雅黑" pitchFamily="34" charset="-122"/>
                  <a:ea typeface="微软雅黑" pitchFamily="34" charset="-122"/>
                </a:rPr>
                <a:t>持股数量</a:t>
              </a:r>
              <a:r>
                <a:rPr lang="en-US" altLang="zh-CN" sz="1200" b="1" dirty="0">
                  <a:solidFill>
                    <a:schemeClr val="accent6">
                      <a:lumMod val="75000"/>
                    </a:schemeClr>
                  </a:solidFill>
                  <a:latin typeface="微软雅黑" pitchFamily="34" charset="-122"/>
                  <a:ea typeface="微软雅黑" pitchFamily="34" charset="-122"/>
                </a:rPr>
                <a:t>-</a:t>
              </a:r>
              <a:r>
                <a:rPr lang="zh-CN" altLang="en-US" sz="1200" b="1" dirty="0">
                  <a:solidFill>
                    <a:schemeClr val="accent6">
                      <a:lumMod val="75000"/>
                    </a:schemeClr>
                  </a:solidFill>
                  <a:latin typeface="微软雅黑" pitchFamily="34" charset="-122"/>
                  <a:ea typeface="微软雅黑" pitchFamily="34" charset="-122"/>
                </a:rPr>
                <a:t>冻结数量</a:t>
              </a:r>
              <a:r>
                <a:rPr lang="en-US" altLang="zh-CN" sz="1200" b="1" dirty="0">
                  <a:solidFill>
                    <a:schemeClr val="accent6">
                      <a:lumMod val="75000"/>
                    </a:schemeClr>
                  </a:solidFill>
                  <a:latin typeface="微软雅黑" pitchFamily="34" charset="-122"/>
                  <a:ea typeface="微软雅黑" pitchFamily="34" charset="-122"/>
                </a:rPr>
                <a:t>-</a:t>
              </a:r>
              <a:r>
                <a:rPr lang="zh-CN" altLang="en-US" sz="1200" b="1" dirty="0">
                  <a:solidFill>
                    <a:schemeClr val="accent6">
                      <a:lumMod val="75000"/>
                    </a:schemeClr>
                  </a:solidFill>
                  <a:latin typeface="微软雅黑" pitchFamily="34" charset="-122"/>
                  <a:ea typeface="微软雅黑" pitchFamily="34" charset="-122"/>
                </a:rPr>
                <a:t>在途数量</a:t>
              </a:r>
            </a:p>
          </p:txBody>
        </p:sp>
      </p:grpSp>
      <p:sp>
        <p:nvSpPr>
          <p:cNvPr id="23562" name="TextBox 14"/>
          <p:cNvSpPr txBox="1">
            <a:spLocks noChangeArrowheads="1"/>
          </p:cNvSpPr>
          <p:nvPr/>
        </p:nvSpPr>
        <p:spPr bwMode="auto">
          <a:xfrm>
            <a:off x="3924300" y="3557588"/>
            <a:ext cx="1428750"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charset="-122"/>
              </a:defRPr>
            </a:lvl1pPr>
            <a:lvl2pPr>
              <a:defRPr sz="2800">
                <a:solidFill>
                  <a:schemeClr val="tx1"/>
                </a:solidFill>
                <a:latin typeface="Calibri" pitchFamily="34" charset="0"/>
                <a:ea typeface="宋体" charset="-122"/>
              </a:defRPr>
            </a:lvl2pPr>
            <a:lvl3pPr>
              <a:defRPr sz="2400">
                <a:solidFill>
                  <a:schemeClr val="tx1"/>
                </a:solidFill>
                <a:latin typeface="Calibri" pitchFamily="34" charset="0"/>
                <a:ea typeface="宋体" charset="-122"/>
              </a:defRPr>
            </a:lvl3pPr>
            <a:lvl4pPr>
              <a:defRPr sz="2000">
                <a:solidFill>
                  <a:schemeClr val="tx1"/>
                </a:solidFill>
                <a:latin typeface="Calibri" pitchFamily="34" charset="0"/>
                <a:ea typeface="宋体" charset="-122"/>
              </a:defRPr>
            </a:lvl4pPr>
            <a:lvl5pPr>
              <a:defRPr sz="2000">
                <a:solidFill>
                  <a:schemeClr val="tx1"/>
                </a:solidFill>
                <a:latin typeface="Calibri" pitchFamily="34" charset="0"/>
                <a:ea typeface="宋体" charset="-122"/>
              </a:defRPr>
            </a:lvl5pPr>
            <a:lvl6pPr eaLnBrk="0" fontAlgn="base" hangingPunct="0">
              <a:spcAft>
                <a:spcPct val="0"/>
              </a:spcAft>
              <a:buFont typeface="Arial" charset="0"/>
              <a:buChar char="»"/>
              <a:defRPr sz="2000">
                <a:solidFill>
                  <a:schemeClr val="tx1"/>
                </a:solidFill>
                <a:latin typeface="Calibri" pitchFamily="34" charset="0"/>
                <a:ea typeface="宋体" charset="-122"/>
              </a:defRPr>
            </a:lvl6pPr>
            <a:lvl7pPr eaLnBrk="0" fontAlgn="base" hangingPunct="0">
              <a:spcAft>
                <a:spcPct val="0"/>
              </a:spcAft>
              <a:buFont typeface="Arial" charset="0"/>
              <a:buChar char="»"/>
              <a:defRPr sz="2000">
                <a:solidFill>
                  <a:schemeClr val="tx1"/>
                </a:solidFill>
                <a:latin typeface="Calibri" pitchFamily="34" charset="0"/>
                <a:ea typeface="宋体" charset="-122"/>
              </a:defRPr>
            </a:lvl7pPr>
            <a:lvl8pPr eaLnBrk="0" fontAlgn="base" hangingPunct="0">
              <a:spcAft>
                <a:spcPct val="0"/>
              </a:spcAft>
              <a:buFont typeface="Arial" charset="0"/>
              <a:buChar char="»"/>
              <a:defRPr sz="2000">
                <a:solidFill>
                  <a:schemeClr val="tx1"/>
                </a:solidFill>
                <a:latin typeface="Calibri" pitchFamily="34" charset="0"/>
                <a:ea typeface="宋体" charset="-122"/>
              </a:defRPr>
            </a:lvl8pPr>
            <a:lvl9pPr eaLnBrk="0" fontAlgn="base" hangingPunct="0">
              <a:spcAft>
                <a:spcPct val="0"/>
              </a:spcAft>
              <a:buFont typeface="Arial" charset="0"/>
              <a:buChar char="»"/>
              <a:defRPr sz="2000">
                <a:solidFill>
                  <a:schemeClr val="tx1"/>
                </a:solidFill>
                <a:latin typeface="Calibri" pitchFamily="34" charset="0"/>
                <a:ea typeface="宋体" charset="-122"/>
              </a:defRPr>
            </a:lvl9pPr>
          </a:lstStyle>
          <a:p>
            <a:r>
              <a:rPr lang="zh-CN" altLang="en-US" sz="1100" dirty="0">
                <a:latin typeface="微软雅黑" pitchFamily="34" charset="-122"/>
                <a:ea typeface="微软雅黑" pitchFamily="34" charset="-122"/>
              </a:rPr>
              <a:t>申报转托管</a:t>
            </a:r>
            <a:r>
              <a:rPr lang="en-US" altLang="zh-CN" sz="1100" dirty="0">
                <a:latin typeface="微软雅黑" pitchFamily="34" charset="-122"/>
                <a:ea typeface="微软雅黑" pitchFamily="34" charset="-122"/>
              </a:rPr>
              <a:t>1000</a:t>
            </a:r>
            <a:r>
              <a:rPr lang="zh-CN" altLang="en-US" sz="1100" dirty="0">
                <a:latin typeface="微软雅黑" pitchFamily="34" charset="-122"/>
                <a:ea typeface="微软雅黑" pitchFamily="34" charset="-122"/>
              </a:rPr>
              <a:t>股</a:t>
            </a:r>
          </a:p>
        </p:txBody>
      </p:sp>
      <p:grpSp>
        <p:nvGrpSpPr>
          <p:cNvPr id="23563" name="组合 29"/>
          <p:cNvGrpSpPr>
            <a:grpSpLocks/>
          </p:cNvGrpSpPr>
          <p:nvPr/>
        </p:nvGrpSpPr>
        <p:grpSpPr bwMode="auto">
          <a:xfrm>
            <a:off x="5435600" y="2771775"/>
            <a:ext cx="3143250" cy="2643188"/>
            <a:chOff x="857224" y="2071678"/>
            <a:chExt cx="3143272" cy="2643206"/>
          </a:xfrm>
        </p:grpSpPr>
        <p:sp>
          <p:nvSpPr>
            <p:cNvPr id="31" name="圆角矩形 30"/>
            <p:cNvSpPr/>
            <p:nvPr/>
          </p:nvSpPr>
          <p:spPr>
            <a:xfrm>
              <a:off x="857224" y="2071678"/>
              <a:ext cx="3143272" cy="2643206"/>
            </a:xfrm>
            <a:prstGeom prst="round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1600" dirty="0">
                <a:solidFill>
                  <a:schemeClr val="tx1"/>
                </a:solidFill>
                <a:latin typeface="微软雅黑" pitchFamily="34" charset="-122"/>
                <a:ea typeface="微软雅黑" pitchFamily="34" charset="-122"/>
              </a:endParaRPr>
            </a:p>
          </p:txBody>
        </p:sp>
        <p:sp>
          <p:nvSpPr>
            <p:cNvPr id="23565" name="TextBox 18"/>
            <p:cNvSpPr txBox="1">
              <a:spLocks noChangeArrowheads="1"/>
            </p:cNvSpPr>
            <p:nvPr/>
          </p:nvSpPr>
          <p:spPr bwMode="auto">
            <a:xfrm>
              <a:off x="1357290" y="2285992"/>
              <a:ext cx="214314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charset="-122"/>
                </a:defRPr>
              </a:lvl1pPr>
              <a:lvl2pPr>
                <a:defRPr sz="2800">
                  <a:solidFill>
                    <a:schemeClr val="tx1"/>
                  </a:solidFill>
                  <a:latin typeface="Calibri" pitchFamily="34" charset="0"/>
                  <a:ea typeface="宋体" charset="-122"/>
                </a:defRPr>
              </a:lvl2pPr>
              <a:lvl3pPr>
                <a:defRPr sz="2400">
                  <a:solidFill>
                    <a:schemeClr val="tx1"/>
                  </a:solidFill>
                  <a:latin typeface="Calibri" pitchFamily="34" charset="0"/>
                  <a:ea typeface="宋体" charset="-122"/>
                </a:defRPr>
              </a:lvl3pPr>
              <a:lvl4pPr>
                <a:defRPr sz="2000">
                  <a:solidFill>
                    <a:schemeClr val="tx1"/>
                  </a:solidFill>
                  <a:latin typeface="Calibri" pitchFamily="34" charset="0"/>
                  <a:ea typeface="宋体" charset="-122"/>
                </a:defRPr>
              </a:lvl4pPr>
              <a:lvl5pPr>
                <a:defRPr sz="2000">
                  <a:solidFill>
                    <a:schemeClr val="tx1"/>
                  </a:solidFill>
                  <a:latin typeface="Calibri" pitchFamily="34" charset="0"/>
                  <a:ea typeface="宋体" charset="-122"/>
                </a:defRPr>
              </a:lvl5pPr>
              <a:lvl6pPr eaLnBrk="0" fontAlgn="base" hangingPunct="0">
                <a:spcAft>
                  <a:spcPct val="0"/>
                </a:spcAft>
                <a:buFont typeface="Arial" charset="0"/>
                <a:buChar char="»"/>
                <a:defRPr sz="2000">
                  <a:solidFill>
                    <a:schemeClr val="tx1"/>
                  </a:solidFill>
                  <a:latin typeface="Calibri" pitchFamily="34" charset="0"/>
                  <a:ea typeface="宋体" charset="-122"/>
                </a:defRPr>
              </a:lvl6pPr>
              <a:lvl7pPr eaLnBrk="0" fontAlgn="base" hangingPunct="0">
                <a:spcAft>
                  <a:spcPct val="0"/>
                </a:spcAft>
                <a:buFont typeface="Arial" charset="0"/>
                <a:buChar char="»"/>
                <a:defRPr sz="2000">
                  <a:solidFill>
                    <a:schemeClr val="tx1"/>
                  </a:solidFill>
                  <a:latin typeface="Calibri" pitchFamily="34" charset="0"/>
                  <a:ea typeface="宋体" charset="-122"/>
                </a:defRPr>
              </a:lvl7pPr>
              <a:lvl8pPr eaLnBrk="0" fontAlgn="base" hangingPunct="0">
                <a:spcAft>
                  <a:spcPct val="0"/>
                </a:spcAft>
                <a:buFont typeface="Arial" charset="0"/>
                <a:buChar char="»"/>
                <a:defRPr sz="2000">
                  <a:solidFill>
                    <a:schemeClr val="tx1"/>
                  </a:solidFill>
                  <a:latin typeface="Calibri" pitchFamily="34" charset="0"/>
                  <a:ea typeface="宋体" charset="-122"/>
                </a:defRPr>
              </a:lvl8pPr>
              <a:lvl9pPr eaLnBrk="0" fontAlgn="base" hangingPunct="0">
                <a:spcAft>
                  <a:spcPct val="0"/>
                </a:spcAft>
                <a:buFont typeface="Arial" charset="0"/>
                <a:buChar char="»"/>
                <a:defRPr sz="2000">
                  <a:solidFill>
                    <a:schemeClr val="tx1"/>
                  </a:solidFill>
                  <a:latin typeface="Calibri" pitchFamily="34" charset="0"/>
                  <a:ea typeface="宋体" charset="-122"/>
                </a:defRPr>
              </a:lvl9pPr>
            </a:lstStyle>
            <a:p>
              <a:r>
                <a:rPr lang="zh-CN" altLang="en-US" sz="1400">
                  <a:latin typeface="微软雅黑" pitchFamily="34" charset="-122"/>
                  <a:ea typeface="微软雅黑" pitchFamily="34" charset="-122"/>
                </a:rPr>
                <a:t>托管单元：</a:t>
              </a:r>
              <a:r>
                <a:rPr lang="en-US" altLang="zh-CN" sz="1400">
                  <a:latin typeface="微软雅黑" pitchFamily="34" charset="-122"/>
                  <a:ea typeface="微软雅黑" pitchFamily="34" charset="-122"/>
                </a:rPr>
                <a:t>000200</a:t>
              </a:r>
              <a:endParaRPr lang="zh-CN" altLang="en-US" sz="1400">
                <a:latin typeface="微软雅黑" pitchFamily="34" charset="-122"/>
                <a:ea typeface="微软雅黑" pitchFamily="34" charset="-122"/>
              </a:endParaRPr>
            </a:p>
          </p:txBody>
        </p:sp>
        <p:sp>
          <p:nvSpPr>
            <p:cNvPr id="23566" name="TextBox 19"/>
            <p:cNvSpPr txBox="1">
              <a:spLocks noChangeArrowheads="1"/>
            </p:cNvSpPr>
            <p:nvPr/>
          </p:nvSpPr>
          <p:spPr bwMode="auto">
            <a:xfrm>
              <a:off x="1071539" y="2770527"/>
              <a:ext cx="2857520" cy="12926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charset="-122"/>
                </a:defRPr>
              </a:lvl1pPr>
              <a:lvl2pPr>
                <a:defRPr sz="2800">
                  <a:solidFill>
                    <a:schemeClr val="tx1"/>
                  </a:solidFill>
                  <a:latin typeface="Calibri" pitchFamily="34" charset="0"/>
                  <a:ea typeface="宋体" charset="-122"/>
                </a:defRPr>
              </a:lvl2pPr>
              <a:lvl3pPr>
                <a:defRPr sz="2400">
                  <a:solidFill>
                    <a:schemeClr val="tx1"/>
                  </a:solidFill>
                  <a:latin typeface="Calibri" pitchFamily="34" charset="0"/>
                  <a:ea typeface="宋体" charset="-122"/>
                </a:defRPr>
              </a:lvl3pPr>
              <a:lvl4pPr>
                <a:defRPr sz="2000">
                  <a:solidFill>
                    <a:schemeClr val="tx1"/>
                  </a:solidFill>
                  <a:latin typeface="Calibri" pitchFamily="34" charset="0"/>
                  <a:ea typeface="宋体" charset="-122"/>
                </a:defRPr>
              </a:lvl4pPr>
              <a:lvl5pPr>
                <a:defRPr sz="2000">
                  <a:solidFill>
                    <a:schemeClr val="tx1"/>
                  </a:solidFill>
                  <a:latin typeface="Calibri" pitchFamily="34" charset="0"/>
                  <a:ea typeface="宋体" charset="-122"/>
                </a:defRPr>
              </a:lvl5pPr>
              <a:lvl6pPr eaLnBrk="0" fontAlgn="base" hangingPunct="0">
                <a:spcAft>
                  <a:spcPct val="0"/>
                </a:spcAft>
                <a:buFont typeface="Arial" charset="0"/>
                <a:buChar char="»"/>
                <a:defRPr sz="2000">
                  <a:solidFill>
                    <a:schemeClr val="tx1"/>
                  </a:solidFill>
                  <a:latin typeface="Calibri" pitchFamily="34" charset="0"/>
                  <a:ea typeface="宋体" charset="-122"/>
                </a:defRPr>
              </a:lvl6pPr>
              <a:lvl7pPr eaLnBrk="0" fontAlgn="base" hangingPunct="0">
                <a:spcAft>
                  <a:spcPct val="0"/>
                </a:spcAft>
                <a:buFont typeface="Arial" charset="0"/>
                <a:buChar char="»"/>
                <a:defRPr sz="2000">
                  <a:solidFill>
                    <a:schemeClr val="tx1"/>
                  </a:solidFill>
                  <a:latin typeface="Calibri" pitchFamily="34" charset="0"/>
                  <a:ea typeface="宋体" charset="-122"/>
                </a:defRPr>
              </a:lvl7pPr>
              <a:lvl8pPr eaLnBrk="0" fontAlgn="base" hangingPunct="0">
                <a:spcAft>
                  <a:spcPct val="0"/>
                </a:spcAft>
                <a:buFont typeface="Arial" charset="0"/>
                <a:buChar char="»"/>
                <a:defRPr sz="2000">
                  <a:solidFill>
                    <a:schemeClr val="tx1"/>
                  </a:solidFill>
                  <a:latin typeface="Calibri" pitchFamily="34" charset="0"/>
                  <a:ea typeface="宋体" charset="-122"/>
                </a:defRPr>
              </a:lvl8pPr>
              <a:lvl9pPr eaLnBrk="0" fontAlgn="base" hangingPunct="0">
                <a:spcAft>
                  <a:spcPct val="0"/>
                </a:spcAft>
                <a:buFont typeface="Arial" charset="0"/>
                <a:buChar char="»"/>
                <a:defRPr sz="2000">
                  <a:solidFill>
                    <a:schemeClr val="tx1"/>
                  </a:solidFill>
                  <a:latin typeface="Calibri" pitchFamily="34" charset="0"/>
                  <a:ea typeface="宋体" charset="-122"/>
                </a:defRPr>
              </a:lvl9pPr>
            </a:lstStyle>
            <a:p>
              <a:pPr>
                <a:lnSpc>
                  <a:spcPct val="150000"/>
                </a:lnSpc>
              </a:pPr>
              <a:r>
                <a:rPr lang="zh-CN" altLang="en-US" sz="1200">
                  <a:latin typeface="微软雅黑" pitchFamily="34" charset="-122"/>
                  <a:ea typeface="微软雅黑" pitchFamily="34" charset="-122"/>
                </a:rPr>
                <a:t>证券代码：</a:t>
              </a:r>
              <a:r>
                <a:rPr lang="en-US" altLang="zh-CN" sz="1200">
                  <a:latin typeface="微软雅黑" pitchFamily="34" charset="-122"/>
                  <a:ea typeface="微软雅黑" pitchFamily="34" charset="-122"/>
                </a:rPr>
                <a:t>00004</a:t>
              </a:r>
            </a:p>
            <a:p>
              <a:pPr>
                <a:lnSpc>
                  <a:spcPct val="150000"/>
                </a:lnSpc>
              </a:pPr>
              <a:r>
                <a:rPr lang="zh-CN" altLang="en-US" sz="1200">
                  <a:latin typeface="微软雅黑" pitchFamily="34" charset="-122"/>
                  <a:ea typeface="微软雅黑" pitchFamily="34" charset="-122"/>
                </a:rPr>
                <a:t>持股数量：</a:t>
              </a:r>
              <a:r>
                <a:rPr lang="en-US" altLang="zh-CN" sz="1200">
                  <a:latin typeface="微软雅黑" pitchFamily="34" charset="-122"/>
                  <a:ea typeface="微软雅黑" pitchFamily="34" charset="-122"/>
                </a:rPr>
                <a:t>0</a:t>
              </a:r>
            </a:p>
            <a:p>
              <a:r>
                <a:rPr lang="zh-CN" altLang="en-US" sz="1200">
                  <a:latin typeface="微软雅黑" pitchFamily="34" charset="-122"/>
                  <a:ea typeface="微软雅黑" pitchFamily="34" charset="-122"/>
                </a:rPr>
                <a:t>冻结数量：</a:t>
              </a:r>
              <a:r>
                <a:rPr lang="en-US" altLang="zh-CN" sz="1200">
                  <a:latin typeface="微软雅黑" pitchFamily="34" charset="-122"/>
                  <a:ea typeface="微软雅黑" pitchFamily="34" charset="-122"/>
                </a:rPr>
                <a:t>0</a:t>
              </a:r>
            </a:p>
            <a:p>
              <a:pPr>
                <a:lnSpc>
                  <a:spcPct val="150000"/>
                </a:lnSpc>
              </a:pPr>
              <a:r>
                <a:rPr lang="zh-CN" altLang="en-US" sz="1200">
                  <a:latin typeface="微软雅黑" pitchFamily="34" charset="-122"/>
                  <a:ea typeface="微软雅黑" pitchFamily="34" charset="-122"/>
                </a:rPr>
                <a:t>在途数量：</a:t>
              </a:r>
              <a:r>
                <a:rPr lang="en-US" altLang="zh-CN" sz="1200">
                  <a:latin typeface="微软雅黑" pitchFamily="34" charset="-122"/>
                  <a:ea typeface="微软雅黑" pitchFamily="34" charset="-122"/>
                </a:rPr>
                <a:t>0</a:t>
              </a:r>
            </a:p>
            <a:p>
              <a:r>
                <a:rPr lang="zh-CN" altLang="en-US" sz="1200">
                  <a:latin typeface="微软雅黑" pitchFamily="34" charset="-122"/>
                  <a:ea typeface="微软雅黑" pitchFamily="34" charset="-122"/>
                </a:rPr>
                <a:t>可转数量：</a:t>
              </a:r>
              <a:r>
                <a:rPr lang="en-US" altLang="zh-CN" sz="1200">
                  <a:latin typeface="微软雅黑" pitchFamily="34" charset="-122"/>
                  <a:ea typeface="微软雅黑" pitchFamily="34" charset="-122"/>
                </a:rPr>
                <a:t>0</a:t>
              </a:r>
            </a:p>
          </p:txBody>
        </p:sp>
      </p:grpSp>
    </p:spTree>
    <p:extLst>
      <p:ext uri="{BB962C8B-B14F-4D97-AF65-F5344CB8AC3E}">
        <p14:creationId xmlns:p14="http://schemas.microsoft.com/office/powerpoint/2010/main" xmlns="" val="253942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62"/>
                                        </p:tgtEl>
                                        <p:attrNameLst>
                                          <p:attrName>style.visibility</p:attrName>
                                        </p:attrNameLst>
                                      </p:cBhvr>
                                      <p:to>
                                        <p:strVal val="visible"/>
                                      </p:to>
                                    </p:set>
                                    <p:animEffect transition="in" filter="fade">
                                      <p:cBhvr>
                                        <p:cTn id="7" dur="500"/>
                                        <p:tgtEl>
                                          <p:spTgt spid="235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56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8"/>
          <p:cNvSpPr txBox="1">
            <a:spLocks noChangeArrowheads="1"/>
          </p:cNvSpPr>
          <p:nvPr/>
        </p:nvSpPr>
        <p:spPr bwMode="auto">
          <a:xfrm>
            <a:off x="579438" y="260350"/>
            <a:ext cx="7232650"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charset="-122"/>
              </a:defRPr>
            </a:lvl1pPr>
            <a:lvl2pPr>
              <a:defRPr sz="2800">
                <a:solidFill>
                  <a:schemeClr val="tx1"/>
                </a:solidFill>
                <a:latin typeface="Calibri" pitchFamily="34" charset="0"/>
                <a:ea typeface="宋体" charset="-122"/>
              </a:defRPr>
            </a:lvl2pPr>
            <a:lvl3pPr>
              <a:defRPr sz="2400">
                <a:solidFill>
                  <a:schemeClr val="tx1"/>
                </a:solidFill>
                <a:latin typeface="Calibri" pitchFamily="34" charset="0"/>
                <a:ea typeface="宋体" charset="-122"/>
              </a:defRPr>
            </a:lvl3pPr>
            <a:lvl4pPr>
              <a:defRPr sz="2000">
                <a:solidFill>
                  <a:schemeClr val="tx1"/>
                </a:solidFill>
                <a:latin typeface="Calibri" pitchFamily="34" charset="0"/>
                <a:ea typeface="宋体" charset="-122"/>
              </a:defRPr>
            </a:lvl4pPr>
            <a:lvl5pPr>
              <a:defRPr sz="2000">
                <a:solidFill>
                  <a:schemeClr val="tx1"/>
                </a:solidFill>
                <a:latin typeface="Calibri" pitchFamily="34" charset="0"/>
                <a:ea typeface="宋体" charset="-122"/>
              </a:defRPr>
            </a:lvl5pPr>
            <a:lvl6pPr eaLnBrk="0" fontAlgn="base" hangingPunct="0">
              <a:spcAft>
                <a:spcPct val="0"/>
              </a:spcAft>
              <a:buFont typeface="Arial" charset="0"/>
              <a:buChar char="»"/>
              <a:defRPr sz="2000">
                <a:solidFill>
                  <a:schemeClr val="tx1"/>
                </a:solidFill>
                <a:latin typeface="Calibri" pitchFamily="34" charset="0"/>
                <a:ea typeface="宋体" charset="-122"/>
              </a:defRPr>
            </a:lvl6pPr>
            <a:lvl7pPr eaLnBrk="0" fontAlgn="base" hangingPunct="0">
              <a:spcAft>
                <a:spcPct val="0"/>
              </a:spcAft>
              <a:buFont typeface="Arial" charset="0"/>
              <a:buChar char="»"/>
              <a:defRPr sz="2000">
                <a:solidFill>
                  <a:schemeClr val="tx1"/>
                </a:solidFill>
                <a:latin typeface="Calibri" pitchFamily="34" charset="0"/>
                <a:ea typeface="宋体" charset="-122"/>
              </a:defRPr>
            </a:lvl7pPr>
            <a:lvl8pPr eaLnBrk="0" fontAlgn="base" hangingPunct="0">
              <a:spcAft>
                <a:spcPct val="0"/>
              </a:spcAft>
              <a:buFont typeface="Arial" charset="0"/>
              <a:buChar char="»"/>
              <a:defRPr sz="2000">
                <a:solidFill>
                  <a:schemeClr val="tx1"/>
                </a:solidFill>
                <a:latin typeface="Calibri" pitchFamily="34" charset="0"/>
                <a:ea typeface="宋体" charset="-122"/>
              </a:defRPr>
            </a:lvl8pPr>
            <a:lvl9pPr eaLnBrk="0" fontAlgn="base" hangingPunct="0">
              <a:spcAft>
                <a:spcPct val="0"/>
              </a:spcAft>
              <a:buFont typeface="Arial" charset="0"/>
              <a:buChar char="»"/>
              <a:defRPr sz="2000">
                <a:solidFill>
                  <a:schemeClr val="tx1"/>
                </a:solidFill>
                <a:latin typeface="Calibri" pitchFamily="34" charset="0"/>
                <a:ea typeface="宋体" charset="-122"/>
              </a:defRPr>
            </a:lvl9pPr>
          </a:lstStyle>
          <a:p>
            <a:pPr marL="0" lvl="1" indent="-285750" eaLnBrk="1" hangingPunct="1">
              <a:lnSpc>
                <a:spcPct val="120000"/>
              </a:lnSpc>
            </a:pPr>
            <a:r>
              <a:rPr lang="zh-CN" altLang="en-US" b="1" dirty="0">
                <a:solidFill>
                  <a:schemeClr val="bg1"/>
                </a:solidFill>
                <a:latin typeface="微软雅黑" pitchFamily="34" charset="-122"/>
                <a:ea typeface="微软雅黑" pitchFamily="34" charset="-122"/>
              </a:rPr>
              <a:t>报盘转托</a:t>
            </a:r>
            <a:r>
              <a:rPr lang="zh-CN" altLang="en-US" b="1" dirty="0" smtClean="0">
                <a:solidFill>
                  <a:schemeClr val="bg1"/>
                </a:solidFill>
                <a:latin typeface="微软雅黑" pitchFamily="34" charset="-122"/>
                <a:ea typeface="微软雅黑" pitchFamily="34" charset="-122"/>
              </a:rPr>
              <a:t>管案例</a:t>
            </a:r>
            <a:endParaRPr lang="zh-CN" altLang="en-US" b="1" dirty="0">
              <a:solidFill>
                <a:schemeClr val="bg1"/>
              </a:solidFill>
              <a:latin typeface="微软雅黑" pitchFamily="34" charset="-122"/>
              <a:ea typeface="微软雅黑" pitchFamily="34" charset="-122"/>
            </a:endParaRPr>
          </a:p>
        </p:txBody>
      </p:sp>
      <p:pic>
        <p:nvPicPr>
          <p:cNvPr id="2560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60500" y="1557338"/>
            <a:ext cx="711200" cy="642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矩形 22"/>
          <p:cNvSpPr/>
          <p:nvPr/>
        </p:nvSpPr>
        <p:spPr>
          <a:xfrm>
            <a:off x="2317750" y="1700213"/>
            <a:ext cx="4572000" cy="428625"/>
          </a:xfrm>
          <a:prstGeom prst="rect">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600" dirty="0">
                <a:solidFill>
                  <a:schemeClr val="bg1"/>
                </a:solidFill>
                <a:latin typeface="微软雅黑" panose="020B0503020204020204" pitchFamily="34" charset="-122"/>
                <a:ea typeface="微软雅黑" panose="020B0503020204020204" pitchFamily="34" charset="-122"/>
              </a:rPr>
              <a:t>账户：</a:t>
            </a:r>
            <a:r>
              <a:rPr lang="en-US" altLang="zh-CN" sz="16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0000000001</a:t>
            </a:r>
            <a:endParaRPr lang="zh-CN" altLang="zh-CN" sz="16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虚尾箭头 23"/>
          <p:cNvSpPr/>
          <p:nvPr/>
        </p:nvSpPr>
        <p:spPr>
          <a:xfrm>
            <a:off x="3995738" y="3771900"/>
            <a:ext cx="1357312" cy="571500"/>
          </a:xfrm>
          <a:prstGeom prst="stripedRightArrow">
            <a:avLst/>
          </a:prstGeom>
          <a:solidFill>
            <a:schemeClr val="tx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itchFamily="34" charset="-122"/>
              <a:ea typeface="微软雅黑" pitchFamily="34" charset="-122"/>
            </a:endParaRPr>
          </a:p>
        </p:txBody>
      </p:sp>
      <p:grpSp>
        <p:nvGrpSpPr>
          <p:cNvPr id="25609" name="组合 24"/>
          <p:cNvGrpSpPr>
            <a:grpSpLocks/>
          </p:cNvGrpSpPr>
          <p:nvPr/>
        </p:nvGrpSpPr>
        <p:grpSpPr bwMode="auto">
          <a:xfrm>
            <a:off x="708025" y="2771775"/>
            <a:ext cx="3143250" cy="2643188"/>
            <a:chOff x="857224" y="2071678"/>
            <a:chExt cx="3143272" cy="2643206"/>
          </a:xfrm>
        </p:grpSpPr>
        <p:sp>
          <p:nvSpPr>
            <p:cNvPr id="26" name="圆角矩形 25"/>
            <p:cNvSpPr/>
            <p:nvPr/>
          </p:nvSpPr>
          <p:spPr>
            <a:xfrm>
              <a:off x="857224" y="2071678"/>
              <a:ext cx="3143272" cy="2643206"/>
            </a:xfrm>
            <a:prstGeom prst="round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1600" dirty="0">
                <a:solidFill>
                  <a:schemeClr val="tx1"/>
                </a:solidFill>
                <a:latin typeface="微软雅黑" pitchFamily="34" charset="-122"/>
                <a:ea typeface="微软雅黑" pitchFamily="34" charset="-122"/>
              </a:endParaRPr>
            </a:p>
          </p:txBody>
        </p:sp>
        <p:sp>
          <p:nvSpPr>
            <p:cNvPr id="25616" name="TextBox 8"/>
            <p:cNvSpPr txBox="1">
              <a:spLocks noChangeArrowheads="1"/>
            </p:cNvSpPr>
            <p:nvPr/>
          </p:nvSpPr>
          <p:spPr bwMode="auto">
            <a:xfrm>
              <a:off x="1285852" y="2263967"/>
              <a:ext cx="214314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charset="-122"/>
                </a:defRPr>
              </a:lvl1pPr>
              <a:lvl2pPr>
                <a:defRPr sz="2800">
                  <a:solidFill>
                    <a:schemeClr val="tx1"/>
                  </a:solidFill>
                  <a:latin typeface="Calibri" pitchFamily="34" charset="0"/>
                  <a:ea typeface="宋体" charset="-122"/>
                </a:defRPr>
              </a:lvl2pPr>
              <a:lvl3pPr>
                <a:defRPr sz="2400">
                  <a:solidFill>
                    <a:schemeClr val="tx1"/>
                  </a:solidFill>
                  <a:latin typeface="Calibri" pitchFamily="34" charset="0"/>
                  <a:ea typeface="宋体" charset="-122"/>
                </a:defRPr>
              </a:lvl3pPr>
              <a:lvl4pPr>
                <a:defRPr sz="2000">
                  <a:solidFill>
                    <a:schemeClr val="tx1"/>
                  </a:solidFill>
                  <a:latin typeface="Calibri" pitchFamily="34" charset="0"/>
                  <a:ea typeface="宋体" charset="-122"/>
                </a:defRPr>
              </a:lvl4pPr>
              <a:lvl5pPr>
                <a:defRPr sz="2000">
                  <a:solidFill>
                    <a:schemeClr val="tx1"/>
                  </a:solidFill>
                  <a:latin typeface="Calibri" pitchFamily="34" charset="0"/>
                  <a:ea typeface="宋体" charset="-122"/>
                </a:defRPr>
              </a:lvl5pPr>
              <a:lvl6pPr eaLnBrk="0" fontAlgn="base" hangingPunct="0">
                <a:spcAft>
                  <a:spcPct val="0"/>
                </a:spcAft>
                <a:buFont typeface="Arial" charset="0"/>
                <a:buChar char="»"/>
                <a:defRPr sz="2000">
                  <a:solidFill>
                    <a:schemeClr val="tx1"/>
                  </a:solidFill>
                  <a:latin typeface="Calibri" pitchFamily="34" charset="0"/>
                  <a:ea typeface="宋体" charset="-122"/>
                </a:defRPr>
              </a:lvl6pPr>
              <a:lvl7pPr eaLnBrk="0" fontAlgn="base" hangingPunct="0">
                <a:spcAft>
                  <a:spcPct val="0"/>
                </a:spcAft>
                <a:buFont typeface="Arial" charset="0"/>
                <a:buChar char="»"/>
                <a:defRPr sz="2000">
                  <a:solidFill>
                    <a:schemeClr val="tx1"/>
                  </a:solidFill>
                  <a:latin typeface="Calibri" pitchFamily="34" charset="0"/>
                  <a:ea typeface="宋体" charset="-122"/>
                </a:defRPr>
              </a:lvl7pPr>
              <a:lvl8pPr eaLnBrk="0" fontAlgn="base" hangingPunct="0">
                <a:spcAft>
                  <a:spcPct val="0"/>
                </a:spcAft>
                <a:buFont typeface="Arial" charset="0"/>
                <a:buChar char="»"/>
                <a:defRPr sz="2000">
                  <a:solidFill>
                    <a:schemeClr val="tx1"/>
                  </a:solidFill>
                  <a:latin typeface="Calibri" pitchFamily="34" charset="0"/>
                  <a:ea typeface="宋体" charset="-122"/>
                </a:defRPr>
              </a:lvl8pPr>
              <a:lvl9pPr eaLnBrk="0" fontAlgn="base" hangingPunct="0">
                <a:spcAft>
                  <a:spcPct val="0"/>
                </a:spcAft>
                <a:buFont typeface="Arial" charset="0"/>
                <a:buChar char="»"/>
                <a:defRPr sz="2000">
                  <a:solidFill>
                    <a:schemeClr val="tx1"/>
                  </a:solidFill>
                  <a:latin typeface="Calibri" pitchFamily="34" charset="0"/>
                  <a:ea typeface="宋体" charset="-122"/>
                </a:defRPr>
              </a:lvl9pPr>
            </a:lstStyle>
            <a:p>
              <a:r>
                <a:rPr lang="zh-CN" altLang="en-US" sz="1400">
                  <a:latin typeface="微软雅黑" pitchFamily="34" charset="-122"/>
                  <a:ea typeface="微软雅黑" pitchFamily="34" charset="-122"/>
                </a:rPr>
                <a:t>托管单元：</a:t>
              </a:r>
              <a:r>
                <a:rPr lang="en-US" altLang="zh-CN" sz="1400">
                  <a:latin typeface="微软雅黑" pitchFamily="34" charset="-122"/>
                  <a:ea typeface="微软雅黑" pitchFamily="34" charset="-122"/>
                </a:rPr>
                <a:t>000100</a:t>
              </a:r>
              <a:endParaRPr lang="zh-CN" altLang="en-US" sz="1400">
                <a:latin typeface="微软雅黑" pitchFamily="34" charset="-122"/>
                <a:ea typeface="微软雅黑" pitchFamily="34" charset="-122"/>
              </a:endParaRPr>
            </a:p>
          </p:txBody>
        </p:sp>
        <p:sp>
          <p:nvSpPr>
            <p:cNvPr id="28" name="TextBox 13"/>
            <p:cNvSpPr txBox="1"/>
            <p:nvPr/>
          </p:nvSpPr>
          <p:spPr>
            <a:xfrm>
              <a:off x="1071539" y="2687632"/>
              <a:ext cx="2857520" cy="1846276"/>
            </a:xfrm>
            <a:prstGeom prst="rect">
              <a:avLst/>
            </a:prstGeom>
            <a:noFill/>
          </p:spPr>
          <p:txBody>
            <a:bodyPr>
              <a:spAutoFit/>
            </a:bodyPr>
            <a:lstStyle/>
            <a:p>
              <a:pPr>
                <a:lnSpc>
                  <a:spcPct val="150000"/>
                </a:lnSpc>
                <a:defRPr/>
              </a:pPr>
              <a:r>
                <a:rPr lang="zh-CN" altLang="en-US" sz="1200" dirty="0">
                  <a:latin typeface="微软雅黑" pitchFamily="34" charset="-122"/>
                  <a:ea typeface="微软雅黑" pitchFamily="34" charset="-122"/>
                </a:rPr>
                <a:t>证券代码：</a:t>
              </a:r>
              <a:r>
                <a:rPr lang="en-US" altLang="zh-CN" sz="1200" dirty="0">
                  <a:latin typeface="微软雅黑" pitchFamily="34" charset="-122"/>
                  <a:ea typeface="微软雅黑" pitchFamily="34" charset="-122"/>
                </a:rPr>
                <a:t>00004</a:t>
              </a:r>
            </a:p>
            <a:p>
              <a:pPr>
                <a:lnSpc>
                  <a:spcPct val="150000"/>
                </a:lnSpc>
                <a:defRPr/>
              </a:pPr>
              <a:r>
                <a:rPr lang="zh-CN" altLang="en-US" sz="1200" dirty="0">
                  <a:latin typeface="微软雅黑" pitchFamily="34" charset="-122"/>
                  <a:ea typeface="微软雅黑" pitchFamily="34" charset="-122"/>
                </a:rPr>
                <a:t>持股数量：</a:t>
              </a:r>
              <a:r>
                <a:rPr lang="en-US" altLang="zh-CN" sz="1200" dirty="0">
                  <a:latin typeface="微软雅黑" pitchFamily="34" charset="-122"/>
                  <a:ea typeface="微软雅黑" pitchFamily="34" charset="-122"/>
                </a:rPr>
                <a:t>10000 – 1000 = 9000</a:t>
              </a:r>
            </a:p>
            <a:p>
              <a:pPr>
                <a:defRPr/>
              </a:pPr>
              <a:r>
                <a:rPr lang="zh-CN" altLang="en-US" sz="1200" dirty="0">
                  <a:latin typeface="微软雅黑" pitchFamily="34" charset="-122"/>
                  <a:ea typeface="微软雅黑" pitchFamily="34" charset="-122"/>
                </a:rPr>
                <a:t>冻结数量：</a:t>
              </a:r>
              <a:r>
                <a:rPr lang="en-US" altLang="zh-CN" sz="1200" dirty="0">
                  <a:latin typeface="微软雅黑" pitchFamily="34" charset="-122"/>
                  <a:ea typeface="微软雅黑" pitchFamily="34" charset="-122"/>
                </a:rPr>
                <a:t>500</a:t>
              </a:r>
            </a:p>
            <a:p>
              <a:pPr>
                <a:lnSpc>
                  <a:spcPct val="150000"/>
                </a:lnSpc>
                <a:defRPr/>
              </a:pPr>
              <a:r>
                <a:rPr lang="zh-CN" altLang="en-US" sz="1200" dirty="0">
                  <a:latin typeface="微软雅黑" pitchFamily="34" charset="-122"/>
                  <a:ea typeface="微软雅黑" pitchFamily="34" charset="-122"/>
                </a:rPr>
                <a:t>在途数量：</a:t>
              </a:r>
              <a:r>
                <a:rPr lang="en-US" altLang="zh-CN" sz="1200" dirty="0">
                  <a:latin typeface="微软雅黑" pitchFamily="34" charset="-122"/>
                  <a:ea typeface="微软雅黑" pitchFamily="34" charset="-122"/>
                </a:rPr>
                <a:t>500</a:t>
              </a:r>
            </a:p>
            <a:p>
              <a:pPr>
                <a:defRPr/>
              </a:pPr>
              <a:r>
                <a:rPr lang="zh-CN" altLang="en-US" sz="1200" dirty="0">
                  <a:latin typeface="微软雅黑" pitchFamily="34" charset="-122"/>
                  <a:ea typeface="微软雅黑" pitchFamily="34" charset="-122"/>
                </a:rPr>
                <a:t>可转数量：</a:t>
              </a:r>
              <a:r>
                <a:rPr lang="en-US" altLang="zh-CN" sz="1200" dirty="0">
                  <a:latin typeface="微软雅黑" pitchFamily="34" charset="-122"/>
                  <a:ea typeface="微软雅黑" pitchFamily="34" charset="-122"/>
                </a:rPr>
                <a:t>9000 – 1000 = 8000</a:t>
              </a:r>
            </a:p>
            <a:p>
              <a:pPr>
                <a:defRPr/>
              </a:pPr>
              <a:endParaRPr lang="en-US" altLang="zh-CN" sz="1200" dirty="0">
                <a:latin typeface="微软雅黑" pitchFamily="34" charset="-122"/>
                <a:ea typeface="微软雅黑" pitchFamily="34" charset="-122"/>
              </a:endParaRPr>
            </a:p>
            <a:p>
              <a:pPr>
                <a:defRPr/>
              </a:pPr>
              <a:r>
                <a:rPr lang="zh-CN" altLang="en-US" sz="1200" b="1" dirty="0">
                  <a:solidFill>
                    <a:schemeClr val="accent6">
                      <a:lumMod val="75000"/>
                    </a:schemeClr>
                  </a:solidFill>
                  <a:latin typeface="微软雅黑" pitchFamily="34" charset="-122"/>
                  <a:ea typeface="微软雅黑" pitchFamily="34" charset="-122"/>
                </a:rPr>
                <a:t>可转托管数量 </a:t>
              </a:r>
              <a:r>
                <a:rPr lang="en-US" altLang="zh-CN" sz="1200" b="1" dirty="0">
                  <a:solidFill>
                    <a:schemeClr val="accent6">
                      <a:lumMod val="75000"/>
                    </a:schemeClr>
                  </a:solidFill>
                  <a:latin typeface="微软雅黑" pitchFamily="34" charset="-122"/>
                  <a:ea typeface="微软雅黑" pitchFamily="34" charset="-122"/>
                </a:rPr>
                <a:t>=</a:t>
              </a:r>
              <a:r>
                <a:rPr lang="zh-CN" altLang="en-US" sz="1200" b="1" dirty="0">
                  <a:solidFill>
                    <a:schemeClr val="accent6">
                      <a:lumMod val="75000"/>
                    </a:schemeClr>
                  </a:solidFill>
                  <a:latin typeface="微软雅黑" pitchFamily="34" charset="-122"/>
                  <a:ea typeface="微软雅黑" pitchFamily="34" charset="-122"/>
                </a:rPr>
                <a:t>持股数量</a:t>
              </a:r>
              <a:r>
                <a:rPr lang="en-US" altLang="zh-CN" sz="1200" b="1" dirty="0">
                  <a:solidFill>
                    <a:schemeClr val="accent6">
                      <a:lumMod val="75000"/>
                    </a:schemeClr>
                  </a:solidFill>
                  <a:latin typeface="微软雅黑" pitchFamily="34" charset="-122"/>
                  <a:ea typeface="微软雅黑" pitchFamily="34" charset="-122"/>
                </a:rPr>
                <a:t>-</a:t>
              </a:r>
              <a:r>
                <a:rPr lang="zh-CN" altLang="en-US" sz="1200" b="1" dirty="0">
                  <a:solidFill>
                    <a:schemeClr val="accent6">
                      <a:lumMod val="75000"/>
                    </a:schemeClr>
                  </a:solidFill>
                  <a:latin typeface="微软雅黑" pitchFamily="34" charset="-122"/>
                  <a:ea typeface="微软雅黑" pitchFamily="34" charset="-122"/>
                </a:rPr>
                <a:t>冻结数量</a:t>
              </a:r>
              <a:r>
                <a:rPr lang="en-US" altLang="zh-CN" sz="1200" b="1" dirty="0">
                  <a:solidFill>
                    <a:schemeClr val="accent6">
                      <a:lumMod val="75000"/>
                    </a:schemeClr>
                  </a:solidFill>
                  <a:latin typeface="微软雅黑" pitchFamily="34" charset="-122"/>
                  <a:ea typeface="微软雅黑" pitchFamily="34" charset="-122"/>
                </a:rPr>
                <a:t>-</a:t>
              </a:r>
              <a:r>
                <a:rPr lang="zh-CN" altLang="en-US" sz="1200" b="1" dirty="0">
                  <a:solidFill>
                    <a:schemeClr val="accent6">
                      <a:lumMod val="75000"/>
                    </a:schemeClr>
                  </a:solidFill>
                  <a:latin typeface="微软雅黑" pitchFamily="34" charset="-122"/>
                  <a:ea typeface="微软雅黑" pitchFamily="34" charset="-122"/>
                </a:rPr>
                <a:t>在途数量</a:t>
              </a:r>
            </a:p>
          </p:txBody>
        </p:sp>
      </p:grpSp>
      <p:sp>
        <p:nvSpPr>
          <p:cNvPr id="25610" name="TextBox 14"/>
          <p:cNvSpPr txBox="1">
            <a:spLocks noChangeArrowheads="1"/>
          </p:cNvSpPr>
          <p:nvPr/>
        </p:nvSpPr>
        <p:spPr bwMode="auto">
          <a:xfrm>
            <a:off x="3924300" y="3557588"/>
            <a:ext cx="1428750"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charset="-122"/>
              </a:defRPr>
            </a:lvl1pPr>
            <a:lvl2pPr>
              <a:defRPr sz="2800">
                <a:solidFill>
                  <a:schemeClr val="tx1"/>
                </a:solidFill>
                <a:latin typeface="Calibri" pitchFamily="34" charset="0"/>
                <a:ea typeface="宋体" charset="-122"/>
              </a:defRPr>
            </a:lvl2pPr>
            <a:lvl3pPr>
              <a:defRPr sz="2400">
                <a:solidFill>
                  <a:schemeClr val="tx1"/>
                </a:solidFill>
                <a:latin typeface="Calibri" pitchFamily="34" charset="0"/>
                <a:ea typeface="宋体" charset="-122"/>
              </a:defRPr>
            </a:lvl3pPr>
            <a:lvl4pPr>
              <a:defRPr sz="2000">
                <a:solidFill>
                  <a:schemeClr val="tx1"/>
                </a:solidFill>
                <a:latin typeface="Calibri" pitchFamily="34" charset="0"/>
                <a:ea typeface="宋体" charset="-122"/>
              </a:defRPr>
            </a:lvl4pPr>
            <a:lvl5pPr>
              <a:defRPr sz="2000">
                <a:solidFill>
                  <a:schemeClr val="tx1"/>
                </a:solidFill>
                <a:latin typeface="Calibri" pitchFamily="34" charset="0"/>
                <a:ea typeface="宋体" charset="-122"/>
              </a:defRPr>
            </a:lvl5pPr>
            <a:lvl6pPr eaLnBrk="0" fontAlgn="base" hangingPunct="0">
              <a:spcAft>
                <a:spcPct val="0"/>
              </a:spcAft>
              <a:buFont typeface="Arial" charset="0"/>
              <a:buChar char="»"/>
              <a:defRPr sz="2000">
                <a:solidFill>
                  <a:schemeClr val="tx1"/>
                </a:solidFill>
                <a:latin typeface="Calibri" pitchFamily="34" charset="0"/>
                <a:ea typeface="宋体" charset="-122"/>
              </a:defRPr>
            </a:lvl6pPr>
            <a:lvl7pPr eaLnBrk="0" fontAlgn="base" hangingPunct="0">
              <a:spcAft>
                <a:spcPct val="0"/>
              </a:spcAft>
              <a:buFont typeface="Arial" charset="0"/>
              <a:buChar char="»"/>
              <a:defRPr sz="2000">
                <a:solidFill>
                  <a:schemeClr val="tx1"/>
                </a:solidFill>
                <a:latin typeface="Calibri" pitchFamily="34" charset="0"/>
                <a:ea typeface="宋体" charset="-122"/>
              </a:defRPr>
            </a:lvl7pPr>
            <a:lvl8pPr eaLnBrk="0" fontAlgn="base" hangingPunct="0">
              <a:spcAft>
                <a:spcPct val="0"/>
              </a:spcAft>
              <a:buFont typeface="Arial" charset="0"/>
              <a:buChar char="»"/>
              <a:defRPr sz="2000">
                <a:solidFill>
                  <a:schemeClr val="tx1"/>
                </a:solidFill>
                <a:latin typeface="Calibri" pitchFamily="34" charset="0"/>
                <a:ea typeface="宋体" charset="-122"/>
              </a:defRPr>
            </a:lvl8pPr>
            <a:lvl9pPr eaLnBrk="0" fontAlgn="base" hangingPunct="0">
              <a:spcAft>
                <a:spcPct val="0"/>
              </a:spcAft>
              <a:buFont typeface="Arial" charset="0"/>
              <a:buChar char="»"/>
              <a:defRPr sz="2000">
                <a:solidFill>
                  <a:schemeClr val="tx1"/>
                </a:solidFill>
                <a:latin typeface="Calibri" pitchFamily="34" charset="0"/>
                <a:ea typeface="宋体" charset="-122"/>
              </a:defRPr>
            </a:lvl9pPr>
          </a:lstStyle>
          <a:p>
            <a:r>
              <a:rPr lang="zh-CN" altLang="en-US" sz="1100">
                <a:latin typeface="微软雅黑" pitchFamily="34" charset="-122"/>
                <a:ea typeface="微软雅黑" pitchFamily="34" charset="-122"/>
              </a:rPr>
              <a:t>申报转托管</a:t>
            </a:r>
            <a:r>
              <a:rPr lang="en-US" altLang="zh-CN" sz="1100">
                <a:latin typeface="微软雅黑" pitchFamily="34" charset="-122"/>
                <a:ea typeface="微软雅黑" pitchFamily="34" charset="-122"/>
              </a:rPr>
              <a:t>1000</a:t>
            </a:r>
            <a:r>
              <a:rPr lang="zh-CN" altLang="en-US" sz="1100">
                <a:latin typeface="微软雅黑" pitchFamily="34" charset="-122"/>
                <a:ea typeface="微软雅黑" pitchFamily="34" charset="-122"/>
              </a:rPr>
              <a:t>股</a:t>
            </a:r>
          </a:p>
        </p:txBody>
      </p:sp>
      <p:grpSp>
        <p:nvGrpSpPr>
          <p:cNvPr id="25611" name="组合 29"/>
          <p:cNvGrpSpPr>
            <a:grpSpLocks/>
          </p:cNvGrpSpPr>
          <p:nvPr/>
        </p:nvGrpSpPr>
        <p:grpSpPr bwMode="auto">
          <a:xfrm>
            <a:off x="5435600" y="2771775"/>
            <a:ext cx="3143250" cy="2643188"/>
            <a:chOff x="857224" y="2071678"/>
            <a:chExt cx="3143272" cy="2643206"/>
          </a:xfrm>
        </p:grpSpPr>
        <p:sp>
          <p:nvSpPr>
            <p:cNvPr id="31" name="圆角矩形 30"/>
            <p:cNvSpPr/>
            <p:nvPr/>
          </p:nvSpPr>
          <p:spPr>
            <a:xfrm>
              <a:off x="857224" y="2071678"/>
              <a:ext cx="3143272" cy="2643206"/>
            </a:xfrm>
            <a:prstGeom prst="round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1600" dirty="0">
                <a:solidFill>
                  <a:schemeClr val="tx1"/>
                </a:solidFill>
                <a:latin typeface="微软雅黑" pitchFamily="34" charset="-122"/>
                <a:ea typeface="微软雅黑" pitchFamily="34" charset="-122"/>
              </a:endParaRPr>
            </a:p>
          </p:txBody>
        </p:sp>
        <p:sp>
          <p:nvSpPr>
            <p:cNvPr id="25613" name="TextBox 18"/>
            <p:cNvSpPr txBox="1">
              <a:spLocks noChangeArrowheads="1"/>
            </p:cNvSpPr>
            <p:nvPr/>
          </p:nvSpPr>
          <p:spPr bwMode="auto">
            <a:xfrm>
              <a:off x="1357290" y="2285992"/>
              <a:ext cx="214314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charset="-122"/>
                </a:defRPr>
              </a:lvl1pPr>
              <a:lvl2pPr>
                <a:defRPr sz="2800">
                  <a:solidFill>
                    <a:schemeClr val="tx1"/>
                  </a:solidFill>
                  <a:latin typeface="Calibri" pitchFamily="34" charset="0"/>
                  <a:ea typeface="宋体" charset="-122"/>
                </a:defRPr>
              </a:lvl2pPr>
              <a:lvl3pPr>
                <a:defRPr sz="2400">
                  <a:solidFill>
                    <a:schemeClr val="tx1"/>
                  </a:solidFill>
                  <a:latin typeface="Calibri" pitchFamily="34" charset="0"/>
                  <a:ea typeface="宋体" charset="-122"/>
                </a:defRPr>
              </a:lvl3pPr>
              <a:lvl4pPr>
                <a:defRPr sz="2000">
                  <a:solidFill>
                    <a:schemeClr val="tx1"/>
                  </a:solidFill>
                  <a:latin typeface="Calibri" pitchFamily="34" charset="0"/>
                  <a:ea typeface="宋体" charset="-122"/>
                </a:defRPr>
              </a:lvl4pPr>
              <a:lvl5pPr>
                <a:defRPr sz="2000">
                  <a:solidFill>
                    <a:schemeClr val="tx1"/>
                  </a:solidFill>
                  <a:latin typeface="Calibri" pitchFamily="34" charset="0"/>
                  <a:ea typeface="宋体" charset="-122"/>
                </a:defRPr>
              </a:lvl5pPr>
              <a:lvl6pPr eaLnBrk="0" fontAlgn="base" hangingPunct="0">
                <a:spcAft>
                  <a:spcPct val="0"/>
                </a:spcAft>
                <a:buFont typeface="Arial" charset="0"/>
                <a:buChar char="»"/>
                <a:defRPr sz="2000">
                  <a:solidFill>
                    <a:schemeClr val="tx1"/>
                  </a:solidFill>
                  <a:latin typeface="Calibri" pitchFamily="34" charset="0"/>
                  <a:ea typeface="宋体" charset="-122"/>
                </a:defRPr>
              </a:lvl6pPr>
              <a:lvl7pPr eaLnBrk="0" fontAlgn="base" hangingPunct="0">
                <a:spcAft>
                  <a:spcPct val="0"/>
                </a:spcAft>
                <a:buFont typeface="Arial" charset="0"/>
                <a:buChar char="»"/>
                <a:defRPr sz="2000">
                  <a:solidFill>
                    <a:schemeClr val="tx1"/>
                  </a:solidFill>
                  <a:latin typeface="Calibri" pitchFamily="34" charset="0"/>
                  <a:ea typeface="宋体" charset="-122"/>
                </a:defRPr>
              </a:lvl7pPr>
              <a:lvl8pPr eaLnBrk="0" fontAlgn="base" hangingPunct="0">
                <a:spcAft>
                  <a:spcPct val="0"/>
                </a:spcAft>
                <a:buFont typeface="Arial" charset="0"/>
                <a:buChar char="»"/>
                <a:defRPr sz="2000">
                  <a:solidFill>
                    <a:schemeClr val="tx1"/>
                  </a:solidFill>
                  <a:latin typeface="Calibri" pitchFamily="34" charset="0"/>
                  <a:ea typeface="宋体" charset="-122"/>
                </a:defRPr>
              </a:lvl8pPr>
              <a:lvl9pPr eaLnBrk="0" fontAlgn="base" hangingPunct="0">
                <a:spcAft>
                  <a:spcPct val="0"/>
                </a:spcAft>
                <a:buFont typeface="Arial" charset="0"/>
                <a:buChar char="»"/>
                <a:defRPr sz="2000">
                  <a:solidFill>
                    <a:schemeClr val="tx1"/>
                  </a:solidFill>
                  <a:latin typeface="Calibri" pitchFamily="34" charset="0"/>
                  <a:ea typeface="宋体" charset="-122"/>
                </a:defRPr>
              </a:lvl9pPr>
            </a:lstStyle>
            <a:p>
              <a:r>
                <a:rPr lang="zh-CN" altLang="en-US" sz="1400">
                  <a:latin typeface="微软雅黑" pitchFamily="34" charset="-122"/>
                  <a:ea typeface="微软雅黑" pitchFamily="34" charset="-122"/>
                </a:rPr>
                <a:t>托管单元：</a:t>
              </a:r>
              <a:r>
                <a:rPr lang="en-US" altLang="zh-CN" sz="1400">
                  <a:latin typeface="微软雅黑" pitchFamily="34" charset="-122"/>
                  <a:ea typeface="微软雅黑" pitchFamily="34" charset="-122"/>
                </a:rPr>
                <a:t>000200</a:t>
              </a:r>
              <a:endParaRPr lang="zh-CN" altLang="en-US" sz="1400">
                <a:latin typeface="微软雅黑" pitchFamily="34" charset="-122"/>
                <a:ea typeface="微软雅黑" pitchFamily="34" charset="-122"/>
              </a:endParaRPr>
            </a:p>
          </p:txBody>
        </p:sp>
        <p:sp>
          <p:nvSpPr>
            <p:cNvPr id="25614" name="TextBox 19"/>
            <p:cNvSpPr txBox="1">
              <a:spLocks noChangeArrowheads="1"/>
            </p:cNvSpPr>
            <p:nvPr/>
          </p:nvSpPr>
          <p:spPr bwMode="auto">
            <a:xfrm>
              <a:off x="1071539" y="2770527"/>
              <a:ext cx="2857520" cy="12926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charset="-122"/>
                </a:defRPr>
              </a:lvl1pPr>
              <a:lvl2pPr>
                <a:defRPr sz="2800">
                  <a:solidFill>
                    <a:schemeClr val="tx1"/>
                  </a:solidFill>
                  <a:latin typeface="Calibri" pitchFamily="34" charset="0"/>
                  <a:ea typeface="宋体" charset="-122"/>
                </a:defRPr>
              </a:lvl2pPr>
              <a:lvl3pPr>
                <a:defRPr sz="2400">
                  <a:solidFill>
                    <a:schemeClr val="tx1"/>
                  </a:solidFill>
                  <a:latin typeface="Calibri" pitchFamily="34" charset="0"/>
                  <a:ea typeface="宋体" charset="-122"/>
                </a:defRPr>
              </a:lvl3pPr>
              <a:lvl4pPr>
                <a:defRPr sz="2000">
                  <a:solidFill>
                    <a:schemeClr val="tx1"/>
                  </a:solidFill>
                  <a:latin typeface="Calibri" pitchFamily="34" charset="0"/>
                  <a:ea typeface="宋体" charset="-122"/>
                </a:defRPr>
              </a:lvl4pPr>
              <a:lvl5pPr>
                <a:defRPr sz="2000">
                  <a:solidFill>
                    <a:schemeClr val="tx1"/>
                  </a:solidFill>
                  <a:latin typeface="Calibri" pitchFamily="34" charset="0"/>
                  <a:ea typeface="宋体" charset="-122"/>
                </a:defRPr>
              </a:lvl5pPr>
              <a:lvl6pPr eaLnBrk="0" fontAlgn="base" hangingPunct="0">
                <a:spcAft>
                  <a:spcPct val="0"/>
                </a:spcAft>
                <a:buFont typeface="Arial" charset="0"/>
                <a:buChar char="»"/>
                <a:defRPr sz="2000">
                  <a:solidFill>
                    <a:schemeClr val="tx1"/>
                  </a:solidFill>
                  <a:latin typeface="Calibri" pitchFamily="34" charset="0"/>
                  <a:ea typeface="宋体" charset="-122"/>
                </a:defRPr>
              </a:lvl6pPr>
              <a:lvl7pPr eaLnBrk="0" fontAlgn="base" hangingPunct="0">
                <a:spcAft>
                  <a:spcPct val="0"/>
                </a:spcAft>
                <a:buFont typeface="Arial" charset="0"/>
                <a:buChar char="»"/>
                <a:defRPr sz="2000">
                  <a:solidFill>
                    <a:schemeClr val="tx1"/>
                  </a:solidFill>
                  <a:latin typeface="Calibri" pitchFamily="34" charset="0"/>
                  <a:ea typeface="宋体" charset="-122"/>
                </a:defRPr>
              </a:lvl7pPr>
              <a:lvl8pPr eaLnBrk="0" fontAlgn="base" hangingPunct="0">
                <a:spcAft>
                  <a:spcPct val="0"/>
                </a:spcAft>
                <a:buFont typeface="Arial" charset="0"/>
                <a:buChar char="»"/>
                <a:defRPr sz="2000">
                  <a:solidFill>
                    <a:schemeClr val="tx1"/>
                  </a:solidFill>
                  <a:latin typeface="Calibri" pitchFamily="34" charset="0"/>
                  <a:ea typeface="宋体" charset="-122"/>
                </a:defRPr>
              </a:lvl8pPr>
              <a:lvl9pPr eaLnBrk="0" fontAlgn="base" hangingPunct="0">
                <a:spcAft>
                  <a:spcPct val="0"/>
                </a:spcAft>
                <a:buFont typeface="Arial" charset="0"/>
                <a:buChar char="»"/>
                <a:defRPr sz="2000">
                  <a:solidFill>
                    <a:schemeClr val="tx1"/>
                  </a:solidFill>
                  <a:latin typeface="Calibri" pitchFamily="34" charset="0"/>
                  <a:ea typeface="宋体" charset="-122"/>
                </a:defRPr>
              </a:lvl9pPr>
            </a:lstStyle>
            <a:p>
              <a:pPr>
                <a:lnSpc>
                  <a:spcPct val="150000"/>
                </a:lnSpc>
              </a:pPr>
              <a:r>
                <a:rPr lang="zh-CN" altLang="en-US" sz="1200">
                  <a:latin typeface="微软雅黑" pitchFamily="34" charset="-122"/>
                  <a:ea typeface="微软雅黑" pitchFamily="34" charset="-122"/>
                </a:rPr>
                <a:t>证券代码：</a:t>
              </a:r>
              <a:r>
                <a:rPr lang="en-US" altLang="zh-CN" sz="1200">
                  <a:latin typeface="微软雅黑" pitchFamily="34" charset="-122"/>
                  <a:ea typeface="微软雅黑" pitchFamily="34" charset="-122"/>
                </a:rPr>
                <a:t>00004</a:t>
              </a:r>
            </a:p>
            <a:p>
              <a:pPr>
                <a:lnSpc>
                  <a:spcPct val="150000"/>
                </a:lnSpc>
              </a:pPr>
              <a:r>
                <a:rPr lang="zh-CN" altLang="en-US" sz="1200">
                  <a:latin typeface="微软雅黑" pitchFamily="34" charset="-122"/>
                  <a:ea typeface="微软雅黑" pitchFamily="34" charset="-122"/>
                </a:rPr>
                <a:t>持股数量：</a:t>
              </a:r>
              <a:r>
                <a:rPr lang="en-US" altLang="zh-CN" sz="1200">
                  <a:latin typeface="微软雅黑" pitchFamily="34" charset="-122"/>
                  <a:ea typeface="微软雅黑" pitchFamily="34" charset="-122"/>
                </a:rPr>
                <a:t>0 + 1000 = 1000</a:t>
              </a:r>
            </a:p>
            <a:p>
              <a:r>
                <a:rPr lang="zh-CN" altLang="en-US" sz="1200">
                  <a:latin typeface="微软雅黑" pitchFamily="34" charset="-122"/>
                  <a:ea typeface="微软雅黑" pitchFamily="34" charset="-122"/>
                </a:rPr>
                <a:t>冻结数量：</a:t>
              </a:r>
              <a:r>
                <a:rPr lang="en-US" altLang="zh-CN" sz="1200">
                  <a:latin typeface="微软雅黑" pitchFamily="34" charset="-122"/>
                  <a:ea typeface="微软雅黑" pitchFamily="34" charset="-122"/>
                </a:rPr>
                <a:t>0</a:t>
              </a:r>
            </a:p>
            <a:p>
              <a:pPr>
                <a:lnSpc>
                  <a:spcPct val="150000"/>
                </a:lnSpc>
              </a:pPr>
              <a:r>
                <a:rPr lang="zh-CN" altLang="en-US" sz="1200">
                  <a:latin typeface="微软雅黑" pitchFamily="34" charset="-122"/>
                  <a:ea typeface="微软雅黑" pitchFamily="34" charset="-122"/>
                </a:rPr>
                <a:t>在途数量：</a:t>
              </a:r>
              <a:r>
                <a:rPr lang="en-US" altLang="zh-CN" sz="1200">
                  <a:latin typeface="微软雅黑" pitchFamily="34" charset="-122"/>
                  <a:ea typeface="微软雅黑" pitchFamily="34" charset="-122"/>
                </a:rPr>
                <a:t>0</a:t>
              </a:r>
            </a:p>
            <a:p>
              <a:r>
                <a:rPr lang="zh-CN" altLang="en-US" sz="1200">
                  <a:latin typeface="微软雅黑" pitchFamily="34" charset="-122"/>
                  <a:ea typeface="微软雅黑" pitchFamily="34" charset="-122"/>
                </a:rPr>
                <a:t>可转数量：</a:t>
              </a:r>
              <a:r>
                <a:rPr lang="en-US" altLang="zh-CN" sz="1200">
                  <a:latin typeface="微软雅黑" pitchFamily="34" charset="-122"/>
                  <a:ea typeface="微软雅黑" pitchFamily="34" charset="-122"/>
                </a:rPr>
                <a:t>0 + 1000 = 1000</a:t>
              </a:r>
            </a:p>
          </p:txBody>
        </p:sp>
      </p:grpSp>
    </p:spTree>
    <p:extLst>
      <p:ext uri="{BB962C8B-B14F-4D97-AF65-F5344CB8AC3E}">
        <p14:creationId xmlns:p14="http://schemas.microsoft.com/office/powerpoint/2010/main" xmlns="" val="15496066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8"/>
          <p:cNvSpPr txBox="1">
            <a:spLocks noChangeArrowheads="1"/>
          </p:cNvSpPr>
          <p:nvPr/>
        </p:nvSpPr>
        <p:spPr bwMode="auto">
          <a:xfrm>
            <a:off x="579438" y="260350"/>
            <a:ext cx="7232650" cy="565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charset="-122"/>
              </a:defRPr>
            </a:lvl1pPr>
            <a:lvl2pPr>
              <a:defRPr sz="2800">
                <a:solidFill>
                  <a:schemeClr val="tx1"/>
                </a:solidFill>
                <a:latin typeface="Calibri" pitchFamily="34" charset="0"/>
                <a:ea typeface="宋体" charset="-122"/>
              </a:defRPr>
            </a:lvl2pPr>
            <a:lvl3pPr>
              <a:defRPr sz="2400">
                <a:solidFill>
                  <a:schemeClr val="tx1"/>
                </a:solidFill>
                <a:latin typeface="Calibri" pitchFamily="34" charset="0"/>
                <a:ea typeface="宋体" charset="-122"/>
              </a:defRPr>
            </a:lvl3pPr>
            <a:lvl4pPr>
              <a:defRPr sz="2000">
                <a:solidFill>
                  <a:schemeClr val="tx1"/>
                </a:solidFill>
                <a:latin typeface="Calibri" pitchFamily="34" charset="0"/>
                <a:ea typeface="宋体" charset="-122"/>
              </a:defRPr>
            </a:lvl4pPr>
            <a:lvl5pPr>
              <a:defRPr sz="2000">
                <a:solidFill>
                  <a:schemeClr val="tx1"/>
                </a:solidFill>
                <a:latin typeface="Calibri" pitchFamily="34" charset="0"/>
                <a:ea typeface="宋体" charset="-122"/>
              </a:defRPr>
            </a:lvl5pPr>
            <a:lvl6pPr eaLnBrk="0" fontAlgn="base" hangingPunct="0">
              <a:spcAft>
                <a:spcPct val="0"/>
              </a:spcAft>
              <a:buFont typeface="Arial" charset="0"/>
              <a:buChar char="»"/>
              <a:defRPr sz="2000">
                <a:solidFill>
                  <a:schemeClr val="tx1"/>
                </a:solidFill>
                <a:latin typeface="Calibri" pitchFamily="34" charset="0"/>
                <a:ea typeface="宋体" charset="-122"/>
              </a:defRPr>
            </a:lvl6pPr>
            <a:lvl7pPr eaLnBrk="0" fontAlgn="base" hangingPunct="0">
              <a:spcAft>
                <a:spcPct val="0"/>
              </a:spcAft>
              <a:buFont typeface="Arial" charset="0"/>
              <a:buChar char="»"/>
              <a:defRPr sz="2000">
                <a:solidFill>
                  <a:schemeClr val="tx1"/>
                </a:solidFill>
                <a:latin typeface="Calibri" pitchFamily="34" charset="0"/>
                <a:ea typeface="宋体" charset="-122"/>
              </a:defRPr>
            </a:lvl7pPr>
            <a:lvl8pPr eaLnBrk="0" fontAlgn="base" hangingPunct="0">
              <a:spcAft>
                <a:spcPct val="0"/>
              </a:spcAft>
              <a:buFont typeface="Arial" charset="0"/>
              <a:buChar char="»"/>
              <a:defRPr sz="2000">
                <a:solidFill>
                  <a:schemeClr val="tx1"/>
                </a:solidFill>
                <a:latin typeface="Calibri" pitchFamily="34" charset="0"/>
                <a:ea typeface="宋体" charset="-122"/>
              </a:defRPr>
            </a:lvl8pPr>
            <a:lvl9pPr eaLnBrk="0" fontAlgn="base" hangingPunct="0">
              <a:spcAft>
                <a:spcPct val="0"/>
              </a:spcAft>
              <a:buFont typeface="Arial" charset="0"/>
              <a:buChar char="»"/>
              <a:defRPr sz="2000">
                <a:solidFill>
                  <a:schemeClr val="tx1"/>
                </a:solidFill>
                <a:latin typeface="Calibri" pitchFamily="34" charset="0"/>
                <a:ea typeface="宋体" charset="-122"/>
              </a:defRPr>
            </a:lvl9pPr>
          </a:lstStyle>
          <a:p>
            <a:pPr marL="0" lvl="1" indent="-285750" eaLnBrk="1" hangingPunct="1">
              <a:lnSpc>
                <a:spcPct val="120000"/>
              </a:lnSpc>
            </a:pPr>
            <a:r>
              <a:rPr lang="zh-CN" altLang="en-US" b="1" dirty="0">
                <a:solidFill>
                  <a:schemeClr val="bg1"/>
                </a:solidFill>
                <a:latin typeface="微软雅黑" pitchFamily="34" charset="-122"/>
                <a:ea typeface="微软雅黑" pitchFamily="34" charset="-122"/>
              </a:rPr>
              <a:t>报盘转托</a:t>
            </a:r>
            <a:r>
              <a:rPr lang="zh-CN" altLang="en-US" b="1" dirty="0" smtClean="0">
                <a:solidFill>
                  <a:schemeClr val="bg1"/>
                </a:solidFill>
                <a:latin typeface="微软雅黑" pitchFamily="34" charset="-122"/>
                <a:ea typeface="微软雅黑" pitchFamily="34" charset="-122"/>
              </a:rPr>
              <a:t>管接口</a:t>
            </a:r>
            <a:endParaRPr lang="zh-CN" altLang="en-US" b="1" dirty="0">
              <a:solidFill>
                <a:schemeClr val="bg1"/>
              </a:solidFill>
              <a:latin typeface="微软雅黑" pitchFamily="34" charset="-122"/>
              <a:ea typeface="微软雅黑" pitchFamily="34" charset="-122"/>
            </a:endParaRPr>
          </a:p>
        </p:txBody>
      </p:sp>
      <p:graphicFrame>
        <p:nvGraphicFramePr>
          <p:cNvPr id="16" name="表格 15"/>
          <p:cNvGraphicFramePr>
            <a:graphicFrameLocks noGrp="1"/>
          </p:cNvGraphicFramePr>
          <p:nvPr>
            <p:extLst>
              <p:ext uri="{D42A27DB-BD31-4B8C-83A1-F6EECF244321}">
                <p14:modId xmlns:p14="http://schemas.microsoft.com/office/powerpoint/2010/main" xmlns="" val="2273159690"/>
              </p:ext>
            </p:extLst>
          </p:nvPr>
        </p:nvGraphicFramePr>
        <p:xfrm>
          <a:off x="492716" y="1170732"/>
          <a:ext cx="7848872" cy="5045760"/>
        </p:xfrm>
        <a:graphic>
          <a:graphicData uri="http://schemas.openxmlformats.org/drawingml/2006/table">
            <a:tbl>
              <a:tblPr firstRow="1" firstCol="1" bandRow="1">
                <a:tableStyleId>{5C22544A-7EE6-4342-B048-85BDC9FD1C3A}</a:tableStyleId>
              </a:tblPr>
              <a:tblGrid>
                <a:gridCol w="864096"/>
                <a:gridCol w="1224136"/>
                <a:gridCol w="2927156"/>
                <a:gridCol w="2833484"/>
              </a:tblGrid>
              <a:tr h="360000">
                <a:tc>
                  <a:txBody>
                    <a:bodyPr/>
                    <a:lstStyle/>
                    <a:p>
                      <a:pPr algn="ctr">
                        <a:lnSpc>
                          <a:spcPct val="150000"/>
                        </a:lnSpc>
                        <a:spcAft>
                          <a:spcPts val="0"/>
                        </a:spcAft>
                      </a:pPr>
                      <a:r>
                        <a:rPr lang="zh-CN" sz="1600" kern="100" dirty="0">
                          <a:effectLst/>
                          <a:latin typeface="微软雅黑" pitchFamily="34" charset="-122"/>
                          <a:ea typeface="微软雅黑" pitchFamily="34" charset="-122"/>
                        </a:rPr>
                        <a:t>字段名</a:t>
                      </a:r>
                      <a:endParaRPr lang="zh-CN" sz="1600" kern="100" dirty="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gn="ctr">
                        <a:lnSpc>
                          <a:spcPct val="150000"/>
                        </a:lnSpc>
                        <a:spcAft>
                          <a:spcPts val="0"/>
                        </a:spcAft>
                      </a:pPr>
                      <a:r>
                        <a:rPr lang="zh-CN" sz="1600" kern="100" dirty="0">
                          <a:effectLst/>
                          <a:latin typeface="微软雅黑" pitchFamily="34" charset="-122"/>
                          <a:ea typeface="微软雅黑" pitchFamily="34" charset="-122"/>
                        </a:rPr>
                        <a:t>说明</a:t>
                      </a:r>
                      <a:endParaRPr lang="zh-CN" sz="1600" kern="100" dirty="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gn="ctr">
                        <a:lnSpc>
                          <a:spcPct val="150000"/>
                        </a:lnSpc>
                        <a:spcAft>
                          <a:spcPts val="0"/>
                        </a:spcAft>
                      </a:pPr>
                      <a:r>
                        <a:rPr lang="zh-CN" altLang="en-US" sz="1600" kern="100" dirty="0" smtClean="0">
                          <a:effectLst/>
                          <a:latin typeface="微软雅黑" pitchFamily="34" charset="-122"/>
                          <a:ea typeface="微软雅黑" pitchFamily="34" charset="-122"/>
                        </a:rPr>
                        <a:t>转出方</a:t>
                      </a:r>
                      <a:r>
                        <a:rPr lang="zh-CN" sz="1600" kern="100" dirty="0" smtClean="0">
                          <a:effectLst/>
                          <a:latin typeface="微软雅黑" pitchFamily="34" charset="-122"/>
                          <a:ea typeface="微软雅黑" pitchFamily="34" charset="-122"/>
                        </a:rPr>
                        <a:t>转托管</a:t>
                      </a:r>
                      <a:r>
                        <a:rPr lang="zh-CN" altLang="en-US" sz="1600" kern="100" dirty="0" smtClean="0">
                          <a:effectLst/>
                          <a:latin typeface="微软雅黑" pitchFamily="34" charset="-122"/>
                          <a:ea typeface="微软雅黑" pitchFamily="34" charset="-122"/>
                        </a:rPr>
                        <a:t>数据</a:t>
                      </a:r>
                      <a:endParaRPr lang="zh-CN" sz="1600" kern="100" dirty="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gn="ctr">
                        <a:lnSpc>
                          <a:spcPct val="150000"/>
                        </a:lnSpc>
                        <a:spcAft>
                          <a:spcPts val="0"/>
                        </a:spcAft>
                      </a:pPr>
                      <a:r>
                        <a:rPr lang="zh-CN" altLang="en-US" sz="1600" kern="100" dirty="0" smtClean="0">
                          <a:effectLst/>
                          <a:latin typeface="微软雅黑" pitchFamily="34" charset="-122"/>
                          <a:ea typeface="微软雅黑" pitchFamily="34" charset="-122"/>
                        </a:rPr>
                        <a:t>转入方</a:t>
                      </a:r>
                      <a:r>
                        <a:rPr lang="zh-CN" sz="1600" kern="100" dirty="0" smtClean="0">
                          <a:effectLst/>
                          <a:latin typeface="微软雅黑" pitchFamily="34" charset="-122"/>
                          <a:ea typeface="微软雅黑" pitchFamily="34" charset="-122"/>
                        </a:rPr>
                        <a:t>转托管</a:t>
                      </a:r>
                      <a:r>
                        <a:rPr lang="zh-CN" altLang="en-US" sz="1600" kern="100" dirty="0" smtClean="0">
                          <a:effectLst/>
                          <a:latin typeface="微软雅黑" pitchFamily="34" charset="-122"/>
                          <a:ea typeface="微软雅黑" pitchFamily="34" charset="-122"/>
                        </a:rPr>
                        <a:t>数据</a:t>
                      </a:r>
                      <a:endParaRPr lang="zh-CN" sz="1600" kern="100" dirty="0">
                        <a:solidFill>
                          <a:srgbClr val="000000"/>
                        </a:solidFill>
                        <a:effectLst/>
                        <a:latin typeface="微软雅黑" pitchFamily="34" charset="-122"/>
                        <a:ea typeface="微软雅黑" pitchFamily="34" charset="-122"/>
                        <a:cs typeface="宋体"/>
                      </a:endParaRPr>
                    </a:p>
                  </a:txBody>
                  <a:tcPr marL="68580" marR="68580" marT="0" marB="0"/>
                </a:tc>
              </a:tr>
              <a:tr h="360000">
                <a:tc>
                  <a:txBody>
                    <a:bodyPr/>
                    <a:lstStyle/>
                    <a:p>
                      <a:pPr>
                        <a:lnSpc>
                          <a:spcPct val="150000"/>
                        </a:lnSpc>
                        <a:spcAft>
                          <a:spcPts val="0"/>
                        </a:spcAft>
                      </a:pPr>
                      <a:r>
                        <a:rPr lang="en-US" sz="1400" kern="100" dirty="0">
                          <a:effectLst/>
                          <a:latin typeface="微软雅黑" pitchFamily="34" charset="-122"/>
                          <a:ea typeface="微软雅黑" pitchFamily="34" charset="-122"/>
                        </a:rPr>
                        <a:t>YWLB</a:t>
                      </a:r>
                      <a:endParaRPr lang="zh-CN" sz="1400" kern="100" dirty="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zh-CN" sz="1400" kern="100">
                          <a:effectLst/>
                          <a:latin typeface="微软雅黑" pitchFamily="34" charset="-122"/>
                          <a:ea typeface="微软雅黑" pitchFamily="34" charset="-122"/>
                        </a:rPr>
                        <a:t>业务类别</a:t>
                      </a:r>
                      <a:endParaRPr lang="zh-CN" sz="1400" kern="10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en-US" sz="1400" kern="100" dirty="0">
                          <a:effectLst/>
                          <a:latin typeface="微软雅黑" pitchFamily="34" charset="-122"/>
                          <a:ea typeface="微软雅黑" pitchFamily="34" charset="-122"/>
                        </a:rPr>
                        <a:t>ZT01-</a:t>
                      </a:r>
                      <a:r>
                        <a:rPr lang="zh-CN" sz="1400" kern="100" dirty="0">
                          <a:effectLst/>
                          <a:latin typeface="微软雅黑" pitchFamily="34" charset="-122"/>
                          <a:ea typeface="微软雅黑" pitchFamily="34" charset="-122"/>
                        </a:rPr>
                        <a:t>报盘转托管</a:t>
                      </a:r>
                      <a:endParaRPr lang="zh-CN" sz="1400" kern="100" dirty="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en-US" sz="1400" kern="100" dirty="0">
                          <a:effectLst/>
                          <a:latin typeface="微软雅黑" pitchFamily="34" charset="-122"/>
                          <a:ea typeface="微软雅黑" pitchFamily="34" charset="-122"/>
                        </a:rPr>
                        <a:t>ZT01-</a:t>
                      </a:r>
                      <a:r>
                        <a:rPr lang="zh-CN" sz="1400" kern="100" dirty="0">
                          <a:effectLst/>
                          <a:latin typeface="微软雅黑" pitchFamily="34" charset="-122"/>
                          <a:ea typeface="微软雅黑" pitchFamily="34" charset="-122"/>
                        </a:rPr>
                        <a:t>报盘转托管</a:t>
                      </a:r>
                      <a:endParaRPr lang="zh-CN" sz="1400" kern="100" dirty="0">
                        <a:solidFill>
                          <a:srgbClr val="000000"/>
                        </a:solidFill>
                        <a:effectLst/>
                        <a:latin typeface="微软雅黑" pitchFamily="34" charset="-122"/>
                        <a:ea typeface="微软雅黑" pitchFamily="34" charset="-122"/>
                        <a:cs typeface="宋体"/>
                      </a:endParaRPr>
                    </a:p>
                  </a:txBody>
                  <a:tcPr marL="68580" marR="68580" marT="0" marB="0"/>
                </a:tc>
              </a:tr>
              <a:tr h="360000">
                <a:tc>
                  <a:txBody>
                    <a:bodyPr/>
                    <a:lstStyle/>
                    <a:p>
                      <a:pPr>
                        <a:lnSpc>
                          <a:spcPct val="150000"/>
                        </a:lnSpc>
                        <a:spcAft>
                          <a:spcPts val="0"/>
                        </a:spcAft>
                      </a:pPr>
                      <a:r>
                        <a:rPr lang="en-US" sz="1400" kern="100" dirty="0">
                          <a:effectLst/>
                          <a:latin typeface="微软雅黑" pitchFamily="34" charset="-122"/>
                          <a:ea typeface="微软雅黑" pitchFamily="34" charset="-122"/>
                        </a:rPr>
                        <a:t>ZQDM</a:t>
                      </a:r>
                      <a:endParaRPr lang="zh-CN" sz="1400" kern="100" dirty="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zh-CN" sz="1400" kern="100" dirty="0">
                          <a:effectLst/>
                          <a:latin typeface="微软雅黑" pitchFamily="34" charset="-122"/>
                          <a:ea typeface="微软雅黑" pitchFamily="34" charset="-122"/>
                        </a:rPr>
                        <a:t>证券代码</a:t>
                      </a:r>
                      <a:endParaRPr lang="zh-CN" sz="1400" kern="100" dirty="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en-US" sz="1400" kern="100" dirty="0">
                          <a:effectLst/>
                          <a:latin typeface="微软雅黑" pitchFamily="34" charset="-122"/>
                          <a:ea typeface="微软雅黑" pitchFamily="34" charset="-122"/>
                        </a:rPr>
                        <a:t>00004</a:t>
                      </a:r>
                      <a:endParaRPr lang="zh-CN" sz="1400" kern="100" dirty="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en-US" sz="1400" kern="100" dirty="0">
                          <a:effectLst/>
                          <a:latin typeface="微软雅黑" pitchFamily="34" charset="-122"/>
                          <a:ea typeface="微软雅黑" pitchFamily="34" charset="-122"/>
                        </a:rPr>
                        <a:t>00004</a:t>
                      </a:r>
                      <a:endParaRPr lang="zh-CN" sz="1400" kern="100" dirty="0">
                        <a:solidFill>
                          <a:srgbClr val="000000"/>
                        </a:solidFill>
                        <a:effectLst/>
                        <a:latin typeface="微软雅黑" pitchFamily="34" charset="-122"/>
                        <a:ea typeface="微软雅黑" pitchFamily="34" charset="-122"/>
                        <a:cs typeface="宋体"/>
                      </a:endParaRPr>
                    </a:p>
                  </a:txBody>
                  <a:tcPr marL="68580" marR="68580" marT="0" marB="0"/>
                </a:tc>
              </a:tr>
              <a:tr h="360000">
                <a:tc>
                  <a:txBody>
                    <a:bodyPr/>
                    <a:lstStyle/>
                    <a:p>
                      <a:pPr>
                        <a:lnSpc>
                          <a:spcPct val="150000"/>
                        </a:lnSpc>
                        <a:spcAft>
                          <a:spcPts val="0"/>
                        </a:spcAft>
                      </a:pPr>
                      <a:r>
                        <a:rPr lang="en-US" sz="1400" kern="100">
                          <a:effectLst/>
                          <a:latin typeface="微软雅黑" pitchFamily="34" charset="-122"/>
                          <a:ea typeface="微软雅黑" pitchFamily="34" charset="-122"/>
                        </a:rPr>
                        <a:t>TGDY</a:t>
                      </a:r>
                      <a:endParaRPr lang="zh-CN" sz="1400" kern="10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zh-CN" sz="1400" kern="100" dirty="0">
                          <a:effectLst/>
                          <a:latin typeface="微软雅黑" pitchFamily="34" charset="-122"/>
                          <a:ea typeface="微软雅黑" pitchFamily="34" charset="-122"/>
                        </a:rPr>
                        <a:t>托管单元</a:t>
                      </a:r>
                      <a:endParaRPr lang="zh-CN" sz="1400" kern="100" dirty="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en-US" sz="1400" kern="100" dirty="0">
                          <a:effectLst/>
                          <a:latin typeface="微软雅黑" pitchFamily="34" charset="-122"/>
                          <a:ea typeface="微软雅黑" pitchFamily="34" charset="-122"/>
                        </a:rPr>
                        <a:t>000100</a:t>
                      </a:r>
                      <a:endParaRPr lang="zh-CN" sz="1400" kern="100" dirty="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en-US" sz="1400" kern="100" dirty="0" smtClean="0">
                          <a:solidFill>
                            <a:srgbClr val="FF0000"/>
                          </a:solidFill>
                          <a:effectLst/>
                          <a:latin typeface="微软雅黑" pitchFamily="34" charset="-122"/>
                          <a:ea typeface="微软雅黑" pitchFamily="34" charset="-122"/>
                        </a:rPr>
                        <a:t>000200</a:t>
                      </a:r>
                      <a:endParaRPr lang="zh-CN" sz="1400" kern="100" dirty="0">
                        <a:solidFill>
                          <a:srgbClr val="FF0000"/>
                        </a:solidFill>
                        <a:effectLst/>
                        <a:latin typeface="微软雅黑" pitchFamily="34" charset="-122"/>
                        <a:ea typeface="微软雅黑" pitchFamily="34" charset="-122"/>
                        <a:cs typeface="宋体"/>
                      </a:endParaRPr>
                    </a:p>
                  </a:txBody>
                  <a:tcPr marL="68580" marR="68580" marT="0" marB="0"/>
                </a:tc>
              </a:tr>
              <a:tr h="360000">
                <a:tc>
                  <a:txBody>
                    <a:bodyPr/>
                    <a:lstStyle/>
                    <a:p>
                      <a:pPr>
                        <a:lnSpc>
                          <a:spcPct val="150000"/>
                        </a:lnSpc>
                        <a:spcAft>
                          <a:spcPts val="0"/>
                        </a:spcAft>
                      </a:pPr>
                      <a:r>
                        <a:rPr lang="en-US" sz="1400" kern="100">
                          <a:effectLst/>
                          <a:latin typeface="微软雅黑" pitchFamily="34" charset="-122"/>
                          <a:ea typeface="微软雅黑" pitchFamily="34" charset="-122"/>
                        </a:rPr>
                        <a:t>ZQZH</a:t>
                      </a:r>
                      <a:endParaRPr lang="zh-CN" sz="1400" kern="10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zh-CN" sz="1400" kern="100">
                          <a:effectLst/>
                          <a:latin typeface="微软雅黑" pitchFamily="34" charset="-122"/>
                          <a:ea typeface="微软雅黑" pitchFamily="34" charset="-122"/>
                        </a:rPr>
                        <a:t>证券账户号码</a:t>
                      </a:r>
                      <a:endParaRPr lang="zh-CN" sz="1400" kern="10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en-US" sz="1400" kern="100" dirty="0">
                          <a:effectLst/>
                          <a:latin typeface="微软雅黑" pitchFamily="34" charset="-122"/>
                          <a:ea typeface="微软雅黑" pitchFamily="34" charset="-122"/>
                        </a:rPr>
                        <a:t>0000000001</a:t>
                      </a:r>
                      <a:endParaRPr lang="zh-CN" sz="1400" kern="100" dirty="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en-US" sz="1400" kern="100" dirty="0">
                          <a:effectLst/>
                          <a:latin typeface="微软雅黑" pitchFamily="34" charset="-122"/>
                          <a:ea typeface="微软雅黑" pitchFamily="34" charset="-122"/>
                        </a:rPr>
                        <a:t>0000000001</a:t>
                      </a:r>
                      <a:endParaRPr lang="zh-CN" sz="1400" kern="100" dirty="0">
                        <a:solidFill>
                          <a:srgbClr val="000000"/>
                        </a:solidFill>
                        <a:effectLst/>
                        <a:latin typeface="微软雅黑" pitchFamily="34" charset="-122"/>
                        <a:ea typeface="微软雅黑" pitchFamily="34" charset="-122"/>
                        <a:cs typeface="宋体"/>
                      </a:endParaRPr>
                    </a:p>
                  </a:txBody>
                  <a:tcPr marL="68580" marR="68580" marT="0" marB="0"/>
                </a:tc>
              </a:tr>
              <a:tr h="360000">
                <a:tc>
                  <a:txBody>
                    <a:bodyPr/>
                    <a:lstStyle/>
                    <a:p>
                      <a:pPr>
                        <a:lnSpc>
                          <a:spcPct val="150000"/>
                        </a:lnSpc>
                        <a:spcAft>
                          <a:spcPts val="0"/>
                        </a:spcAft>
                      </a:pPr>
                      <a:r>
                        <a:rPr lang="en-US" sz="1400" kern="100">
                          <a:effectLst/>
                          <a:latin typeface="微软雅黑" pitchFamily="34" charset="-122"/>
                          <a:ea typeface="微软雅黑" pitchFamily="34" charset="-122"/>
                        </a:rPr>
                        <a:t>GFXZ</a:t>
                      </a:r>
                      <a:endParaRPr lang="zh-CN" sz="1400" kern="10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zh-CN" sz="1400" kern="100">
                          <a:effectLst/>
                          <a:latin typeface="微软雅黑" pitchFamily="34" charset="-122"/>
                          <a:ea typeface="微软雅黑" pitchFamily="34" charset="-122"/>
                        </a:rPr>
                        <a:t>股份性质</a:t>
                      </a:r>
                      <a:endParaRPr lang="zh-CN" sz="1400" kern="10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gn="just">
                        <a:lnSpc>
                          <a:spcPct val="150000"/>
                        </a:lnSpc>
                        <a:spcAft>
                          <a:spcPts val="0"/>
                        </a:spcAft>
                      </a:pPr>
                      <a:r>
                        <a:rPr lang="en-US" sz="1400" kern="100" dirty="0">
                          <a:effectLst/>
                          <a:latin typeface="微软雅黑" pitchFamily="34" charset="-122"/>
                          <a:ea typeface="微软雅黑" pitchFamily="34" charset="-122"/>
                        </a:rPr>
                        <a:t>00</a:t>
                      </a:r>
                      <a:endParaRPr lang="zh-CN" sz="1400" kern="100" dirty="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gn="just">
                        <a:lnSpc>
                          <a:spcPct val="150000"/>
                        </a:lnSpc>
                        <a:spcAft>
                          <a:spcPts val="0"/>
                        </a:spcAft>
                      </a:pPr>
                      <a:r>
                        <a:rPr lang="en-US" sz="1400" kern="100" dirty="0">
                          <a:effectLst/>
                          <a:latin typeface="微软雅黑" pitchFamily="34" charset="-122"/>
                          <a:ea typeface="微软雅黑" pitchFamily="34" charset="-122"/>
                        </a:rPr>
                        <a:t>00</a:t>
                      </a:r>
                      <a:endParaRPr lang="zh-CN" sz="1400" kern="100" dirty="0">
                        <a:solidFill>
                          <a:srgbClr val="000000"/>
                        </a:solidFill>
                        <a:effectLst/>
                        <a:latin typeface="微软雅黑" pitchFamily="34" charset="-122"/>
                        <a:ea typeface="微软雅黑" pitchFamily="34" charset="-122"/>
                        <a:cs typeface="宋体"/>
                      </a:endParaRPr>
                    </a:p>
                  </a:txBody>
                  <a:tcPr marL="68580" marR="68580" marT="0" marB="0"/>
                </a:tc>
              </a:tr>
              <a:tr h="360000">
                <a:tc>
                  <a:txBody>
                    <a:bodyPr/>
                    <a:lstStyle/>
                    <a:p>
                      <a:pPr>
                        <a:lnSpc>
                          <a:spcPct val="150000"/>
                        </a:lnSpc>
                        <a:spcAft>
                          <a:spcPts val="0"/>
                        </a:spcAft>
                      </a:pPr>
                      <a:r>
                        <a:rPr lang="en-US" sz="1400" kern="100">
                          <a:effectLst/>
                          <a:latin typeface="微软雅黑" pitchFamily="34" charset="-122"/>
                          <a:ea typeface="微软雅黑" pitchFamily="34" charset="-122"/>
                        </a:rPr>
                        <a:t>SSZT</a:t>
                      </a:r>
                      <a:endParaRPr lang="zh-CN" sz="1400" kern="10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zh-CN" sz="1400" kern="100">
                          <a:effectLst/>
                          <a:latin typeface="微软雅黑" pitchFamily="34" charset="-122"/>
                          <a:ea typeface="微软雅黑" pitchFamily="34" charset="-122"/>
                        </a:rPr>
                        <a:t>上市状态</a:t>
                      </a:r>
                      <a:endParaRPr lang="zh-CN" sz="1400" kern="10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en-US" sz="1400" kern="100" dirty="0">
                          <a:effectLst/>
                          <a:latin typeface="微软雅黑" pitchFamily="34" charset="-122"/>
                          <a:ea typeface="微软雅黑" pitchFamily="34" charset="-122"/>
                        </a:rPr>
                        <a:t>Y</a:t>
                      </a:r>
                      <a:endParaRPr lang="zh-CN" sz="1400" kern="100" dirty="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en-US" sz="1400" kern="100" dirty="0">
                          <a:effectLst/>
                          <a:latin typeface="微软雅黑" pitchFamily="34" charset="-122"/>
                          <a:ea typeface="微软雅黑" pitchFamily="34" charset="-122"/>
                        </a:rPr>
                        <a:t>Y</a:t>
                      </a:r>
                      <a:endParaRPr lang="zh-CN" sz="1400" kern="100" dirty="0">
                        <a:solidFill>
                          <a:srgbClr val="000000"/>
                        </a:solidFill>
                        <a:effectLst/>
                        <a:latin typeface="微软雅黑" pitchFamily="34" charset="-122"/>
                        <a:ea typeface="微软雅黑" pitchFamily="34" charset="-122"/>
                        <a:cs typeface="宋体"/>
                      </a:endParaRPr>
                    </a:p>
                  </a:txBody>
                  <a:tcPr marL="68580" marR="68580" marT="0" marB="0"/>
                </a:tc>
              </a:tr>
              <a:tr h="360000">
                <a:tc>
                  <a:txBody>
                    <a:bodyPr/>
                    <a:lstStyle/>
                    <a:p>
                      <a:pPr>
                        <a:lnSpc>
                          <a:spcPct val="150000"/>
                        </a:lnSpc>
                        <a:spcAft>
                          <a:spcPts val="0"/>
                        </a:spcAft>
                      </a:pPr>
                      <a:r>
                        <a:rPr lang="en-US" sz="1400" kern="100">
                          <a:effectLst/>
                          <a:latin typeface="微软雅黑" pitchFamily="34" charset="-122"/>
                          <a:ea typeface="微软雅黑" pitchFamily="34" charset="-122"/>
                        </a:rPr>
                        <a:t>DDBH</a:t>
                      </a:r>
                      <a:endParaRPr lang="zh-CN" sz="1400" kern="10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zh-CN" sz="1400" kern="100">
                          <a:effectLst/>
                          <a:latin typeface="微软雅黑" pitchFamily="34" charset="-122"/>
                          <a:ea typeface="微软雅黑" pitchFamily="34" charset="-122"/>
                        </a:rPr>
                        <a:t>客户订单编号</a:t>
                      </a:r>
                      <a:endParaRPr lang="zh-CN" sz="1400" kern="10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zh-CN" sz="1400" kern="100" dirty="0">
                          <a:effectLst/>
                          <a:latin typeface="微软雅黑" pitchFamily="34" charset="-122"/>
                          <a:ea typeface="微软雅黑" pitchFamily="34" charset="-122"/>
                        </a:rPr>
                        <a:t>券商委托序号</a:t>
                      </a:r>
                      <a:endParaRPr lang="zh-CN" sz="1400" kern="100" dirty="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zh-CN" sz="1400" kern="100" dirty="0">
                          <a:effectLst/>
                          <a:latin typeface="微软雅黑" pitchFamily="34" charset="-122"/>
                          <a:ea typeface="微软雅黑" pitchFamily="34" charset="-122"/>
                        </a:rPr>
                        <a:t>券商委托序号</a:t>
                      </a:r>
                      <a:endParaRPr lang="zh-CN" sz="1400" kern="100" dirty="0">
                        <a:solidFill>
                          <a:srgbClr val="000000"/>
                        </a:solidFill>
                        <a:effectLst/>
                        <a:latin typeface="微软雅黑" pitchFamily="34" charset="-122"/>
                        <a:ea typeface="微软雅黑" pitchFamily="34" charset="-122"/>
                        <a:cs typeface="宋体"/>
                      </a:endParaRPr>
                    </a:p>
                  </a:txBody>
                  <a:tcPr marL="68580" marR="68580" marT="0" marB="0"/>
                </a:tc>
              </a:tr>
              <a:tr h="360000">
                <a:tc>
                  <a:txBody>
                    <a:bodyPr/>
                    <a:lstStyle/>
                    <a:p>
                      <a:pPr>
                        <a:lnSpc>
                          <a:spcPct val="150000"/>
                        </a:lnSpc>
                        <a:spcAft>
                          <a:spcPts val="0"/>
                        </a:spcAft>
                      </a:pPr>
                      <a:r>
                        <a:rPr lang="en-US" sz="1400" kern="100">
                          <a:effectLst/>
                          <a:latin typeface="微软雅黑" pitchFamily="34" charset="-122"/>
                          <a:ea typeface="微软雅黑" pitchFamily="34" charset="-122"/>
                        </a:rPr>
                        <a:t>YWLSH</a:t>
                      </a:r>
                      <a:endParaRPr lang="zh-CN" sz="1400" kern="10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zh-CN" sz="1400" kern="100">
                          <a:effectLst/>
                          <a:latin typeface="微软雅黑" pitchFamily="34" charset="-122"/>
                          <a:ea typeface="微软雅黑" pitchFamily="34" charset="-122"/>
                        </a:rPr>
                        <a:t>业务流水号</a:t>
                      </a:r>
                      <a:endParaRPr lang="zh-CN" sz="1400" kern="10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zh-CN" sz="1400" kern="100" dirty="0">
                          <a:effectLst/>
                          <a:latin typeface="微软雅黑" pitchFamily="34" charset="-122"/>
                          <a:ea typeface="微软雅黑" pitchFamily="34" charset="-122"/>
                        </a:rPr>
                        <a:t>清算流水号</a:t>
                      </a:r>
                      <a:endParaRPr lang="zh-CN" sz="1400" kern="100" dirty="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zh-CN" sz="1400" kern="100" dirty="0">
                          <a:effectLst/>
                          <a:latin typeface="微软雅黑" pitchFamily="34" charset="-122"/>
                          <a:ea typeface="微软雅黑" pitchFamily="34" charset="-122"/>
                        </a:rPr>
                        <a:t>清算流水号</a:t>
                      </a:r>
                      <a:endParaRPr lang="zh-CN" sz="1400" kern="100" dirty="0">
                        <a:solidFill>
                          <a:srgbClr val="000000"/>
                        </a:solidFill>
                        <a:effectLst/>
                        <a:latin typeface="微软雅黑" pitchFamily="34" charset="-122"/>
                        <a:ea typeface="微软雅黑" pitchFamily="34" charset="-122"/>
                        <a:cs typeface="宋体"/>
                      </a:endParaRPr>
                    </a:p>
                  </a:txBody>
                  <a:tcPr marL="68580" marR="68580" marT="0" marB="0"/>
                </a:tc>
              </a:tr>
              <a:tr h="360000">
                <a:tc>
                  <a:txBody>
                    <a:bodyPr/>
                    <a:lstStyle/>
                    <a:p>
                      <a:pPr>
                        <a:lnSpc>
                          <a:spcPct val="150000"/>
                        </a:lnSpc>
                        <a:spcAft>
                          <a:spcPts val="0"/>
                        </a:spcAft>
                      </a:pPr>
                      <a:r>
                        <a:rPr lang="en-US" sz="1400" kern="100">
                          <a:effectLst/>
                          <a:latin typeface="微软雅黑" pitchFamily="34" charset="-122"/>
                          <a:ea typeface="微软雅黑" pitchFamily="34" charset="-122"/>
                        </a:rPr>
                        <a:t>WTSL</a:t>
                      </a:r>
                      <a:endParaRPr lang="zh-CN" sz="1400" kern="10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zh-CN" sz="1400" kern="100">
                          <a:effectLst/>
                          <a:latin typeface="微软雅黑" pitchFamily="34" charset="-122"/>
                          <a:ea typeface="微软雅黑" pitchFamily="34" charset="-122"/>
                        </a:rPr>
                        <a:t>委托数量</a:t>
                      </a:r>
                      <a:endParaRPr lang="zh-CN" sz="1400" kern="10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en-US" sz="1400" kern="100" dirty="0">
                          <a:effectLst/>
                          <a:latin typeface="微软雅黑" pitchFamily="34" charset="-122"/>
                          <a:ea typeface="微软雅黑" pitchFamily="34" charset="-122"/>
                        </a:rPr>
                        <a:t>1000</a:t>
                      </a:r>
                      <a:endParaRPr lang="zh-CN" sz="1400" kern="100" dirty="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en-US" sz="1400" kern="100" dirty="0">
                          <a:effectLst/>
                          <a:latin typeface="微软雅黑" pitchFamily="34" charset="-122"/>
                          <a:ea typeface="微软雅黑" pitchFamily="34" charset="-122"/>
                        </a:rPr>
                        <a:t>1000</a:t>
                      </a:r>
                      <a:endParaRPr lang="zh-CN" sz="1400" kern="100" dirty="0">
                        <a:solidFill>
                          <a:srgbClr val="000000"/>
                        </a:solidFill>
                        <a:effectLst/>
                        <a:latin typeface="微软雅黑" pitchFamily="34" charset="-122"/>
                        <a:ea typeface="微软雅黑" pitchFamily="34" charset="-122"/>
                        <a:cs typeface="宋体"/>
                      </a:endParaRPr>
                    </a:p>
                  </a:txBody>
                  <a:tcPr marL="68580" marR="68580" marT="0" marB="0"/>
                </a:tc>
              </a:tr>
              <a:tr h="360000">
                <a:tc>
                  <a:txBody>
                    <a:bodyPr/>
                    <a:lstStyle/>
                    <a:p>
                      <a:pPr>
                        <a:lnSpc>
                          <a:spcPct val="150000"/>
                        </a:lnSpc>
                        <a:spcAft>
                          <a:spcPts val="0"/>
                        </a:spcAft>
                      </a:pPr>
                      <a:r>
                        <a:rPr lang="en-US" sz="1400" kern="100">
                          <a:effectLst/>
                          <a:latin typeface="微软雅黑" pitchFamily="34" charset="-122"/>
                          <a:ea typeface="微软雅黑" pitchFamily="34" charset="-122"/>
                        </a:rPr>
                        <a:t>JSSL</a:t>
                      </a:r>
                      <a:endParaRPr lang="zh-CN" sz="1400" kern="10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zh-CN" sz="1400" kern="100">
                          <a:effectLst/>
                          <a:latin typeface="微软雅黑" pitchFamily="34" charset="-122"/>
                          <a:ea typeface="微软雅黑" pitchFamily="34" charset="-122"/>
                        </a:rPr>
                        <a:t>交收数量</a:t>
                      </a:r>
                      <a:endParaRPr lang="zh-CN" sz="1400" kern="10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en-US" altLang="zh-CN" sz="1400" kern="100" dirty="0" smtClean="0">
                          <a:effectLst/>
                          <a:latin typeface="微软雅黑" pitchFamily="34" charset="-122"/>
                          <a:ea typeface="微软雅黑" pitchFamily="34" charset="-122"/>
                        </a:rPr>
                        <a:t>-</a:t>
                      </a:r>
                      <a:r>
                        <a:rPr lang="en-US" sz="1400" kern="100" dirty="0" smtClean="0">
                          <a:effectLst/>
                          <a:latin typeface="微软雅黑" pitchFamily="34" charset="-122"/>
                          <a:ea typeface="微软雅黑" pitchFamily="34" charset="-122"/>
                        </a:rPr>
                        <a:t>1000</a:t>
                      </a:r>
                      <a:r>
                        <a:rPr lang="zh-CN" sz="1400" kern="100" dirty="0" smtClean="0">
                          <a:effectLst/>
                          <a:latin typeface="微软雅黑" pitchFamily="34" charset="-122"/>
                          <a:ea typeface="微软雅黑" pitchFamily="34" charset="-122"/>
                        </a:rPr>
                        <a:t>（</a:t>
                      </a:r>
                      <a:r>
                        <a:rPr lang="en-US" sz="1400" kern="100" dirty="0" smtClean="0">
                          <a:effectLst/>
                          <a:latin typeface="微软雅黑" pitchFamily="34" charset="-122"/>
                          <a:ea typeface="微软雅黑" pitchFamily="34" charset="-122"/>
                        </a:rPr>
                        <a:t>&lt;0</a:t>
                      </a:r>
                      <a:r>
                        <a:rPr lang="zh-CN" sz="1400" kern="100" dirty="0" smtClean="0">
                          <a:effectLst/>
                          <a:latin typeface="微软雅黑" pitchFamily="34" charset="-122"/>
                          <a:ea typeface="微软雅黑" pitchFamily="34" charset="-122"/>
                        </a:rPr>
                        <a:t>表示转出，</a:t>
                      </a:r>
                      <a:r>
                        <a:rPr lang="en-US" sz="1400" kern="100" dirty="0" smtClean="0">
                          <a:effectLst/>
                          <a:latin typeface="微软雅黑" pitchFamily="34" charset="-122"/>
                          <a:ea typeface="微软雅黑" pitchFamily="34" charset="-122"/>
                        </a:rPr>
                        <a:t>&gt;0</a:t>
                      </a:r>
                      <a:r>
                        <a:rPr lang="zh-CN" sz="1400" kern="100" dirty="0" smtClean="0">
                          <a:effectLst/>
                          <a:latin typeface="微软雅黑" pitchFamily="34" charset="-122"/>
                          <a:ea typeface="微软雅黑" pitchFamily="34" charset="-122"/>
                        </a:rPr>
                        <a:t>表示转入）</a:t>
                      </a:r>
                      <a:endParaRPr lang="zh-CN" sz="1400" kern="100" dirty="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en-US" sz="1400" kern="100" dirty="0">
                          <a:solidFill>
                            <a:srgbClr val="FF0000"/>
                          </a:solidFill>
                          <a:effectLst/>
                          <a:latin typeface="微软雅黑" pitchFamily="34" charset="-122"/>
                          <a:ea typeface="微软雅黑" pitchFamily="34" charset="-122"/>
                        </a:rPr>
                        <a:t>1000</a:t>
                      </a:r>
                      <a:r>
                        <a:rPr lang="zh-CN" sz="1400" kern="100" dirty="0">
                          <a:effectLst/>
                          <a:latin typeface="微软雅黑" pitchFamily="34" charset="-122"/>
                          <a:ea typeface="微软雅黑" pitchFamily="34" charset="-122"/>
                        </a:rPr>
                        <a:t>（</a:t>
                      </a:r>
                      <a:r>
                        <a:rPr lang="en-US" sz="1400" kern="100" dirty="0">
                          <a:effectLst/>
                          <a:latin typeface="微软雅黑" pitchFamily="34" charset="-122"/>
                          <a:ea typeface="微软雅黑" pitchFamily="34" charset="-122"/>
                        </a:rPr>
                        <a:t>&lt;0</a:t>
                      </a:r>
                      <a:r>
                        <a:rPr lang="zh-CN" sz="1400" kern="100" dirty="0">
                          <a:effectLst/>
                          <a:latin typeface="微软雅黑" pitchFamily="34" charset="-122"/>
                          <a:ea typeface="微软雅黑" pitchFamily="34" charset="-122"/>
                        </a:rPr>
                        <a:t>表示转出，</a:t>
                      </a:r>
                      <a:r>
                        <a:rPr lang="en-US" sz="1400" kern="100" dirty="0">
                          <a:effectLst/>
                          <a:latin typeface="微软雅黑" pitchFamily="34" charset="-122"/>
                          <a:ea typeface="微软雅黑" pitchFamily="34" charset="-122"/>
                        </a:rPr>
                        <a:t>&gt;0</a:t>
                      </a:r>
                      <a:r>
                        <a:rPr lang="zh-CN" sz="1400" kern="100" dirty="0">
                          <a:effectLst/>
                          <a:latin typeface="微软雅黑" pitchFamily="34" charset="-122"/>
                          <a:ea typeface="微软雅黑" pitchFamily="34" charset="-122"/>
                        </a:rPr>
                        <a:t>表示转入）</a:t>
                      </a:r>
                      <a:endParaRPr lang="zh-CN" sz="1400" kern="100" dirty="0">
                        <a:solidFill>
                          <a:srgbClr val="000000"/>
                        </a:solidFill>
                        <a:effectLst/>
                        <a:latin typeface="微软雅黑" pitchFamily="34" charset="-122"/>
                        <a:ea typeface="微软雅黑" pitchFamily="34" charset="-122"/>
                        <a:cs typeface="宋体"/>
                      </a:endParaRPr>
                    </a:p>
                  </a:txBody>
                  <a:tcPr marL="68580" marR="68580" marT="0" marB="0"/>
                </a:tc>
              </a:tr>
              <a:tr h="360000">
                <a:tc>
                  <a:txBody>
                    <a:bodyPr/>
                    <a:lstStyle/>
                    <a:p>
                      <a:pPr>
                        <a:lnSpc>
                          <a:spcPct val="150000"/>
                        </a:lnSpc>
                        <a:spcAft>
                          <a:spcPts val="0"/>
                        </a:spcAft>
                      </a:pPr>
                      <a:r>
                        <a:rPr lang="en-US" sz="1400" kern="100">
                          <a:effectLst/>
                          <a:latin typeface="微软雅黑" pitchFamily="34" charset="-122"/>
                          <a:ea typeface="微软雅黑" pitchFamily="34" charset="-122"/>
                        </a:rPr>
                        <a:t>JSBZ</a:t>
                      </a:r>
                      <a:endParaRPr lang="zh-CN" sz="1400" kern="10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zh-CN" sz="1400" kern="100">
                          <a:effectLst/>
                          <a:latin typeface="微软雅黑" pitchFamily="34" charset="-122"/>
                          <a:ea typeface="微软雅黑" pitchFamily="34" charset="-122"/>
                        </a:rPr>
                        <a:t>交收标志</a:t>
                      </a:r>
                      <a:endParaRPr lang="zh-CN" sz="1400" kern="10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en-US" sz="1400" kern="100" dirty="0">
                          <a:effectLst/>
                          <a:latin typeface="微软雅黑" pitchFamily="34" charset="-122"/>
                          <a:ea typeface="微软雅黑" pitchFamily="34" charset="-122"/>
                        </a:rPr>
                        <a:t>Y</a:t>
                      </a:r>
                      <a:endParaRPr lang="zh-CN" sz="1400" kern="100" dirty="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en-US" sz="1400" kern="100" dirty="0">
                          <a:effectLst/>
                          <a:latin typeface="微软雅黑" pitchFamily="34" charset="-122"/>
                          <a:ea typeface="微软雅黑" pitchFamily="34" charset="-122"/>
                        </a:rPr>
                        <a:t>Y</a:t>
                      </a:r>
                      <a:endParaRPr lang="zh-CN" sz="1400" kern="100" dirty="0">
                        <a:solidFill>
                          <a:srgbClr val="000000"/>
                        </a:solidFill>
                        <a:effectLst/>
                        <a:latin typeface="微软雅黑" pitchFamily="34" charset="-122"/>
                        <a:ea typeface="微软雅黑" pitchFamily="34" charset="-122"/>
                        <a:cs typeface="宋体"/>
                      </a:endParaRPr>
                    </a:p>
                  </a:txBody>
                  <a:tcPr marL="68580" marR="68580" marT="0" marB="0"/>
                </a:tc>
              </a:tr>
              <a:tr h="360000">
                <a:tc>
                  <a:txBody>
                    <a:bodyPr/>
                    <a:lstStyle/>
                    <a:p>
                      <a:pPr>
                        <a:lnSpc>
                          <a:spcPct val="150000"/>
                        </a:lnSpc>
                        <a:spcAft>
                          <a:spcPts val="0"/>
                        </a:spcAft>
                      </a:pPr>
                      <a:r>
                        <a:rPr lang="en-US" sz="1400" kern="100">
                          <a:effectLst/>
                          <a:latin typeface="微软雅黑" pitchFamily="34" charset="-122"/>
                          <a:ea typeface="微软雅黑" pitchFamily="34" charset="-122"/>
                        </a:rPr>
                        <a:t>ZYDH</a:t>
                      </a:r>
                      <a:endParaRPr lang="zh-CN" sz="1400" kern="10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zh-CN" sz="1400" kern="100">
                          <a:effectLst/>
                          <a:latin typeface="微软雅黑" pitchFamily="34" charset="-122"/>
                          <a:ea typeface="微软雅黑" pitchFamily="34" charset="-122"/>
                        </a:rPr>
                        <a:t>摘要代号</a:t>
                      </a:r>
                      <a:endParaRPr lang="zh-CN" sz="1400" kern="10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zh-CN" sz="1400" kern="100" dirty="0">
                          <a:effectLst/>
                          <a:latin typeface="微软雅黑" pitchFamily="34" charset="-122"/>
                          <a:ea typeface="微软雅黑" pitchFamily="34" charset="-122"/>
                        </a:rPr>
                        <a:t>空</a:t>
                      </a:r>
                      <a:r>
                        <a:rPr lang="en-US" sz="1400" kern="100" dirty="0">
                          <a:effectLst/>
                          <a:latin typeface="微软雅黑" pitchFamily="34" charset="-122"/>
                          <a:ea typeface="微软雅黑" pitchFamily="34" charset="-122"/>
                        </a:rPr>
                        <a:t>-</a:t>
                      </a:r>
                      <a:r>
                        <a:rPr lang="zh-CN" sz="1400" kern="100" dirty="0">
                          <a:effectLst/>
                          <a:latin typeface="微软雅黑" pitchFamily="34" charset="-122"/>
                          <a:ea typeface="微软雅黑" pitchFamily="34" charset="-122"/>
                        </a:rPr>
                        <a:t>转出成功</a:t>
                      </a:r>
                      <a:endParaRPr lang="zh-CN" sz="1400" kern="100" dirty="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zh-CN" sz="1400" kern="100" dirty="0">
                          <a:effectLst/>
                          <a:latin typeface="微软雅黑" pitchFamily="34" charset="-122"/>
                          <a:ea typeface="微软雅黑" pitchFamily="34" charset="-122"/>
                        </a:rPr>
                        <a:t>空</a:t>
                      </a:r>
                      <a:r>
                        <a:rPr lang="en-US" sz="1400" kern="100" dirty="0">
                          <a:effectLst/>
                          <a:latin typeface="微软雅黑" pitchFamily="34" charset="-122"/>
                          <a:ea typeface="微软雅黑" pitchFamily="34" charset="-122"/>
                        </a:rPr>
                        <a:t>-</a:t>
                      </a:r>
                      <a:r>
                        <a:rPr lang="zh-CN" sz="1400" kern="100" dirty="0">
                          <a:effectLst/>
                          <a:latin typeface="微软雅黑" pitchFamily="34" charset="-122"/>
                          <a:ea typeface="微软雅黑" pitchFamily="34" charset="-122"/>
                        </a:rPr>
                        <a:t>转出成功</a:t>
                      </a:r>
                      <a:endParaRPr lang="zh-CN" sz="1400" kern="100" dirty="0">
                        <a:solidFill>
                          <a:srgbClr val="000000"/>
                        </a:solidFill>
                        <a:effectLst/>
                        <a:latin typeface="微软雅黑" pitchFamily="34" charset="-122"/>
                        <a:ea typeface="微软雅黑" pitchFamily="34" charset="-122"/>
                        <a:cs typeface="宋体"/>
                      </a:endParaRPr>
                    </a:p>
                  </a:txBody>
                  <a:tcPr marL="68580" marR="68580" marT="0" marB="0"/>
                </a:tc>
              </a:tr>
              <a:tr h="360000">
                <a:tc>
                  <a:txBody>
                    <a:bodyPr/>
                    <a:lstStyle/>
                    <a:p>
                      <a:pPr>
                        <a:lnSpc>
                          <a:spcPct val="150000"/>
                        </a:lnSpc>
                        <a:spcAft>
                          <a:spcPts val="0"/>
                        </a:spcAft>
                      </a:pPr>
                      <a:r>
                        <a:rPr lang="en-US" sz="1400" kern="100">
                          <a:effectLst/>
                          <a:latin typeface="微软雅黑" pitchFamily="34" charset="-122"/>
                          <a:ea typeface="微软雅黑" pitchFamily="34" charset="-122"/>
                        </a:rPr>
                        <a:t>TGDY2</a:t>
                      </a:r>
                      <a:endParaRPr lang="zh-CN" sz="1400" kern="10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zh-CN" sz="1400" kern="100" dirty="0">
                          <a:effectLst/>
                          <a:latin typeface="微软雅黑" pitchFamily="34" charset="-122"/>
                          <a:ea typeface="微软雅黑" pitchFamily="34" charset="-122"/>
                        </a:rPr>
                        <a:t>托管单元</a:t>
                      </a:r>
                      <a:r>
                        <a:rPr lang="en-US" sz="1400" kern="100" dirty="0">
                          <a:effectLst/>
                          <a:latin typeface="微软雅黑" pitchFamily="34" charset="-122"/>
                          <a:ea typeface="微软雅黑" pitchFamily="34" charset="-122"/>
                        </a:rPr>
                        <a:t>2</a:t>
                      </a:r>
                      <a:endParaRPr lang="zh-CN" sz="1400" kern="100" dirty="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en-US" sz="1400" kern="100" dirty="0">
                          <a:effectLst/>
                          <a:latin typeface="微软雅黑" pitchFamily="34" charset="-122"/>
                          <a:ea typeface="微软雅黑" pitchFamily="34" charset="-122"/>
                        </a:rPr>
                        <a:t>000200</a:t>
                      </a:r>
                      <a:endParaRPr lang="zh-CN" sz="1400" kern="100" dirty="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en-US" sz="1400" kern="100" dirty="0" smtClean="0">
                          <a:solidFill>
                            <a:srgbClr val="FF0000"/>
                          </a:solidFill>
                          <a:effectLst/>
                          <a:latin typeface="微软雅黑" pitchFamily="34" charset="-122"/>
                          <a:ea typeface="微软雅黑" pitchFamily="34" charset="-122"/>
                        </a:rPr>
                        <a:t>000100</a:t>
                      </a:r>
                      <a:endParaRPr lang="zh-CN" sz="1400" kern="100" dirty="0">
                        <a:solidFill>
                          <a:srgbClr val="FF0000"/>
                        </a:solidFill>
                        <a:effectLst/>
                        <a:latin typeface="微软雅黑" pitchFamily="34" charset="-122"/>
                        <a:ea typeface="微软雅黑" pitchFamily="34" charset="-122"/>
                        <a:cs typeface="宋体"/>
                      </a:endParaRPr>
                    </a:p>
                  </a:txBody>
                  <a:tcPr marL="68580" marR="68580" marT="0" marB="0"/>
                </a:tc>
              </a:tr>
            </a:tbl>
          </a:graphicData>
        </a:graphic>
      </p:graphicFrame>
      <p:sp>
        <p:nvSpPr>
          <p:cNvPr id="17" name="TextBox 16"/>
          <p:cNvSpPr txBox="1"/>
          <p:nvPr/>
        </p:nvSpPr>
        <p:spPr>
          <a:xfrm>
            <a:off x="467544" y="801400"/>
            <a:ext cx="1508746" cy="369332"/>
          </a:xfrm>
          <a:prstGeom prst="rect">
            <a:avLst/>
          </a:prstGeom>
          <a:noFill/>
        </p:spPr>
        <p:txBody>
          <a:bodyPr wrap="none" rtlCol="0">
            <a:spAutoFit/>
          </a:bodyPr>
          <a:lstStyle/>
          <a:p>
            <a:r>
              <a:rPr lang="en-US" altLang="zh-CN" dirty="0" smtClean="0">
                <a:latin typeface="微软雅黑" pitchFamily="34" charset="-122"/>
                <a:ea typeface="微软雅黑" pitchFamily="34" charset="-122"/>
              </a:rPr>
              <a:t>SZHK_SJSJG</a:t>
            </a: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xmlns="" val="29350039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8"/>
          <p:cNvSpPr txBox="1">
            <a:spLocks noChangeArrowheads="1"/>
          </p:cNvSpPr>
          <p:nvPr/>
        </p:nvSpPr>
        <p:spPr bwMode="auto">
          <a:xfrm>
            <a:off x="579438" y="260350"/>
            <a:ext cx="7232650" cy="565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charset="-122"/>
              </a:defRPr>
            </a:lvl1pPr>
            <a:lvl2pPr>
              <a:defRPr sz="2800">
                <a:solidFill>
                  <a:schemeClr val="tx1"/>
                </a:solidFill>
                <a:latin typeface="Calibri" pitchFamily="34" charset="0"/>
                <a:ea typeface="宋体" charset="-122"/>
              </a:defRPr>
            </a:lvl2pPr>
            <a:lvl3pPr>
              <a:defRPr sz="2400">
                <a:solidFill>
                  <a:schemeClr val="tx1"/>
                </a:solidFill>
                <a:latin typeface="Calibri" pitchFamily="34" charset="0"/>
                <a:ea typeface="宋体" charset="-122"/>
              </a:defRPr>
            </a:lvl3pPr>
            <a:lvl4pPr>
              <a:defRPr sz="2000">
                <a:solidFill>
                  <a:schemeClr val="tx1"/>
                </a:solidFill>
                <a:latin typeface="Calibri" pitchFamily="34" charset="0"/>
                <a:ea typeface="宋体" charset="-122"/>
              </a:defRPr>
            </a:lvl4pPr>
            <a:lvl5pPr>
              <a:defRPr sz="2000">
                <a:solidFill>
                  <a:schemeClr val="tx1"/>
                </a:solidFill>
                <a:latin typeface="Calibri" pitchFamily="34" charset="0"/>
                <a:ea typeface="宋体" charset="-122"/>
              </a:defRPr>
            </a:lvl5pPr>
            <a:lvl6pPr eaLnBrk="0" fontAlgn="base" hangingPunct="0">
              <a:spcAft>
                <a:spcPct val="0"/>
              </a:spcAft>
              <a:buFont typeface="Arial" charset="0"/>
              <a:buChar char="»"/>
              <a:defRPr sz="2000">
                <a:solidFill>
                  <a:schemeClr val="tx1"/>
                </a:solidFill>
                <a:latin typeface="Calibri" pitchFamily="34" charset="0"/>
                <a:ea typeface="宋体" charset="-122"/>
              </a:defRPr>
            </a:lvl6pPr>
            <a:lvl7pPr eaLnBrk="0" fontAlgn="base" hangingPunct="0">
              <a:spcAft>
                <a:spcPct val="0"/>
              </a:spcAft>
              <a:buFont typeface="Arial" charset="0"/>
              <a:buChar char="»"/>
              <a:defRPr sz="2000">
                <a:solidFill>
                  <a:schemeClr val="tx1"/>
                </a:solidFill>
                <a:latin typeface="Calibri" pitchFamily="34" charset="0"/>
                <a:ea typeface="宋体" charset="-122"/>
              </a:defRPr>
            </a:lvl7pPr>
            <a:lvl8pPr eaLnBrk="0" fontAlgn="base" hangingPunct="0">
              <a:spcAft>
                <a:spcPct val="0"/>
              </a:spcAft>
              <a:buFont typeface="Arial" charset="0"/>
              <a:buChar char="»"/>
              <a:defRPr sz="2000">
                <a:solidFill>
                  <a:schemeClr val="tx1"/>
                </a:solidFill>
                <a:latin typeface="Calibri" pitchFamily="34" charset="0"/>
                <a:ea typeface="宋体" charset="-122"/>
              </a:defRPr>
            </a:lvl8pPr>
            <a:lvl9pPr eaLnBrk="0" fontAlgn="base" hangingPunct="0">
              <a:spcAft>
                <a:spcPct val="0"/>
              </a:spcAft>
              <a:buFont typeface="Arial" charset="0"/>
              <a:buChar char="»"/>
              <a:defRPr sz="2000">
                <a:solidFill>
                  <a:schemeClr val="tx1"/>
                </a:solidFill>
                <a:latin typeface="Calibri" pitchFamily="34" charset="0"/>
                <a:ea typeface="宋体" charset="-122"/>
              </a:defRPr>
            </a:lvl9pPr>
          </a:lstStyle>
          <a:p>
            <a:pPr marL="0" lvl="1" indent="-285750" eaLnBrk="1" hangingPunct="1">
              <a:lnSpc>
                <a:spcPct val="120000"/>
              </a:lnSpc>
            </a:pPr>
            <a:r>
              <a:rPr lang="zh-CN" altLang="en-US" b="1" dirty="0">
                <a:solidFill>
                  <a:schemeClr val="bg1"/>
                </a:solidFill>
                <a:latin typeface="微软雅黑" pitchFamily="34" charset="-122"/>
                <a:ea typeface="微软雅黑" pitchFamily="34" charset="-122"/>
              </a:rPr>
              <a:t>报盘转托</a:t>
            </a:r>
            <a:r>
              <a:rPr lang="zh-CN" altLang="en-US" b="1" dirty="0" smtClean="0">
                <a:solidFill>
                  <a:schemeClr val="bg1"/>
                </a:solidFill>
                <a:latin typeface="微软雅黑" pitchFamily="34" charset="-122"/>
                <a:ea typeface="微软雅黑" pitchFamily="34" charset="-122"/>
              </a:rPr>
              <a:t>管接口</a:t>
            </a:r>
            <a:endParaRPr lang="zh-CN" altLang="en-US" b="1" dirty="0">
              <a:solidFill>
                <a:schemeClr val="bg1"/>
              </a:solidFill>
              <a:latin typeface="微软雅黑" pitchFamily="34" charset="-122"/>
              <a:ea typeface="微软雅黑" pitchFamily="34" charset="-122"/>
            </a:endParaRPr>
          </a:p>
        </p:txBody>
      </p:sp>
      <p:sp>
        <p:nvSpPr>
          <p:cNvPr id="6" name="TextBox 5"/>
          <p:cNvSpPr txBox="1"/>
          <p:nvPr/>
        </p:nvSpPr>
        <p:spPr>
          <a:xfrm>
            <a:off x="467544" y="801400"/>
            <a:ext cx="1508746" cy="369332"/>
          </a:xfrm>
          <a:prstGeom prst="rect">
            <a:avLst/>
          </a:prstGeom>
          <a:noFill/>
        </p:spPr>
        <p:txBody>
          <a:bodyPr wrap="none" rtlCol="0">
            <a:spAutoFit/>
          </a:bodyPr>
          <a:lstStyle/>
          <a:p>
            <a:r>
              <a:rPr lang="en-US" altLang="zh-CN" dirty="0" smtClean="0">
                <a:latin typeface="微软雅黑" pitchFamily="34" charset="-122"/>
                <a:ea typeface="微软雅黑" pitchFamily="34" charset="-122"/>
              </a:rPr>
              <a:t>SZHK_SJSJG</a:t>
            </a:r>
            <a:endParaRPr lang="zh-CN" altLang="en-US" dirty="0">
              <a:latin typeface="微软雅黑" pitchFamily="34" charset="-122"/>
              <a:ea typeface="微软雅黑" pitchFamily="34" charset="-122"/>
            </a:endParaRPr>
          </a:p>
        </p:txBody>
      </p:sp>
      <p:graphicFrame>
        <p:nvGraphicFramePr>
          <p:cNvPr id="7" name="表格 6"/>
          <p:cNvGraphicFramePr>
            <a:graphicFrameLocks noGrp="1"/>
          </p:cNvGraphicFramePr>
          <p:nvPr>
            <p:extLst>
              <p:ext uri="{D42A27DB-BD31-4B8C-83A1-F6EECF244321}">
                <p14:modId xmlns:p14="http://schemas.microsoft.com/office/powerpoint/2010/main" xmlns="" val="2711097901"/>
              </p:ext>
            </p:extLst>
          </p:nvPr>
        </p:nvGraphicFramePr>
        <p:xfrm>
          <a:off x="467544" y="1181800"/>
          <a:ext cx="5200650" cy="3965760"/>
        </p:xfrm>
        <a:graphic>
          <a:graphicData uri="http://schemas.openxmlformats.org/drawingml/2006/table">
            <a:tbl>
              <a:tblPr firstRow="1" firstCol="1">
                <a:tableStyleId>{5C22544A-7EE6-4342-B048-85BDC9FD1C3A}</a:tableStyleId>
              </a:tblPr>
              <a:tblGrid>
                <a:gridCol w="956920"/>
                <a:gridCol w="1587238"/>
                <a:gridCol w="2656492"/>
              </a:tblGrid>
              <a:tr h="360000">
                <a:tc>
                  <a:txBody>
                    <a:bodyPr/>
                    <a:lstStyle/>
                    <a:p>
                      <a:pPr algn="ctr">
                        <a:lnSpc>
                          <a:spcPct val="150000"/>
                        </a:lnSpc>
                        <a:spcAft>
                          <a:spcPts val="0"/>
                        </a:spcAft>
                      </a:pPr>
                      <a:r>
                        <a:rPr lang="zh-CN" sz="1600" kern="100" dirty="0">
                          <a:effectLst/>
                          <a:latin typeface="微软雅黑" pitchFamily="34" charset="-122"/>
                          <a:ea typeface="微软雅黑" pitchFamily="34" charset="-122"/>
                        </a:rPr>
                        <a:t>字段名</a:t>
                      </a:r>
                      <a:endParaRPr lang="zh-CN" sz="1600" kern="100" dirty="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gn="ctr">
                        <a:lnSpc>
                          <a:spcPct val="150000"/>
                        </a:lnSpc>
                        <a:spcAft>
                          <a:spcPts val="0"/>
                        </a:spcAft>
                      </a:pPr>
                      <a:r>
                        <a:rPr lang="zh-CN" sz="1600" kern="100" dirty="0">
                          <a:effectLst/>
                          <a:latin typeface="微软雅黑" pitchFamily="34" charset="-122"/>
                          <a:ea typeface="微软雅黑" pitchFamily="34" charset="-122"/>
                        </a:rPr>
                        <a:t>说明</a:t>
                      </a:r>
                      <a:endParaRPr lang="zh-CN" sz="1600" kern="100" dirty="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gn="ctr">
                        <a:lnSpc>
                          <a:spcPct val="150000"/>
                        </a:lnSpc>
                        <a:spcAft>
                          <a:spcPts val="0"/>
                        </a:spcAft>
                      </a:pPr>
                      <a:r>
                        <a:rPr lang="zh-CN" sz="1600" kern="100">
                          <a:effectLst/>
                          <a:latin typeface="微软雅黑" pitchFamily="34" charset="-122"/>
                          <a:ea typeface="微软雅黑" pitchFamily="34" charset="-122"/>
                        </a:rPr>
                        <a:t>转托管收费</a:t>
                      </a:r>
                      <a:endParaRPr lang="zh-CN" sz="1600" kern="100">
                        <a:solidFill>
                          <a:srgbClr val="000000"/>
                        </a:solidFill>
                        <a:effectLst/>
                        <a:latin typeface="微软雅黑" pitchFamily="34" charset="-122"/>
                        <a:ea typeface="微软雅黑" pitchFamily="34" charset="-122"/>
                        <a:cs typeface="宋体"/>
                      </a:endParaRPr>
                    </a:p>
                  </a:txBody>
                  <a:tcPr marL="68580" marR="68580" marT="0" marB="0"/>
                </a:tc>
              </a:tr>
              <a:tr h="360000">
                <a:tc>
                  <a:txBody>
                    <a:bodyPr/>
                    <a:lstStyle/>
                    <a:p>
                      <a:pPr>
                        <a:lnSpc>
                          <a:spcPct val="150000"/>
                        </a:lnSpc>
                        <a:spcAft>
                          <a:spcPts val="0"/>
                        </a:spcAft>
                      </a:pPr>
                      <a:r>
                        <a:rPr lang="en-US" sz="1400" kern="100">
                          <a:effectLst/>
                          <a:latin typeface="微软雅黑" pitchFamily="34" charset="-122"/>
                          <a:ea typeface="微软雅黑" pitchFamily="34" charset="-122"/>
                        </a:rPr>
                        <a:t>YWLB</a:t>
                      </a:r>
                      <a:endParaRPr lang="zh-CN" sz="1400" kern="10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zh-CN" sz="1400" kern="100" dirty="0">
                          <a:effectLst/>
                          <a:latin typeface="微软雅黑" pitchFamily="34" charset="-122"/>
                          <a:ea typeface="微软雅黑" pitchFamily="34" charset="-122"/>
                        </a:rPr>
                        <a:t>业务类别</a:t>
                      </a:r>
                      <a:endParaRPr lang="zh-CN" sz="1400" kern="100" dirty="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en-US" sz="1400" kern="100">
                          <a:effectLst/>
                          <a:latin typeface="微软雅黑" pitchFamily="34" charset="-122"/>
                          <a:ea typeface="微软雅黑" pitchFamily="34" charset="-122"/>
                        </a:rPr>
                        <a:t>ZTFY-</a:t>
                      </a:r>
                      <a:r>
                        <a:rPr lang="zh-CN" sz="1400" kern="100">
                          <a:effectLst/>
                          <a:latin typeface="微软雅黑" pitchFamily="34" charset="-122"/>
                          <a:ea typeface="微软雅黑" pitchFamily="34" charset="-122"/>
                        </a:rPr>
                        <a:t>转托管收费</a:t>
                      </a:r>
                      <a:endParaRPr lang="zh-CN" sz="1400" kern="100">
                        <a:solidFill>
                          <a:srgbClr val="000000"/>
                        </a:solidFill>
                        <a:effectLst/>
                        <a:latin typeface="微软雅黑" pitchFamily="34" charset="-122"/>
                        <a:ea typeface="微软雅黑" pitchFamily="34" charset="-122"/>
                        <a:cs typeface="宋体"/>
                      </a:endParaRPr>
                    </a:p>
                  </a:txBody>
                  <a:tcPr marL="68580" marR="68580" marT="0" marB="0"/>
                </a:tc>
              </a:tr>
              <a:tr h="360000">
                <a:tc>
                  <a:txBody>
                    <a:bodyPr/>
                    <a:lstStyle/>
                    <a:p>
                      <a:pPr>
                        <a:lnSpc>
                          <a:spcPct val="150000"/>
                        </a:lnSpc>
                        <a:spcAft>
                          <a:spcPts val="0"/>
                        </a:spcAft>
                      </a:pPr>
                      <a:r>
                        <a:rPr lang="en-US" sz="1400" kern="100">
                          <a:effectLst/>
                          <a:latin typeface="微软雅黑" pitchFamily="34" charset="-122"/>
                          <a:ea typeface="微软雅黑" pitchFamily="34" charset="-122"/>
                        </a:rPr>
                        <a:t>TGDY</a:t>
                      </a:r>
                      <a:endParaRPr lang="zh-CN" sz="1400" kern="10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zh-CN" sz="1400" kern="100">
                          <a:effectLst/>
                          <a:latin typeface="微软雅黑" pitchFamily="34" charset="-122"/>
                          <a:ea typeface="微软雅黑" pitchFamily="34" charset="-122"/>
                        </a:rPr>
                        <a:t>托管单元</a:t>
                      </a:r>
                      <a:endParaRPr lang="zh-CN" sz="1400" kern="10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en-US" sz="1400" kern="100" dirty="0">
                          <a:effectLst/>
                          <a:latin typeface="微软雅黑" pitchFamily="34" charset="-122"/>
                          <a:ea typeface="微软雅黑" pitchFamily="34" charset="-122"/>
                        </a:rPr>
                        <a:t>000100</a:t>
                      </a:r>
                      <a:r>
                        <a:rPr lang="zh-CN" sz="1400" kern="100" dirty="0" smtClean="0">
                          <a:effectLst/>
                          <a:latin typeface="微软雅黑" pitchFamily="34" charset="-122"/>
                          <a:ea typeface="微软雅黑" pitchFamily="34" charset="-122"/>
                        </a:rPr>
                        <a:t>（</a:t>
                      </a:r>
                      <a:r>
                        <a:rPr lang="zh-CN" altLang="en-US" sz="1400" kern="100" dirty="0" smtClean="0">
                          <a:effectLst/>
                          <a:latin typeface="微软雅黑" pitchFamily="34" charset="-122"/>
                          <a:ea typeface="微软雅黑" pitchFamily="34" charset="-122"/>
                        </a:rPr>
                        <a:t>转出</a:t>
                      </a:r>
                      <a:r>
                        <a:rPr lang="zh-CN" sz="1400" kern="100" dirty="0" smtClean="0">
                          <a:effectLst/>
                          <a:latin typeface="微软雅黑" pitchFamily="34" charset="-122"/>
                          <a:ea typeface="微软雅黑" pitchFamily="34" charset="-122"/>
                        </a:rPr>
                        <a:t>方</a:t>
                      </a:r>
                      <a:r>
                        <a:rPr lang="zh-CN" sz="1400" kern="100" dirty="0">
                          <a:effectLst/>
                          <a:latin typeface="微软雅黑" pitchFamily="34" charset="-122"/>
                          <a:ea typeface="微软雅黑" pitchFamily="34" charset="-122"/>
                        </a:rPr>
                        <a:t>）</a:t>
                      </a:r>
                      <a:endParaRPr lang="zh-CN" sz="1400" kern="100" dirty="0">
                        <a:solidFill>
                          <a:srgbClr val="000000"/>
                        </a:solidFill>
                        <a:effectLst/>
                        <a:latin typeface="微软雅黑" pitchFamily="34" charset="-122"/>
                        <a:ea typeface="微软雅黑" pitchFamily="34" charset="-122"/>
                        <a:cs typeface="宋体"/>
                      </a:endParaRPr>
                    </a:p>
                  </a:txBody>
                  <a:tcPr marL="68580" marR="68580" marT="0" marB="0"/>
                </a:tc>
              </a:tr>
              <a:tr h="360000">
                <a:tc>
                  <a:txBody>
                    <a:bodyPr/>
                    <a:lstStyle/>
                    <a:p>
                      <a:pPr>
                        <a:lnSpc>
                          <a:spcPct val="150000"/>
                        </a:lnSpc>
                        <a:spcAft>
                          <a:spcPts val="0"/>
                        </a:spcAft>
                      </a:pPr>
                      <a:r>
                        <a:rPr lang="en-US" sz="1400" kern="100">
                          <a:effectLst/>
                          <a:latin typeface="微软雅黑" pitchFamily="34" charset="-122"/>
                          <a:ea typeface="微软雅黑" pitchFamily="34" charset="-122"/>
                        </a:rPr>
                        <a:t>ZQZH</a:t>
                      </a:r>
                      <a:endParaRPr lang="zh-CN" sz="1400" kern="10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zh-CN" sz="1400" kern="100" dirty="0">
                          <a:effectLst/>
                          <a:latin typeface="微软雅黑" pitchFamily="34" charset="-122"/>
                          <a:ea typeface="微软雅黑" pitchFamily="34" charset="-122"/>
                        </a:rPr>
                        <a:t>证券账户号码</a:t>
                      </a:r>
                      <a:endParaRPr lang="zh-CN" sz="1400" kern="100" dirty="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en-US" sz="1400" kern="100" dirty="0">
                          <a:effectLst/>
                          <a:latin typeface="微软雅黑" pitchFamily="34" charset="-122"/>
                          <a:ea typeface="微软雅黑" pitchFamily="34" charset="-122"/>
                        </a:rPr>
                        <a:t>0000000001</a:t>
                      </a:r>
                      <a:endParaRPr lang="zh-CN" sz="1400" kern="100" dirty="0">
                        <a:solidFill>
                          <a:srgbClr val="000000"/>
                        </a:solidFill>
                        <a:effectLst/>
                        <a:latin typeface="微软雅黑" pitchFamily="34" charset="-122"/>
                        <a:ea typeface="微软雅黑" pitchFamily="34" charset="-122"/>
                        <a:cs typeface="宋体"/>
                      </a:endParaRPr>
                    </a:p>
                  </a:txBody>
                  <a:tcPr marL="68580" marR="68580" marT="0" marB="0"/>
                </a:tc>
              </a:tr>
              <a:tr h="360000">
                <a:tc>
                  <a:txBody>
                    <a:bodyPr/>
                    <a:lstStyle/>
                    <a:p>
                      <a:pPr>
                        <a:lnSpc>
                          <a:spcPct val="150000"/>
                        </a:lnSpc>
                        <a:spcAft>
                          <a:spcPts val="0"/>
                        </a:spcAft>
                      </a:pPr>
                      <a:r>
                        <a:rPr lang="en-US" sz="1400" kern="100">
                          <a:effectLst/>
                          <a:latin typeface="微软雅黑" pitchFamily="34" charset="-122"/>
                          <a:ea typeface="微软雅黑" pitchFamily="34" charset="-122"/>
                        </a:rPr>
                        <a:t>QSJE</a:t>
                      </a:r>
                      <a:endParaRPr lang="zh-CN" sz="1400" kern="10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zh-CN" sz="1400" kern="100">
                          <a:effectLst/>
                          <a:latin typeface="微软雅黑" pitchFamily="34" charset="-122"/>
                          <a:ea typeface="微软雅黑" pitchFamily="34" charset="-122"/>
                        </a:rPr>
                        <a:t>清算金额</a:t>
                      </a:r>
                      <a:endParaRPr lang="zh-CN" sz="1400" kern="10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en-US" altLang="zh-CN" sz="1400" kern="100" dirty="0" smtClean="0">
                          <a:solidFill>
                            <a:schemeClr val="dk1"/>
                          </a:solidFill>
                          <a:effectLst/>
                          <a:latin typeface="微软雅黑" pitchFamily="34" charset="-122"/>
                          <a:ea typeface="微软雅黑" pitchFamily="34" charset="-122"/>
                          <a:cs typeface="+mn-cs"/>
                        </a:rPr>
                        <a:t>-20</a:t>
                      </a:r>
                      <a:endParaRPr lang="zh-CN" sz="1400" kern="100" dirty="0">
                        <a:solidFill>
                          <a:srgbClr val="000000"/>
                        </a:solidFill>
                        <a:effectLst/>
                        <a:latin typeface="微软雅黑" pitchFamily="34" charset="-122"/>
                        <a:ea typeface="微软雅黑" pitchFamily="34" charset="-122"/>
                        <a:cs typeface="宋体"/>
                      </a:endParaRPr>
                    </a:p>
                  </a:txBody>
                  <a:tcPr marL="68580" marR="68580" marT="0" marB="0"/>
                </a:tc>
              </a:tr>
              <a:tr h="360000">
                <a:tc>
                  <a:txBody>
                    <a:bodyPr/>
                    <a:lstStyle/>
                    <a:p>
                      <a:pPr>
                        <a:lnSpc>
                          <a:spcPct val="150000"/>
                        </a:lnSpc>
                        <a:spcAft>
                          <a:spcPts val="0"/>
                        </a:spcAft>
                      </a:pPr>
                      <a:r>
                        <a:rPr lang="en-US" sz="1400" kern="100">
                          <a:effectLst/>
                          <a:latin typeface="微软雅黑" pitchFamily="34" charset="-122"/>
                          <a:ea typeface="微软雅黑" pitchFamily="34" charset="-122"/>
                        </a:rPr>
                        <a:t>QSBZ</a:t>
                      </a:r>
                      <a:endParaRPr lang="zh-CN" sz="1400" kern="10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zh-CN" sz="1400" kern="100">
                          <a:effectLst/>
                          <a:latin typeface="微软雅黑" pitchFamily="34" charset="-122"/>
                          <a:ea typeface="微软雅黑" pitchFamily="34" charset="-122"/>
                        </a:rPr>
                        <a:t>清算币种</a:t>
                      </a:r>
                      <a:r>
                        <a:rPr lang="en-US" sz="1400" kern="100">
                          <a:effectLst/>
                          <a:latin typeface="微软雅黑" pitchFamily="34" charset="-122"/>
                          <a:ea typeface="微软雅黑" pitchFamily="34" charset="-122"/>
                        </a:rPr>
                        <a:t>(</a:t>
                      </a:r>
                      <a:r>
                        <a:rPr lang="zh-CN" sz="1400" kern="100">
                          <a:effectLst/>
                          <a:latin typeface="微软雅黑" pitchFamily="34" charset="-122"/>
                          <a:ea typeface="微软雅黑" pitchFamily="34" charset="-122"/>
                        </a:rPr>
                        <a:t>外币</a:t>
                      </a:r>
                      <a:r>
                        <a:rPr lang="en-US" sz="1400" kern="100">
                          <a:effectLst/>
                          <a:latin typeface="微软雅黑" pitchFamily="34" charset="-122"/>
                          <a:ea typeface="微软雅黑" pitchFamily="34" charset="-122"/>
                        </a:rPr>
                        <a:t>)</a:t>
                      </a:r>
                      <a:endParaRPr lang="zh-CN" sz="1400" kern="10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en-US" sz="1400" kern="100" dirty="0" smtClean="0">
                          <a:effectLst/>
                          <a:latin typeface="微软雅黑" pitchFamily="34" charset="-122"/>
                          <a:ea typeface="微软雅黑" pitchFamily="34" charset="-122"/>
                        </a:rPr>
                        <a:t>CNY</a:t>
                      </a:r>
                      <a:endParaRPr lang="zh-CN" sz="1400" kern="100" dirty="0">
                        <a:solidFill>
                          <a:srgbClr val="000000"/>
                        </a:solidFill>
                        <a:effectLst/>
                        <a:latin typeface="微软雅黑" pitchFamily="34" charset="-122"/>
                        <a:ea typeface="微软雅黑" pitchFamily="34" charset="-122"/>
                        <a:cs typeface="宋体"/>
                      </a:endParaRPr>
                    </a:p>
                  </a:txBody>
                  <a:tcPr marL="68580" marR="68580" marT="0" marB="0"/>
                </a:tc>
              </a:tr>
              <a:tr h="360000">
                <a:tc>
                  <a:txBody>
                    <a:bodyPr/>
                    <a:lstStyle/>
                    <a:p>
                      <a:pPr>
                        <a:lnSpc>
                          <a:spcPct val="150000"/>
                        </a:lnSpc>
                        <a:spcAft>
                          <a:spcPts val="0"/>
                        </a:spcAft>
                      </a:pPr>
                      <a:r>
                        <a:rPr lang="en-US" sz="1400" kern="100">
                          <a:effectLst/>
                          <a:latin typeface="微软雅黑" pitchFamily="34" charset="-122"/>
                          <a:ea typeface="微软雅黑" pitchFamily="34" charset="-122"/>
                        </a:rPr>
                        <a:t>WBJE</a:t>
                      </a:r>
                      <a:endParaRPr lang="zh-CN" sz="1400" kern="10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zh-CN" sz="1400" kern="100">
                          <a:effectLst/>
                          <a:latin typeface="微软雅黑" pitchFamily="34" charset="-122"/>
                          <a:ea typeface="微软雅黑" pitchFamily="34" charset="-122"/>
                        </a:rPr>
                        <a:t>清算应收付净额</a:t>
                      </a:r>
                      <a:endParaRPr lang="zh-CN" sz="1400" kern="10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en-US" altLang="zh-CN" sz="1400" kern="100" dirty="0" smtClean="0">
                          <a:solidFill>
                            <a:schemeClr val="dk1"/>
                          </a:solidFill>
                          <a:effectLst/>
                          <a:latin typeface="微软雅黑" pitchFamily="34" charset="-122"/>
                          <a:ea typeface="微软雅黑" pitchFamily="34" charset="-122"/>
                          <a:cs typeface="+mn-cs"/>
                        </a:rPr>
                        <a:t>-20</a:t>
                      </a:r>
                      <a:endParaRPr lang="zh-CN" sz="1400" kern="100" dirty="0">
                        <a:solidFill>
                          <a:srgbClr val="000000"/>
                        </a:solidFill>
                        <a:effectLst/>
                        <a:latin typeface="微软雅黑" pitchFamily="34" charset="-122"/>
                        <a:ea typeface="微软雅黑" pitchFamily="34" charset="-122"/>
                        <a:cs typeface="宋体"/>
                      </a:endParaRPr>
                    </a:p>
                  </a:txBody>
                  <a:tcPr marL="68580" marR="68580" marT="0" marB="0"/>
                </a:tc>
              </a:tr>
              <a:tr h="360000">
                <a:tc>
                  <a:txBody>
                    <a:bodyPr/>
                    <a:lstStyle/>
                    <a:p>
                      <a:pPr>
                        <a:lnSpc>
                          <a:spcPct val="150000"/>
                        </a:lnSpc>
                        <a:spcAft>
                          <a:spcPts val="0"/>
                        </a:spcAft>
                      </a:pPr>
                      <a:r>
                        <a:rPr lang="en-US" sz="1400" kern="100">
                          <a:effectLst/>
                          <a:latin typeface="微软雅黑" pitchFamily="34" charset="-122"/>
                          <a:ea typeface="微软雅黑" pitchFamily="34" charset="-122"/>
                        </a:rPr>
                        <a:t>HL</a:t>
                      </a:r>
                      <a:endParaRPr lang="zh-CN" sz="1400" kern="10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zh-CN" sz="1400" kern="100">
                          <a:effectLst/>
                          <a:latin typeface="微软雅黑" pitchFamily="34" charset="-122"/>
                          <a:ea typeface="微软雅黑" pitchFamily="34" charset="-122"/>
                        </a:rPr>
                        <a:t>汇率</a:t>
                      </a:r>
                      <a:endParaRPr lang="zh-CN" sz="1400" kern="10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en-US" sz="1400" kern="100" dirty="0">
                          <a:effectLst/>
                          <a:latin typeface="微软雅黑" pitchFamily="34" charset="-122"/>
                          <a:ea typeface="微软雅黑" pitchFamily="34" charset="-122"/>
                        </a:rPr>
                        <a:t>1</a:t>
                      </a:r>
                      <a:endParaRPr lang="zh-CN" sz="1400" kern="100" dirty="0">
                        <a:solidFill>
                          <a:srgbClr val="000000"/>
                        </a:solidFill>
                        <a:effectLst/>
                        <a:latin typeface="微软雅黑" pitchFamily="34" charset="-122"/>
                        <a:ea typeface="微软雅黑" pitchFamily="34" charset="-122"/>
                        <a:cs typeface="宋体"/>
                      </a:endParaRPr>
                    </a:p>
                  </a:txBody>
                  <a:tcPr marL="68580" marR="68580" marT="0" marB="0"/>
                </a:tc>
              </a:tr>
              <a:tr h="360000">
                <a:tc>
                  <a:txBody>
                    <a:bodyPr/>
                    <a:lstStyle/>
                    <a:p>
                      <a:pPr>
                        <a:lnSpc>
                          <a:spcPct val="150000"/>
                        </a:lnSpc>
                        <a:spcAft>
                          <a:spcPts val="0"/>
                        </a:spcAft>
                      </a:pPr>
                      <a:r>
                        <a:rPr lang="en-US" sz="1400" kern="100">
                          <a:effectLst/>
                          <a:latin typeface="微软雅黑" pitchFamily="34" charset="-122"/>
                          <a:ea typeface="微软雅黑" pitchFamily="34" charset="-122"/>
                        </a:rPr>
                        <a:t>SFJE</a:t>
                      </a:r>
                      <a:endParaRPr lang="zh-CN" sz="1400" kern="10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zh-CN" sz="1400" kern="100">
                          <a:effectLst/>
                          <a:latin typeface="微软雅黑" pitchFamily="34" charset="-122"/>
                          <a:ea typeface="微软雅黑" pitchFamily="34" charset="-122"/>
                        </a:rPr>
                        <a:t>人民币应收付净额</a:t>
                      </a:r>
                      <a:endParaRPr lang="zh-CN" sz="1400" kern="10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en-US" altLang="zh-CN" sz="1400" kern="100" dirty="0" smtClean="0">
                          <a:effectLst/>
                          <a:latin typeface="微软雅黑" pitchFamily="34" charset="-122"/>
                          <a:ea typeface="微软雅黑" pitchFamily="34" charset="-122"/>
                        </a:rPr>
                        <a:t>-20</a:t>
                      </a:r>
                      <a:r>
                        <a:rPr lang="zh-CN" altLang="en-US" sz="1400" kern="100" dirty="0" smtClean="0">
                          <a:effectLst/>
                          <a:latin typeface="微软雅黑" pitchFamily="34" charset="-122"/>
                          <a:ea typeface="微软雅黑" pitchFamily="34" charset="-122"/>
                        </a:rPr>
                        <a:t>（</a:t>
                      </a:r>
                      <a:r>
                        <a:rPr lang="en-US" altLang="zh-CN" sz="1400" kern="100" dirty="0" smtClean="0">
                          <a:effectLst/>
                          <a:latin typeface="微软雅黑" pitchFamily="34" charset="-122"/>
                          <a:ea typeface="微软雅黑" pitchFamily="34" charset="-122"/>
                        </a:rPr>
                        <a:t>W</a:t>
                      </a:r>
                      <a:r>
                        <a:rPr lang="en-US" sz="1400" kern="100" dirty="0" smtClean="0">
                          <a:effectLst/>
                          <a:latin typeface="微软雅黑" pitchFamily="34" charset="-122"/>
                          <a:ea typeface="微软雅黑" pitchFamily="34" charset="-122"/>
                        </a:rPr>
                        <a:t>BJE×HL</a:t>
                      </a:r>
                      <a:r>
                        <a:rPr lang="zh-CN" altLang="en-US" sz="1400" kern="100" dirty="0" smtClean="0">
                          <a:effectLst/>
                          <a:latin typeface="微软雅黑" pitchFamily="34" charset="-122"/>
                          <a:ea typeface="微软雅黑" pitchFamily="34" charset="-122"/>
                        </a:rPr>
                        <a:t>）</a:t>
                      </a:r>
                      <a:endParaRPr lang="zh-CN" sz="1400" kern="100" dirty="0">
                        <a:solidFill>
                          <a:srgbClr val="000000"/>
                        </a:solidFill>
                        <a:effectLst/>
                        <a:latin typeface="微软雅黑" pitchFamily="34" charset="-122"/>
                        <a:ea typeface="微软雅黑" pitchFamily="34" charset="-122"/>
                        <a:cs typeface="宋体"/>
                      </a:endParaRPr>
                    </a:p>
                  </a:txBody>
                  <a:tcPr marL="68580" marR="68580" marT="0" marB="0"/>
                </a:tc>
              </a:tr>
              <a:tr h="360000">
                <a:tc>
                  <a:txBody>
                    <a:bodyPr/>
                    <a:lstStyle/>
                    <a:p>
                      <a:pPr>
                        <a:lnSpc>
                          <a:spcPct val="150000"/>
                        </a:lnSpc>
                        <a:spcAft>
                          <a:spcPts val="0"/>
                        </a:spcAft>
                      </a:pPr>
                      <a:r>
                        <a:rPr lang="en-US" sz="1400" kern="100">
                          <a:effectLst/>
                          <a:latin typeface="微软雅黑" pitchFamily="34" charset="-122"/>
                          <a:ea typeface="微软雅黑" pitchFamily="34" charset="-122"/>
                        </a:rPr>
                        <a:t>JSBZ</a:t>
                      </a:r>
                      <a:endParaRPr lang="zh-CN" sz="1400" kern="10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zh-CN" sz="1400" kern="100">
                          <a:effectLst/>
                          <a:latin typeface="微软雅黑" pitchFamily="34" charset="-122"/>
                          <a:ea typeface="微软雅黑" pitchFamily="34" charset="-122"/>
                        </a:rPr>
                        <a:t>交收标志</a:t>
                      </a:r>
                      <a:endParaRPr lang="zh-CN" sz="1400" kern="10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en-US" sz="1400" kern="100" dirty="0">
                          <a:effectLst/>
                          <a:latin typeface="微软雅黑" pitchFamily="34" charset="-122"/>
                          <a:ea typeface="微软雅黑" pitchFamily="34" charset="-122"/>
                        </a:rPr>
                        <a:t>Y</a:t>
                      </a:r>
                      <a:endParaRPr lang="zh-CN" sz="1400" kern="100" dirty="0">
                        <a:solidFill>
                          <a:srgbClr val="000000"/>
                        </a:solidFill>
                        <a:effectLst/>
                        <a:latin typeface="微软雅黑" pitchFamily="34" charset="-122"/>
                        <a:ea typeface="微软雅黑" pitchFamily="34" charset="-122"/>
                        <a:cs typeface="宋体"/>
                      </a:endParaRPr>
                    </a:p>
                  </a:txBody>
                  <a:tcPr marL="68580" marR="68580" marT="0" marB="0"/>
                </a:tc>
              </a:tr>
              <a:tr h="360000">
                <a:tc>
                  <a:txBody>
                    <a:bodyPr/>
                    <a:lstStyle/>
                    <a:p>
                      <a:pPr>
                        <a:lnSpc>
                          <a:spcPct val="150000"/>
                        </a:lnSpc>
                        <a:spcAft>
                          <a:spcPts val="0"/>
                        </a:spcAft>
                      </a:pPr>
                      <a:r>
                        <a:rPr lang="en-US" sz="1400" kern="100">
                          <a:effectLst/>
                          <a:latin typeface="微软雅黑" pitchFamily="34" charset="-122"/>
                          <a:ea typeface="微软雅黑" pitchFamily="34" charset="-122"/>
                        </a:rPr>
                        <a:t>TGDY2</a:t>
                      </a:r>
                      <a:endParaRPr lang="zh-CN" sz="1400" kern="10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zh-CN" sz="1400" kern="100">
                          <a:effectLst/>
                          <a:latin typeface="微软雅黑" pitchFamily="34" charset="-122"/>
                          <a:ea typeface="微软雅黑" pitchFamily="34" charset="-122"/>
                        </a:rPr>
                        <a:t>托管单元</a:t>
                      </a:r>
                      <a:r>
                        <a:rPr lang="en-US" sz="1400" kern="100">
                          <a:effectLst/>
                          <a:latin typeface="微软雅黑" pitchFamily="34" charset="-122"/>
                          <a:ea typeface="微软雅黑" pitchFamily="34" charset="-122"/>
                        </a:rPr>
                        <a:t>2</a:t>
                      </a:r>
                      <a:endParaRPr lang="zh-CN" sz="1400" kern="10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nSpc>
                          <a:spcPct val="150000"/>
                        </a:lnSpc>
                        <a:spcAft>
                          <a:spcPts val="0"/>
                        </a:spcAft>
                      </a:pPr>
                      <a:r>
                        <a:rPr lang="en-US" sz="1400" kern="100" dirty="0" smtClean="0">
                          <a:effectLst/>
                          <a:latin typeface="微软雅黑" pitchFamily="34" charset="-122"/>
                          <a:ea typeface="微软雅黑" pitchFamily="34" charset="-122"/>
                        </a:rPr>
                        <a:t>000200</a:t>
                      </a:r>
                      <a:r>
                        <a:rPr lang="zh-CN" altLang="zh-CN" sz="1400" kern="100" dirty="0" smtClean="0">
                          <a:effectLst/>
                          <a:latin typeface="微软雅黑" pitchFamily="34" charset="-122"/>
                          <a:ea typeface="微软雅黑" pitchFamily="34" charset="-122"/>
                        </a:rPr>
                        <a:t>（</a:t>
                      </a:r>
                      <a:r>
                        <a:rPr lang="zh-CN" altLang="en-US" sz="1400" kern="100" dirty="0" smtClean="0">
                          <a:effectLst/>
                          <a:latin typeface="微软雅黑" pitchFamily="34" charset="-122"/>
                          <a:ea typeface="微软雅黑" pitchFamily="34" charset="-122"/>
                        </a:rPr>
                        <a:t>转入</a:t>
                      </a:r>
                      <a:r>
                        <a:rPr lang="zh-CN" altLang="zh-CN" sz="1400" kern="100" dirty="0" smtClean="0">
                          <a:effectLst/>
                          <a:latin typeface="微软雅黑" pitchFamily="34" charset="-122"/>
                          <a:ea typeface="微软雅黑" pitchFamily="34" charset="-122"/>
                        </a:rPr>
                        <a:t>方）</a:t>
                      </a:r>
                      <a:endParaRPr lang="zh-CN" sz="1400" kern="100" dirty="0">
                        <a:solidFill>
                          <a:srgbClr val="000000"/>
                        </a:solidFill>
                        <a:effectLst/>
                        <a:latin typeface="微软雅黑" pitchFamily="34" charset="-122"/>
                        <a:ea typeface="微软雅黑" pitchFamily="34" charset="-122"/>
                        <a:cs typeface="宋体"/>
                      </a:endParaRPr>
                    </a:p>
                  </a:txBody>
                  <a:tcPr marL="68580" marR="68580" marT="0" marB="0"/>
                </a:tc>
              </a:tr>
            </a:tbl>
          </a:graphicData>
        </a:graphic>
      </p:graphicFrame>
      <p:sp>
        <p:nvSpPr>
          <p:cNvPr id="8" name="矩形 7"/>
          <p:cNvSpPr/>
          <p:nvPr/>
        </p:nvSpPr>
        <p:spPr>
          <a:xfrm>
            <a:off x="467544" y="5241974"/>
            <a:ext cx="5760640" cy="923330"/>
          </a:xfrm>
          <a:prstGeom prst="rect">
            <a:avLst/>
          </a:prstGeom>
        </p:spPr>
        <p:txBody>
          <a:bodyPr wrap="square">
            <a:spAutoFit/>
          </a:bodyPr>
          <a:lstStyle/>
          <a:p>
            <a:pPr algn="just">
              <a:spcAft>
                <a:spcPts val="0"/>
              </a:spcAft>
            </a:pPr>
            <a:r>
              <a:rPr lang="zh-CN" altLang="en-US" b="1" kern="100" dirty="0">
                <a:solidFill>
                  <a:srgbClr val="0070C0"/>
                </a:solidFill>
                <a:latin typeface="微软雅黑" pitchFamily="34" charset="-122"/>
                <a:ea typeface="微软雅黑" pitchFamily="34" charset="-122"/>
                <a:cs typeface="Times New Roman"/>
              </a:rPr>
              <a:t>*注</a:t>
            </a:r>
            <a:r>
              <a:rPr lang="zh-CN" altLang="en-US" b="1" kern="100" dirty="0" smtClean="0">
                <a:solidFill>
                  <a:srgbClr val="0070C0"/>
                </a:solidFill>
                <a:latin typeface="微软雅黑" pitchFamily="34" charset="-122"/>
                <a:ea typeface="微软雅黑" pitchFamily="34" charset="-122"/>
                <a:cs typeface="Times New Roman"/>
              </a:rPr>
              <a:t>：</a:t>
            </a:r>
            <a:r>
              <a:rPr lang="zh-CN" altLang="en-US" b="1" kern="100" dirty="0">
                <a:solidFill>
                  <a:srgbClr val="0070C0"/>
                </a:solidFill>
                <a:latin typeface="微软雅黑" pitchFamily="34" charset="-122"/>
                <a:ea typeface="微软雅黑" pitchFamily="34" charset="-122"/>
                <a:cs typeface="Times New Roman"/>
              </a:rPr>
              <a:t>转托管申报成功处理后，会根据转出单元、转入单元、证券帐户三要素收费，如果三要素一致，多笔转托管只收一笔费用</a:t>
            </a:r>
            <a:r>
              <a:rPr lang="zh-CN" altLang="en-US" b="1" kern="100" dirty="0" smtClean="0">
                <a:solidFill>
                  <a:srgbClr val="0070C0"/>
                </a:solidFill>
                <a:latin typeface="微软雅黑" pitchFamily="34" charset="-122"/>
                <a:ea typeface="微软雅黑" pitchFamily="34" charset="-122"/>
                <a:cs typeface="Times New Roman"/>
              </a:rPr>
              <a:t>。结算</a:t>
            </a:r>
            <a:r>
              <a:rPr lang="zh-CN" altLang="en-US" b="1" kern="100" dirty="0">
                <a:solidFill>
                  <a:srgbClr val="0070C0"/>
                </a:solidFill>
                <a:latin typeface="微软雅黑" pitchFamily="34" charset="-122"/>
                <a:ea typeface="微软雅黑" pitchFamily="34" charset="-122"/>
                <a:cs typeface="Times New Roman"/>
              </a:rPr>
              <a:t>公司暂定收取</a:t>
            </a:r>
            <a:r>
              <a:rPr lang="en-US" altLang="zh-CN" b="1" kern="100" dirty="0">
                <a:solidFill>
                  <a:srgbClr val="0070C0"/>
                </a:solidFill>
                <a:latin typeface="微软雅黑" pitchFamily="34" charset="-122"/>
                <a:ea typeface="微软雅黑" pitchFamily="34" charset="-122"/>
                <a:cs typeface="Times New Roman"/>
              </a:rPr>
              <a:t>20</a:t>
            </a:r>
            <a:r>
              <a:rPr lang="zh-CN" altLang="en-US" b="1" kern="100" dirty="0">
                <a:solidFill>
                  <a:srgbClr val="0070C0"/>
                </a:solidFill>
                <a:latin typeface="微软雅黑" pitchFamily="34" charset="-122"/>
                <a:ea typeface="微软雅黑" pitchFamily="34" charset="-122"/>
                <a:cs typeface="Times New Roman"/>
              </a:rPr>
              <a:t>元</a:t>
            </a:r>
            <a:r>
              <a:rPr lang="en-US" altLang="zh-CN" b="1" kern="100" dirty="0">
                <a:solidFill>
                  <a:srgbClr val="0070C0"/>
                </a:solidFill>
                <a:latin typeface="微软雅黑" pitchFamily="34" charset="-122"/>
                <a:ea typeface="微软雅黑" pitchFamily="34" charset="-122"/>
                <a:cs typeface="Times New Roman"/>
              </a:rPr>
              <a:t>/</a:t>
            </a:r>
            <a:r>
              <a:rPr lang="zh-CN" altLang="en-US" b="1" kern="100" dirty="0" smtClean="0">
                <a:solidFill>
                  <a:srgbClr val="0070C0"/>
                </a:solidFill>
                <a:latin typeface="微软雅黑" pitchFamily="34" charset="-122"/>
                <a:ea typeface="微软雅黑" pitchFamily="34" charset="-122"/>
                <a:cs typeface="Times New Roman"/>
              </a:rPr>
              <a:t>笔。</a:t>
            </a:r>
            <a:endParaRPr lang="zh-CN" altLang="en-US" b="1" kern="100" dirty="0">
              <a:solidFill>
                <a:srgbClr val="0070C0"/>
              </a:solidFill>
              <a:latin typeface="微软雅黑" pitchFamily="34" charset="-122"/>
              <a:ea typeface="微软雅黑" pitchFamily="34" charset="-122"/>
              <a:cs typeface="Times New Roman"/>
            </a:endParaRPr>
          </a:p>
        </p:txBody>
      </p:sp>
      <p:cxnSp>
        <p:nvCxnSpPr>
          <p:cNvPr id="9" name="直接连接符 8"/>
          <p:cNvCxnSpPr/>
          <p:nvPr/>
        </p:nvCxnSpPr>
        <p:spPr>
          <a:xfrm>
            <a:off x="539552" y="6165304"/>
            <a:ext cx="5688632" cy="0"/>
          </a:xfrm>
          <a:prstGeom prst="line">
            <a:avLst/>
          </a:prstGeom>
          <a:noFill/>
          <a:ln w="38100" cap="flat" cmpd="sng" algn="ctr">
            <a:solidFill>
              <a:srgbClr val="0070C0"/>
            </a:solidFill>
            <a:prstDash val="solid"/>
          </a:ln>
          <a:effectLst/>
        </p:spPr>
      </p:cxnSp>
    </p:spTree>
    <p:extLst>
      <p:ext uri="{BB962C8B-B14F-4D97-AF65-F5344CB8AC3E}">
        <p14:creationId xmlns:p14="http://schemas.microsoft.com/office/powerpoint/2010/main" xmlns="" val="235160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8"/>
          <p:cNvSpPr txBox="1">
            <a:spLocks noChangeArrowheads="1"/>
          </p:cNvSpPr>
          <p:nvPr/>
        </p:nvSpPr>
        <p:spPr bwMode="auto">
          <a:xfrm>
            <a:off x="579438" y="260350"/>
            <a:ext cx="7232650"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charset="-122"/>
              </a:defRPr>
            </a:lvl1pPr>
            <a:lvl2pPr>
              <a:defRPr sz="2800">
                <a:solidFill>
                  <a:schemeClr val="tx1"/>
                </a:solidFill>
                <a:latin typeface="Calibri" pitchFamily="34" charset="0"/>
                <a:ea typeface="宋体" charset="-122"/>
              </a:defRPr>
            </a:lvl2pPr>
            <a:lvl3pPr>
              <a:defRPr sz="2400">
                <a:solidFill>
                  <a:schemeClr val="tx1"/>
                </a:solidFill>
                <a:latin typeface="Calibri" pitchFamily="34" charset="0"/>
                <a:ea typeface="宋体" charset="-122"/>
              </a:defRPr>
            </a:lvl3pPr>
            <a:lvl4pPr>
              <a:defRPr sz="2000">
                <a:solidFill>
                  <a:schemeClr val="tx1"/>
                </a:solidFill>
                <a:latin typeface="Calibri" pitchFamily="34" charset="0"/>
                <a:ea typeface="宋体" charset="-122"/>
              </a:defRPr>
            </a:lvl4pPr>
            <a:lvl5pPr>
              <a:defRPr sz="2000">
                <a:solidFill>
                  <a:schemeClr val="tx1"/>
                </a:solidFill>
                <a:latin typeface="Calibri" pitchFamily="34" charset="0"/>
                <a:ea typeface="宋体" charset="-122"/>
              </a:defRPr>
            </a:lvl5pPr>
            <a:lvl6pPr eaLnBrk="0" fontAlgn="base" hangingPunct="0">
              <a:spcAft>
                <a:spcPct val="0"/>
              </a:spcAft>
              <a:buFont typeface="Arial" charset="0"/>
              <a:buChar char="»"/>
              <a:defRPr sz="2000">
                <a:solidFill>
                  <a:schemeClr val="tx1"/>
                </a:solidFill>
                <a:latin typeface="Calibri" pitchFamily="34" charset="0"/>
                <a:ea typeface="宋体" charset="-122"/>
              </a:defRPr>
            </a:lvl6pPr>
            <a:lvl7pPr eaLnBrk="0" fontAlgn="base" hangingPunct="0">
              <a:spcAft>
                <a:spcPct val="0"/>
              </a:spcAft>
              <a:buFont typeface="Arial" charset="0"/>
              <a:buChar char="»"/>
              <a:defRPr sz="2000">
                <a:solidFill>
                  <a:schemeClr val="tx1"/>
                </a:solidFill>
                <a:latin typeface="Calibri" pitchFamily="34" charset="0"/>
                <a:ea typeface="宋体" charset="-122"/>
              </a:defRPr>
            </a:lvl7pPr>
            <a:lvl8pPr eaLnBrk="0" fontAlgn="base" hangingPunct="0">
              <a:spcAft>
                <a:spcPct val="0"/>
              </a:spcAft>
              <a:buFont typeface="Arial" charset="0"/>
              <a:buChar char="»"/>
              <a:defRPr sz="2000">
                <a:solidFill>
                  <a:schemeClr val="tx1"/>
                </a:solidFill>
                <a:latin typeface="Calibri" pitchFamily="34" charset="0"/>
                <a:ea typeface="宋体" charset="-122"/>
              </a:defRPr>
            </a:lvl8pPr>
            <a:lvl9pPr eaLnBrk="0" fontAlgn="base" hangingPunct="0">
              <a:spcAft>
                <a:spcPct val="0"/>
              </a:spcAft>
              <a:buFont typeface="Arial" charset="0"/>
              <a:buChar char="»"/>
              <a:defRPr sz="2000">
                <a:solidFill>
                  <a:schemeClr val="tx1"/>
                </a:solidFill>
                <a:latin typeface="Calibri" pitchFamily="34" charset="0"/>
                <a:ea typeface="宋体" charset="-122"/>
              </a:defRPr>
            </a:lvl9pPr>
          </a:lstStyle>
          <a:p>
            <a:pPr marL="0" lvl="1" indent="-285750" eaLnBrk="1" hangingPunct="1">
              <a:lnSpc>
                <a:spcPct val="120000"/>
              </a:lnSpc>
            </a:pPr>
            <a:r>
              <a:rPr lang="zh-CN" altLang="en-US" b="1" dirty="0" smtClean="0">
                <a:solidFill>
                  <a:schemeClr val="bg1"/>
                </a:solidFill>
                <a:latin typeface="微软雅黑" pitchFamily="34" charset="-122"/>
                <a:ea typeface="微软雅黑" pitchFamily="34" charset="-122"/>
              </a:rPr>
              <a:t>报盘转托管注意</a:t>
            </a:r>
            <a:r>
              <a:rPr lang="zh-CN" altLang="en-US" b="1" dirty="0">
                <a:solidFill>
                  <a:schemeClr val="bg1"/>
                </a:solidFill>
                <a:latin typeface="微软雅黑" pitchFamily="34" charset="-122"/>
                <a:ea typeface="微软雅黑" pitchFamily="34" charset="-122"/>
              </a:rPr>
              <a:t>事项</a:t>
            </a:r>
          </a:p>
        </p:txBody>
      </p:sp>
      <p:sp>
        <p:nvSpPr>
          <p:cNvPr id="11270" name="矩形 1"/>
          <p:cNvSpPr>
            <a:spLocks noChangeArrowheads="1"/>
          </p:cNvSpPr>
          <p:nvPr/>
        </p:nvSpPr>
        <p:spPr bwMode="auto">
          <a:xfrm>
            <a:off x="579438" y="1052736"/>
            <a:ext cx="6944890" cy="38318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4450" lvl="1" algn="just">
              <a:lnSpc>
                <a:spcPct val="150000"/>
              </a:lnSpc>
              <a:buClr>
                <a:srgbClr val="FF0000"/>
              </a:buClr>
            </a:pPr>
            <a:r>
              <a:rPr lang="zh-CN" altLang="en-US" b="1" dirty="0">
                <a:latin typeface="微软雅黑" pitchFamily="34" charset="-122"/>
                <a:ea typeface="微软雅黑" pitchFamily="34" charset="-122"/>
              </a:rPr>
              <a:t>报盘转托管</a:t>
            </a:r>
            <a:r>
              <a:rPr lang="zh-CN" altLang="en-US" b="1" dirty="0" smtClean="0">
                <a:latin typeface="微软雅黑" pitchFamily="34" charset="-122"/>
                <a:ea typeface="微软雅黑" pitchFamily="34" charset="-122"/>
              </a:rPr>
              <a:t>：</a:t>
            </a:r>
            <a:endParaRPr lang="en-US" altLang="zh-CN" b="1" dirty="0" smtClean="0">
              <a:latin typeface="微软雅黑" pitchFamily="34" charset="-122"/>
              <a:ea typeface="微软雅黑" pitchFamily="34" charset="-122"/>
            </a:endParaRPr>
          </a:p>
          <a:p>
            <a:pPr marL="44450" lvl="1" algn="just">
              <a:lnSpc>
                <a:spcPct val="150000"/>
              </a:lnSpc>
              <a:buClr>
                <a:srgbClr val="FF0000"/>
              </a:buClr>
            </a:pPr>
            <a:r>
              <a:rPr lang="en-US" altLang="zh-CN" dirty="0" smtClean="0">
                <a:latin typeface="微软雅黑" pitchFamily="34" charset="-122"/>
                <a:ea typeface="微软雅黑" pitchFamily="34" charset="-122"/>
              </a:rPr>
              <a:t>1.</a:t>
            </a:r>
            <a:r>
              <a:rPr lang="zh-CN" altLang="en-US" dirty="0" smtClean="0">
                <a:latin typeface="微软雅黑" pitchFamily="34" charset="-122"/>
                <a:ea typeface="微软雅黑" pitchFamily="34" charset="-122"/>
              </a:rPr>
              <a:t>当</a:t>
            </a:r>
            <a:r>
              <a:rPr lang="zh-CN" altLang="en-US" dirty="0">
                <a:latin typeface="微软雅黑" pitchFamily="34" charset="-122"/>
                <a:ea typeface="微软雅黑" pitchFamily="34" charset="-122"/>
              </a:rPr>
              <a:t>标的为</a:t>
            </a:r>
            <a:r>
              <a:rPr lang="zh-CN" altLang="en-US" dirty="0" smtClean="0">
                <a:latin typeface="微软雅黑" pitchFamily="34" charset="-122"/>
                <a:ea typeface="微软雅黑" pitchFamily="34" charset="-122"/>
              </a:rPr>
              <a:t>股票时</a:t>
            </a:r>
            <a:r>
              <a:rPr lang="zh-CN" altLang="en-US" dirty="0">
                <a:latin typeface="微软雅黑" pitchFamily="34" charset="-122"/>
                <a:ea typeface="微软雅黑" pitchFamily="34" charset="-122"/>
              </a:rPr>
              <a:t>，权益类别与权益编号字段填空</a:t>
            </a:r>
            <a:r>
              <a:rPr lang="zh-CN" altLang="en-US"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a:p>
            <a:pPr marL="44450" lvl="1" algn="just">
              <a:lnSpc>
                <a:spcPct val="150000"/>
              </a:lnSpc>
              <a:buClr>
                <a:srgbClr val="FF0000"/>
              </a:buClr>
            </a:pPr>
            <a:r>
              <a:rPr lang="en-US" altLang="zh-CN" dirty="0" smtClean="0">
                <a:latin typeface="微软雅黑" pitchFamily="34" charset="-122"/>
                <a:ea typeface="微软雅黑" pitchFamily="34" charset="-122"/>
              </a:rPr>
              <a:t>2.</a:t>
            </a:r>
            <a:r>
              <a:rPr lang="zh-CN" altLang="en-US" dirty="0" smtClean="0">
                <a:latin typeface="微软雅黑" pitchFamily="34" charset="-122"/>
                <a:ea typeface="微软雅黑" pitchFamily="34" charset="-122"/>
              </a:rPr>
              <a:t>当</a:t>
            </a:r>
            <a:r>
              <a:rPr lang="zh-CN" altLang="en-US" dirty="0">
                <a:latin typeface="微软雅黑" pitchFamily="34" charset="-122"/>
                <a:ea typeface="微软雅黑" pitchFamily="34" charset="-122"/>
              </a:rPr>
              <a:t>标的为权益时，权益类别与权益编号字段必</a:t>
            </a:r>
            <a:r>
              <a:rPr lang="zh-CN" altLang="en-US" dirty="0" smtClean="0">
                <a:latin typeface="微软雅黑" pitchFamily="34" charset="-122"/>
                <a:ea typeface="微软雅黑" pitchFamily="34" charset="-122"/>
              </a:rPr>
              <a:t>填。</a:t>
            </a:r>
            <a:endParaRPr lang="en-US" altLang="zh-CN" dirty="0" smtClean="0">
              <a:latin typeface="微软雅黑" pitchFamily="34" charset="-122"/>
              <a:ea typeface="微软雅黑" pitchFamily="34" charset="-122"/>
            </a:endParaRPr>
          </a:p>
          <a:p>
            <a:pPr marL="44450" lvl="1" algn="just">
              <a:lnSpc>
                <a:spcPct val="150000"/>
              </a:lnSpc>
              <a:buClr>
                <a:srgbClr val="FF0000"/>
              </a:buClr>
            </a:pPr>
            <a:endParaRPr lang="en-US" altLang="zh-CN" dirty="0" smtClean="0">
              <a:latin typeface="微软雅黑" pitchFamily="34" charset="-122"/>
              <a:ea typeface="微软雅黑" pitchFamily="34" charset="-122"/>
            </a:endParaRPr>
          </a:p>
          <a:p>
            <a:pPr marL="44450" lvl="1">
              <a:lnSpc>
                <a:spcPct val="150000"/>
              </a:lnSpc>
              <a:buClr>
                <a:srgbClr val="FF0000"/>
              </a:buClr>
            </a:pPr>
            <a:r>
              <a:rPr lang="zh-CN" altLang="zh-CN" b="1" dirty="0" smtClean="0">
                <a:latin typeface="微软雅黑" pitchFamily="34" charset="-122"/>
                <a:ea typeface="微软雅黑" pitchFamily="34" charset="-122"/>
              </a:rPr>
              <a:t>不</a:t>
            </a:r>
            <a:r>
              <a:rPr lang="zh-CN" altLang="zh-CN" b="1" dirty="0">
                <a:latin typeface="微软雅黑" pitchFamily="34" charset="-122"/>
                <a:ea typeface="微软雅黑" pitchFamily="34" charset="-122"/>
              </a:rPr>
              <a:t>允许</a:t>
            </a:r>
            <a:r>
              <a:rPr lang="zh-CN" altLang="zh-CN" b="1" dirty="0" smtClean="0">
                <a:latin typeface="微软雅黑" pitchFamily="34" charset="-122"/>
                <a:ea typeface="微软雅黑" pitchFamily="34" charset="-122"/>
              </a:rPr>
              <a:t>进行转托</a:t>
            </a:r>
            <a:r>
              <a:rPr lang="zh-CN" altLang="zh-CN" b="1" dirty="0">
                <a:latin typeface="微软雅黑" pitchFamily="34" charset="-122"/>
                <a:ea typeface="微软雅黑" pitchFamily="34" charset="-122"/>
              </a:rPr>
              <a:t>管的情况：</a:t>
            </a:r>
            <a:endParaRPr lang="en-US" altLang="zh-CN" b="1" dirty="0">
              <a:latin typeface="微软雅黑" pitchFamily="34" charset="-122"/>
              <a:ea typeface="微软雅黑" pitchFamily="34" charset="-122"/>
            </a:endParaRPr>
          </a:p>
          <a:p>
            <a:pPr marL="44450" lvl="1">
              <a:lnSpc>
                <a:spcPct val="150000"/>
              </a:lnSpc>
              <a:buClr>
                <a:srgbClr val="FF0000"/>
              </a:buClr>
            </a:pPr>
            <a:r>
              <a:rPr lang="en-US" altLang="zh-CN" dirty="0" smtClean="0">
                <a:latin typeface="微软雅黑" pitchFamily="34" charset="-122"/>
                <a:ea typeface="微软雅黑" pitchFamily="34" charset="-122"/>
              </a:rPr>
              <a:t>1.</a:t>
            </a:r>
            <a:r>
              <a:rPr lang="zh-CN" altLang="zh-CN" dirty="0" smtClean="0">
                <a:latin typeface="微软雅黑" pitchFamily="34" charset="-122"/>
                <a:ea typeface="微软雅黑" pitchFamily="34" charset="-122"/>
              </a:rPr>
              <a:t>在途证券</a:t>
            </a:r>
            <a:r>
              <a:rPr lang="zh-CN" altLang="zh-CN" dirty="0">
                <a:latin typeface="微软雅黑" pitchFamily="34" charset="-122"/>
                <a:ea typeface="微软雅黑" pitchFamily="34" charset="-122"/>
              </a:rPr>
              <a:t>不能进行报盘</a:t>
            </a:r>
            <a:r>
              <a:rPr lang="zh-CN" altLang="zh-CN" dirty="0" smtClean="0">
                <a:latin typeface="微软雅黑" pitchFamily="34" charset="-122"/>
                <a:ea typeface="微软雅黑" pitchFamily="34" charset="-122"/>
              </a:rPr>
              <a:t>转托</a:t>
            </a:r>
            <a:r>
              <a:rPr lang="zh-CN" altLang="zh-CN" dirty="0">
                <a:latin typeface="微软雅黑" pitchFamily="34" charset="-122"/>
                <a:ea typeface="微软雅黑" pitchFamily="34" charset="-122"/>
              </a:rPr>
              <a:t>管</a:t>
            </a:r>
            <a:r>
              <a:rPr lang="zh-CN" altLang="zh-CN"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a:p>
            <a:pPr marL="44450" lvl="1">
              <a:lnSpc>
                <a:spcPct val="150000"/>
              </a:lnSpc>
              <a:buClr>
                <a:srgbClr val="FF0000"/>
              </a:buClr>
            </a:pPr>
            <a:r>
              <a:rPr lang="en-US" altLang="zh-CN" dirty="0" smtClean="0">
                <a:latin typeface="微软雅黑" pitchFamily="34" charset="-122"/>
                <a:ea typeface="微软雅黑" pitchFamily="34" charset="-122"/>
              </a:rPr>
              <a:t>2.</a:t>
            </a:r>
            <a:r>
              <a:rPr lang="zh-CN" altLang="zh-CN" dirty="0" smtClean="0">
                <a:latin typeface="微软雅黑" pitchFamily="34" charset="-122"/>
                <a:ea typeface="微软雅黑" pitchFamily="34" charset="-122"/>
              </a:rPr>
              <a:t>冻结</a:t>
            </a:r>
            <a:r>
              <a:rPr lang="zh-CN" altLang="en-US" dirty="0" smtClean="0">
                <a:latin typeface="微软雅黑" pitchFamily="34" charset="-122"/>
                <a:ea typeface="微软雅黑" pitchFamily="34" charset="-122"/>
              </a:rPr>
              <a:t>证券</a:t>
            </a:r>
            <a:r>
              <a:rPr lang="zh-CN" altLang="zh-CN" dirty="0" smtClean="0">
                <a:latin typeface="微软雅黑" pitchFamily="34" charset="-122"/>
                <a:ea typeface="微软雅黑" pitchFamily="34" charset="-122"/>
              </a:rPr>
              <a:t>不能</a:t>
            </a:r>
            <a:r>
              <a:rPr lang="zh-CN" altLang="zh-CN" dirty="0">
                <a:latin typeface="微软雅黑" pitchFamily="34" charset="-122"/>
                <a:ea typeface="微软雅黑" pitchFamily="34" charset="-122"/>
              </a:rPr>
              <a:t>进行报盘转托管</a:t>
            </a:r>
            <a:r>
              <a:rPr lang="zh-CN" altLang="en-US" dirty="0" smtClean="0">
                <a:latin typeface="微软雅黑" pitchFamily="34" charset="-122"/>
                <a:ea typeface="微软雅黑" pitchFamily="34" charset="-122"/>
              </a:rPr>
              <a:t>；</a:t>
            </a:r>
            <a:endParaRPr lang="en-US" altLang="zh-CN" dirty="0">
              <a:latin typeface="微软雅黑" pitchFamily="34" charset="-122"/>
              <a:ea typeface="微软雅黑" pitchFamily="34" charset="-122"/>
            </a:endParaRPr>
          </a:p>
          <a:p>
            <a:pPr marL="44450" lvl="1">
              <a:lnSpc>
                <a:spcPct val="150000"/>
              </a:lnSpc>
              <a:buClr>
                <a:srgbClr val="FF0000"/>
              </a:buClr>
            </a:pPr>
            <a:r>
              <a:rPr lang="en-US" altLang="zh-CN" dirty="0" smtClean="0">
                <a:latin typeface="微软雅黑" pitchFamily="34" charset="-122"/>
                <a:ea typeface="微软雅黑" pitchFamily="34" charset="-122"/>
              </a:rPr>
              <a:t>3.</a:t>
            </a:r>
            <a:r>
              <a:rPr lang="zh-CN" altLang="zh-CN" dirty="0" smtClean="0">
                <a:latin typeface="微软雅黑" pitchFamily="34" charset="-122"/>
                <a:ea typeface="微软雅黑" pitchFamily="34" charset="-122"/>
              </a:rPr>
              <a:t>分</a:t>
            </a:r>
            <a:r>
              <a:rPr lang="zh-CN" altLang="zh-CN" dirty="0">
                <a:latin typeface="微软雅黑" pitchFamily="34" charset="-122"/>
                <a:ea typeface="微软雅黑" pitchFamily="34" charset="-122"/>
              </a:rPr>
              <a:t>拆合</a:t>
            </a:r>
            <a:r>
              <a:rPr lang="zh-CN" altLang="zh-CN" dirty="0" smtClean="0">
                <a:latin typeface="微软雅黑" pitchFamily="34" charset="-122"/>
                <a:ea typeface="微软雅黑" pitchFamily="34" charset="-122"/>
              </a:rPr>
              <a:t>并临时</a:t>
            </a:r>
            <a:r>
              <a:rPr lang="zh-CN" altLang="zh-CN" dirty="0">
                <a:latin typeface="微软雅黑" pitchFamily="34" charset="-122"/>
                <a:ea typeface="微软雅黑" pitchFamily="34" charset="-122"/>
              </a:rPr>
              <a:t>代码额度换算期间，</a:t>
            </a:r>
            <a:r>
              <a:rPr lang="zh-CN" altLang="zh-CN" dirty="0" smtClean="0">
                <a:latin typeface="微软雅黑" pitchFamily="34" charset="-122"/>
                <a:ea typeface="微软雅黑" pitchFamily="34" charset="-122"/>
              </a:rPr>
              <a:t>原</a:t>
            </a:r>
            <a:r>
              <a:rPr lang="zh-CN" altLang="en-US" dirty="0" smtClean="0">
                <a:latin typeface="微软雅黑" pitchFamily="34" charset="-122"/>
                <a:ea typeface="微软雅黑" pitchFamily="34" charset="-122"/>
              </a:rPr>
              <a:t>证券</a:t>
            </a:r>
            <a:r>
              <a:rPr lang="zh-CN" altLang="zh-CN" dirty="0" smtClean="0">
                <a:latin typeface="微软雅黑" pitchFamily="34" charset="-122"/>
                <a:ea typeface="微软雅黑" pitchFamily="34" charset="-122"/>
              </a:rPr>
              <a:t>代码</a:t>
            </a:r>
            <a:r>
              <a:rPr lang="zh-CN" altLang="zh-CN" dirty="0">
                <a:latin typeface="微软雅黑" pitchFamily="34" charset="-122"/>
                <a:ea typeface="微软雅黑" pitchFamily="34" charset="-122"/>
              </a:rPr>
              <a:t>不能转托管</a:t>
            </a:r>
            <a:r>
              <a:rPr lang="zh-CN" altLang="zh-CN"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a:p>
            <a:pPr marL="44450" lvl="1">
              <a:lnSpc>
                <a:spcPct val="150000"/>
              </a:lnSpc>
              <a:buClr>
                <a:srgbClr val="FF0000"/>
              </a:buClr>
            </a:pPr>
            <a:r>
              <a:rPr lang="en-US" altLang="zh-CN" dirty="0" smtClean="0">
                <a:latin typeface="微软雅黑" pitchFamily="34" charset="-122"/>
                <a:ea typeface="微软雅黑" pitchFamily="34" charset="-122"/>
              </a:rPr>
              <a:t>4.</a:t>
            </a:r>
            <a:r>
              <a:rPr lang="zh-CN" altLang="en-US" dirty="0" smtClean="0">
                <a:latin typeface="微软雅黑" pitchFamily="34" charset="-122"/>
                <a:ea typeface="微软雅黑" pitchFamily="34" charset="-122"/>
              </a:rPr>
              <a:t>收购权</a:t>
            </a:r>
            <a:r>
              <a:rPr lang="en-US" altLang="zh-CN" dirty="0" smtClean="0">
                <a:latin typeface="微软雅黑" pitchFamily="34" charset="-122"/>
                <a:ea typeface="微软雅黑" pitchFamily="34" charset="-122"/>
              </a:rPr>
              <a:t>(SG)</a:t>
            </a:r>
            <a:r>
              <a:rPr lang="zh-CN" altLang="en-US" dirty="0" smtClean="0">
                <a:latin typeface="微软雅黑" pitchFamily="34" charset="-122"/>
                <a:ea typeface="微软雅黑" pitchFamily="34" charset="-122"/>
              </a:rPr>
              <a:t>、</a:t>
            </a:r>
            <a:r>
              <a:rPr lang="zh-CN" altLang="en-US" dirty="0">
                <a:latin typeface="微软雅黑" pitchFamily="34" charset="-122"/>
                <a:ea typeface="微软雅黑" pitchFamily="34" charset="-122"/>
              </a:rPr>
              <a:t>申报选择股利经确认的红</a:t>
            </a:r>
            <a:r>
              <a:rPr lang="zh-CN" altLang="en-US" dirty="0" smtClean="0">
                <a:latin typeface="微软雅黑" pitchFamily="34" charset="-122"/>
                <a:ea typeface="微软雅黑" pitchFamily="34" charset="-122"/>
              </a:rPr>
              <a:t>利权</a:t>
            </a:r>
            <a:r>
              <a:rPr lang="en-US" altLang="zh-CN" dirty="0" smtClean="0">
                <a:latin typeface="微软雅黑" pitchFamily="34" charset="-122"/>
                <a:ea typeface="微软雅黑" pitchFamily="34" charset="-122"/>
              </a:rPr>
              <a:t>(XG)</a:t>
            </a:r>
            <a:r>
              <a:rPr lang="zh-CN" altLang="en-US" dirty="0" smtClean="0">
                <a:latin typeface="微软雅黑" pitchFamily="34" charset="-122"/>
                <a:ea typeface="微软雅黑" pitchFamily="34" charset="-122"/>
              </a:rPr>
              <a:t>不能</a:t>
            </a:r>
            <a:r>
              <a:rPr lang="zh-CN" altLang="en-US" dirty="0">
                <a:latin typeface="微软雅黑" pitchFamily="34" charset="-122"/>
                <a:ea typeface="微软雅黑" pitchFamily="34" charset="-122"/>
              </a:rPr>
              <a:t>进行转托</a:t>
            </a:r>
            <a:r>
              <a:rPr lang="zh-CN" altLang="en-US" dirty="0" smtClean="0">
                <a:latin typeface="微软雅黑" pitchFamily="34" charset="-122"/>
                <a:ea typeface="微软雅黑" pitchFamily="34" charset="-122"/>
              </a:rPr>
              <a:t>管。</a:t>
            </a:r>
            <a:endParaRPr lang="en-US" altLang="zh-CN" dirty="0">
              <a:latin typeface="微软雅黑" pitchFamily="34" charset="-122"/>
              <a:ea typeface="微软雅黑" pitchFamily="34" charset="-122"/>
            </a:endParaRPr>
          </a:p>
        </p:txBody>
      </p:sp>
    </p:spTree>
    <p:extLst>
      <p:ext uri="{BB962C8B-B14F-4D97-AF65-F5344CB8AC3E}">
        <p14:creationId xmlns:p14="http://schemas.microsoft.com/office/powerpoint/2010/main" xmlns="" val="32653545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8"/>
          <p:cNvSpPr txBox="1">
            <a:spLocks noChangeArrowheads="1"/>
          </p:cNvSpPr>
          <p:nvPr/>
        </p:nvSpPr>
        <p:spPr bwMode="auto">
          <a:xfrm>
            <a:off x="579438" y="260350"/>
            <a:ext cx="7232650"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charset="-122"/>
              </a:defRPr>
            </a:lvl1pPr>
            <a:lvl2pPr>
              <a:defRPr sz="2800">
                <a:solidFill>
                  <a:schemeClr val="tx1"/>
                </a:solidFill>
                <a:latin typeface="Calibri" pitchFamily="34" charset="0"/>
                <a:ea typeface="宋体" charset="-122"/>
              </a:defRPr>
            </a:lvl2pPr>
            <a:lvl3pPr>
              <a:defRPr sz="2400">
                <a:solidFill>
                  <a:schemeClr val="tx1"/>
                </a:solidFill>
                <a:latin typeface="Calibri" pitchFamily="34" charset="0"/>
                <a:ea typeface="宋体" charset="-122"/>
              </a:defRPr>
            </a:lvl3pPr>
            <a:lvl4pPr>
              <a:defRPr sz="2000">
                <a:solidFill>
                  <a:schemeClr val="tx1"/>
                </a:solidFill>
                <a:latin typeface="Calibri" pitchFamily="34" charset="0"/>
                <a:ea typeface="宋体" charset="-122"/>
              </a:defRPr>
            </a:lvl4pPr>
            <a:lvl5pPr>
              <a:defRPr sz="2000">
                <a:solidFill>
                  <a:schemeClr val="tx1"/>
                </a:solidFill>
                <a:latin typeface="Calibri" pitchFamily="34" charset="0"/>
                <a:ea typeface="宋体" charset="-122"/>
              </a:defRPr>
            </a:lvl5pPr>
            <a:lvl6pPr eaLnBrk="0" fontAlgn="base" hangingPunct="0">
              <a:spcAft>
                <a:spcPct val="0"/>
              </a:spcAft>
              <a:buFont typeface="Arial" charset="0"/>
              <a:buChar char="»"/>
              <a:defRPr sz="2000">
                <a:solidFill>
                  <a:schemeClr val="tx1"/>
                </a:solidFill>
                <a:latin typeface="Calibri" pitchFamily="34" charset="0"/>
                <a:ea typeface="宋体" charset="-122"/>
              </a:defRPr>
            </a:lvl6pPr>
            <a:lvl7pPr eaLnBrk="0" fontAlgn="base" hangingPunct="0">
              <a:spcAft>
                <a:spcPct val="0"/>
              </a:spcAft>
              <a:buFont typeface="Arial" charset="0"/>
              <a:buChar char="»"/>
              <a:defRPr sz="2000">
                <a:solidFill>
                  <a:schemeClr val="tx1"/>
                </a:solidFill>
                <a:latin typeface="Calibri" pitchFamily="34" charset="0"/>
                <a:ea typeface="宋体" charset="-122"/>
              </a:defRPr>
            </a:lvl7pPr>
            <a:lvl8pPr eaLnBrk="0" fontAlgn="base" hangingPunct="0">
              <a:spcAft>
                <a:spcPct val="0"/>
              </a:spcAft>
              <a:buFont typeface="Arial" charset="0"/>
              <a:buChar char="»"/>
              <a:defRPr sz="2000">
                <a:solidFill>
                  <a:schemeClr val="tx1"/>
                </a:solidFill>
                <a:latin typeface="Calibri" pitchFamily="34" charset="0"/>
                <a:ea typeface="宋体" charset="-122"/>
              </a:defRPr>
            </a:lvl8pPr>
            <a:lvl9pPr eaLnBrk="0" fontAlgn="base" hangingPunct="0">
              <a:spcAft>
                <a:spcPct val="0"/>
              </a:spcAft>
              <a:buFont typeface="Arial" charset="0"/>
              <a:buChar char="»"/>
              <a:defRPr sz="2000">
                <a:solidFill>
                  <a:schemeClr val="tx1"/>
                </a:solidFill>
                <a:latin typeface="Calibri" pitchFamily="34" charset="0"/>
                <a:ea typeface="宋体" charset="-122"/>
              </a:defRPr>
            </a:lvl9pPr>
          </a:lstStyle>
          <a:p>
            <a:pPr marL="0" lvl="1" indent="-285750" eaLnBrk="1" hangingPunct="1">
              <a:lnSpc>
                <a:spcPct val="120000"/>
              </a:lnSpc>
            </a:pPr>
            <a:r>
              <a:rPr lang="zh-CN" altLang="en-US" b="1" dirty="0" smtClean="0">
                <a:solidFill>
                  <a:schemeClr val="bg1"/>
                </a:solidFill>
                <a:latin typeface="微软雅黑" pitchFamily="34" charset="-122"/>
                <a:ea typeface="微软雅黑" pitchFamily="34" charset="-122"/>
              </a:rPr>
              <a:t>转托</a:t>
            </a:r>
            <a:r>
              <a:rPr lang="zh-CN" altLang="en-US" b="1" dirty="0">
                <a:solidFill>
                  <a:schemeClr val="bg1"/>
                </a:solidFill>
                <a:latin typeface="微软雅黑" pitchFamily="34" charset="-122"/>
                <a:ea typeface="微软雅黑" pitchFamily="34" charset="-122"/>
              </a:rPr>
              <a:t>管反向</a:t>
            </a:r>
            <a:r>
              <a:rPr lang="zh-CN" altLang="en-US" b="1" dirty="0" smtClean="0">
                <a:solidFill>
                  <a:schemeClr val="bg1"/>
                </a:solidFill>
                <a:latin typeface="微软雅黑" pitchFamily="34" charset="-122"/>
                <a:ea typeface="微软雅黑" pitchFamily="34" charset="-122"/>
              </a:rPr>
              <a:t>调整案例</a:t>
            </a:r>
            <a:endParaRPr lang="zh-CN" altLang="en-US" b="1" dirty="0">
              <a:solidFill>
                <a:schemeClr val="bg1"/>
              </a:solidFill>
              <a:latin typeface="微软雅黑" pitchFamily="34" charset="-122"/>
              <a:ea typeface="微软雅黑" pitchFamily="34" charset="-122"/>
            </a:endParaRPr>
          </a:p>
        </p:txBody>
      </p:sp>
      <p:sp>
        <p:nvSpPr>
          <p:cNvPr id="25" name="虚尾箭头 24"/>
          <p:cNvSpPr/>
          <p:nvPr/>
        </p:nvSpPr>
        <p:spPr>
          <a:xfrm>
            <a:off x="3876675" y="2732088"/>
            <a:ext cx="1000125" cy="357187"/>
          </a:xfrm>
          <a:prstGeom prst="stripedRightArrow">
            <a:avLst/>
          </a:prstGeom>
          <a:solidFill>
            <a:schemeClr val="tx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微软雅黑" pitchFamily="34" charset="-122"/>
              <a:ea typeface="微软雅黑" pitchFamily="34" charset="-122"/>
            </a:endParaRPr>
          </a:p>
        </p:txBody>
      </p:sp>
      <p:sp>
        <p:nvSpPr>
          <p:cNvPr id="26" name="圆角矩形 25"/>
          <p:cNvSpPr/>
          <p:nvPr/>
        </p:nvSpPr>
        <p:spPr>
          <a:xfrm>
            <a:off x="1590675" y="2732088"/>
            <a:ext cx="1857375" cy="500062"/>
          </a:xfrm>
          <a:prstGeom prst="round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dirty="0">
                <a:solidFill>
                  <a:schemeClr val="tx1"/>
                </a:solidFill>
                <a:latin typeface="微软雅黑" pitchFamily="34" charset="-122"/>
                <a:ea typeface="微软雅黑" pitchFamily="34" charset="-122"/>
              </a:rPr>
              <a:t>托管单元</a:t>
            </a:r>
            <a:r>
              <a:rPr lang="en-US" altLang="zh-CN" sz="1400" dirty="0">
                <a:solidFill>
                  <a:schemeClr val="tx1"/>
                </a:solidFill>
                <a:latin typeface="微软雅黑" pitchFamily="34" charset="-122"/>
                <a:ea typeface="微软雅黑" pitchFamily="34" charset="-122"/>
              </a:rPr>
              <a:t>A</a:t>
            </a:r>
            <a:endParaRPr lang="zh-CN" altLang="en-US" sz="1400" dirty="0">
              <a:solidFill>
                <a:schemeClr val="tx1"/>
              </a:solidFill>
              <a:latin typeface="微软雅黑" pitchFamily="34" charset="-122"/>
              <a:ea typeface="微软雅黑" pitchFamily="34" charset="-122"/>
            </a:endParaRPr>
          </a:p>
        </p:txBody>
      </p:sp>
      <p:grpSp>
        <p:nvGrpSpPr>
          <p:cNvPr id="31752" name="组合 26"/>
          <p:cNvGrpSpPr>
            <a:grpSpLocks/>
          </p:cNvGrpSpPr>
          <p:nvPr/>
        </p:nvGrpSpPr>
        <p:grpSpPr bwMode="auto">
          <a:xfrm>
            <a:off x="1304925" y="1374775"/>
            <a:ext cx="2286000" cy="1143000"/>
            <a:chOff x="1571604" y="857232"/>
            <a:chExt cx="2286016" cy="1143008"/>
          </a:xfrm>
        </p:grpSpPr>
        <p:pic>
          <p:nvPicPr>
            <p:cNvPr id="3176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71604" y="1357298"/>
              <a:ext cx="711286" cy="6429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圆角矩形标注 28"/>
            <p:cNvSpPr/>
            <p:nvPr/>
          </p:nvSpPr>
          <p:spPr>
            <a:xfrm>
              <a:off x="2357423" y="857232"/>
              <a:ext cx="1500197" cy="642943"/>
            </a:xfrm>
            <a:prstGeom prst="wedgeRoundRectCallout">
              <a:avLst>
                <a:gd name="adj1" fmla="val -61858"/>
                <a:gd name="adj2" fmla="val 67970"/>
                <a:gd name="adj3" fmla="val 16667"/>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000" dirty="0">
                  <a:solidFill>
                    <a:schemeClr val="bg1"/>
                  </a:solidFill>
                  <a:latin typeface="微软雅黑" pitchFamily="34" charset="-122"/>
                  <a:ea typeface="微软雅黑" pitchFamily="34" charset="-122"/>
                </a:rPr>
                <a:t>我想从托管单元</a:t>
              </a:r>
              <a:r>
                <a:rPr lang="en-US" altLang="zh-CN" sz="1000" dirty="0">
                  <a:solidFill>
                    <a:schemeClr val="bg1"/>
                  </a:solidFill>
                  <a:latin typeface="微软雅黑" pitchFamily="34" charset="-122"/>
                  <a:ea typeface="微软雅黑" pitchFamily="34" charset="-122"/>
                </a:rPr>
                <a:t>A</a:t>
              </a:r>
              <a:r>
                <a:rPr lang="zh-CN" altLang="en-US" sz="1000" dirty="0">
                  <a:solidFill>
                    <a:schemeClr val="bg1"/>
                  </a:solidFill>
                  <a:latin typeface="微软雅黑" pitchFamily="34" charset="-122"/>
                  <a:ea typeface="微软雅黑" pitchFamily="34" charset="-122"/>
                </a:rPr>
                <a:t>转</a:t>
              </a:r>
              <a:r>
                <a:rPr lang="en-US" altLang="zh-CN" sz="1000" dirty="0">
                  <a:solidFill>
                    <a:schemeClr val="bg1"/>
                  </a:solidFill>
                  <a:latin typeface="微软雅黑" pitchFamily="34" charset="-122"/>
                  <a:ea typeface="微软雅黑" pitchFamily="34" charset="-122"/>
                </a:rPr>
                <a:t>1000</a:t>
              </a:r>
              <a:r>
                <a:rPr lang="zh-CN" altLang="en-US" sz="1000" dirty="0">
                  <a:solidFill>
                    <a:schemeClr val="bg1"/>
                  </a:solidFill>
                  <a:latin typeface="微软雅黑" pitchFamily="34" charset="-122"/>
                  <a:ea typeface="微软雅黑" pitchFamily="34" charset="-122"/>
                </a:rPr>
                <a:t>股到托管单元</a:t>
              </a:r>
              <a:r>
                <a:rPr lang="en-US" altLang="zh-CN" sz="1000" dirty="0">
                  <a:solidFill>
                    <a:schemeClr val="bg1"/>
                  </a:solidFill>
                  <a:latin typeface="微软雅黑" pitchFamily="34" charset="-122"/>
                  <a:ea typeface="微软雅黑" pitchFamily="34" charset="-122"/>
                </a:rPr>
                <a:t>B</a:t>
              </a:r>
              <a:endParaRPr lang="zh-CN" altLang="en-US" sz="1000" dirty="0">
                <a:solidFill>
                  <a:schemeClr val="bg1"/>
                </a:solidFill>
                <a:latin typeface="微软雅黑" pitchFamily="34" charset="-122"/>
                <a:ea typeface="微软雅黑" pitchFamily="34" charset="-122"/>
              </a:endParaRPr>
            </a:p>
          </p:txBody>
        </p:sp>
      </p:grpSp>
      <p:sp>
        <p:nvSpPr>
          <p:cNvPr id="30" name="圆角矩形 29"/>
          <p:cNvSpPr/>
          <p:nvPr/>
        </p:nvSpPr>
        <p:spPr>
          <a:xfrm>
            <a:off x="5162550" y="2732088"/>
            <a:ext cx="1857375" cy="500062"/>
          </a:xfrm>
          <a:prstGeom prst="round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dirty="0">
                <a:solidFill>
                  <a:schemeClr val="tx1"/>
                </a:solidFill>
                <a:latin typeface="微软雅黑" pitchFamily="34" charset="-122"/>
                <a:ea typeface="微软雅黑" pitchFamily="34" charset="-122"/>
              </a:rPr>
              <a:t>托管单元</a:t>
            </a:r>
            <a:r>
              <a:rPr lang="en-US" altLang="zh-CN" sz="1400" dirty="0">
                <a:solidFill>
                  <a:schemeClr val="tx1"/>
                </a:solidFill>
                <a:latin typeface="微软雅黑" pitchFamily="34" charset="-122"/>
                <a:ea typeface="微软雅黑" pitchFamily="34" charset="-122"/>
              </a:rPr>
              <a:t>C</a:t>
            </a:r>
            <a:endParaRPr lang="zh-CN" altLang="en-US" sz="1400" dirty="0">
              <a:solidFill>
                <a:schemeClr val="tx1"/>
              </a:solidFill>
              <a:latin typeface="微软雅黑" pitchFamily="34" charset="-122"/>
              <a:ea typeface="微软雅黑" pitchFamily="34" charset="-122"/>
            </a:endParaRPr>
          </a:p>
        </p:txBody>
      </p:sp>
      <p:grpSp>
        <p:nvGrpSpPr>
          <p:cNvPr id="31754" name="组合 30"/>
          <p:cNvGrpSpPr>
            <a:grpSpLocks/>
          </p:cNvGrpSpPr>
          <p:nvPr/>
        </p:nvGrpSpPr>
        <p:grpSpPr bwMode="auto">
          <a:xfrm>
            <a:off x="3805238" y="2232025"/>
            <a:ext cx="1071562" cy="571500"/>
            <a:chOff x="2928926" y="2071678"/>
            <a:chExt cx="1071570" cy="571504"/>
          </a:xfrm>
        </p:grpSpPr>
        <p:sp>
          <p:nvSpPr>
            <p:cNvPr id="32" name="爆炸形 2 31"/>
            <p:cNvSpPr/>
            <p:nvPr/>
          </p:nvSpPr>
          <p:spPr>
            <a:xfrm>
              <a:off x="2928926" y="2071678"/>
              <a:ext cx="1071570" cy="571504"/>
            </a:xfrm>
            <a:prstGeom prst="irregularSeal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微软雅黑" pitchFamily="34" charset="-122"/>
                <a:ea typeface="微软雅黑" pitchFamily="34" charset="-122"/>
              </a:endParaRPr>
            </a:p>
          </p:txBody>
        </p:sp>
        <p:sp>
          <p:nvSpPr>
            <p:cNvPr id="33" name="TextBox 22"/>
            <p:cNvSpPr txBox="1"/>
            <p:nvPr/>
          </p:nvSpPr>
          <p:spPr>
            <a:xfrm>
              <a:off x="3071802" y="2238367"/>
              <a:ext cx="857256" cy="261939"/>
            </a:xfrm>
            <a:prstGeom prst="rect">
              <a:avLst/>
            </a:prstGeom>
            <a:noFill/>
          </p:spPr>
          <p:txBody>
            <a:bodyPr>
              <a:spAutoFit/>
            </a:bodyPr>
            <a:lstStyle/>
            <a:p>
              <a:pPr>
                <a:defRPr/>
              </a:pPr>
              <a:r>
                <a:rPr lang="zh-CN" altLang="en-US" sz="1050" dirty="0">
                  <a:solidFill>
                    <a:schemeClr val="bg1"/>
                  </a:solidFill>
                  <a:latin typeface="微软雅黑" pitchFamily="34" charset="-122"/>
                  <a:ea typeface="微软雅黑" pitchFamily="34" charset="-122"/>
                </a:rPr>
                <a:t>报单失误</a:t>
              </a:r>
            </a:p>
          </p:txBody>
        </p:sp>
      </p:grpSp>
      <p:grpSp>
        <p:nvGrpSpPr>
          <p:cNvPr id="31755" name="组合 33"/>
          <p:cNvGrpSpPr>
            <a:grpSpLocks/>
          </p:cNvGrpSpPr>
          <p:nvPr/>
        </p:nvGrpSpPr>
        <p:grpSpPr bwMode="auto">
          <a:xfrm>
            <a:off x="1376363" y="3517900"/>
            <a:ext cx="2286000" cy="1143000"/>
            <a:chOff x="1571604" y="857232"/>
            <a:chExt cx="2286016" cy="1143008"/>
          </a:xfrm>
        </p:grpSpPr>
        <p:pic>
          <p:nvPicPr>
            <p:cNvPr id="3176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71604" y="1357298"/>
              <a:ext cx="711286" cy="6429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圆角矩形标注 35"/>
            <p:cNvSpPr/>
            <p:nvPr/>
          </p:nvSpPr>
          <p:spPr>
            <a:xfrm>
              <a:off x="2357421" y="857232"/>
              <a:ext cx="1500199" cy="642943"/>
            </a:xfrm>
            <a:prstGeom prst="wedgeRoundRectCallout">
              <a:avLst>
                <a:gd name="adj1" fmla="val -61858"/>
                <a:gd name="adj2" fmla="val 67970"/>
                <a:gd name="adj3" fmla="val 16667"/>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000" dirty="0" smtClean="0">
                  <a:solidFill>
                    <a:schemeClr val="bg1"/>
                  </a:solidFill>
                  <a:latin typeface="微软雅黑" pitchFamily="34" charset="-122"/>
                  <a:ea typeface="微软雅黑" pitchFamily="34" charset="-122"/>
                </a:rPr>
                <a:t>证券已经转托管成功了，</a:t>
              </a:r>
              <a:r>
                <a:rPr lang="zh-CN" altLang="en-US" sz="1000" dirty="0">
                  <a:solidFill>
                    <a:schemeClr val="bg1"/>
                  </a:solidFill>
                  <a:latin typeface="微软雅黑" pitchFamily="34" charset="-122"/>
                  <a:ea typeface="微软雅黑" pitchFamily="34" charset="-122"/>
                </a:rPr>
                <a:t>我想将转错的证券从</a:t>
              </a:r>
              <a:r>
                <a:rPr lang="en-US" altLang="zh-CN" sz="1000" dirty="0">
                  <a:solidFill>
                    <a:schemeClr val="bg1"/>
                  </a:solidFill>
                  <a:latin typeface="微软雅黑" pitchFamily="34" charset="-122"/>
                  <a:ea typeface="微软雅黑" pitchFamily="34" charset="-122"/>
                </a:rPr>
                <a:t>C</a:t>
              </a:r>
              <a:r>
                <a:rPr lang="zh-CN" altLang="en-US" sz="1000" dirty="0">
                  <a:solidFill>
                    <a:schemeClr val="bg1"/>
                  </a:solidFill>
                  <a:latin typeface="微软雅黑" pitchFamily="34" charset="-122"/>
                  <a:ea typeface="微软雅黑" pitchFamily="34" charset="-122"/>
                </a:rPr>
                <a:t>转回到</a:t>
              </a:r>
              <a:r>
                <a:rPr lang="en-US" altLang="zh-CN" sz="1000" dirty="0">
                  <a:solidFill>
                    <a:schemeClr val="bg1"/>
                  </a:solidFill>
                  <a:latin typeface="微软雅黑" pitchFamily="34" charset="-122"/>
                  <a:ea typeface="微软雅黑" pitchFamily="34" charset="-122"/>
                </a:rPr>
                <a:t>A</a:t>
              </a:r>
              <a:endParaRPr lang="zh-CN" altLang="en-US" sz="1000" dirty="0">
                <a:solidFill>
                  <a:schemeClr val="bg1"/>
                </a:solidFill>
                <a:latin typeface="微软雅黑" pitchFamily="34" charset="-122"/>
                <a:ea typeface="微软雅黑" pitchFamily="34" charset="-122"/>
              </a:endParaRPr>
            </a:p>
          </p:txBody>
        </p:sp>
      </p:grpSp>
      <p:sp>
        <p:nvSpPr>
          <p:cNvPr id="31756" name="TextBox 30"/>
          <p:cNvSpPr txBox="1">
            <a:spLocks noChangeArrowheads="1"/>
          </p:cNvSpPr>
          <p:nvPr/>
        </p:nvSpPr>
        <p:spPr bwMode="auto">
          <a:xfrm>
            <a:off x="3733800" y="3017838"/>
            <a:ext cx="142875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charset="-122"/>
              </a:defRPr>
            </a:lvl1pPr>
            <a:lvl2pPr>
              <a:defRPr sz="2800">
                <a:solidFill>
                  <a:schemeClr val="tx1"/>
                </a:solidFill>
                <a:latin typeface="Calibri" pitchFamily="34" charset="0"/>
                <a:ea typeface="宋体" charset="-122"/>
              </a:defRPr>
            </a:lvl2pPr>
            <a:lvl3pPr>
              <a:defRPr sz="2400">
                <a:solidFill>
                  <a:schemeClr val="tx1"/>
                </a:solidFill>
                <a:latin typeface="Calibri" pitchFamily="34" charset="0"/>
                <a:ea typeface="宋体" charset="-122"/>
              </a:defRPr>
            </a:lvl3pPr>
            <a:lvl4pPr>
              <a:defRPr sz="2000">
                <a:solidFill>
                  <a:schemeClr val="tx1"/>
                </a:solidFill>
                <a:latin typeface="Calibri" pitchFamily="34" charset="0"/>
                <a:ea typeface="宋体" charset="-122"/>
              </a:defRPr>
            </a:lvl4pPr>
            <a:lvl5pPr>
              <a:defRPr sz="2000">
                <a:solidFill>
                  <a:schemeClr val="tx1"/>
                </a:solidFill>
                <a:latin typeface="Calibri" pitchFamily="34" charset="0"/>
                <a:ea typeface="宋体" charset="-122"/>
              </a:defRPr>
            </a:lvl5pPr>
            <a:lvl6pPr eaLnBrk="0" fontAlgn="base" hangingPunct="0">
              <a:spcAft>
                <a:spcPct val="0"/>
              </a:spcAft>
              <a:buFont typeface="Arial" charset="0"/>
              <a:buChar char="»"/>
              <a:defRPr sz="2000">
                <a:solidFill>
                  <a:schemeClr val="tx1"/>
                </a:solidFill>
                <a:latin typeface="Calibri" pitchFamily="34" charset="0"/>
                <a:ea typeface="宋体" charset="-122"/>
              </a:defRPr>
            </a:lvl6pPr>
            <a:lvl7pPr eaLnBrk="0" fontAlgn="base" hangingPunct="0">
              <a:spcAft>
                <a:spcPct val="0"/>
              </a:spcAft>
              <a:buFont typeface="Arial" charset="0"/>
              <a:buChar char="»"/>
              <a:defRPr sz="2000">
                <a:solidFill>
                  <a:schemeClr val="tx1"/>
                </a:solidFill>
                <a:latin typeface="Calibri" pitchFamily="34" charset="0"/>
                <a:ea typeface="宋体" charset="-122"/>
              </a:defRPr>
            </a:lvl7pPr>
            <a:lvl8pPr eaLnBrk="0" fontAlgn="base" hangingPunct="0">
              <a:spcAft>
                <a:spcPct val="0"/>
              </a:spcAft>
              <a:buFont typeface="Arial" charset="0"/>
              <a:buChar char="»"/>
              <a:defRPr sz="2000">
                <a:solidFill>
                  <a:schemeClr val="tx1"/>
                </a:solidFill>
                <a:latin typeface="Calibri" pitchFamily="34" charset="0"/>
                <a:ea typeface="宋体" charset="-122"/>
              </a:defRPr>
            </a:lvl8pPr>
            <a:lvl9pPr eaLnBrk="0" fontAlgn="base" hangingPunct="0">
              <a:spcAft>
                <a:spcPct val="0"/>
              </a:spcAft>
              <a:buFont typeface="Arial" charset="0"/>
              <a:buChar char="»"/>
              <a:defRPr sz="2000">
                <a:solidFill>
                  <a:schemeClr val="tx1"/>
                </a:solidFill>
                <a:latin typeface="Calibri" pitchFamily="34" charset="0"/>
                <a:ea typeface="宋体" charset="-122"/>
              </a:defRPr>
            </a:lvl9pPr>
          </a:lstStyle>
          <a:p>
            <a:r>
              <a:rPr lang="zh-CN" altLang="en-US" sz="1100">
                <a:latin typeface="微软雅黑" pitchFamily="34" charset="-122"/>
                <a:ea typeface="微软雅黑" pitchFamily="34" charset="-122"/>
              </a:rPr>
              <a:t>申报转托管</a:t>
            </a:r>
            <a:r>
              <a:rPr lang="en-US" altLang="zh-CN" sz="1100">
                <a:latin typeface="微软雅黑" pitchFamily="34" charset="-122"/>
                <a:ea typeface="微软雅黑" pitchFamily="34" charset="-122"/>
              </a:rPr>
              <a:t>1000</a:t>
            </a:r>
            <a:r>
              <a:rPr lang="zh-CN" altLang="en-US" sz="1100">
                <a:latin typeface="微软雅黑" pitchFamily="34" charset="-122"/>
                <a:ea typeface="微软雅黑" pitchFamily="34" charset="-122"/>
              </a:rPr>
              <a:t>股</a:t>
            </a:r>
          </a:p>
        </p:txBody>
      </p:sp>
      <p:sp>
        <p:nvSpPr>
          <p:cNvPr id="38" name="虚尾箭头 37"/>
          <p:cNvSpPr/>
          <p:nvPr/>
        </p:nvSpPr>
        <p:spPr>
          <a:xfrm rot="10800000">
            <a:off x="3805238" y="4946650"/>
            <a:ext cx="1000125" cy="357188"/>
          </a:xfrm>
          <a:prstGeom prst="stripedRightArrow">
            <a:avLst/>
          </a:prstGeom>
          <a:solidFill>
            <a:schemeClr val="tx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微软雅黑" pitchFamily="34" charset="-122"/>
              <a:ea typeface="微软雅黑" pitchFamily="34" charset="-122"/>
            </a:endParaRPr>
          </a:p>
        </p:txBody>
      </p:sp>
      <p:sp>
        <p:nvSpPr>
          <p:cNvPr id="39" name="圆角矩形 38"/>
          <p:cNvSpPr/>
          <p:nvPr/>
        </p:nvSpPr>
        <p:spPr>
          <a:xfrm>
            <a:off x="1590675" y="4899025"/>
            <a:ext cx="1857375" cy="500063"/>
          </a:xfrm>
          <a:prstGeom prst="round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dirty="0">
                <a:solidFill>
                  <a:schemeClr val="tx1"/>
                </a:solidFill>
                <a:latin typeface="微软雅黑" pitchFamily="34" charset="-122"/>
                <a:ea typeface="微软雅黑" pitchFamily="34" charset="-122"/>
              </a:rPr>
              <a:t>托管单元</a:t>
            </a:r>
            <a:r>
              <a:rPr lang="en-US" altLang="zh-CN" sz="1400" dirty="0">
                <a:solidFill>
                  <a:schemeClr val="tx1"/>
                </a:solidFill>
                <a:latin typeface="微软雅黑" pitchFamily="34" charset="-122"/>
                <a:ea typeface="微软雅黑" pitchFamily="34" charset="-122"/>
              </a:rPr>
              <a:t>A</a:t>
            </a:r>
            <a:endParaRPr lang="zh-CN" altLang="en-US" sz="1400" dirty="0">
              <a:solidFill>
                <a:schemeClr val="tx1"/>
              </a:solidFill>
              <a:latin typeface="微软雅黑" pitchFamily="34" charset="-122"/>
              <a:ea typeface="微软雅黑" pitchFamily="34" charset="-122"/>
            </a:endParaRPr>
          </a:p>
        </p:txBody>
      </p:sp>
      <p:sp>
        <p:nvSpPr>
          <p:cNvPr id="40" name="圆角矩形 39"/>
          <p:cNvSpPr/>
          <p:nvPr/>
        </p:nvSpPr>
        <p:spPr>
          <a:xfrm>
            <a:off x="5162550" y="4899025"/>
            <a:ext cx="1857375" cy="500063"/>
          </a:xfrm>
          <a:prstGeom prst="round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dirty="0">
                <a:solidFill>
                  <a:schemeClr val="tx1"/>
                </a:solidFill>
                <a:latin typeface="微软雅黑" pitchFamily="34" charset="-122"/>
                <a:ea typeface="微软雅黑" pitchFamily="34" charset="-122"/>
              </a:rPr>
              <a:t>托管单元</a:t>
            </a:r>
            <a:r>
              <a:rPr lang="en-US" altLang="zh-CN" sz="1400" dirty="0">
                <a:solidFill>
                  <a:schemeClr val="tx1"/>
                </a:solidFill>
                <a:latin typeface="微软雅黑" pitchFamily="34" charset="-122"/>
                <a:ea typeface="微软雅黑" pitchFamily="34" charset="-122"/>
              </a:rPr>
              <a:t>C</a:t>
            </a:r>
            <a:endParaRPr lang="zh-CN" altLang="en-US" sz="1400" dirty="0">
              <a:solidFill>
                <a:schemeClr val="tx1"/>
              </a:solidFill>
              <a:latin typeface="微软雅黑" pitchFamily="34" charset="-122"/>
              <a:ea typeface="微软雅黑" pitchFamily="34" charset="-122"/>
            </a:endParaRPr>
          </a:p>
        </p:txBody>
      </p:sp>
      <p:sp>
        <p:nvSpPr>
          <p:cNvPr id="31760" name="TextBox 34"/>
          <p:cNvSpPr txBox="1">
            <a:spLocks noChangeArrowheads="1"/>
          </p:cNvSpPr>
          <p:nvPr/>
        </p:nvSpPr>
        <p:spPr bwMode="auto">
          <a:xfrm>
            <a:off x="3733800" y="5230813"/>
            <a:ext cx="1428750"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charset="-122"/>
              </a:defRPr>
            </a:lvl1pPr>
            <a:lvl2pPr>
              <a:defRPr sz="2800">
                <a:solidFill>
                  <a:schemeClr val="tx1"/>
                </a:solidFill>
                <a:latin typeface="Calibri" pitchFamily="34" charset="0"/>
                <a:ea typeface="宋体" charset="-122"/>
              </a:defRPr>
            </a:lvl2pPr>
            <a:lvl3pPr>
              <a:defRPr sz="2400">
                <a:solidFill>
                  <a:schemeClr val="tx1"/>
                </a:solidFill>
                <a:latin typeface="Calibri" pitchFamily="34" charset="0"/>
                <a:ea typeface="宋体" charset="-122"/>
              </a:defRPr>
            </a:lvl3pPr>
            <a:lvl4pPr>
              <a:defRPr sz="2000">
                <a:solidFill>
                  <a:schemeClr val="tx1"/>
                </a:solidFill>
                <a:latin typeface="Calibri" pitchFamily="34" charset="0"/>
                <a:ea typeface="宋体" charset="-122"/>
              </a:defRPr>
            </a:lvl4pPr>
            <a:lvl5pPr>
              <a:defRPr sz="2000">
                <a:solidFill>
                  <a:schemeClr val="tx1"/>
                </a:solidFill>
                <a:latin typeface="Calibri" pitchFamily="34" charset="0"/>
                <a:ea typeface="宋体" charset="-122"/>
              </a:defRPr>
            </a:lvl5pPr>
            <a:lvl6pPr eaLnBrk="0" fontAlgn="base" hangingPunct="0">
              <a:spcAft>
                <a:spcPct val="0"/>
              </a:spcAft>
              <a:buFont typeface="Arial" charset="0"/>
              <a:buChar char="»"/>
              <a:defRPr sz="2000">
                <a:solidFill>
                  <a:schemeClr val="tx1"/>
                </a:solidFill>
                <a:latin typeface="Calibri" pitchFamily="34" charset="0"/>
                <a:ea typeface="宋体" charset="-122"/>
              </a:defRPr>
            </a:lvl6pPr>
            <a:lvl7pPr eaLnBrk="0" fontAlgn="base" hangingPunct="0">
              <a:spcAft>
                <a:spcPct val="0"/>
              </a:spcAft>
              <a:buFont typeface="Arial" charset="0"/>
              <a:buChar char="»"/>
              <a:defRPr sz="2000">
                <a:solidFill>
                  <a:schemeClr val="tx1"/>
                </a:solidFill>
                <a:latin typeface="Calibri" pitchFamily="34" charset="0"/>
                <a:ea typeface="宋体" charset="-122"/>
              </a:defRPr>
            </a:lvl7pPr>
            <a:lvl8pPr eaLnBrk="0" fontAlgn="base" hangingPunct="0">
              <a:spcAft>
                <a:spcPct val="0"/>
              </a:spcAft>
              <a:buFont typeface="Arial" charset="0"/>
              <a:buChar char="»"/>
              <a:defRPr sz="2000">
                <a:solidFill>
                  <a:schemeClr val="tx1"/>
                </a:solidFill>
                <a:latin typeface="Calibri" pitchFamily="34" charset="0"/>
                <a:ea typeface="宋体" charset="-122"/>
              </a:defRPr>
            </a:lvl8pPr>
            <a:lvl9pPr eaLnBrk="0" fontAlgn="base" hangingPunct="0">
              <a:spcAft>
                <a:spcPct val="0"/>
              </a:spcAft>
              <a:buFont typeface="Arial" charset="0"/>
              <a:buChar char="»"/>
              <a:defRPr sz="2000">
                <a:solidFill>
                  <a:schemeClr val="tx1"/>
                </a:solidFill>
                <a:latin typeface="Calibri" pitchFamily="34" charset="0"/>
                <a:ea typeface="宋体" charset="-122"/>
              </a:defRPr>
            </a:lvl9pPr>
          </a:lstStyle>
          <a:p>
            <a:r>
              <a:rPr lang="zh-CN" altLang="en-US" sz="1100" dirty="0">
                <a:latin typeface="微软雅黑" pitchFamily="34" charset="-122"/>
                <a:ea typeface="微软雅黑" pitchFamily="34" charset="-122"/>
              </a:rPr>
              <a:t>申报转托</a:t>
            </a:r>
            <a:r>
              <a:rPr lang="zh-CN" altLang="en-US" sz="1100" dirty="0" smtClean="0">
                <a:latin typeface="微软雅黑" pitchFamily="34" charset="-122"/>
                <a:ea typeface="微软雅黑" pitchFamily="34" charset="-122"/>
              </a:rPr>
              <a:t>管</a:t>
            </a:r>
            <a:r>
              <a:rPr lang="zh-CN" altLang="en-US" sz="1100" dirty="0">
                <a:latin typeface="微软雅黑" pitchFamily="34" charset="-122"/>
                <a:ea typeface="微软雅黑" pitchFamily="34" charset="-122"/>
              </a:rPr>
              <a:t>反向</a:t>
            </a:r>
            <a:r>
              <a:rPr lang="zh-CN" altLang="en-US" sz="1100" dirty="0" smtClean="0">
                <a:latin typeface="微软雅黑" pitchFamily="34" charset="-122"/>
                <a:ea typeface="微软雅黑" pitchFamily="34" charset="-122"/>
              </a:rPr>
              <a:t>调整</a:t>
            </a:r>
            <a:r>
              <a:rPr lang="en-US" altLang="zh-CN" sz="1100" dirty="0">
                <a:latin typeface="微软雅黑" pitchFamily="34" charset="-122"/>
                <a:ea typeface="微软雅黑" pitchFamily="34" charset="-122"/>
              </a:rPr>
              <a:t>1000</a:t>
            </a:r>
            <a:r>
              <a:rPr lang="zh-CN" altLang="en-US" sz="1100" dirty="0">
                <a:latin typeface="微软雅黑" pitchFamily="34" charset="-122"/>
                <a:ea typeface="微软雅黑" pitchFamily="34" charset="-122"/>
              </a:rPr>
              <a:t>股</a:t>
            </a:r>
          </a:p>
        </p:txBody>
      </p:sp>
    </p:spTree>
    <p:extLst>
      <p:ext uri="{BB962C8B-B14F-4D97-AF65-F5344CB8AC3E}">
        <p14:creationId xmlns:p14="http://schemas.microsoft.com/office/powerpoint/2010/main" xmlns="" val="69295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55"/>
                                        </p:tgtEl>
                                        <p:attrNameLst>
                                          <p:attrName>style.visibility</p:attrName>
                                        </p:attrNameLst>
                                      </p:cBhvr>
                                      <p:to>
                                        <p:strVal val="visible"/>
                                      </p:to>
                                    </p:set>
                                    <p:animEffect transition="in" filter="fade">
                                      <p:cBhvr>
                                        <p:cTn id="7" dur="500"/>
                                        <p:tgtEl>
                                          <p:spTgt spid="317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760"/>
                                        </p:tgtEl>
                                        <p:attrNameLst>
                                          <p:attrName>style.visibility</p:attrName>
                                        </p:attrNameLst>
                                      </p:cBhvr>
                                      <p:to>
                                        <p:strVal val="visible"/>
                                      </p:to>
                                    </p:set>
                                    <p:animEffect transition="in" filter="fade">
                                      <p:cBhvr>
                                        <p:cTn id="19" dur="500"/>
                                        <p:tgtEl>
                                          <p:spTgt spid="31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3176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8"/>
          <p:cNvSpPr txBox="1">
            <a:spLocks noChangeArrowheads="1"/>
          </p:cNvSpPr>
          <p:nvPr/>
        </p:nvSpPr>
        <p:spPr bwMode="auto">
          <a:xfrm>
            <a:off x="579438" y="260350"/>
            <a:ext cx="7232650"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charset="-122"/>
              </a:defRPr>
            </a:lvl1pPr>
            <a:lvl2pPr>
              <a:defRPr sz="2800">
                <a:solidFill>
                  <a:schemeClr val="tx1"/>
                </a:solidFill>
                <a:latin typeface="Calibri" pitchFamily="34" charset="0"/>
                <a:ea typeface="宋体" charset="-122"/>
              </a:defRPr>
            </a:lvl2pPr>
            <a:lvl3pPr>
              <a:defRPr sz="2400">
                <a:solidFill>
                  <a:schemeClr val="tx1"/>
                </a:solidFill>
                <a:latin typeface="Calibri" pitchFamily="34" charset="0"/>
                <a:ea typeface="宋体" charset="-122"/>
              </a:defRPr>
            </a:lvl3pPr>
            <a:lvl4pPr>
              <a:defRPr sz="2000">
                <a:solidFill>
                  <a:schemeClr val="tx1"/>
                </a:solidFill>
                <a:latin typeface="Calibri" pitchFamily="34" charset="0"/>
                <a:ea typeface="宋体" charset="-122"/>
              </a:defRPr>
            </a:lvl4pPr>
            <a:lvl5pPr>
              <a:defRPr sz="2000">
                <a:solidFill>
                  <a:schemeClr val="tx1"/>
                </a:solidFill>
                <a:latin typeface="Calibri" pitchFamily="34" charset="0"/>
                <a:ea typeface="宋体" charset="-122"/>
              </a:defRPr>
            </a:lvl5pPr>
            <a:lvl6pPr eaLnBrk="0" fontAlgn="base" hangingPunct="0">
              <a:spcAft>
                <a:spcPct val="0"/>
              </a:spcAft>
              <a:buFont typeface="Arial" charset="0"/>
              <a:buChar char="»"/>
              <a:defRPr sz="2000">
                <a:solidFill>
                  <a:schemeClr val="tx1"/>
                </a:solidFill>
                <a:latin typeface="Calibri" pitchFamily="34" charset="0"/>
                <a:ea typeface="宋体" charset="-122"/>
              </a:defRPr>
            </a:lvl6pPr>
            <a:lvl7pPr eaLnBrk="0" fontAlgn="base" hangingPunct="0">
              <a:spcAft>
                <a:spcPct val="0"/>
              </a:spcAft>
              <a:buFont typeface="Arial" charset="0"/>
              <a:buChar char="»"/>
              <a:defRPr sz="2000">
                <a:solidFill>
                  <a:schemeClr val="tx1"/>
                </a:solidFill>
                <a:latin typeface="Calibri" pitchFamily="34" charset="0"/>
                <a:ea typeface="宋体" charset="-122"/>
              </a:defRPr>
            </a:lvl7pPr>
            <a:lvl8pPr eaLnBrk="0" fontAlgn="base" hangingPunct="0">
              <a:spcAft>
                <a:spcPct val="0"/>
              </a:spcAft>
              <a:buFont typeface="Arial" charset="0"/>
              <a:buChar char="»"/>
              <a:defRPr sz="2000">
                <a:solidFill>
                  <a:schemeClr val="tx1"/>
                </a:solidFill>
                <a:latin typeface="Calibri" pitchFamily="34" charset="0"/>
                <a:ea typeface="宋体" charset="-122"/>
              </a:defRPr>
            </a:lvl8pPr>
            <a:lvl9pPr eaLnBrk="0" fontAlgn="base" hangingPunct="0">
              <a:spcAft>
                <a:spcPct val="0"/>
              </a:spcAft>
              <a:buFont typeface="Arial" charset="0"/>
              <a:buChar char="»"/>
              <a:defRPr sz="2000">
                <a:solidFill>
                  <a:schemeClr val="tx1"/>
                </a:solidFill>
                <a:latin typeface="Calibri" pitchFamily="34" charset="0"/>
                <a:ea typeface="宋体" charset="-122"/>
              </a:defRPr>
            </a:lvl9pPr>
          </a:lstStyle>
          <a:p>
            <a:pPr marL="0" lvl="1" indent="-285750" eaLnBrk="1" hangingPunct="1">
              <a:lnSpc>
                <a:spcPct val="120000"/>
              </a:lnSpc>
            </a:pPr>
            <a:r>
              <a:rPr lang="zh-CN" altLang="en-US" b="1" dirty="0">
                <a:solidFill>
                  <a:schemeClr val="bg1"/>
                </a:solidFill>
                <a:latin typeface="微软雅黑" pitchFamily="34" charset="-122"/>
                <a:ea typeface="微软雅黑" pitchFamily="34" charset="-122"/>
              </a:rPr>
              <a:t>转托</a:t>
            </a:r>
            <a:r>
              <a:rPr lang="zh-CN" altLang="en-US" b="1" dirty="0" smtClean="0">
                <a:solidFill>
                  <a:schemeClr val="bg1"/>
                </a:solidFill>
                <a:latin typeface="微软雅黑" pitchFamily="34" charset="-122"/>
                <a:ea typeface="微软雅黑" pitchFamily="34" charset="-122"/>
              </a:rPr>
              <a:t>管反向调整注意</a:t>
            </a:r>
            <a:r>
              <a:rPr lang="zh-CN" altLang="en-US" b="1" dirty="0">
                <a:solidFill>
                  <a:schemeClr val="bg1"/>
                </a:solidFill>
                <a:latin typeface="微软雅黑" pitchFamily="34" charset="-122"/>
                <a:ea typeface="微软雅黑" pitchFamily="34" charset="-122"/>
              </a:rPr>
              <a:t>事项</a:t>
            </a:r>
          </a:p>
        </p:txBody>
      </p:sp>
      <p:sp>
        <p:nvSpPr>
          <p:cNvPr id="11270" name="矩形 1"/>
          <p:cNvSpPr>
            <a:spLocks noChangeArrowheads="1"/>
          </p:cNvSpPr>
          <p:nvPr/>
        </p:nvSpPr>
        <p:spPr bwMode="auto">
          <a:xfrm>
            <a:off x="579438" y="1052736"/>
            <a:ext cx="5504730" cy="216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4450" lvl="1">
              <a:lnSpc>
                <a:spcPct val="150000"/>
              </a:lnSpc>
              <a:buClr>
                <a:srgbClr val="FF0000"/>
              </a:buClr>
            </a:pPr>
            <a:r>
              <a:rPr lang="zh-CN" altLang="en-US" b="1" dirty="0" smtClean="0">
                <a:latin typeface="微软雅黑" pitchFamily="34" charset="-122"/>
                <a:ea typeface="微软雅黑" pitchFamily="34" charset="-122"/>
              </a:rPr>
              <a:t>转托管反向调整：</a:t>
            </a:r>
            <a:endParaRPr lang="en-US" altLang="zh-CN" b="1" dirty="0">
              <a:latin typeface="微软雅黑" pitchFamily="34" charset="-122"/>
              <a:ea typeface="微软雅黑" pitchFamily="34" charset="-122"/>
            </a:endParaRPr>
          </a:p>
          <a:p>
            <a:pPr marL="44450" lvl="1">
              <a:lnSpc>
                <a:spcPct val="150000"/>
              </a:lnSpc>
              <a:buClr>
                <a:srgbClr val="FF0000"/>
              </a:buClr>
            </a:pPr>
            <a:r>
              <a:rPr lang="en-US" altLang="zh-CN" dirty="0">
                <a:latin typeface="微软雅黑" pitchFamily="34" charset="-122"/>
                <a:ea typeface="微软雅黑" pitchFamily="34" charset="-122"/>
              </a:rPr>
              <a:t>1.</a:t>
            </a:r>
            <a:r>
              <a:rPr lang="zh-CN" altLang="en-US" dirty="0">
                <a:latin typeface="微软雅黑" pitchFamily="34" charset="-122"/>
                <a:ea typeface="微软雅黑" pitchFamily="34" charset="-122"/>
              </a:rPr>
              <a:t>在原转出托管单元上进行申报</a:t>
            </a:r>
          </a:p>
          <a:p>
            <a:pPr marL="44450" lvl="1">
              <a:lnSpc>
                <a:spcPct val="150000"/>
              </a:lnSpc>
              <a:buClr>
                <a:srgbClr val="FF0000"/>
              </a:buClr>
            </a:pPr>
            <a:r>
              <a:rPr lang="en-US" altLang="zh-CN" dirty="0" smtClean="0">
                <a:latin typeface="微软雅黑" pitchFamily="34" charset="-122"/>
                <a:ea typeface="微软雅黑" pitchFamily="34" charset="-122"/>
              </a:rPr>
              <a:t>2</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订单业务类别为</a:t>
            </a:r>
            <a:r>
              <a:rPr lang="en-US" altLang="zh-CN" dirty="0">
                <a:latin typeface="微软雅黑" pitchFamily="34" charset="-122"/>
                <a:ea typeface="微软雅黑" pitchFamily="34" charset="-122"/>
              </a:rPr>
              <a:t>ZT03</a:t>
            </a:r>
          </a:p>
          <a:p>
            <a:pPr marL="44450" lvl="1">
              <a:lnSpc>
                <a:spcPct val="150000"/>
              </a:lnSpc>
              <a:buClr>
                <a:srgbClr val="FF0000"/>
              </a:buClr>
            </a:pPr>
            <a:r>
              <a:rPr lang="en-US" altLang="zh-CN" dirty="0" smtClean="0">
                <a:latin typeface="微软雅黑" pitchFamily="34" charset="-122"/>
                <a:ea typeface="微软雅黑" pitchFamily="34" charset="-122"/>
              </a:rPr>
              <a:t>3</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订单中转入、转出单元和原订单相反</a:t>
            </a:r>
          </a:p>
          <a:p>
            <a:pPr marL="44450" lvl="1">
              <a:lnSpc>
                <a:spcPct val="150000"/>
              </a:lnSpc>
              <a:buClr>
                <a:srgbClr val="FF0000"/>
              </a:buClr>
            </a:pPr>
            <a:r>
              <a:rPr lang="en-US" altLang="zh-CN" dirty="0" smtClean="0">
                <a:latin typeface="微软雅黑" pitchFamily="34" charset="-122"/>
                <a:ea typeface="微软雅黑" pitchFamily="34" charset="-122"/>
              </a:rPr>
              <a:t>3</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订单中委托数量与原订单相同</a:t>
            </a:r>
          </a:p>
        </p:txBody>
      </p:sp>
    </p:spTree>
    <p:extLst>
      <p:ext uri="{BB962C8B-B14F-4D97-AF65-F5344CB8AC3E}">
        <p14:creationId xmlns:p14="http://schemas.microsoft.com/office/powerpoint/2010/main" xmlns="" val="1796898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a:xfrm>
            <a:off x="676275" y="188913"/>
            <a:ext cx="8432800" cy="533400"/>
          </a:xfrm>
          <a:noFill/>
        </p:spPr>
        <p:txBody>
          <a:bodyPr anchor="b"/>
          <a:lstStyle/>
          <a:p>
            <a:r>
              <a:rPr lang="zh-CN" altLang="en-US" sz="2800" dirty="0" smtClean="0">
                <a:latin typeface="微软雅黑" pitchFamily="34" charset="-122"/>
                <a:ea typeface="微软雅黑" pitchFamily="34" charset="-122"/>
              </a:rPr>
              <a:t>数据清单</a:t>
            </a:r>
            <a:endParaRPr lang="zh-CN" altLang="en-US" sz="2800" dirty="0">
              <a:latin typeface="微软雅黑" pitchFamily="34" charset="-122"/>
              <a:ea typeface="微软雅黑" pitchFamily="34" charset="-122"/>
            </a:endParaRPr>
          </a:p>
        </p:txBody>
      </p:sp>
      <p:graphicFrame>
        <p:nvGraphicFramePr>
          <p:cNvPr id="2" name="表格 1"/>
          <p:cNvGraphicFramePr>
            <a:graphicFrameLocks noGrp="1"/>
          </p:cNvGraphicFramePr>
          <p:nvPr>
            <p:extLst>
              <p:ext uri="{D42A27DB-BD31-4B8C-83A1-F6EECF244321}">
                <p14:modId xmlns:p14="http://schemas.microsoft.com/office/powerpoint/2010/main" xmlns="" val="3678186972"/>
              </p:ext>
            </p:extLst>
          </p:nvPr>
        </p:nvGraphicFramePr>
        <p:xfrm>
          <a:off x="971600" y="1412776"/>
          <a:ext cx="7344816" cy="4160520"/>
        </p:xfrm>
        <a:graphic>
          <a:graphicData uri="http://schemas.openxmlformats.org/drawingml/2006/table">
            <a:tbl>
              <a:tblPr firstRow="1" firstCol="1" bandRow="1">
                <a:tableStyleId>{5C22544A-7EE6-4342-B048-85BDC9FD1C3A}</a:tableStyleId>
              </a:tblPr>
              <a:tblGrid>
                <a:gridCol w="566845"/>
                <a:gridCol w="1377371"/>
                <a:gridCol w="2592288"/>
                <a:gridCol w="1296144"/>
                <a:gridCol w="1512168"/>
              </a:tblGrid>
              <a:tr h="0">
                <a:tc>
                  <a:txBody>
                    <a:bodyPr/>
                    <a:lstStyle/>
                    <a:p>
                      <a:pPr algn="ctr">
                        <a:lnSpc>
                          <a:spcPct val="150000"/>
                        </a:lnSpc>
                        <a:spcAft>
                          <a:spcPts val="0"/>
                        </a:spcAft>
                      </a:pPr>
                      <a:r>
                        <a:rPr lang="zh-CN" sz="1400" kern="100" dirty="0">
                          <a:effectLst/>
                          <a:latin typeface="微软雅黑" pitchFamily="34" charset="-122"/>
                          <a:ea typeface="微软雅黑" pitchFamily="34" charset="-122"/>
                          <a:cs typeface="Consolas" pitchFamily="49" charset="0"/>
                        </a:rPr>
                        <a:t>序号</a:t>
                      </a:r>
                    </a:p>
                  </a:txBody>
                  <a:tcPr marL="68580" marR="68580" marT="0" marB="0"/>
                </a:tc>
                <a:tc>
                  <a:txBody>
                    <a:bodyPr/>
                    <a:lstStyle/>
                    <a:p>
                      <a:pPr algn="ctr">
                        <a:lnSpc>
                          <a:spcPct val="150000"/>
                        </a:lnSpc>
                        <a:spcAft>
                          <a:spcPts val="0"/>
                        </a:spcAft>
                      </a:pPr>
                      <a:r>
                        <a:rPr lang="zh-CN" sz="1400" kern="100">
                          <a:effectLst/>
                          <a:latin typeface="微软雅黑" pitchFamily="34" charset="-122"/>
                          <a:ea typeface="微软雅黑" pitchFamily="34" charset="-122"/>
                          <a:cs typeface="Consolas" pitchFamily="49" charset="0"/>
                        </a:rPr>
                        <a:t>文件名</a:t>
                      </a:r>
                    </a:p>
                  </a:txBody>
                  <a:tcPr marL="68580" marR="68580" marT="0" marB="0"/>
                </a:tc>
                <a:tc>
                  <a:txBody>
                    <a:bodyPr/>
                    <a:lstStyle/>
                    <a:p>
                      <a:pPr algn="ctr">
                        <a:lnSpc>
                          <a:spcPct val="150000"/>
                        </a:lnSpc>
                        <a:spcAft>
                          <a:spcPts val="0"/>
                        </a:spcAft>
                      </a:pPr>
                      <a:r>
                        <a:rPr lang="zh-CN" sz="1400" kern="100" dirty="0">
                          <a:effectLst/>
                          <a:latin typeface="微软雅黑" pitchFamily="34" charset="-122"/>
                          <a:ea typeface="微软雅黑" pitchFamily="34" charset="-122"/>
                          <a:cs typeface="Consolas" pitchFamily="49" charset="0"/>
                        </a:rPr>
                        <a:t>说明</a:t>
                      </a:r>
                    </a:p>
                  </a:txBody>
                  <a:tcPr marL="68580" marR="68580" marT="0" marB="0"/>
                </a:tc>
                <a:tc>
                  <a:txBody>
                    <a:bodyPr/>
                    <a:lstStyle/>
                    <a:p>
                      <a:pPr algn="ctr">
                        <a:lnSpc>
                          <a:spcPct val="150000"/>
                        </a:lnSpc>
                        <a:spcAft>
                          <a:spcPts val="0"/>
                        </a:spcAft>
                      </a:pPr>
                      <a:r>
                        <a:rPr lang="zh-CN" sz="1400" kern="100" dirty="0">
                          <a:effectLst/>
                          <a:latin typeface="微软雅黑" pitchFamily="34" charset="-122"/>
                          <a:ea typeface="微软雅黑" pitchFamily="34" charset="-122"/>
                          <a:cs typeface="Consolas" pitchFamily="49" charset="0"/>
                        </a:rPr>
                        <a:t>发送周期</a:t>
                      </a:r>
                    </a:p>
                  </a:txBody>
                  <a:tcPr marL="68580" marR="68580" marT="0" marB="0"/>
                </a:tc>
                <a:tc>
                  <a:txBody>
                    <a:bodyPr/>
                    <a:lstStyle/>
                    <a:p>
                      <a:pPr algn="ctr">
                        <a:lnSpc>
                          <a:spcPct val="150000"/>
                        </a:lnSpc>
                        <a:spcAft>
                          <a:spcPts val="0"/>
                        </a:spcAft>
                      </a:pPr>
                      <a:r>
                        <a:rPr lang="zh-CN" sz="1400" kern="100">
                          <a:effectLst/>
                          <a:latin typeface="微软雅黑" pitchFamily="34" charset="-122"/>
                          <a:ea typeface="微软雅黑" pitchFamily="34" charset="-122"/>
                          <a:cs typeface="Consolas" pitchFamily="49" charset="0"/>
                        </a:rPr>
                        <a:t>发送对象</a:t>
                      </a:r>
                    </a:p>
                  </a:txBody>
                  <a:tcPr marL="68580" marR="68580" marT="0" marB="0"/>
                </a:tc>
              </a:tr>
              <a:tr h="0">
                <a:tc>
                  <a:txBody>
                    <a:bodyPr/>
                    <a:lstStyle/>
                    <a:p>
                      <a:pPr algn="l">
                        <a:lnSpc>
                          <a:spcPct val="150000"/>
                        </a:lnSpc>
                        <a:spcAft>
                          <a:spcPts val="0"/>
                        </a:spcAft>
                      </a:pPr>
                      <a:r>
                        <a:rPr lang="en-US" sz="1400" kern="100">
                          <a:effectLst/>
                          <a:latin typeface="微软雅黑" pitchFamily="34" charset="-122"/>
                          <a:ea typeface="微软雅黑" pitchFamily="34" charset="-122"/>
                          <a:cs typeface="Consolas" pitchFamily="49" charset="0"/>
                        </a:rPr>
                        <a:t>1</a:t>
                      </a:r>
                      <a:endParaRPr lang="zh-CN" sz="1400" kern="100">
                        <a:effectLst/>
                        <a:latin typeface="微软雅黑" pitchFamily="34" charset="-122"/>
                        <a:ea typeface="微软雅黑" pitchFamily="34" charset="-122"/>
                        <a:cs typeface="Consolas" pitchFamily="49" charset="0"/>
                      </a:endParaRPr>
                    </a:p>
                  </a:txBody>
                  <a:tcPr marL="68580" marR="68580" marT="0" marB="0"/>
                </a:tc>
                <a:tc>
                  <a:txBody>
                    <a:bodyPr/>
                    <a:lstStyle/>
                    <a:p>
                      <a:pPr algn="l">
                        <a:lnSpc>
                          <a:spcPct val="150000"/>
                        </a:lnSpc>
                        <a:spcAft>
                          <a:spcPts val="0"/>
                        </a:spcAft>
                      </a:pPr>
                      <a:r>
                        <a:rPr lang="en-US" sz="1400" kern="100" dirty="0">
                          <a:effectLst/>
                          <a:latin typeface="Consolas" pitchFamily="49" charset="0"/>
                          <a:ea typeface="微软雅黑" pitchFamily="34" charset="-122"/>
                          <a:cs typeface="Consolas" pitchFamily="49" charset="0"/>
                        </a:rPr>
                        <a:t>SZHK_SJSMX1</a:t>
                      </a:r>
                      <a:endParaRPr lang="zh-CN" sz="1400" kern="100" dirty="0">
                        <a:effectLst/>
                        <a:latin typeface="Consolas" pitchFamily="49" charset="0"/>
                        <a:ea typeface="微软雅黑" pitchFamily="34" charset="-122"/>
                        <a:cs typeface="Consolas" pitchFamily="49" charset="0"/>
                      </a:endParaRPr>
                    </a:p>
                  </a:txBody>
                  <a:tcPr marL="68580" marR="68580" marT="0" marB="0"/>
                </a:tc>
                <a:tc>
                  <a:txBody>
                    <a:bodyPr/>
                    <a:lstStyle/>
                    <a:p>
                      <a:pPr algn="just">
                        <a:lnSpc>
                          <a:spcPct val="150000"/>
                        </a:lnSpc>
                        <a:spcAft>
                          <a:spcPts val="0"/>
                        </a:spcAft>
                      </a:pPr>
                      <a:r>
                        <a:rPr lang="zh-CN" sz="1400" kern="100">
                          <a:effectLst/>
                          <a:latin typeface="微软雅黑" pitchFamily="34" charset="-122"/>
                          <a:ea typeface="微软雅黑" pitchFamily="34" charset="-122"/>
                          <a:cs typeface="Consolas" pitchFamily="49" charset="0"/>
                        </a:rPr>
                        <a:t>交易清算明细文件</a:t>
                      </a:r>
                    </a:p>
                  </a:txBody>
                  <a:tcPr marL="68580" marR="68580" marT="0" marB="0"/>
                </a:tc>
                <a:tc>
                  <a:txBody>
                    <a:bodyPr/>
                    <a:lstStyle/>
                    <a:p>
                      <a:pPr algn="just">
                        <a:lnSpc>
                          <a:spcPct val="150000"/>
                        </a:lnSpc>
                        <a:spcAft>
                          <a:spcPts val="0"/>
                        </a:spcAft>
                      </a:pPr>
                      <a:r>
                        <a:rPr lang="zh-CN" sz="1400" kern="100" dirty="0">
                          <a:effectLst/>
                          <a:latin typeface="微软雅黑" pitchFamily="34" charset="-122"/>
                          <a:ea typeface="微软雅黑" pitchFamily="34" charset="-122"/>
                          <a:cs typeface="Consolas" pitchFamily="49" charset="0"/>
                        </a:rPr>
                        <a:t>每天</a:t>
                      </a:r>
                    </a:p>
                  </a:txBody>
                  <a:tcPr marL="68580" marR="68580" marT="0" marB="0"/>
                </a:tc>
                <a:tc>
                  <a:txBody>
                    <a:bodyPr/>
                    <a:lstStyle/>
                    <a:p>
                      <a:pPr algn="just">
                        <a:lnSpc>
                          <a:spcPct val="150000"/>
                        </a:lnSpc>
                        <a:spcAft>
                          <a:spcPts val="0"/>
                        </a:spcAft>
                      </a:pPr>
                      <a:r>
                        <a:rPr lang="zh-CN" sz="1400" kern="100">
                          <a:effectLst/>
                          <a:latin typeface="微软雅黑" pitchFamily="34" charset="-122"/>
                          <a:ea typeface="微软雅黑" pitchFamily="34" charset="-122"/>
                          <a:cs typeface="Consolas" pitchFamily="49" charset="0"/>
                        </a:rPr>
                        <a:t>结算参与机构</a:t>
                      </a:r>
                    </a:p>
                  </a:txBody>
                  <a:tcPr marL="68580" marR="68580" marT="0" marB="0"/>
                </a:tc>
              </a:tr>
              <a:tr h="0">
                <a:tc>
                  <a:txBody>
                    <a:bodyPr/>
                    <a:lstStyle/>
                    <a:p>
                      <a:pPr algn="l">
                        <a:lnSpc>
                          <a:spcPct val="150000"/>
                        </a:lnSpc>
                        <a:spcAft>
                          <a:spcPts val="0"/>
                        </a:spcAft>
                      </a:pPr>
                      <a:r>
                        <a:rPr lang="en-US" sz="1400" kern="100">
                          <a:effectLst/>
                          <a:latin typeface="微软雅黑" pitchFamily="34" charset="-122"/>
                          <a:ea typeface="微软雅黑" pitchFamily="34" charset="-122"/>
                          <a:cs typeface="Consolas" pitchFamily="49" charset="0"/>
                        </a:rPr>
                        <a:t>2</a:t>
                      </a:r>
                      <a:endParaRPr lang="zh-CN" sz="1400" kern="100">
                        <a:effectLst/>
                        <a:latin typeface="微软雅黑" pitchFamily="34" charset="-122"/>
                        <a:ea typeface="微软雅黑" pitchFamily="34" charset="-122"/>
                        <a:cs typeface="Consolas" pitchFamily="49" charset="0"/>
                      </a:endParaRPr>
                    </a:p>
                  </a:txBody>
                  <a:tcPr marL="68580" marR="68580" marT="0" marB="0"/>
                </a:tc>
                <a:tc>
                  <a:txBody>
                    <a:bodyPr/>
                    <a:lstStyle/>
                    <a:p>
                      <a:pPr algn="l">
                        <a:lnSpc>
                          <a:spcPct val="150000"/>
                        </a:lnSpc>
                        <a:spcAft>
                          <a:spcPts val="0"/>
                        </a:spcAft>
                      </a:pPr>
                      <a:r>
                        <a:rPr lang="en-US" sz="1400" kern="100" dirty="0">
                          <a:effectLst/>
                          <a:latin typeface="Consolas" pitchFamily="49" charset="0"/>
                          <a:ea typeface="微软雅黑" pitchFamily="34" charset="-122"/>
                          <a:cs typeface="Consolas" pitchFamily="49" charset="0"/>
                        </a:rPr>
                        <a:t>SZHK_SJSMX2</a:t>
                      </a:r>
                      <a:endParaRPr lang="zh-CN" sz="1400" kern="100" dirty="0">
                        <a:effectLst/>
                        <a:latin typeface="Consolas" pitchFamily="49" charset="0"/>
                        <a:ea typeface="微软雅黑" pitchFamily="34" charset="-122"/>
                        <a:cs typeface="Consolas" pitchFamily="49" charset="0"/>
                      </a:endParaRPr>
                    </a:p>
                  </a:txBody>
                  <a:tcPr marL="68580" marR="68580" marT="0" marB="0"/>
                </a:tc>
                <a:tc>
                  <a:txBody>
                    <a:bodyPr/>
                    <a:lstStyle/>
                    <a:p>
                      <a:pPr algn="just">
                        <a:lnSpc>
                          <a:spcPct val="150000"/>
                        </a:lnSpc>
                        <a:spcAft>
                          <a:spcPts val="0"/>
                        </a:spcAft>
                      </a:pPr>
                      <a:r>
                        <a:rPr lang="zh-CN" sz="1400" kern="100" dirty="0">
                          <a:effectLst/>
                          <a:latin typeface="微软雅黑" pitchFamily="34" charset="-122"/>
                          <a:ea typeface="微软雅黑" pitchFamily="34" charset="-122"/>
                          <a:cs typeface="Consolas" pitchFamily="49" charset="0"/>
                        </a:rPr>
                        <a:t>组合费清算明细文件</a:t>
                      </a:r>
                    </a:p>
                  </a:txBody>
                  <a:tcPr marL="68580" marR="68580" marT="0" marB="0"/>
                </a:tc>
                <a:tc>
                  <a:txBody>
                    <a:bodyPr/>
                    <a:lstStyle/>
                    <a:p>
                      <a:pPr algn="just">
                        <a:lnSpc>
                          <a:spcPct val="150000"/>
                        </a:lnSpc>
                        <a:spcAft>
                          <a:spcPts val="0"/>
                        </a:spcAft>
                      </a:pPr>
                      <a:r>
                        <a:rPr lang="zh-CN" sz="1400" kern="100" dirty="0">
                          <a:effectLst/>
                          <a:latin typeface="微软雅黑" pitchFamily="34" charset="-122"/>
                          <a:ea typeface="微软雅黑" pitchFamily="34" charset="-122"/>
                          <a:cs typeface="Consolas" pitchFamily="49" charset="0"/>
                        </a:rPr>
                        <a:t>每天</a:t>
                      </a:r>
                    </a:p>
                  </a:txBody>
                  <a:tcPr marL="68580" marR="68580" marT="0" marB="0"/>
                </a:tc>
                <a:tc>
                  <a:txBody>
                    <a:bodyPr/>
                    <a:lstStyle/>
                    <a:p>
                      <a:pPr algn="just">
                        <a:lnSpc>
                          <a:spcPct val="150000"/>
                        </a:lnSpc>
                        <a:spcAft>
                          <a:spcPts val="0"/>
                        </a:spcAft>
                      </a:pPr>
                      <a:r>
                        <a:rPr lang="zh-CN" sz="1400" kern="100">
                          <a:effectLst/>
                          <a:latin typeface="微软雅黑" pitchFamily="34" charset="-122"/>
                          <a:ea typeface="微软雅黑" pitchFamily="34" charset="-122"/>
                          <a:cs typeface="Consolas" pitchFamily="49" charset="0"/>
                        </a:rPr>
                        <a:t>结算参与机构</a:t>
                      </a:r>
                    </a:p>
                  </a:txBody>
                  <a:tcPr marL="68580" marR="68580" marT="0" marB="0"/>
                </a:tc>
              </a:tr>
              <a:tr h="0">
                <a:tc>
                  <a:txBody>
                    <a:bodyPr/>
                    <a:lstStyle/>
                    <a:p>
                      <a:pPr algn="just">
                        <a:lnSpc>
                          <a:spcPct val="150000"/>
                        </a:lnSpc>
                        <a:spcAft>
                          <a:spcPts val="0"/>
                        </a:spcAft>
                      </a:pPr>
                      <a:r>
                        <a:rPr lang="en-US" sz="1400" kern="100">
                          <a:effectLst/>
                          <a:latin typeface="微软雅黑" pitchFamily="34" charset="-122"/>
                          <a:ea typeface="微软雅黑" pitchFamily="34" charset="-122"/>
                          <a:cs typeface="Consolas" pitchFamily="49" charset="0"/>
                        </a:rPr>
                        <a:t>3</a:t>
                      </a:r>
                      <a:endParaRPr lang="zh-CN" sz="1400" kern="100">
                        <a:effectLst/>
                        <a:latin typeface="微软雅黑" pitchFamily="34" charset="-122"/>
                        <a:ea typeface="微软雅黑" pitchFamily="34" charset="-122"/>
                        <a:cs typeface="Consolas" pitchFamily="49" charset="0"/>
                      </a:endParaRPr>
                    </a:p>
                  </a:txBody>
                  <a:tcPr marL="68580" marR="68580" marT="0" marB="0"/>
                </a:tc>
                <a:tc>
                  <a:txBody>
                    <a:bodyPr/>
                    <a:lstStyle/>
                    <a:p>
                      <a:pPr algn="just">
                        <a:lnSpc>
                          <a:spcPct val="150000"/>
                        </a:lnSpc>
                        <a:spcAft>
                          <a:spcPts val="0"/>
                        </a:spcAft>
                      </a:pPr>
                      <a:r>
                        <a:rPr lang="en-US" sz="1400" kern="100">
                          <a:effectLst/>
                          <a:latin typeface="Consolas" pitchFamily="49" charset="0"/>
                          <a:ea typeface="微软雅黑" pitchFamily="34" charset="-122"/>
                          <a:cs typeface="Consolas" pitchFamily="49" charset="0"/>
                        </a:rPr>
                        <a:t>SZHK_QTSL</a:t>
                      </a:r>
                      <a:endParaRPr lang="zh-CN" sz="1400" kern="100">
                        <a:effectLst/>
                        <a:latin typeface="Consolas" pitchFamily="49" charset="0"/>
                        <a:ea typeface="微软雅黑" pitchFamily="34" charset="-122"/>
                        <a:cs typeface="Consolas" pitchFamily="49" charset="0"/>
                      </a:endParaRPr>
                    </a:p>
                  </a:txBody>
                  <a:tcPr marL="68580" marR="68580" marT="0" marB="0"/>
                </a:tc>
                <a:tc>
                  <a:txBody>
                    <a:bodyPr/>
                    <a:lstStyle/>
                    <a:p>
                      <a:pPr algn="just">
                        <a:lnSpc>
                          <a:spcPct val="150000"/>
                        </a:lnSpc>
                        <a:spcAft>
                          <a:spcPts val="0"/>
                        </a:spcAft>
                      </a:pPr>
                      <a:r>
                        <a:rPr lang="zh-CN" sz="1400" kern="100">
                          <a:effectLst/>
                          <a:latin typeface="微软雅黑" pitchFamily="34" charset="-122"/>
                          <a:ea typeface="微软雅黑" pitchFamily="34" charset="-122"/>
                          <a:cs typeface="Consolas" pitchFamily="49" charset="0"/>
                        </a:rPr>
                        <a:t>证券其他数量文件</a:t>
                      </a:r>
                    </a:p>
                  </a:txBody>
                  <a:tcPr marL="68580" marR="68580" marT="0" marB="0"/>
                </a:tc>
                <a:tc>
                  <a:txBody>
                    <a:bodyPr/>
                    <a:lstStyle/>
                    <a:p>
                      <a:pPr algn="just">
                        <a:lnSpc>
                          <a:spcPct val="150000"/>
                        </a:lnSpc>
                        <a:spcAft>
                          <a:spcPts val="0"/>
                        </a:spcAft>
                      </a:pPr>
                      <a:r>
                        <a:rPr lang="zh-CN" sz="1400" kern="100" dirty="0">
                          <a:effectLst/>
                          <a:latin typeface="微软雅黑" pitchFamily="34" charset="-122"/>
                          <a:ea typeface="微软雅黑" pitchFamily="34" charset="-122"/>
                          <a:cs typeface="Consolas" pitchFamily="49" charset="0"/>
                        </a:rPr>
                        <a:t>每天</a:t>
                      </a:r>
                    </a:p>
                  </a:txBody>
                  <a:tcPr marL="68580" marR="68580" marT="0" marB="0"/>
                </a:tc>
                <a:tc>
                  <a:txBody>
                    <a:bodyPr/>
                    <a:lstStyle/>
                    <a:p>
                      <a:pPr algn="just">
                        <a:lnSpc>
                          <a:spcPct val="150000"/>
                        </a:lnSpc>
                        <a:spcAft>
                          <a:spcPts val="0"/>
                        </a:spcAft>
                      </a:pPr>
                      <a:r>
                        <a:rPr lang="zh-CN" sz="1400" kern="100">
                          <a:effectLst/>
                          <a:latin typeface="微软雅黑" pitchFamily="34" charset="-122"/>
                          <a:ea typeface="微软雅黑" pitchFamily="34" charset="-122"/>
                          <a:cs typeface="Consolas" pitchFamily="49" charset="0"/>
                        </a:rPr>
                        <a:t>结算参与机构</a:t>
                      </a:r>
                    </a:p>
                  </a:txBody>
                  <a:tcPr marL="68580" marR="68580" marT="0" marB="0"/>
                </a:tc>
              </a:tr>
              <a:tr h="0">
                <a:tc>
                  <a:txBody>
                    <a:bodyPr/>
                    <a:lstStyle/>
                    <a:p>
                      <a:pPr algn="just">
                        <a:lnSpc>
                          <a:spcPct val="150000"/>
                        </a:lnSpc>
                        <a:spcAft>
                          <a:spcPts val="0"/>
                        </a:spcAft>
                      </a:pPr>
                      <a:r>
                        <a:rPr lang="en-US" sz="1400" kern="100">
                          <a:effectLst/>
                          <a:latin typeface="微软雅黑" pitchFamily="34" charset="-122"/>
                          <a:ea typeface="微软雅黑" pitchFamily="34" charset="-122"/>
                          <a:cs typeface="Consolas" pitchFamily="49" charset="0"/>
                        </a:rPr>
                        <a:t>4</a:t>
                      </a:r>
                      <a:endParaRPr lang="zh-CN" sz="1400" kern="100">
                        <a:effectLst/>
                        <a:latin typeface="微软雅黑" pitchFamily="34" charset="-122"/>
                        <a:ea typeface="微软雅黑" pitchFamily="34" charset="-122"/>
                        <a:cs typeface="Consolas" pitchFamily="49" charset="0"/>
                      </a:endParaRPr>
                    </a:p>
                  </a:txBody>
                  <a:tcPr marL="68580" marR="68580" marT="0" marB="0"/>
                </a:tc>
                <a:tc>
                  <a:txBody>
                    <a:bodyPr/>
                    <a:lstStyle/>
                    <a:p>
                      <a:pPr algn="just">
                        <a:lnSpc>
                          <a:spcPct val="150000"/>
                        </a:lnSpc>
                        <a:spcAft>
                          <a:spcPts val="0"/>
                        </a:spcAft>
                      </a:pPr>
                      <a:r>
                        <a:rPr lang="en-US" sz="1400" kern="100">
                          <a:effectLst/>
                          <a:latin typeface="Consolas" pitchFamily="49" charset="0"/>
                          <a:ea typeface="微软雅黑" pitchFamily="34" charset="-122"/>
                          <a:cs typeface="Consolas" pitchFamily="49" charset="0"/>
                        </a:rPr>
                        <a:t>SZHK_TZXX</a:t>
                      </a:r>
                      <a:endParaRPr lang="zh-CN" sz="1400" kern="100">
                        <a:effectLst/>
                        <a:latin typeface="Consolas" pitchFamily="49" charset="0"/>
                        <a:ea typeface="微软雅黑" pitchFamily="34" charset="-122"/>
                        <a:cs typeface="Consolas" pitchFamily="49" charset="0"/>
                      </a:endParaRPr>
                    </a:p>
                  </a:txBody>
                  <a:tcPr marL="68580" marR="68580" marT="0" marB="0"/>
                </a:tc>
                <a:tc>
                  <a:txBody>
                    <a:bodyPr/>
                    <a:lstStyle/>
                    <a:p>
                      <a:pPr algn="just">
                        <a:lnSpc>
                          <a:spcPct val="150000"/>
                        </a:lnSpc>
                        <a:spcAft>
                          <a:spcPts val="0"/>
                        </a:spcAft>
                      </a:pPr>
                      <a:r>
                        <a:rPr lang="zh-CN" sz="1400" kern="100" dirty="0">
                          <a:effectLst/>
                          <a:latin typeface="微软雅黑" pitchFamily="34" charset="-122"/>
                          <a:ea typeface="微软雅黑" pitchFamily="34" charset="-122"/>
                          <a:cs typeface="Consolas" pitchFamily="49" charset="0"/>
                        </a:rPr>
                        <a:t>通知信息文件</a:t>
                      </a:r>
                    </a:p>
                  </a:txBody>
                  <a:tcPr marL="68580" marR="68580" marT="0" marB="0"/>
                </a:tc>
                <a:tc>
                  <a:txBody>
                    <a:bodyPr/>
                    <a:lstStyle/>
                    <a:p>
                      <a:pPr algn="just">
                        <a:lnSpc>
                          <a:spcPct val="150000"/>
                        </a:lnSpc>
                        <a:spcAft>
                          <a:spcPts val="0"/>
                        </a:spcAft>
                      </a:pPr>
                      <a:r>
                        <a:rPr lang="zh-CN" sz="1400" kern="100" dirty="0">
                          <a:effectLst/>
                          <a:latin typeface="微软雅黑" pitchFamily="34" charset="-122"/>
                          <a:ea typeface="微软雅黑" pitchFamily="34" charset="-122"/>
                          <a:cs typeface="Consolas" pitchFamily="49" charset="0"/>
                        </a:rPr>
                        <a:t>每天</a:t>
                      </a:r>
                    </a:p>
                  </a:txBody>
                  <a:tcPr marL="68580" marR="68580" marT="0" marB="0"/>
                </a:tc>
                <a:tc>
                  <a:txBody>
                    <a:bodyPr/>
                    <a:lstStyle/>
                    <a:p>
                      <a:pPr algn="just">
                        <a:lnSpc>
                          <a:spcPct val="150000"/>
                        </a:lnSpc>
                        <a:spcAft>
                          <a:spcPts val="0"/>
                        </a:spcAft>
                      </a:pPr>
                      <a:r>
                        <a:rPr lang="zh-CN" sz="1400" kern="100">
                          <a:effectLst/>
                          <a:latin typeface="微软雅黑" pitchFamily="34" charset="-122"/>
                          <a:ea typeface="微软雅黑" pitchFamily="34" charset="-122"/>
                          <a:cs typeface="Consolas" pitchFamily="49" charset="0"/>
                        </a:rPr>
                        <a:t>结算参与机构</a:t>
                      </a:r>
                    </a:p>
                  </a:txBody>
                  <a:tcPr marL="68580" marR="68580" marT="0" marB="0"/>
                </a:tc>
              </a:tr>
              <a:tr h="0">
                <a:tc>
                  <a:txBody>
                    <a:bodyPr/>
                    <a:lstStyle/>
                    <a:p>
                      <a:pPr algn="just">
                        <a:lnSpc>
                          <a:spcPct val="150000"/>
                        </a:lnSpc>
                        <a:spcAft>
                          <a:spcPts val="0"/>
                        </a:spcAft>
                      </a:pPr>
                      <a:r>
                        <a:rPr lang="en-US" sz="1400" kern="100">
                          <a:effectLst/>
                          <a:latin typeface="微软雅黑" pitchFamily="34" charset="-122"/>
                          <a:ea typeface="微软雅黑" pitchFamily="34" charset="-122"/>
                          <a:cs typeface="Consolas" pitchFamily="49" charset="0"/>
                        </a:rPr>
                        <a:t>5</a:t>
                      </a:r>
                      <a:endParaRPr lang="zh-CN" sz="1400" kern="100">
                        <a:effectLst/>
                        <a:latin typeface="微软雅黑" pitchFamily="34" charset="-122"/>
                        <a:ea typeface="微软雅黑" pitchFamily="34" charset="-122"/>
                        <a:cs typeface="Consolas" pitchFamily="49" charset="0"/>
                      </a:endParaRPr>
                    </a:p>
                  </a:txBody>
                  <a:tcPr marL="68580" marR="68580" marT="0" marB="0"/>
                </a:tc>
                <a:tc>
                  <a:txBody>
                    <a:bodyPr/>
                    <a:lstStyle/>
                    <a:p>
                      <a:pPr algn="just">
                        <a:lnSpc>
                          <a:spcPct val="150000"/>
                        </a:lnSpc>
                        <a:spcAft>
                          <a:spcPts val="0"/>
                        </a:spcAft>
                      </a:pPr>
                      <a:r>
                        <a:rPr lang="en-US" sz="1400" kern="100" dirty="0">
                          <a:effectLst/>
                          <a:latin typeface="Consolas" pitchFamily="49" charset="0"/>
                          <a:ea typeface="微软雅黑" pitchFamily="34" charset="-122"/>
                          <a:cs typeface="Consolas" pitchFamily="49" charset="0"/>
                        </a:rPr>
                        <a:t>SZHK_YWHB</a:t>
                      </a:r>
                      <a:endParaRPr lang="zh-CN" sz="1400" kern="100" dirty="0">
                        <a:effectLst/>
                        <a:latin typeface="Consolas" pitchFamily="49" charset="0"/>
                        <a:ea typeface="微软雅黑" pitchFamily="34" charset="-122"/>
                        <a:cs typeface="Consolas" pitchFamily="49" charset="0"/>
                      </a:endParaRPr>
                    </a:p>
                  </a:txBody>
                  <a:tcPr marL="68580" marR="68580" marT="0" marB="0"/>
                </a:tc>
                <a:tc>
                  <a:txBody>
                    <a:bodyPr/>
                    <a:lstStyle/>
                    <a:p>
                      <a:pPr algn="just">
                        <a:lnSpc>
                          <a:spcPct val="150000"/>
                        </a:lnSpc>
                        <a:spcAft>
                          <a:spcPts val="0"/>
                        </a:spcAft>
                      </a:pPr>
                      <a:r>
                        <a:rPr lang="zh-CN" sz="1400" kern="100" dirty="0">
                          <a:effectLst/>
                          <a:latin typeface="微软雅黑" pitchFamily="34" charset="-122"/>
                          <a:ea typeface="微软雅黑" pitchFamily="34" charset="-122"/>
                          <a:cs typeface="Consolas" pitchFamily="49" charset="0"/>
                        </a:rPr>
                        <a:t>业务回报文件</a:t>
                      </a:r>
                    </a:p>
                  </a:txBody>
                  <a:tcPr marL="68580" marR="68580" marT="0" marB="0"/>
                </a:tc>
                <a:tc>
                  <a:txBody>
                    <a:bodyPr/>
                    <a:lstStyle/>
                    <a:p>
                      <a:pPr algn="just">
                        <a:lnSpc>
                          <a:spcPct val="150000"/>
                        </a:lnSpc>
                        <a:spcAft>
                          <a:spcPts val="0"/>
                        </a:spcAft>
                      </a:pPr>
                      <a:r>
                        <a:rPr lang="zh-CN" sz="1400" kern="100">
                          <a:effectLst/>
                          <a:latin typeface="微软雅黑" pitchFamily="34" charset="-122"/>
                          <a:ea typeface="微软雅黑" pitchFamily="34" charset="-122"/>
                          <a:cs typeface="Consolas" pitchFamily="49" charset="0"/>
                        </a:rPr>
                        <a:t>每天</a:t>
                      </a:r>
                    </a:p>
                  </a:txBody>
                  <a:tcPr marL="68580" marR="68580" marT="0" marB="0"/>
                </a:tc>
                <a:tc>
                  <a:txBody>
                    <a:bodyPr/>
                    <a:lstStyle/>
                    <a:p>
                      <a:pPr algn="just">
                        <a:lnSpc>
                          <a:spcPct val="150000"/>
                        </a:lnSpc>
                        <a:spcAft>
                          <a:spcPts val="0"/>
                        </a:spcAft>
                      </a:pPr>
                      <a:r>
                        <a:rPr lang="zh-CN" sz="1400" kern="100">
                          <a:effectLst/>
                          <a:latin typeface="微软雅黑" pitchFamily="34" charset="-122"/>
                          <a:ea typeface="微软雅黑" pitchFamily="34" charset="-122"/>
                          <a:cs typeface="Consolas" pitchFamily="49" charset="0"/>
                        </a:rPr>
                        <a:t>结算参与机构</a:t>
                      </a:r>
                    </a:p>
                  </a:txBody>
                  <a:tcPr marL="68580" marR="68580" marT="0" marB="0"/>
                </a:tc>
              </a:tr>
              <a:tr h="0">
                <a:tc>
                  <a:txBody>
                    <a:bodyPr/>
                    <a:lstStyle/>
                    <a:p>
                      <a:pPr algn="just">
                        <a:lnSpc>
                          <a:spcPct val="150000"/>
                        </a:lnSpc>
                        <a:spcAft>
                          <a:spcPts val="0"/>
                        </a:spcAft>
                      </a:pPr>
                      <a:r>
                        <a:rPr lang="en-US" sz="1400" kern="100">
                          <a:effectLst/>
                          <a:latin typeface="微软雅黑" pitchFamily="34" charset="-122"/>
                          <a:ea typeface="微软雅黑" pitchFamily="34" charset="-122"/>
                          <a:cs typeface="Consolas" pitchFamily="49" charset="0"/>
                        </a:rPr>
                        <a:t>6</a:t>
                      </a:r>
                      <a:endParaRPr lang="zh-CN" sz="1400" kern="100">
                        <a:effectLst/>
                        <a:latin typeface="微软雅黑" pitchFamily="34" charset="-122"/>
                        <a:ea typeface="微软雅黑" pitchFamily="34" charset="-122"/>
                        <a:cs typeface="Consolas" pitchFamily="49" charset="0"/>
                      </a:endParaRPr>
                    </a:p>
                  </a:txBody>
                  <a:tcPr marL="68580" marR="68580" marT="0" marB="0"/>
                </a:tc>
                <a:tc>
                  <a:txBody>
                    <a:bodyPr/>
                    <a:lstStyle/>
                    <a:p>
                      <a:pPr algn="just">
                        <a:lnSpc>
                          <a:spcPct val="150000"/>
                        </a:lnSpc>
                        <a:spcAft>
                          <a:spcPts val="0"/>
                        </a:spcAft>
                      </a:pPr>
                      <a:r>
                        <a:rPr lang="en-US" sz="1400" kern="100">
                          <a:effectLst/>
                          <a:latin typeface="Consolas" pitchFamily="49" charset="0"/>
                          <a:ea typeface="微软雅黑" pitchFamily="34" charset="-122"/>
                          <a:cs typeface="Consolas" pitchFamily="49" charset="0"/>
                        </a:rPr>
                        <a:t>SZHK_SJSJG</a:t>
                      </a:r>
                      <a:endParaRPr lang="zh-CN" sz="1400" kern="100">
                        <a:effectLst/>
                        <a:latin typeface="Consolas" pitchFamily="49" charset="0"/>
                        <a:ea typeface="微软雅黑" pitchFamily="34" charset="-122"/>
                        <a:cs typeface="Consolas" pitchFamily="49" charset="0"/>
                      </a:endParaRPr>
                    </a:p>
                  </a:txBody>
                  <a:tcPr marL="68580" marR="68580" marT="0" marB="0"/>
                </a:tc>
                <a:tc>
                  <a:txBody>
                    <a:bodyPr/>
                    <a:lstStyle/>
                    <a:p>
                      <a:pPr algn="just">
                        <a:lnSpc>
                          <a:spcPct val="150000"/>
                        </a:lnSpc>
                        <a:spcAft>
                          <a:spcPts val="0"/>
                        </a:spcAft>
                      </a:pPr>
                      <a:r>
                        <a:rPr lang="zh-CN" sz="1400" kern="100" dirty="0">
                          <a:effectLst/>
                          <a:latin typeface="微软雅黑" pitchFamily="34" charset="-122"/>
                          <a:ea typeface="微软雅黑" pitchFamily="34" charset="-122"/>
                          <a:cs typeface="Consolas" pitchFamily="49" charset="0"/>
                        </a:rPr>
                        <a:t>证券变动</a:t>
                      </a:r>
                      <a:r>
                        <a:rPr lang="en-US" sz="1400" kern="100" dirty="0">
                          <a:effectLst/>
                          <a:latin typeface="微软雅黑" pitchFamily="34" charset="-122"/>
                          <a:ea typeface="微软雅黑" pitchFamily="34" charset="-122"/>
                          <a:cs typeface="Consolas" pitchFamily="49" charset="0"/>
                        </a:rPr>
                        <a:t>/</a:t>
                      </a:r>
                      <a:r>
                        <a:rPr lang="zh-CN" sz="1400" kern="100" dirty="0">
                          <a:effectLst/>
                          <a:latin typeface="微软雅黑" pitchFamily="34" charset="-122"/>
                          <a:ea typeface="微软雅黑" pitchFamily="34" charset="-122"/>
                          <a:cs typeface="Consolas" pitchFamily="49" charset="0"/>
                        </a:rPr>
                        <a:t>非交易明细结果文件</a:t>
                      </a:r>
                    </a:p>
                  </a:txBody>
                  <a:tcPr marL="68580" marR="68580" marT="0" marB="0"/>
                </a:tc>
                <a:tc>
                  <a:txBody>
                    <a:bodyPr/>
                    <a:lstStyle/>
                    <a:p>
                      <a:pPr algn="just">
                        <a:lnSpc>
                          <a:spcPct val="150000"/>
                        </a:lnSpc>
                        <a:spcAft>
                          <a:spcPts val="0"/>
                        </a:spcAft>
                      </a:pPr>
                      <a:r>
                        <a:rPr lang="zh-CN" sz="1400" kern="100" dirty="0">
                          <a:effectLst/>
                          <a:latin typeface="微软雅黑" pitchFamily="34" charset="-122"/>
                          <a:ea typeface="微软雅黑" pitchFamily="34" charset="-122"/>
                          <a:cs typeface="Consolas" pitchFamily="49" charset="0"/>
                        </a:rPr>
                        <a:t>每天</a:t>
                      </a:r>
                    </a:p>
                  </a:txBody>
                  <a:tcPr marL="68580" marR="68580" marT="0" marB="0"/>
                </a:tc>
                <a:tc>
                  <a:txBody>
                    <a:bodyPr/>
                    <a:lstStyle/>
                    <a:p>
                      <a:pPr algn="just">
                        <a:lnSpc>
                          <a:spcPct val="150000"/>
                        </a:lnSpc>
                        <a:spcAft>
                          <a:spcPts val="0"/>
                        </a:spcAft>
                      </a:pPr>
                      <a:r>
                        <a:rPr lang="zh-CN" sz="1400" kern="100" dirty="0">
                          <a:effectLst/>
                          <a:latin typeface="微软雅黑" pitchFamily="34" charset="-122"/>
                          <a:ea typeface="微软雅黑" pitchFamily="34" charset="-122"/>
                          <a:cs typeface="Consolas" pitchFamily="49" charset="0"/>
                        </a:rPr>
                        <a:t>结算参与机构</a:t>
                      </a:r>
                    </a:p>
                  </a:txBody>
                  <a:tcPr marL="68580" marR="68580" marT="0" marB="0"/>
                </a:tc>
              </a:tr>
              <a:tr h="0">
                <a:tc>
                  <a:txBody>
                    <a:bodyPr/>
                    <a:lstStyle/>
                    <a:p>
                      <a:pPr algn="just">
                        <a:lnSpc>
                          <a:spcPct val="150000"/>
                        </a:lnSpc>
                        <a:spcAft>
                          <a:spcPts val="0"/>
                        </a:spcAft>
                      </a:pPr>
                      <a:r>
                        <a:rPr lang="en-US" sz="1400" kern="100">
                          <a:effectLst/>
                          <a:latin typeface="微软雅黑" pitchFamily="34" charset="-122"/>
                          <a:ea typeface="微软雅黑" pitchFamily="34" charset="-122"/>
                          <a:cs typeface="Consolas" pitchFamily="49" charset="0"/>
                        </a:rPr>
                        <a:t>7</a:t>
                      </a:r>
                      <a:endParaRPr lang="zh-CN" sz="1400" kern="100">
                        <a:effectLst/>
                        <a:latin typeface="微软雅黑" pitchFamily="34" charset="-122"/>
                        <a:ea typeface="微软雅黑" pitchFamily="34" charset="-122"/>
                        <a:cs typeface="Consolas" pitchFamily="49" charset="0"/>
                      </a:endParaRPr>
                    </a:p>
                  </a:txBody>
                  <a:tcPr marL="68580" marR="68580" marT="0" marB="0"/>
                </a:tc>
                <a:tc>
                  <a:txBody>
                    <a:bodyPr/>
                    <a:lstStyle/>
                    <a:p>
                      <a:pPr algn="just">
                        <a:lnSpc>
                          <a:spcPct val="150000"/>
                        </a:lnSpc>
                        <a:spcAft>
                          <a:spcPts val="0"/>
                        </a:spcAft>
                      </a:pPr>
                      <a:r>
                        <a:rPr lang="en-US" sz="1400" kern="100">
                          <a:effectLst/>
                          <a:latin typeface="Consolas" pitchFamily="49" charset="0"/>
                          <a:ea typeface="微软雅黑" pitchFamily="34" charset="-122"/>
                          <a:cs typeface="Consolas" pitchFamily="49" charset="0"/>
                        </a:rPr>
                        <a:t>SZHK_SJSDZ</a:t>
                      </a:r>
                      <a:endParaRPr lang="zh-CN" sz="1400" kern="100">
                        <a:effectLst/>
                        <a:latin typeface="Consolas" pitchFamily="49" charset="0"/>
                        <a:ea typeface="微软雅黑" pitchFamily="34" charset="-122"/>
                        <a:cs typeface="Consolas" pitchFamily="49" charset="0"/>
                      </a:endParaRPr>
                    </a:p>
                  </a:txBody>
                  <a:tcPr marL="68580" marR="68580" marT="0" marB="0"/>
                </a:tc>
                <a:tc>
                  <a:txBody>
                    <a:bodyPr/>
                    <a:lstStyle/>
                    <a:p>
                      <a:pPr algn="just">
                        <a:lnSpc>
                          <a:spcPct val="150000"/>
                        </a:lnSpc>
                        <a:spcAft>
                          <a:spcPts val="0"/>
                        </a:spcAft>
                      </a:pPr>
                      <a:r>
                        <a:rPr lang="zh-CN" sz="1400" kern="100" dirty="0">
                          <a:effectLst/>
                          <a:latin typeface="微软雅黑" pitchFamily="34" charset="-122"/>
                          <a:ea typeface="微软雅黑" pitchFamily="34" charset="-122"/>
                          <a:cs typeface="Consolas" pitchFamily="49" charset="0"/>
                        </a:rPr>
                        <a:t>证券余额对账文件</a:t>
                      </a:r>
                    </a:p>
                  </a:txBody>
                  <a:tcPr marL="68580" marR="68580" marT="0" marB="0"/>
                </a:tc>
                <a:tc>
                  <a:txBody>
                    <a:bodyPr/>
                    <a:lstStyle/>
                    <a:p>
                      <a:pPr algn="just">
                        <a:lnSpc>
                          <a:spcPct val="150000"/>
                        </a:lnSpc>
                        <a:spcAft>
                          <a:spcPts val="0"/>
                        </a:spcAft>
                      </a:pPr>
                      <a:r>
                        <a:rPr lang="zh-CN" sz="1400" kern="100">
                          <a:effectLst/>
                          <a:latin typeface="微软雅黑" pitchFamily="34" charset="-122"/>
                          <a:ea typeface="微软雅黑" pitchFamily="34" charset="-122"/>
                          <a:cs typeface="Consolas" pitchFamily="49" charset="0"/>
                        </a:rPr>
                        <a:t>每天</a:t>
                      </a:r>
                    </a:p>
                  </a:txBody>
                  <a:tcPr marL="68580" marR="68580" marT="0" marB="0"/>
                </a:tc>
                <a:tc>
                  <a:txBody>
                    <a:bodyPr/>
                    <a:lstStyle/>
                    <a:p>
                      <a:pPr algn="just">
                        <a:lnSpc>
                          <a:spcPct val="150000"/>
                        </a:lnSpc>
                        <a:spcAft>
                          <a:spcPts val="0"/>
                        </a:spcAft>
                      </a:pPr>
                      <a:r>
                        <a:rPr lang="zh-CN" sz="1400" kern="100">
                          <a:effectLst/>
                          <a:latin typeface="微软雅黑" pitchFamily="34" charset="-122"/>
                          <a:ea typeface="微软雅黑" pitchFamily="34" charset="-122"/>
                          <a:cs typeface="Consolas" pitchFamily="49" charset="0"/>
                        </a:rPr>
                        <a:t>结算参与机构</a:t>
                      </a:r>
                    </a:p>
                  </a:txBody>
                  <a:tcPr marL="68580" marR="68580" marT="0" marB="0"/>
                </a:tc>
              </a:tr>
              <a:tr h="0">
                <a:tc>
                  <a:txBody>
                    <a:bodyPr/>
                    <a:lstStyle/>
                    <a:p>
                      <a:pPr algn="just">
                        <a:lnSpc>
                          <a:spcPct val="150000"/>
                        </a:lnSpc>
                        <a:spcAft>
                          <a:spcPts val="0"/>
                        </a:spcAft>
                      </a:pPr>
                      <a:r>
                        <a:rPr lang="en-US" sz="1400" kern="100">
                          <a:effectLst/>
                          <a:latin typeface="微软雅黑" pitchFamily="34" charset="-122"/>
                          <a:ea typeface="微软雅黑" pitchFamily="34" charset="-122"/>
                          <a:cs typeface="Consolas" pitchFamily="49" charset="0"/>
                        </a:rPr>
                        <a:t>8</a:t>
                      </a:r>
                      <a:endParaRPr lang="zh-CN" sz="1400" kern="100">
                        <a:effectLst/>
                        <a:latin typeface="微软雅黑" pitchFamily="34" charset="-122"/>
                        <a:ea typeface="微软雅黑" pitchFamily="34" charset="-122"/>
                        <a:cs typeface="Consolas" pitchFamily="49" charset="0"/>
                      </a:endParaRPr>
                    </a:p>
                  </a:txBody>
                  <a:tcPr marL="68580" marR="68580" marT="0" marB="0"/>
                </a:tc>
                <a:tc>
                  <a:txBody>
                    <a:bodyPr/>
                    <a:lstStyle/>
                    <a:p>
                      <a:pPr algn="just">
                        <a:lnSpc>
                          <a:spcPct val="150000"/>
                        </a:lnSpc>
                        <a:spcAft>
                          <a:spcPts val="0"/>
                        </a:spcAft>
                      </a:pPr>
                      <a:r>
                        <a:rPr lang="en-US" sz="1400" kern="100">
                          <a:effectLst/>
                          <a:latin typeface="Consolas" pitchFamily="49" charset="0"/>
                          <a:ea typeface="微软雅黑" pitchFamily="34" charset="-122"/>
                          <a:cs typeface="Consolas" pitchFamily="49" charset="0"/>
                        </a:rPr>
                        <a:t>SZHK_SJSZJ</a:t>
                      </a:r>
                      <a:endParaRPr lang="zh-CN" sz="1400" kern="100">
                        <a:effectLst/>
                        <a:latin typeface="Consolas" pitchFamily="49" charset="0"/>
                        <a:ea typeface="微软雅黑" pitchFamily="34" charset="-122"/>
                        <a:cs typeface="Consolas" pitchFamily="49" charset="0"/>
                      </a:endParaRPr>
                    </a:p>
                  </a:txBody>
                  <a:tcPr marL="68580" marR="68580" marT="0" marB="0"/>
                </a:tc>
                <a:tc>
                  <a:txBody>
                    <a:bodyPr/>
                    <a:lstStyle/>
                    <a:p>
                      <a:pPr algn="just">
                        <a:lnSpc>
                          <a:spcPct val="150000"/>
                        </a:lnSpc>
                        <a:spcAft>
                          <a:spcPts val="0"/>
                        </a:spcAft>
                      </a:pPr>
                      <a:r>
                        <a:rPr lang="zh-CN" sz="1400" kern="100" dirty="0">
                          <a:effectLst/>
                          <a:latin typeface="微软雅黑" pitchFamily="34" charset="-122"/>
                          <a:ea typeface="微软雅黑" pitchFamily="34" charset="-122"/>
                          <a:cs typeface="Consolas" pitchFamily="49" charset="0"/>
                        </a:rPr>
                        <a:t>资金变动文件</a:t>
                      </a:r>
                    </a:p>
                  </a:txBody>
                  <a:tcPr marL="68580" marR="68580" marT="0" marB="0"/>
                </a:tc>
                <a:tc>
                  <a:txBody>
                    <a:bodyPr/>
                    <a:lstStyle/>
                    <a:p>
                      <a:pPr algn="just">
                        <a:lnSpc>
                          <a:spcPct val="150000"/>
                        </a:lnSpc>
                        <a:spcAft>
                          <a:spcPts val="0"/>
                        </a:spcAft>
                      </a:pPr>
                      <a:r>
                        <a:rPr lang="zh-CN" sz="1400" kern="100">
                          <a:effectLst/>
                          <a:latin typeface="微软雅黑" pitchFamily="34" charset="-122"/>
                          <a:ea typeface="微软雅黑" pitchFamily="34" charset="-122"/>
                          <a:cs typeface="Consolas" pitchFamily="49" charset="0"/>
                        </a:rPr>
                        <a:t>每天</a:t>
                      </a:r>
                    </a:p>
                  </a:txBody>
                  <a:tcPr marL="68580" marR="68580" marT="0" marB="0"/>
                </a:tc>
                <a:tc>
                  <a:txBody>
                    <a:bodyPr/>
                    <a:lstStyle/>
                    <a:p>
                      <a:pPr algn="just">
                        <a:lnSpc>
                          <a:spcPct val="150000"/>
                        </a:lnSpc>
                        <a:spcAft>
                          <a:spcPts val="0"/>
                        </a:spcAft>
                      </a:pPr>
                      <a:r>
                        <a:rPr lang="zh-CN" sz="1400" kern="100">
                          <a:effectLst/>
                          <a:latin typeface="微软雅黑" pitchFamily="34" charset="-122"/>
                          <a:ea typeface="微软雅黑" pitchFamily="34" charset="-122"/>
                          <a:cs typeface="Consolas" pitchFamily="49" charset="0"/>
                        </a:rPr>
                        <a:t>结算参与机构</a:t>
                      </a:r>
                    </a:p>
                  </a:txBody>
                  <a:tcPr marL="68580" marR="68580" marT="0" marB="0"/>
                </a:tc>
              </a:tr>
              <a:tr h="0">
                <a:tc>
                  <a:txBody>
                    <a:bodyPr/>
                    <a:lstStyle/>
                    <a:p>
                      <a:pPr algn="just">
                        <a:lnSpc>
                          <a:spcPct val="150000"/>
                        </a:lnSpc>
                        <a:spcAft>
                          <a:spcPts val="0"/>
                        </a:spcAft>
                      </a:pPr>
                      <a:r>
                        <a:rPr lang="en-US" sz="1400" kern="100">
                          <a:effectLst/>
                          <a:latin typeface="微软雅黑" pitchFamily="34" charset="-122"/>
                          <a:ea typeface="微软雅黑" pitchFamily="34" charset="-122"/>
                          <a:cs typeface="Consolas" pitchFamily="49" charset="0"/>
                        </a:rPr>
                        <a:t>9</a:t>
                      </a:r>
                      <a:endParaRPr lang="zh-CN" sz="1400" kern="100">
                        <a:effectLst/>
                        <a:latin typeface="微软雅黑" pitchFamily="34" charset="-122"/>
                        <a:ea typeface="微软雅黑" pitchFamily="34" charset="-122"/>
                        <a:cs typeface="Consolas" pitchFamily="49" charset="0"/>
                      </a:endParaRPr>
                    </a:p>
                  </a:txBody>
                  <a:tcPr marL="68580" marR="68580" marT="0" marB="0"/>
                </a:tc>
                <a:tc>
                  <a:txBody>
                    <a:bodyPr/>
                    <a:lstStyle/>
                    <a:p>
                      <a:pPr algn="just">
                        <a:lnSpc>
                          <a:spcPct val="150000"/>
                        </a:lnSpc>
                        <a:spcAft>
                          <a:spcPts val="0"/>
                        </a:spcAft>
                      </a:pPr>
                      <a:r>
                        <a:rPr lang="en-US" sz="1400" kern="100">
                          <a:effectLst/>
                          <a:latin typeface="Consolas" pitchFamily="49" charset="0"/>
                          <a:ea typeface="微软雅黑" pitchFamily="34" charset="-122"/>
                          <a:cs typeface="Consolas" pitchFamily="49" charset="0"/>
                        </a:rPr>
                        <a:t>SZHK_SJSQS</a:t>
                      </a:r>
                      <a:endParaRPr lang="zh-CN" sz="1400" kern="100">
                        <a:effectLst/>
                        <a:latin typeface="Consolas" pitchFamily="49" charset="0"/>
                        <a:ea typeface="微软雅黑" pitchFamily="34" charset="-122"/>
                        <a:cs typeface="Consolas" pitchFamily="49" charset="0"/>
                      </a:endParaRPr>
                    </a:p>
                  </a:txBody>
                  <a:tcPr marL="68580" marR="68580" marT="0" marB="0"/>
                </a:tc>
                <a:tc>
                  <a:txBody>
                    <a:bodyPr/>
                    <a:lstStyle/>
                    <a:p>
                      <a:pPr algn="just">
                        <a:lnSpc>
                          <a:spcPct val="150000"/>
                        </a:lnSpc>
                        <a:spcAft>
                          <a:spcPts val="0"/>
                        </a:spcAft>
                      </a:pPr>
                      <a:r>
                        <a:rPr lang="zh-CN" sz="1400" kern="100" dirty="0">
                          <a:effectLst/>
                          <a:latin typeface="微软雅黑" pitchFamily="34" charset="-122"/>
                          <a:ea typeface="微软雅黑" pitchFamily="34" charset="-122"/>
                          <a:cs typeface="Consolas" pitchFamily="49" charset="0"/>
                        </a:rPr>
                        <a:t>资金汇总文件</a:t>
                      </a:r>
                    </a:p>
                  </a:txBody>
                  <a:tcPr marL="68580" marR="68580" marT="0" marB="0"/>
                </a:tc>
                <a:tc>
                  <a:txBody>
                    <a:bodyPr/>
                    <a:lstStyle/>
                    <a:p>
                      <a:pPr algn="just">
                        <a:lnSpc>
                          <a:spcPct val="150000"/>
                        </a:lnSpc>
                        <a:spcAft>
                          <a:spcPts val="0"/>
                        </a:spcAft>
                      </a:pPr>
                      <a:r>
                        <a:rPr lang="zh-CN" sz="1400" kern="100">
                          <a:effectLst/>
                          <a:latin typeface="微软雅黑" pitchFamily="34" charset="-122"/>
                          <a:ea typeface="微软雅黑" pitchFamily="34" charset="-122"/>
                          <a:cs typeface="Consolas" pitchFamily="49" charset="0"/>
                        </a:rPr>
                        <a:t>每天</a:t>
                      </a:r>
                    </a:p>
                  </a:txBody>
                  <a:tcPr marL="68580" marR="68580" marT="0" marB="0"/>
                </a:tc>
                <a:tc>
                  <a:txBody>
                    <a:bodyPr/>
                    <a:lstStyle/>
                    <a:p>
                      <a:pPr algn="just">
                        <a:lnSpc>
                          <a:spcPct val="150000"/>
                        </a:lnSpc>
                        <a:spcAft>
                          <a:spcPts val="0"/>
                        </a:spcAft>
                      </a:pPr>
                      <a:r>
                        <a:rPr lang="zh-CN" sz="1400" kern="100">
                          <a:effectLst/>
                          <a:latin typeface="微软雅黑" pitchFamily="34" charset="-122"/>
                          <a:ea typeface="微软雅黑" pitchFamily="34" charset="-122"/>
                          <a:cs typeface="Consolas" pitchFamily="49" charset="0"/>
                        </a:rPr>
                        <a:t>结算参与机构</a:t>
                      </a:r>
                    </a:p>
                  </a:txBody>
                  <a:tcPr marL="68580" marR="68580" marT="0" marB="0"/>
                </a:tc>
              </a:tr>
              <a:tr h="0">
                <a:tc>
                  <a:txBody>
                    <a:bodyPr/>
                    <a:lstStyle/>
                    <a:p>
                      <a:pPr algn="just">
                        <a:lnSpc>
                          <a:spcPct val="150000"/>
                        </a:lnSpc>
                        <a:spcAft>
                          <a:spcPts val="0"/>
                        </a:spcAft>
                      </a:pPr>
                      <a:r>
                        <a:rPr lang="en-US" sz="1400" kern="100">
                          <a:effectLst/>
                          <a:latin typeface="微软雅黑" pitchFamily="34" charset="-122"/>
                          <a:ea typeface="微软雅黑" pitchFamily="34" charset="-122"/>
                          <a:cs typeface="Consolas" pitchFamily="49" charset="0"/>
                        </a:rPr>
                        <a:t>10</a:t>
                      </a:r>
                      <a:endParaRPr lang="zh-CN" sz="1400" kern="100">
                        <a:effectLst/>
                        <a:latin typeface="微软雅黑" pitchFamily="34" charset="-122"/>
                        <a:ea typeface="微软雅黑" pitchFamily="34" charset="-122"/>
                        <a:cs typeface="Consolas" pitchFamily="49" charset="0"/>
                      </a:endParaRPr>
                    </a:p>
                  </a:txBody>
                  <a:tcPr marL="68580" marR="68580" marT="0" marB="0"/>
                </a:tc>
                <a:tc>
                  <a:txBody>
                    <a:bodyPr/>
                    <a:lstStyle/>
                    <a:p>
                      <a:pPr algn="just">
                        <a:lnSpc>
                          <a:spcPct val="150000"/>
                        </a:lnSpc>
                        <a:spcAft>
                          <a:spcPts val="0"/>
                        </a:spcAft>
                      </a:pPr>
                      <a:r>
                        <a:rPr lang="en-US" sz="1400" kern="100">
                          <a:effectLst/>
                          <a:latin typeface="Consolas" pitchFamily="49" charset="0"/>
                          <a:ea typeface="微软雅黑" pitchFamily="34" charset="-122"/>
                          <a:cs typeface="Consolas" pitchFamily="49" charset="0"/>
                        </a:rPr>
                        <a:t>SZHK_SJSYE</a:t>
                      </a:r>
                      <a:endParaRPr lang="zh-CN" sz="1400" kern="100">
                        <a:effectLst/>
                        <a:latin typeface="Consolas" pitchFamily="49" charset="0"/>
                        <a:ea typeface="微软雅黑" pitchFamily="34" charset="-122"/>
                        <a:cs typeface="Consolas" pitchFamily="49" charset="0"/>
                      </a:endParaRPr>
                    </a:p>
                  </a:txBody>
                  <a:tcPr marL="68580" marR="68580" marT="0" marB="0"/>
                </a:tc>
                <a:tc>
                  <a:txBody>
                    <a:bodyPr/>
                    <a:lstStyle/>
                    <a:p>
                      <a:pPr algn="just">
                        <a:lnSpc>
                          <a:spcPct val="150000"/>
                        </a:lnSpc>
                        <a:spcAft>
                          <a:spcPts val="0"/>
                        </a:spcAft>
                      </a:pPr>
                      <a:r>
                        <a:rPr lang="zh-CN" sz="1400" kern="100" dirty="0">
                          <a:effectLst/>
                          <a:latin typeface="微软雅黑" pitchFamily="34" charset="-122"/>
                          <a:ea typeface="微软雅黑" pitchFamily="34" charset="-122"/>
                          <a:cs typeface="Consolas" pitchFamily="49" charset="0"/>
                        </a:rPr>
                        <a:t>资金余额对账文件</a:t>
                      </a:r>
                    </a:p>
                  </a:txBody>
                  <a:tcPr marL="68580" marR="68580" marT="0" marB="0"/>
                </a:tc>
                <a:tc>
                  <a:txBody>
                    <a:bodyPr/>
                    <a:lstStyle/>
                    <a:p>
                      <a:pPr algn="just">
                        <a:lnSpc>
                          <a:spcPct val="150000"/>
                        </a:lnSpc>
                        <a:spcAft>
                          <a:spcPts val="0"/>
                        </a:spcAft>
                      </a:pPr>
                      <a:r>
                        <a:rPr lang="zh-CN" sz="1400" kern="100">
                          <a:effectLst/>
                          <a:latin typeface="微软雅黑" pitchFamily="34" charset="-122"/>
                          <a:ea typeface="微软雅黑" pitchFamily="34" charset="-122"/>
                          <a:cs typeface="Consolas" pitchFamily="49" charset="0"/>
                        </a:rPr>
                        <a:t>每天</a:t>
                      </a:r>
                    </a:p>
                  </a:txBody>
                  <a:tcPr marL="68580" marR="68580" marT="0" marB="0"/>
                </a:tc>
                <a:tc>
                  <a:txBody>
                    <a:bodyPr/>
                    <a:lstStyle/>
                    <a:p>
                      <a:pPr algn="just">
                        <a:lnSpc>
                          <a:spcPct val="150000"/>
                        </a:lnSpc>
                        <a:spcAft>
                          <a:spcPts val="0"/>
                        </a:spcAft>
                      </a:pPr>
                      <a:r>
                        <a:rPr lang="zh-CN" sz="1400" kern="100">
                          <a:effectLst/>
                          <a:latin typeface="微软雅黑" pitchFamily="34" charset="-122"/>
                          <a:ea typeface="微软雅黑" pitchFamily="34" charset="-122"/>
                          <a:cs typeface="Consolas" pitchFamily="49" charset="0"/>
                        </a:rPr>
                        <a:t>结算参与机构</a:t>
                      </a:r>
                    </a:p>
                  </a:txBody>
                  <a:tcPr marL="68580" marR="68580" marT="0" marB="0"/>
                </a:tc>
              </a:tr>
              <a:tr h="0">
                <a:tc>
                  <a:txBody>
                    <a:bodyPr/>
                    <a:lstStyle/>
                    <a:p>
                      <a:pPr algn="l">
                        <a:lnSpc>
                          <a:spcPct val="150000"/>
                        </a:lnSpc>
                        <a:spcAft>
                          <a:spcPts val="0"/>
                        </a:spcAft>
                      </a:pPr>
                      <a:r>
                        <a:rPr lang="en-US" sz="1400" kern="100">
                          <a:effectLst/>
                          <a:latin typeface="微软雅黑" pitchFamily="34" charset="-122"/>
                          <a:ea typeface="微软雅黑" pitchFamily="34" charset="-122"/>
                          <a:cs typeface="Consolas" pitchFamily="49" charset="0"/>
                        </a:rPr>
                        <a:t>11</a:t>
                      </a:r>
                      <a:endParaRPr lang="zh-CN" sz="1400" kern="100">
                        <a:effectLst/>
                        <a:latin typeface="微软雅黑" pitchFamily="34" charset="-122"/>
                        <a:ea typeface="微软雅黑" pitchFamily="34" charset="-122"/>
                        <a:cs typeface="Consolas" pitchFamily="49" charset="0"/>
                      </a:endParaRPr>
                    </a:p>
                  </a:txBody>
                  <a:tcPr marL="68580" marR="68580" marT="0" marB="0"/>
                </a:tc>
                <a:tc>
                  <a:txBody>
                    <a:bodyPr/>
                    <a:lstStyle/>
                    <a:p>
                      <a:pPr algn="l">
                        <a:lnSpc>
                          <a:spcPct val="150000"/>
                        </a:lnSpc>
                        <a:spcAft>
                          <a:spcPts val="0"/>
                        </a:spcAft>
                      </a:pPr>
                      <a:r>
                        <a:rPr lang="en-US" sz="1400" kern="100">
                          <a:effectLst/>
                          <a:latin typeface="Consolas" pitchFamily="49" charset="0"/>
                          <a:ea typeface="微软雅黑" pitchFamily="34" charset="-122"/>
                          <a:cs typeface="Consolas" pitchFamily="49" charset="0"/>
                        </a:rPr>
                        <a:t>SZHK_SJSJX</a:t>
                      </a:r>
                      <a:endParaRPr lang="zh-CN" sz="1400" kern="100">
                        <a:effectLst/>
                        <a:latin typeface="Consolas" pitchFamily="49" charset="0"/>
                        <a:ea typeface="微软雅黑" pitchFamily="34" charset="-122"/>
                        <a:cs typeface="Consolas" pitchFamily="49" charset="0"/>
                      </a:endParaRPr>
                    </a:p>
                  </a:txBody>
                  <a:tcPr marL="68580" marR="68580" marT="0" marB="0"/>
                </a:tc>
                <a:tc>
                  <a:txBody>
                    <a:bodyPr/>
                    <a:lstStyle/>
                    <a:p>
                      <a:pPr algn="just">
                        <a:lnSpc>
                          <a:spcPct val="150000"/>
                        </a:lnSpc>
                        <a:spcAft>
                          <a:spcPts val="0"/>
                        </a:spcAft>
                      </a:pPr>
                      <a:r>
                        <a:rPr lang="zh-CN" sz="1400" kern="100" dirty="0">
                          <a:effectLst/>
                          <a:latin typeface="微软雅黑" pitchFamily="34" charset="-122"/>
                          <a:ea typeface="微软雅黑" pitchFamily="34" charset="-122"/>
                          <a:cs typeface="Consolas" pitchFamily="49" charset="0"/>
                        </a:rPr>
                        <a:t>资金结息文件</a:t>
                      </a:r>
                    </a:p>
                  </a:txBody>
                  <a:tcPr marL="68580" marR="68580" marT="0" marB="0"/>
                </a:tc>
                <a:tc>
                  <a:txBody>
                    <a:bodyPr/>
                    <a:lstStyle/>
                    <a:p>
                      <a:pPr algn="just">
                        <a:lnSpc>
                          <a:spcPct val="150000"/>
                        </a:lnSpc>
                        <a:spcAft>
                          <a:spcPts val="0"/>
                        </a:spcAft>
                      </a:pPr>
                      <a:r>
                        <a:rPr lang="zh-CN" sz="1400" kern="100">
                          <a:effectLst/>
                          <a:latin typeface="微软雅黑" pitchFamily="34" charset="-122"/>
                          <a:ea typeface="微软雅黑" pitchFamily="34" charset="-122"/>
                          <a:cs typeface="Consolas" pitchFamily="49" charset="0"/>
                        </a:rPr>
                        <a:t>每天</a:t>
                      </a:r>
                    </a:p>
                  </a:txBody>
                  <a:tcPr marL="68580" marR="68580" marT="0" marB="0"/>
                </a:tc>
                <a:tc>
                  <a:txBody>
                    <a:bodyPr/>
                    <a:lstStyle/>
                    <a:p>
                      <a:pPr algn="just">
                        <a:lnSpc>
                          <a:spcPct val="150000"/>
                        </a:lnSpc>
                        <a:spcAft>
                          <a:spcPts val="0"/>
                        </a:spcAft>
                      </a:pPr>
                      <a:r>
                        <a:rPr lang="zh-CN" sz="1400" kern="100">
                          <a:effectLst/>
                          <a:latin typeface="微软雅黑" pitchFamily="34" charset="-122"/>
                          <a:ea typeface="微软雅黑" pitchFamily="34" charset="-122"/>
                          <a:cs typeface="Consolas" pitchFamily="49" charset="0"/>
                        </a:rPr>
                        <a:t>结算参与机构</a:t>
                      </a:r>
                    </a:p>
                  </a:txBody>
                  <a:tcPr marL="68580" marR="68580" marT="0" marB="0"/>
                </a:tc>
              </a:tr>
              <a:tr h="0">
                <a:tc>
                  <a:txBody>
                    <a:bodyPr/>
                    <a:lstStyle/>
                    <a:p>
                      <a:pPr algn="l">
                        <a:lnSpc>
                          <a:spcPct val="150000"/>
                        </a:lnSpc>
                        <a:spcAft>
                          <a:spcPts val="0"/>
                        </a:spcAft>
                      </a:pPr>
                      <a:r>
                        <a:rPr lang="en-US" sz="1400" kern="100">
                          <a:effectLst/>
                          <a:latin typeface="微软雅黑" pitchFamily="34" charset="-122"/>
                          <a:ea typeface="微软雅黑" pitchFamily="34" charset="-122"/>
                          <a:cs typeface="Consolas" pitchFamily="49" charset="0"/>
                        </a:rPr>
                        <a:t>12</a:t>
                      </a:r>
                      <a:endParaRPr lang="zh-CN" sz="1400" kern="100">
                        <a:effectLst/>
                        <a:latin typeface="微软雅黑" pitchFamily="34" charset="-122"/>
                        <a:ea typeface="微软雅黑" pitchFamily="34" charset="-122"/>
                        <a:cs typeface="Consolas" pitchFamily="49" charset="0"/>
                      </a:endParaRPr>
                    </a:p>
                  </a:txBody>
                  <a:tcPr marL="68580" marR="68580" marT="0" marB="0"/>
                </a:tc>
                <a:tc>
                  <a:txBody>
                    <a:bodyPr/>
                    <a:lstStyle/>
                    <a:p>
                      <a:pPr algn="l">
                        <a:lnSpc>
                          <a:spcPct val="150000"/>
                        </a:lnSpc>
                        <a:spcAft>
                          <a:spcPts val="0"/>
                        </a:spcAft>
                      </a:pPr>
                      <a:r>
                        <a:rPr lang="en-US" sz="1400" kern="100" dirty="0">
                          <a:effectLst/>
                          <a:latin typeface="Consolas" pitchFamily="49" charset="0"/>
                          <a:ea typeface="微软雅黑" pitchFamily="34" charset="-122"/>
                          <a:cs typeface="Consolas" pitchFamily="49" charset="0"/>
                        </a:rPr>
                        <a:t>SZHK_SJSGB</a:t>
                      </a:r>
                      <a:endParaRPr lang="zh-CN" sz="1400" kern="100" dirty="0">
                        <a:effectLst/>
                        <a:latin typeface="Consolas" pitchFamily="49" charset="0"/>
                        <a:ea typeface="微软雅黑" pitchFamily="34" charset="-122"/>
                        <a:cs typeface="Consolas" pitchFamily="49" charset="0"/>
                      </a:endParaRPr>
                    </a:p>
                  </a:txBody>
                  <a:tcPr marL="68580" marR="68580" marT="0" marB="0"/>
                </a:tc>
                <a:tc>
                  <a:txBody>
                    <a:bodyPr/>
                    <a:lstStyle/>
                    <a:p>
                      <a:pPr algn="just">
                        <a:lnSpc>
                          <a:spcPct val="150000"/>
                        </a:lnSpc>
                        <a:spcAft>
                          <a:spcPts val="0"/>
                        </a:spcAft>
                      </a:pPr>
                      <a:r>
                        <a:rPr lang="zh-CN" sz="1400" kern="100" dirty="0">
                          <a:effectLst/>
                          <a:latin typeface="微软雅黑" pitchFamily="34" charset="-122"/>
                          <a:ea typeface="微软雅黑" pitchFamily="34" charset="-122"/>
                          <a:cs typeface="Consolas" pitchFamily="49" charset="0"/>
                        </a:rPr>
                        <a:t>广播类信息文件</a:t>
                      </a:r>
                    </a:p>
                  </a:txBody>
                  <a:tcPr marL="68580" marR="68580" marT="0" marB="0"/>
                </a:tc>
                <a:tc>
                  <a:txBody>
                    <a:bodyPr/>
                    <a:lstStyle/>
                    <a:p>
                      <a:pPr algn="just">
                        <a:lnSpc>
                          <a:spcPct val="150000"/>
                        </a:lnSpc>
                        <a:spcAft>
                          <a:spcPts val="0"/>
                        </a:spcAft>
                      </a:pPr>
                      <a:r>
                        <a:rPr lang="zh-CN" sz="1400" kern="100" dirty="0">
                          <a:effectLst/>
                          <a:latin typeface="微软雅黑" pitchFamily="34" charset="-122"/>
                          <a:ea typeface="微软雅黑" pitchFamily="34" charset="-122"/>
                          <a:cs typeface="Consolas" pitchFamily="49" charset="0"/>
                        </a:rPr>
                        <a:t>每天</a:t>
                      </a:r>
                    </a:p>
                  </a:txBody>
                  <a:tcPr marL="68580" marR="68580" marT="0" marB="0"/>
                </a:tc>
                <a:tc>
                  <a:txBody>
                    <a:bodyPr/>
                    <a:lstStyle/>
                    <a:p>
                      <a:pPr algn="just">
                        <a:lnSpc>
                          <a:spcPct val="150000"/>
                        </a:lnSpc>
                        <a:spcAft>
                          <a:spcPts val="0"/>
                        </a:spcAft>
                      </a:pPr>
                      <a:r>
                        <a:rPr lang="zh-CN" sz="1400" kern="100" dirty="0">
                          <a:effectLst/>
                          <a:latin typeface="微软雅黑" pitchFamily="34" charset="-122"/>
                          <a:ea typeface="微软雅黑" pitchFamily="34" charset="-122"/>
                          <a:cs typeface="Consolas" pitchFamily="49" charset="0"/>
                        </a:rPr>
                        <a:t>结算参与机构</a:t>
                      </a:r>
                    </a:p>
                  </a:txBody>
                  <a:tcPr marL="68580" marR="68580" marT="0" marB="0"/>
                </a:tc>
              </a:tr>
            </a:tbl>
          </a:graphicData>
        </a:graphic>
      </p:graphicFrame>
    </p:spTree>
    <p:extLst>
      <p:ext uri="{BB962C8B-B14F-4D97-AF65-F5344CB8AC3E}">
        <p14:creationId xmlns:p14="http://schemas.microsoft.com/office/powerpoint/2010/main" xmlns="" val="11168201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8"/>
          <p:cNvSpPr txBox="1">
            <a:spLocks noChangeArrowheads="1"/>
          </p:cNvSpPr>
          <p:nvPr/>
        </p:nvSpPr>
        <p:spPr bwMode="auto">
          <a:xfrm>
            <a:off x="579438" y="260350"/>
            <a:ext cx="7232650"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charset="-122"/>
              </a:defRPr>
            </a:lvl1pPr>
            <a:lvl2pPr>
              <a:defRPr sz="2800">
                <a:solidFill>
                  <a:schemeClr val="tx1"/>
                </a:solidFill>
                <a:latin typeface="Calibri" pitchFamily="34" charset="0"/>
                <a:ea typeface="宋体" charset="-122"/>
              </a:defRPr>
            </a:lvl2pPr>
            <a:lvl3pPr>
              <a:defRPr sz="2400">
                <a:solidFill>
                  <a:schemeClr val="tx1"/>
                </a:solidFill>
                <a:latin typeface="Calibri" pitchFamily="34" charset="0"/>
                <a:ea typeface="宋体" charset="-122"/>
              </a:defRPr>
            </a:lvl3pPr>
            <a:lvl4pPr>
              <a:defRPr sz="2000">
                <a:solidFill>
                  <a:schemeClr val="tx1"/>
                </a:solidFill>
                <a:latin typeface="Calibri" pitchFamily="34" charset="0"/>
                <a:ea typeface="宋体" charset="-122"/>
              </a:defRPr>
            </a:lvl4pPr>
            <a:lvl5pPr>
              <a:defRPr sz="2000">
                <a:solidFill>
                  <a:schemeClr val="tx1"/>
                </a:solidFill>
                <a:latin typeface="Calibri" pitchFamily="34" charset="0"/>
                <a:ea typeface="宋体" charset="-122"/>
              </a:defRPr>
            </a:lvl5pPr>
            <a:lvl6pPr eaLnBrk="0" fontAlgn="base" hangingPunct="0">
              <a:spcAft>
                <a:spcPct val="0"/>
              </a:spcAft>
              <a:buFont typeface="Arial" charset="0"/>
              <a:buChar char="»"/>
              <a:defRPr sz="2000">
                <a:solidFill>
                  <a:schemeClr val="tx1"/>
                </a:solidFill>
                <a:latin typeface="Calibri" pitchFamily="34" charset="0"/>
                <a:ea typeface="宋体" charset="-122"/>
              </a:defRPr>
            </a:lvl6pPr>
            <a:lvl7pPr eaLnBrk="0" fontAlgn="base" hangingPunct="0">
              <a:spcAft>
                <a:spcPct val="0"/>
              </a:spcAft>
              <a:buFont typeface="Arial" charset="0"/>
              <a:buChar char="»"/>
              <a:defRPr sz="2000">
                <a:solidFill>
                  <a:schemeClr val="tx1"/>
                </a:solidFill>
                <a:latin typeface="Calibri" pitchFamily="34" charset="0"/>
                <a:ea typeface="宋体" charset="-122"/>
              </a:defRPr>
            </a:lvl7pPr>
            <a:lvl8pPr eaLnBrk="0" fontAlgn="base" hangingPunct="0">
              <a:spcAft>
                <a:spcPct val="0"/>
              </a:spcAft>
              <a:buFont typeface="Arial" charset="0"/>
              <a:buChar char="»"/>
              <a:defRPr sz="2000">
                <a:solidFill>
                  <a:schemeClr val="tx1"/>
                </a:solidFill>
                <a:latin typeface="Calibri" pitchFamily="34" charset="0"/>
                <a:ea typeface="宋体" charset="-122"/>
              </a:defRPr>
            </a:lvl8pPr>
            <a:lvl9pPr eaLnBrk="0" fontAlgn="base" hangingPunct="0">
              <a:spcAft>
                <a:spcPct val="0"/>
              </a:spcAft>
              <a:buFont typeface="Arial" charset="0"/>
              <a:buChar char="»"/>
              <a:defRPr sz="2000">
                <a:solidFill>
                  <a:schemeClr val="tx1"/>
                </a:solidFill>
                <a:latin typeface="Calibri" pitchFamily="34" charset="0"/>
                <a:ea typeface="宋体" charset="-122"/>
              </a:defRPr>
            </a:lvl9pPr>
          </a:lstStyle>
          <a:p>
            <a:pPr marL="0" lvl="1" indent="-285750" eaLnBrk="1" hangingPunct="1">
              <a:lnSpc>
                <a:spcPct val="120000"/>
              </a:lnSpc>
            </a:pPr>
            <a:r>
              <a:rPr lang="zh-CN" altLang="en-US" b="1" dirty="0" smtClean="0">
                <a:solidFill>
                  <a:schemeClr val="bg1"/>
                </a:solidFill>
                <a:latin typeface="微软雅黑" pitchFamily="34" charset="-122"/>
                <a:ea typeface="微软雅黑" pitchFamily="34" charset="-122"/>
              </a:rPr>
              <a:t>模糊</a:t>
            </a:r>
            <a:r>
              <a:rPr lang="zh-CN" altLang="en-US" b="1" dirty="0">
                <a:solidFill>
                  <a:schemeClr val="bg1"/>
                </a:solidFill>
                <a:latin typeface="微软雅黑" pitchFamily="34" charset="-122"/>
                <a:ea typeface="微软雅黑" pitchFamily="34" charset="-122"/>
              </a:rPr>
              <a:t>转托</a:t>
            </a:r>
            <a:r>
              <a:rPr lang="zh-CN" altLang="en-US" b="1" dirty="0" smtClean="0">
                <a:solidFill>
                  <a:schemeClr val="bg1"/>
                </a:solidFill>
                <a:latin typeface="微软雅黑" pitchFamily="34" charset="-122"/>
                <a:ea typeface="微软雅黑" pitchFamily="34" charset="-122"/>
              </a:rPr>
              <a:t>管案例</a:t>
            </a:r>
            <a:endParaRPr lang="zh-CN" altLang="en-US" b="1" dirty="0">
              <a:solidFill>
                <a:schemeClr val="bg1"/>
              </a:solidFill>
              <a:latin typeface="微软雅黑" pitchFamily="34" charset="-122"/>
              <a:ea typeface="微软雅黑" pitchFamily="34" charset="-122"/>
            </a:endParaRPr>
          </a:p>
        </p:txBody>
      </p:sp>
      <p:grpSp>
        <p:nvGrpSpPr>
          <p:cNvPr id="37894" name="组合 7"/>
          <p:cNvGrpSpPr>
            <a:grpSpLocks/>
          </p:cNvGrpSpPr>
          <p:nvPr/>
        </p:nvGrpSpPr>
        <p:grpSpPr bwMode="auto">
          <a:xfrm>
            <a:off x="1476375" y="1143000"/>
            <a:ext cx="2286000" cy="1143000"/>
            <a:chOff x="1571604" y="857232"/>
            <a:chExt cx="2286016" cy="1143008"/>
          </a:xfrm>
        </p:grpSpPr>
        <p:pic>
          <p:nvPicPr>
            <p:cNvPr id="379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71604" y="1357298"/>
              <a:ext cx="711286" cy="6429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圆角矩形标注 9"/>
            <p:cNvSpPr/>
            <p:nvPr/>
          </p:nvSpPr>
          <p:spPr>
            <a:xfrm>
              <a:off x="2357423" y="857232"/>
              <a:ext cx="1500197" cy="642943"/>
            </a:xfrm>
            <a:prstGeom prst="wedgeRoundRectCallout">
              <a:avLst>
                <a:gd name="adj1" fmla="val -61858"/>
                <a:gd name="adj2" fmla="val 67970"/>
                <a:gd name="adj3" fmla="val 16667"/>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000" dirty="0">
                  <a:solidFill>
                    <a:schemeClr val="bg1"/>
                  </a:solidFill>
                  <a:latin typeface="微软雅黑" pitchFamily="34" charset="-122"/>
                  <a:ea typeface="微软雅黑" pitchFamily="34" charset="-122"/>
                </a:rPr>
                <a:t>我</a:t>
              </a:r>
              <a:r>
                <a:rPr lang="zh-CN" altLang="en-US" sz="1000" dirty="0" smtClean="0">
                  <a:solidFill>
                    <a:schemeClr val="bg1"/>
                  </a:solidFill>
                  <a:latin typeface="微软雅黑" pitchFamily="34" charset="-122"/>
                  <a:ea typeface="微软雅黑" pitchFamily="34" charset="-122"/>
                </a:rPr>
                <a:t>有多笔持</a:t>
              </a:r>
              <a:r>
                <a:rPr lang="zh-CN" altLang="en-US" sz="1000" dirty="0">
                  <a:solidFill>
                    <a:schemeClr val="bg1"/>
                  </a:solidFill>
                  <a:latin typeface="微软雅黑" pitchFamily="34" charset="-122"/>
                  <a:ea typeface="微软雅黑" pitchFamily="34" charset="-122"/>
                </a:rPr>
                <a:t>仓，想全部转走，</a:t>
              </a:r>
              <a:r>
                <a:rPr lang="zh-CN" altLang="en-US" sz="1000" dirty="0" smtClean="0">
                  <a:solidFill>
                    <a:schemeClr val="bg1"/>
                  </a:solidFill>
                  <a:latin typeface="微软雅黑" pitchFamily="34" charset="-122"/>
                  <a:ea typeface="微软雅黑" pitchFamily="34" charset="-122"/>
                </a:rPr>
                <a:t>但不想申报那么多</a:t>
              </a:r>
              <a:r>
                <a:rPr lang="zh-CN" altLang="en-US" sz="1000" dirty="0">
                  <a:solidFill>
                    <a:schemeClr val="bg1"/>
                  </a:solidFill>
                  <a:latin typeface="微软雅黑" pitchFamily="34" charset="-122"/>
                  <a:ea typeface="微软雅黑" pitchFamily="34" charset="-122"/>
                </a:rPr>
                <a:t>条转托</a:t>
              </a:r>
              <a:r>
                <a:rPr lang="zh-CN" altLang="en-US" sz="1000" dirty="0" smtClean="0">
                  <a:solidFill>
                    <a:schemeClr val="bg1"/>
                  </a:solidFill>
                  <a:latin typeface="微软雅黑" pitchFamily="34" charset="-122"/>
                  <a:ea typeface="微软雅黑" pitchFamily="34" charset="-122"/>
                </a:rPr>
                <a:t>管指令</a:t>
              </a:r>
              <a:endParaRPr lang="zh-CN" altLang="en-US" sz="1000" dirty="0">
                <a:solidFill>
                  <a:schemeClr val="bg1"/>
                </a:solidFill>
                <a:latin typeface="微软雅黑" pitchFamily="34" charset="-122"/>
                <a:ea typeface="微软雅黑" pitchFamily="34" charset="-122"/>
              </a:endParaRPr>
            </a:p>
          </p:txBody>
        </p:sp>
      </p:grpSp>
      <p:grpSp>
        <p:nvGrpSpPr>
          <p:cNvPr id="37895" name="组合 10"/>
          <p:cNvGrpSpPr>
            <a:grpSpLocks/>
          </p:cNvGrpSpPr>
          <p:nvPr/>
        </p:nvGrpSpPr>
        <p:grpSpPr bwMode="auto">
          <a:xfrm>
            <a:off x="5670550" y="1155700"/>
            <a:ext cx="2286000" cy="1143000"/>
            <a:chOff x="5526344" y="1155055"/>
            <a:chExt cx="2286016" cy="1143008"/>
          </a:xfrm>
        </p:grpSpPr>
        <p:grpSp>
          <p:nvGrpSpPr>
            <p:cNvPr id="37910" name="组合 11"/>
            <p:cNvGrpSpPr>
              <a:grpSpLocks/>
            </p:cNvGrpSpPr>
            <p:nvPr/>
          </p:nvGrpSpPr>
          <p:grpSpPr bwMode="auto">
            <a:xfrm>
              <a:off x="5526344" y="1155055"/>
              <a:ext cx="2286016" cy="1143008"/>
              <a:chOff x="1571604" y="857232"/>
              <a:chExt cx="2286016" cy="1143008"/>
            </a:xfrm>
          </p:grpSpPr>
          <p:pic>
            <p:nvPicPr>
              <p:cNvPr id="3791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71604" y="1357298"/>
                <a:ext cx="711286" cy="6429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圆角矩形标注 14"/>
              <p:cNvSpPr/>
              <p:nvPr/>
            </p:nvSpPr>
            <p:spPr>
              <a:xfrm>
                <a:off x="2357423" y="857232"/>
                <a:ext cx="1500197" cy="642943"/>
              </a:xfrm>
              <a:prstGeom prst="wedgeRoundRectCallout">
                <a:avLst>
                  <a:gd name="adj1" fmla="val -61858"/>
                  <a:gd name="adj2" fmla="val 67970"/>
                  <a:gd name="adj3" fmla="val 16667"/>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000" dirty="0">
                    <a:solidFill>
                      <a:schemeClr val="bg1"/>
                    </a:solidFill>
                    <a:latin typeface="微软雅黑" pitchFamily="34" charset="-122"/>
                    <a:ea typeface="微软雅黑" pitchFamily="34" charset="-122"/>
                  </a:rPr>
                  <a:t>     </a:t>
                </a:r>
                <a:r>
                  <a:rPr lang="zh-CN" altLang="en-US" sz="1000" dirty="0" smtClean="0">
                    <a:solidFill>
                      <a:schemeClr val="bg1"/>
                    </a:solidFill>
                    <a:latin typeface="微软雅黑" pitchFamily="34" charset="-122"/>
                    <a:ea typeface="微软雅黑" pitchFamily="34" charset="-122"/>
                  </a:rPr>
                  <a:t>使用</a:t>
                </a:r>
                <a:r>
                  <a:rPr lang="zh-CN" altLang="en-US" sz="1000" dirty="0">
                    <a:solidFill>
                      <a:schemeClr val="bg1"/>
                    </a:solidFill>
                    <a:latin typeface="微软雅黑" pitchFamily="34" charset="-122"/>
                    <a:ea typeface="微软雅黑" pitchFamily="34" charset="-122"/>
                  </a:rPr>
                  <a:t>模糊转托管</a:t>
                </a:r>
              </a:p>
            </p:txBody>
          </p:sp>
        </p:grpSp>
        <p:sp>
          <p:nvSpPr>
            <p:cNvPr id="13" name="笑脸 12"/>
            <p:cNvSpPr/>
            <p:nvPr/>
          </p:nvSpPr>
          <p:spPr>
            <a:xfrm>
              <a:off x="6389950" y="1386832"/>
              <a:ext cx="215902" cy="179389"/>
            </a:xfrm>
            <a:prstGeom prst="smileyFac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itchFamily="34" charset="-122"/>
                <a:ea typeface="微软雅黑" pitchFamily="34" charset="-122"/>
              </a:endParaRPr>
            </a:p>
          </p:txBody>
        </p:sp>
      </p:grpSp>
      <p:sp>
        <p:nvSpPr>
          <p:cNvPr id="16" name="燕尾形 15"/>
          <p:cNvSpPr/>
          <p:nvPr/>
        </p:nvSpPr>
        <p:spPr>
          <a:xfrm>
            <a:off x="4364038" y="1927225"/>
            <a:ext cx="928687" cy="228600"/>
          </a:xfrm>
          <a:prstGeom prst="chevron">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微软雅黑" pitchFamily="34" charset="-122"/>
              <a:ea typeface="微软雅黑" pitchFamily="34" charset="-122"/>
            </a:endParaRPr>
          </a:p>
        </p:txBody>
      </p:sp>
      <p:grpSp>
        <p:nvGrpSpPr>
          <p:cNvPr id="37897" name="组合 16"/>
          <p:cNvGrpSpPr>
            <a:grpSpLocks/>
          </p:cNvGrpSpPr>
          <p:nvPr/>
        </p:nvGrpSpPr>
        <p:grpSpPr bwMode="auto">
          <a:xfrm>
            <a:off x="571500" y="2636838"/>
            <a:ext cx="3568700" cy="3816350"/>
            <a:chOff x="857224" y="2071678"/>
            <a:chExt cx="3568480" cy="3816424"/>
          </a:xfrm>
        </p:grpSpPr>
        <p:sp>
          <p:nvSpPr>
            <p:cNvPr id="18" name="圆角矩形 17"/>
            <p:cNvSpPr/>
            <p:nvPr/>
          </p:nvSpPr>
          <p:spPr>
            <a:xfrm>
              <a:off x="857224" y="2071678"/>
              <a:ext cx="3568480" cy="3816424"/>
            </a:xfrm>
            <a:prstGeom prst="round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1600" dirty="0">
                <a:solidFill>
                  <a:schemeClr val="tx1"/>
                </a:solidFill>
                <a:latin typeface="微软雅黑" pitchFamily="34" charset="-122"/>
                <a:ea typeface="微软雅黑" pitchFamily="34" charset="-122"/>
              </a:endParaRPr>
            </a:p>
          </p:txBody>
        </p:sp>
        <p:sp>
          <p:nvSpPr>
            <p:cNvPr id="37908" name="TextBox 8"/>
            <p:cNvSpPr txBox="1">
              <a:spLocks noChangeArrowheads="1"/>
            </p:cNvSpPr>
            <p:nvPr/>
          </p:nvSpPr>
          <p:spPr bwMode="auto">
            <a:xfrm>
              <a:off x="1285852" y="2263967"/>
              <a:ext cx="214314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r>
                <a:rPr lang="zh-CN" altLang="en-US" sz="1400">
                  <a:latin typeface="微软雅黑" pitchFamily="34" charset="-122"/>
                  <a:ea typeface="微软雅黑" pitchFamily="34" charset="-122"/>
                </a:rPr>
                <a:t>托管单元：</a:t>
              </a:r>
              <a:r>
                <a:rPr lang="en-US" altLang="zh-CN" sz="1400">
                  <a:latin typeface="微软雅黑" pitchFamily="34" charset="-122"/>
                  <a:ea typeface="微软雅黑" pitchFamily="34" charset="-122"/>
                </a:rPr>
                <a:t>000100</a:t>
              </a:r>
              <a:endParaRPr lang="zh-CN" altLang="en-US" sz="1400">
                <a:latin typeface="微软雅黑" pitchFamily="34" charset="-122"/>
                <a:ea typeface="微软雅黑" pitchFamily="34" charset="-122"/>
              </a:endParaRPr>
            </a:p>
          </p:txBody>
        </p:sp>
        <p:sp>
          <p:nvSpPr>
            <p:cNvPr id="20" name="TextBox 13"/>
            <p:cNvSpPr txBox="1"/>
            <p:nvPr/>
          </p:nvSpPr>
          <p:spPr>
            <a:xfrm>
              <a:off x="1112796" y="2647951"/>
              <a:ext cx="1441361" cy="1477357"/>
            </a:xfrm>
            <a:prstGeom prst="rect">
              <a:avLst/>
            </a:prstGeom>
            <a:solidFill>
              <a:schemeClr val="accent2">
                <a:lumMod val="60000"/>
                <a:lumOff val="40000"/>
              </a:schemeClr>
            </a:solidFill>
          </p:spPr>
          <p:txBody>
            <a:bodyPr>
              <a:spAutoFit/>
            </a:bodyPr>
            <a:lstStyle/>
            <a:p>
              <a:pPr>
                <a:lnSpc>
                  <a:spcPct val="150000"/>
                </a:lnSpc>
                <a:defRPr/>
              </a:pPr>
              <a:r>
                <a:rPr lang="zh-CN" altLang="en-US" sz="1200" dirty="0">
                  <a:latin typeface="微软雅黑" pitchFamily="34" charset="-122"/>
                  <a:ea typeface="微软雅黑" pitchFamily="34" charset="-122"/>
                </a:rPr>
                <a:t>证券代码：</a:t>
              </a:r>
              <a:r>
                <a:rPr lang="en-US" altLang="zh-CN" sz="1200" dirty="0">
                  <a:latin typeface="微软雅黑" pitchFamily="34" charset="-122"/>
                  <a:ea typeface="微软雅黑" pitchFamily="34" charset="-122"/>
                </a:rPr>
                <a:t>00004</a:t>
              </a:r>
            </a:p>
            <a:p>
              <a:pPr>
                <a:lnSpc>
                  <a:spcPct val="150000"/>
                </a:lnSpc>
                <a:defRPr/>
              </a:pPr>
              <a:r>
                <a:rPr lang="zh-CN" altLang="en-US" sz="1200" dirty="0">
                  <a:latin typeface="微软雅黑" pitchFamily="34" charset="-122"/>
                  <a:ea typeface="微软雅黑" pitchFamily="34" charset="-122"/>
                </a:rPr>
                <a:t>持股数量：</a:t>
              </a:r>
              <a:r>
                <a:rPr lang="en-US" altLang="zh-CN" sz="1200" dirty="0">
                  <a:latin typeface="微软雅黑" pitchFamily="34" charset="-122"/>
                  <a:ea typeface="微软雅黑" pitchFamily="34" charset="-122"/>
                </a:rPr>
                <a:t>10000</a:t>
              </a:r>
            </a:p>
            <a:p>
              <a:pPr>
                <a:defRPr/>
              </a:pPr>
              <a:r>
                <a:rPr lang="zh-CN" altLang="en-US" sz="1200" dirty="0">
                  <a:latin typeface="微软雅黑" pitchFamily="34" charset="-122"/>
                  <a:ea typeface="微软雅黑" pitchFamily="34" charset="-122"/>
                </a:rPr>
                <a:t>冻结数量：</a:t>
              </a:r>
              <a:r>
                <a:rPr lang="en-US" altLang="zh-CN" sz="1200" dirty="0">
                  <a:latin typeface="微软雅黑" pitchFamily="34" charset="-122"/>
                  <a:ea typeface="微软雅黑" pitchFamily="34" charset="-122"/>
                </a:rPr>
                <a:t>500</a:t>
              </a:r>
            </a:p>
            <a:p>
              <a:pPr>
                <a:lnSpc>
                  <a:spcPct val="150000"/>
                </a:lnSpc>
                <a:defRPr/>
              </a:pPr>
              <a:r>
                <a:rPr lang="zh-CN" altLang="en-US" sz="1200" dirty="0">
                  <a:latin typeface="微软雅黑" pitchFamily="34" charset="-122"/>
                  <a:ea typeface="微软雅黑" pitchFamily="34" charset="-122"/>
                </a:rPr>
                <a:t>在途数量：</a:t>
              </a:r>
              <a:r>
                <a:rPr lang="en-US" altLang="zh-CN" sz="1200" dirty="0">
                  <a:latin typeface="微软雅黑" pitchFamily="34" charset="-122"/>
                  <a:ea typeface="微软雅黑" pitchFamily="34" charset="-122"/>
                </a:rPr>
                <a:t>500</a:t>
              </a:r>
            </a:p>
            <a:p>
              <a:pPr>
                <a:defRPr/>
              </a:pPr>
              <a:r>
                <a:rPr lang="zh-CN" altLang="en-US" sz="1200" dirty="0">
                  <a:latin typeface="微软雅黑" pitchFamily="34" charset="-122"/>
                  <a:ea typeface="微软雅黑" pitchFamily="34" charset="-122"/>
                </a:rPr>
                <a:t>可转数量：</a:t>
              </a:r>
              <a:r>
                <a:rPr lang="en-US" altLang="zh-CN" sz="1200" dirty="0">
                  <a:latin typeface="微软雅黑" pitchFamily="34" charset="-122"/>
                  <a:ea typeface="微软雅黑" pitchFamily="34" charset="-122"/>
                </a:rPr>
                <a:t>9000</a:t>
              </a:r>
            </a:p>
            <a:p>
              <a:pPr>
                <a:defRPr/>
              </a:pPr>
              <a:endParaRPr lang="en-US" altLang="zh-CN" sz="1200" dirty="0">
                <a:latin typeface="微软雅黑" pitchFamily="34" charset="-122"/>
                <a:ea typeface="微软雅黑" pitchFamily="34" charset="-122"/>
              </a:endParaRPr>
            </a:p>
          </p:txBody>
        </p:sp>
      </p:grpSp>
      <p:grpSp>
        <p:nvGrpSpPr>
          <p:cNvPr id="37898" name="组合 20"/>
          <p:cNvGrpSpPr>
            <a:grpSpLocks/>
          </p:cNvGrpSpPr>
          <p:nvPr/>
        </p:nvGrpSpPr>
        <p:grpSpPr bwMode="auto">
          <a:xfrm>
            <a:off x="5867400" y="4149725"/>
            <a:ext cx="2816225" cy="719138"/>
            <a:chOff x="1340795" y="3583846"/>
            <a:chExt cx="2815152" cy="720080"/>
          </a:xfrm>
        </p:grpSpPr>
        <p:sp>
          <p:nvSpPr>
            <p:cNvPr id="22" name="圆角矩形 21"/>
            <p:cNvSpPr/>
            <p:nvPr/>
          </p:nvSpPr>
          <p:spPr>
            <a:xfrm>
              <a:off x="1340795" y="3583846"/>
              <a:ext cx="2815152" cy="720080"/>
            </a:xfrm>
            <a:prstGeom prst="round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1600" dirty="0">
                <a:solidFill>
                  <a:schemeClr val="tx1"/>
                </a:solidFill>
                <a:latin typeface="微软雅黑" pitchFamily="34" charset="-122"/>
                <a:ea typeface="微软雅黑" pitchFamily="34" charset="-122"/>
              </a:endParaRPr>
            </a:p>
          </p:txBody>
        </p:sp>
        <p:sp>
          <p:nvSpPr>
            <p:cNvPr id="37906" name="TextBox 18"/>
            <p:cNvSpPr txBox="1">
              <a:spLocks noChangeArrowheads="1"/>
            </p:cNvSpPr>
            <p:nvPr/>
          </p:nvSpPr>
          <p:spPr bwMode="auto">
            <a:xfrm>
              <a:off x="1840861" y="3798160"/>
              <a:ext cx="214314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r>
                <a:rPr lang="zh-CN" altLang="en-US" sz="1400">
                  <a:latin typeface="微软雅黑" pitchFamily="34" charset="-122"/>
                  <a:ea typeface="微软雅黑" pitchFamily="34" charset="-122"/>
                </a:rPr>
                <a:t>托管单元：</a:t>
              </a:r>
              <a:r>
                <a:rPr lang="en-US" altLang="zh-CN" sz="1400">
                  <a:latin typeface="微软雅黑" pitchFamily="34" charset="-122"/>
                  <a:ea typeface="微软雅黑" pitchFamily="34" charset="-122"/>
                </a:rPr>
                <a:t>000200</a:t>
              </a:r>
              <a:endParaRPr lang="zh-CN" altLang="en-US" sz="1400">
                <a:latin typeface="微软雅黑" pitchFamily="34" charset="-122"/>
                <a:ea typeface="微软雅黑" pitchFamily="34" charset="-122"/>
              </a:endParaRPr>
            </a:p>
          </p:txBody>
        </p:sp>
      </p:grpSp>
      <p:sp>
        <p:nvSpPr>
          <p:cNvPr id="24" name="TextBox 13"/>
          <p:cNvSpPr txBox="1"/>
          <p:nvPr/>
        </p:nvSpPr>
        <p:spPr>
          <a:xfrm>
            <a:off x="2484438" y="3213100"/>
            <a:ext cx="1439862" cy="1477328"/>
          </a:xfrm>
          <a:prstGeom prst="rect">
            <a:avLst/>
          </a:prstGeom>
          <a:solidFill>
            <a:schemeClr val="accent2">
              <a:lumMod val="60000"/>
              <a:lumOff val="40000"/>
            </a:schemeClr>
          </a:solidFill>
        </p:spPr>
        <p:txBody>
          <a:bodyPr>
            <a:spAutoFit/>
          </a:bodyPr>
          <a:lstStyle/>
          <a:p>
            <a:pPr>
              <a:lnSpc>
                <a:spcPct val="150000"/>
              </a:lnSpc>
              <a:defRPr/>
            </a:pPr>
            <a:r>
              <a:rPr lang="zh-CN" altLang="en-US" sz="1200" dirty="0">
                <a:latin typeface="微软雅黑" pitchFamily="34" charset="-122"/>
                <a:ea typeface="微软雅黑" pitchFamily="34" charset="-122"/>
              </a:rPr>
              <a:t>证券代码：</a:t>
            </a:r>
            <a:r>
              <a:rPr lang="en-US" altLang="zh-CN" sz="1200" dirty="0">
                <a:latin typeface="微软雅黑" pitchFamily="34" charset="-122"/>
                <a:ea typeface="微软雅黑" pitchFamily="34" charset="-122"/>
              </a:rPr>
              <a:t>00004</a:t>
            </a:r>
          </a:p>
          <a:p>
            <a:pPr>
              <a:lnSpc>
                <a:spcPct val="150000"/>
              </a:lnSpc>
              <a:defRPr/>
            </a:pPr>
            <a:r>
              <a:rPr lang="zh-CN" altLang="en-US" sz="1200" dirty="0">
                <a:latin typeface="微软雅黑" pitchFamily="34" charset="-122"/>
                <a:ea typeface="微软雅黑" pitchFamily="34" charset="-122"/>
              </a:rPr>
              <a:t>权益类别：</a:t>
            </a:r>
            <a:r>
              <a:rPr lang="en-US" altLang="zh-CN" sz="1200" dirty="0">
                <a:latin typeface="微软雅黑" pitchFamily="34" charset="-122"/>
                <a:ea typeface="微软雅黑" pitchFamily="34" charset="-122"/>
              </a:rPr>
              <a:t>HG</a:t>
            </a:r>
          </a:p>
          <a:p>
            <a:pPr>
              <a:lnSpc>
                <a:spcPct val="150000"/>
              </a:lnSpc>
              <a:defRPr/>
            </a:pPr>
            <a:r>
              <a:rPr lang="zh-CN" altLang="en-US" sz="1200" dirty="0">
                <a:latin typeface="微软雅黑" pitchFamily="34" charset="-122"/>
                <a:ea typeface="微软雅黑" pitchFamily="34" charset="-122"/>
              </a:rPr>
              <a:t>权益编号： </a:t>
            </a:r>
            <a:r>
              <a:rPr lang="en-US" altLang="zh-CN" sz="1200" dirty="0" smtClean="0">
                <a:latin typeface="微软雅黑" pitchFamily="34" charset="-122"/>
                <a:ea typeface="微软雅黑" pitchFamily="34" charset="-122"/>
              </a:rPr>
              <a:t>2016040201</a:t>
            </a:r>
            <a:endParaRPr lang="en-US" altLang="zh-CN" sz="1200" dirty="0">
              <a:latin typeface="微软雅黑" pitchFamily="34" charset="-122"/>
              <a:ea typeface="微软雅黑" pitchFamily="34" charset="-122"/>
            </a:endParaRPr>
          </a:p>
          <a:p>
            <a:pPr>
              <a:lnSpc>
                <a:spcPct val="150000"/>
              </a:lnSpc>
              <a:defRPr/>
            </a:pPr>
            <a:r>
              <a:rPr lang="zh-CN" altLang="en-US" sz="1200" dirty="0">
                <a:latin typeface="微软雅黑" pitchFamily="34" charset="-122"/>
                <a:ea typeface="微软雅黑" pitchFamily="34" charset="-122"/>
              </a:rPr>
              <a:t>持股</a:t>
            </a:r>
            <a:r>
              <a:rPr lang="zh-CN" altLang="en-US" sz="1200" dirty="0" smtClean="0">
                <a:latin typeface="微软雅黑" pitchFamily="34" charset="-122"/>
                <a:ea typeface="微软雅黑" pitchFamily="34" charset="-122"/>
              </a:rPr>
              <a:t>数</a:t>
            </a:r>
            <a:r>
              <a:rPr lang="zh-CN" altLang="en-US" sz="1200" dirty="0">
                <a:latin typeface="微软雅黑" pitchFamily="34" charset="-122"/>
                <a:ea typeface="微软雅黑" pitchFamily="34" charset="-122"/>
              </a:rPr>
              <a:t>量</a:t>
            </a:r>
            <a:r>
              <a:rPr lang="zh-CN" altLang="en-US" sz="1200" dirty="0" smtClean="0">
                <a:latin typeface="微软雅黑" pitchFamily="34" charset="-122"/>
                <a:ea typeface="微软雅黑" pitchFamily="34" charset="-122"/>
              </a:rPr>
              <a:t>：</a:t>
            </a:r>
            <a:r>
              <a:rPr lang="en-US" altLang="zh-CN" sz="1200" dirty="0" smtClean="0">
                <a:latin typeface="微软雅黑" pitchFamily="34" charset="-122"/>
                <a:ea typeface="微软雅黑" pitchFamily="34" charset="-122"/>
              </a:rPr>
              <a:t>10000</a:t>
            </a:r>
            <a:endParaRPr lang="en-US" altLang="zh-CN" sz="1200" dirty="0">
              <a:latin typeface="微软雅黑" pitchFamily="34" charset="-122"/>
              <a:ea typeface="微软雅黑" pitchFamily="34" charset="-122"/>
            </a:endParaRPr>
          </a:p>
        </p:txBody>
      </p:sp>
      <p:sp>
        <p:nvSpPr>
          <p:cNvPr id="25" name="TextBox 13"/>
          <p:cNvSpPr txBox="1"/>
          <p:nvPr/>
        </p:nvSpPr>
        <p:spPr>
          <a:xfrm>
            <a:off x="827088" y="4724400"/>
            <a:ext cx="1441450" cy="1477328"/>
          </a:xfrm>
          <a:prstGeom prst="rect">
            <a:avLst/>
          </a:prstGeom>
          <a:solidFill>
            <a:schemeClr val="accent3">
              <a:lumMod val="60000"/>
              <a:lumOff val="40000"/>
            </a:schemeClr>
          </a:solidFill>
        </p:spPr>
        <p:txBody>
          <a:bodyPr>
            <a:spAutoFit/>
          </a:bodyPr>
          <a:lstStyle/>
          <a:p>
            <a:pPr>
              <a:lnSpc>
                <a:spcPct val="150000"/>
              </a:lnSpc>
              <a:defRPr/>
            </a:pPr>
            <a:r>
              <a:rPr lang="zh-CN" altLang="en-US" sz="1200" dirty="0">
                <a:latin typeface="微软雅黑" pitchFamily="34" charset="-122"/>
                <a:ea typeface="微软雅黑" pitchFamily="34" charset="-122"/>
              </a:rPr>
              <a:t>证券代码：</a:t>
            </a:r>
            <a:r>
              <a:rPr lang="en-US" altLang="zh-CN" sz="1200" dirty="0">
                <a:latin typeface="微软雅黑" pitchFamily="34" charset="-122"/>
                <a:ea typeface="微软雅黑" pitchFamily="34" charset="-122"/>
              </a:rPr>
              <a:t>00011</a:t>
            </a:r>
          </a:p>
          <a:p>
            <a:pPr>
              <a:lnSpc>
                <a:spcPct val="150000"/>
              </a:lnSpc>
              <a:defRPr/>
            </a:pPr>
            <a:r>
              <a:rPr lang="zh-CN" altLang="en-US" sz="1200" dirty="0">
                <a:latin typeface="微软雅黑" pitchFamily="34" charset="-122"/>
                <a:ea typeface="微软雅黑" pitchFamily="34" charset="-122"/>
              </a:rPr>
              <a:t>持股数量：</a:t>
            </a:r>
            <a:r>
              <a:rPr lang="en-US" altLang="zh-CN" sz="1200" dirty="0">
                <a:latin typeface="微软雅黑" pitchFamily="34" charset="-122"/>
                <a:ea typeface="微软雅黑" pitchFamily="34" charset="-122"/>
              </a:rPr>
              <a:t>10000</a:t>
            </a:r>
          </a:p>
          <a:p>
            <a:pPr>
              <a:defRPr/>
            </a:pPr>
            <a:r>
              <a:rPr lang="zh-CN" altLang="en-US" sz="1200" dirty="0">
                <a:latin typeface="微软雅黑" pitchFamily="34" charset="-122"/>
                <a:ea typeface="微软雅黑" pitchFamily="34" charset="-122"/>
              </a:rPr>
              <a:t>冻结数量</a:t>
            </a:r>
            <a:r>
              <a:rPr lang="zh-CN" altLang="en-US" sz="1200" dirty="0" smtClean="0">
                <a:latin typeface="微软雅黑" pitchFamily="34" charset="-122"/>
                <a:ea typeface="微软雅黑" pitchFamily="34" charset="-122"/>
              </a:rPr>
              <a:t>：</a:t>
            </a:r>
            <a:r>
              <a:rPr lang="en-US" altLang="zh-CN" sz="1200" dirty="0" smtClean="0">
                <a:latin typeface="微软雅黑" pitchFamily="34" charset="-122"/>
                <a:ea typeface="微软雅黑" pitchFamily="34" charset="-122"/>
              </a:rPr>
              <a:t>0</a:t>
            </a:r>
            <a:endParaRPr lang="en-US" altLang="zh-CN" sz="1200" dirty="0">
              <a:latin typeface="微软雅黑" pitchFamily="34" charset="-122"/>
              <a:ea typeface="微软雅黑" pitchFamily="34" charset="-122"/>
            </a:endParaRPr>
          </a:p>
          <a:p>
            <a:pPr>
              <a:lnSpc>
                <a:spcPct val="150000"/>
              </a:lnSpc>
              <a:defRPr/>
            </a:pPr>
            <a:r>
              <a:rPr lang="zh-CN" altLang="en-US" sz="1200" dirty="0">
                <a:latin typeface="微软雅黑" pitchFamily="34" charset="-122"/>
                <a:ea typeface="微软雅黑" pitchFamily="34" charset="-122"/>
              </a:rPr>
              <a:t>在途数量</a:t>
            </a:r>
            <a:r>
              <a:rPr lang="zh-CN" altLang="en-US" sz="1200" dirty="0" smtClean="0">
                <a:latin typeface="微软雅黑" pitchFamily="34" charset="-122"/>
                <a:ea typeface="微软雅黑" pitchFamily="34" charset="-122"/>
              </a:rPr>
              <a:t>：</a:t>
            </a:r>
            <a:r>
              <a:rPr lang="en-US" altLang="zh-CN" sz="1200" dirty="0" smtClean="0">
                <a:latin typeface="微软雅黑" pitchFamily="34" charset="-122"/>
                <a:ea typeface="微软雅黑" pitchFamily="34" charset="-122"/>
              </a:rPr>
              <a:t>0</a:t>
            </a:r>
            <a:endParaRPr lang="en-US" altLang="zh-CN" sz="1200" dirty="0">
              <a:latin typeface="微软雅黑" pitchFamily="34" charset="-122"/>
              <a:ea typeface="微软雅黑" pitchFamily="34" charset="-122"/>
            </a:endParaRPr>
          </a:p>
          <a:p>
            <a:pPr>
              <a:defRPr/>
            </a:pPr>
            <a:r>
              <a:rPr lang="zh-CN" altLang="en-US" sz="1200" dirty="0">
                <a:latin typeface="微软雅黑" pitchFamily="34" charset="-122"/>
                <a:ea typeface="微软雅黑" pitchFamily="34" charset="-122"/>
              </a:rPr>
              <a:t>可转数量</a:t>
            </a:r>
            <a:r>
              <a:rPr lang="zh-CN" altLang="en-US" sz="1200" dirty="0" smtClean="0">
                <a:latin typeface="微软雅黑" pitchFamily="34" charset="-122"/>
                <a:ea typeface="微软雅黑" pitchFamily="34" charset="-122"/>
              </a:rPr>
              <a:t>：</a:t>
            </a:r>
            <a:r>
              <a:rPr lang="en-US" altLang="zh-CN" sz="1200" dirty="0" smtClean="0">
                <a:latin typeface="微软雅黑" pitchFamily="34" charset="-122"/>
                <a:ea typeface="微软雅黑" pitchFamily="34" charset="-122"/>
              </a:rPr>
              <a:t>10000</a:t>
            </a:r>
            <a:endParaRPr lang="en-US" altLang="zh-CN" sz="1200" dirty="0">
              <a:latin typeface="微软雅黑" pitchFamily="34" charset="-122"/>
              <a:ea typeface="微软雅黑" pitchFamily="34" charset="-122"/>
            </a:endParaRPr>
          </a:p>
          <a:p>
            <a:pPr>
              <a:defRPr/>
            </a:pPr>
            <a:endParaRPr lang="en-US" altLang="zh-CN" sz="1200" dirty="0">
              <a:latin typeface="微软雅黑" pitchFamily="34" charset="-122"/>
              <a:ea typeface="微软雅黑" pitchFamily="34" charset="-122"/>
            </a:endParaRPr>
          </a:p>
        </p:txBody>
      </p:sp>
      <p:sp>
        <p:nvSpPr>
          <p:cNvPr id="26" name="TextBox 13"/>
          <p:cNvSpPr txBox="1"/>
          <p:nvPr/>
        </p:nvSpPr>
        <p:spPr>
          <a:xfrm>
            <a:off x="2484438" y="4724400"/>
            <a:ext cx="1439862" cy="1477328"/>
          </a:xfrm>
          <a:prstGeom prst="rect">
            <a:avLst/>
          </a:prstGeom>
          <a:solidFill>
            <a:schemeClr val="accent3">
              <a:lumMod val="60000"/>
              <a:lumOff val="40000"/>
            </a:schemeClr>
          </a:solidFill>
        </p:spPr>
        <p:txBody>
          <a:bodyPr>
            <a:spAutoFit/>
          </a:bodyPr>
          <a:lstStyle/>
          <a:p>
            <a:pPr>
              <a:lnSpc>
                <a:spcPct val="150000"/>
              </a:lnSpc>
              <a:defRPr/>
            </a:pPr>
            <a:r>
              <a:rPr lang="zh-CN" altLang="en-US" sz="1200" dirty="0">
                <a:latin typeface="微软雅黑" pitchFamily="34" charset="-122"/>
                <a:ea typeface="微软雅黑" pitchFamily="34" charset="-122"/>
              </a:rPr>
              <a:t>证券代码：</a:t>
            </a:r>
            <a:r>
              <a:rPr lang="en-US" altLang="zh-CN" sz="1200" dirty="0">
                <a:latin typeface="微软雅黑" pitchFamily="34" charset="-122"/>
                <a:ea typeface="微软雅黑" pitchFamily="34" charset="-122"/>
              </a:rPr>
              <a:t>00011</a:t>
            </a:r>
          </a:p>
          <a:p>
            <a:pPr>
              <a:lnSpc>
                <a:spcPct val="150000"/>
              </a:lnSpc>
              <a:defRPr/>
            </a:pPr>
            <a:r>
              <a:rPr lang="zh-CN" altLang="en-US" sz="1200" dirty="0">
                <a:latin typeface="微软雅黑" pitchFamily="34" charset="-122"/>
                <a:ea typeface="微软雅黑" pitchFamily="34" charset="-122"/>
              </a:rPr>
              <a:t>权益类别：</a:t>
            </a:r>
            <a:r>
              <a:rPr lang="en-US" altLang="zh-CN" sz="1200" dirty="0">
                <a:latin typeface="微软雅黑" pitchFamily="34" charset="-122"/>
                <a:ea typeface="微软雅黑" pitchFamily="34" charset="-122"/>
              </a:rPr>
              <a:t>XG</a:t>
            </a:r>
          </a:p>
          <a:p>
            <a:pPr>
              <a:lnSpc>
                <a:spcPct val="150000"/>
              </a:lnSpc>
              <a:defRPr/>
            </a:pPr>
            <a:r>
              <a:rPr lang="zh-CN" altLang="en-US" sz="1200" dirty="0">
                <a:latin typeface="微软雅黑" pitchFamily="34" charset="-122"/>
                <a:ea typeface="微软雅黑" pitchFamily="34" charset="-122"/>
              </a:rPr>
              <a:t>权益编号： </a:t>
            </a:r>
            <a:r>
              <a:rPr lang="en-US" altLang="zh-CN" sz="1200" dirty="0" smtClean="0">
                <a:latin typeface="微软雅黑" pitchFamily="34" charset="-122"/>
                <a:ea typeface="微软雅黑" pitchFamily="34" charset="-122"/>
              </a:rPr>
              <a:t>2016040201</a:t>
            </a:r>
            <a:endParaRPr lang="en-US" altLang="zh-CN" sz="1200" dirty="0">
              <a:latin typeface="微软雅黑" pitchFamily="34" charset="-122"/>
              <a:ea typeface="微软雅黑" pitchFamily="34" charset="-122"/>
            </a:endParaRPr>
          </a:p>
          <a:p>
            <a:pPr>
              <a:lnSpc>
                <a:spcPct val="150000"/>
              </a:lnSpc>
              <a:defRPr/>
            </a:pPr>
            <a:r>
              <a:rPr lang="zh-CN" altLang="en-US" sz="1200" dirty="0">
                <a:latin typeface="微软雅黑" pitchFamily="34" charset="-122"/>
                <a:ea typeface="微软雅黑" pitchFamily="34" charset="-122"/>
              </a:rPr>
              <a:t>持股</a:t>
            </a:r>
            <a:r>
              <a:rPr lang="zh-CN" altLang="en-US" sz="1200" dirty="0" smtClean="0">
                <a:latin typeface="微软雅黑" pitchFamily="34" charset="-122"/>
                <a:ea typeface="微软雅黑" pitchFamily="34" charset="-122"/>
              </a:rPr>
              <a:t>数</a:t>
            </a:r>
            <a:r>
              <a:rPr lang="zh-CN" altLang="en-US" sz="1200" dirty="0">
                <a:latin typeface="微软雅黑" pitchFamily="34" charset="-122"/>
                <a:ea typeface="微软雅黑" pitchFamily="34" charset="-122"/>
              </a:rPr>
              <a:t>量</a:t>
            </a:r>
            <a:r>
              <a:rPr lang="zh-CN" altLang="en-US" sz="1200" dirty="0" smtClean="0">
                <a:latin typeface="微软雅黑" pitchFamily="34" charset="-122"/>
                <a:ea typeface="微软雅黑" pitchFamily="34" charset="-122"/>
              </a:rPr>
              <a:t>：</a:t>
            </a:r>
            <a:r>
              <a:rPr lang="en-US" altLang="zh-CN" sz="1200" dirty="0" smtClean="0">
                <a:latin typeface="微软雅黑" pitchFamily="34" charset="-122"/>
                <a:ea typeface="微软雅黑" pitchFamily="34" charset="-122"/>
              </a:rPr>
              <a:t>10000</a:t>
            </a:r>
            <a:endParaRPr lang="en-US" altLang="zh-CN" sz="1200" dirty="0">
              <a:latin typeface="微软雅黑" pitchFamily="34" charset="-122"/>
              <a:ea typeface="微软雅黑" pitchFamily="34" charset="-122"/>
            </a:endParaRPr>
          </a:p>
        </p:txBody>
      </p:sp>
      <p:sp>
        <p:nvSpPr>
          <p:cNvPr id="27" name="虚尾箭头 26"/>
          <p:cNvSpPr/>
          <p:nvPr/>
        </p:nvSpPr>
        <p:spPr>
          <a:xfrm>
            <a:off x="4318000" y="4232275"/>
            <a:ext cx="1357313" cy="571500"/>
          </a:xfrm>
          <a:prstGeom prst="stripedRightArrow">
            <a:avLst/>
          </a:prstGeom>
          <a:solidFill>
            <a:schemeClr val="tx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itchFamily="34" charset="-122"/>
              <a:ea typeface="微软雅黑" pitchFamily="34" charset="-122"/>
            </a:endParaRPr>
          </a:p>
        </p:txBody>
      </p:sp>
      <p:sp>
        <p:nvSpPr>
          <p:cNvPr id="37903" name="TextBox 14"/>
          <p:cNvSpPr txBox="1">
            <a:spLocks noChangeArrowheads="1"/>
          </p:cNvSpPr>
          <p:nvPr/>
        </p:nvSpPr>
        <p:spPr bwMode="auto">
          <a:xfrm>
            <a:off x="4295775" y="4103688"/>
            <a:ext cx="142875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r>
              <a:rPr lang="zh-CN" altLang="en-US" sz="1100">
                <a:latin typeface="微软雅黑" pitchFamily="34" charset="-122"/>
                <a:ea typeface="微软雅黑" pitchFamily="34" charset="-122"/>
              </a:rPr>
              <a:t>申报模糊转托管</a:t>
            </a:r>
          </a:p>
        </p:txBody>
      </p:sp>
      <p:sp>
        <p:nvSpPr>
          <p:cNvPr id="29" name="TextBox 14"/>
          <p:cNvSpPr txBox="1"/>
          <p:nvPr/>
        </p:nvSpPr>
        <p:spPr>
          <a:xfrm>
            <a:off x="4295775" y="4652963"/>
            <a:ext cx="1428750" cy="1062037"/>
          </a:xfrm>
          <a:prstGeom prst="rect">
            <a:avLst/>
          </a:prstGeom>
          <a:noFill/>
        </p:spPr>
        <p:txBody>
          <a:bodyPr>
            <a:spAutoFit/>
          </a:bodyPr>
          <a:lstStyle/>
          <a:p>
            <a:pPr>
              <a:defRPr/>
            </a:pPr>
            <a:r>
              <a:rPr lang="zh-CN" altLang="en-US" sz="1050" dirty="0">
                <a:solidFill>
                  <a:schemeClr val="accent6">
                    <a:lumMod val="75000"/>
                  </a:schemeClr>
                </a:solidFill>
                <a:latin typeface="微软雅黑" pitchFamily="34" charset="-122"/>
                <a:ea typeface="微软雅黑" pitchFamily="34" charset="-122"/>
              </a:rPr>
              <a:t>证券代码 </a:t>
            </a:r>
            <a:r>
              <a:rPr lang="en-US" altLang="zh-CN" sz="1050" dirty="0">
                <a:solidFill>
                  <a:schemeClr val="accent6">
                    <a:lumMod val="75000"/>
                  </a:schemeClr>
                </a:solidFill>
                <a:latin typeface="微软雅黑" pitchFamily="34" charset="-122"/>
                <a:ea typeface="微软雅黑" pitchFamily="34" charset="-122"/>
              </a:rPr>
              <a:t>= </a:t>
            </a:r>
            <a:r>
              <a:rPr lang="zh-CN" altLang="en-US" sz="1050" dirty="0">
                <a:solidFill>
                  <a:schemeClr val="accent6">
                    <a:lumMod val="75000"/>
                  </a:schemeClr>
                </a:solidFill>
                <a:latin typeface="微软雅黑" pitchFamily="34" charset="-122"/>
                <a:ea typeface="微软雅黑" pitchFamily="34" charset="-122"/>
              </a:rPr>
              <a:t>空</a:t>
            </a:r>
            <a:endParaRPr lang="en-US" altLang="zh-CN" sz="1050" dirty="0">
              <a:solidFill>
                <a:schemeClr val="accent6">
                  <a:lumMod val="75000"/>
                </a:schemeClr>
              </a:solidFill>
              <a:latin typeface="微软雅黑" pitchFamily="34" charset="-122"/>
              <a:ea typeface="微软雅黑" pitchFamily="34" charset="-122"/>
            </a:endParaRPr>
          </a:p>
          <a:p>
            <a:pPr>
              <a:defRPr/>
            </a:pPr>
            <a:r>
              <a:rPr lang="zh-CN" altLang="en-US" sz="1050" dirty="0">
                <a:solidFill>
                  <a:schemeClr val="accent6">
                    <a:lumMod val="75000"/>
                  </a:schemeClr>
                </a:solidFill>
                <a:latin typeface="微软雅黑" pitchFamily="34" charset="-122"/>
                <a:ea typeface="微软雅黑" pitchFamily="34" charset="-122"/>
              </a:rPr>
              <a:t>权益类别 </a:t>
            </a:r>
            <a:r>
              <a:rPr lang="en-US" altLang="zh-CN" sz="1050" dirty="0">
                <a:solidFill>
                  <a:schemeClr val="accent6">
                    <a:lumMod val="75000"/>
                  </a:schemeClr>
                </a:solidFill>
                <a:latin typeface="微软雅黑" pitchFamily="34" charset="-122"/>
                <a:ea typeface="微软雅黑" pitchFamily="34" charset="-122"/>
              </a:rPr>
              <a:t>= </a:t>
            </a:r>
            <a:r>
              <a:rPr lang="zh-CN" altLang="en-US" sz="1050" dirty="0">
                <a:solidFill>
                  <a:schemeClr val="accent6">
                    <a:lumMod val="75000"/>
                  </a:schemeClr>
                </a:solidFill>
                <a:latin typeface="微软雅黑" pitchFamily="34" charset="-122"/>
                <a:ea typeface="微软雅黑" pitchFamily="34" charset="-122"/>
              </a:rPr>
              <a:t>空</a:t>
            </a:r>
            <a:endParaRPr lang="en-US" altLang="zh-CN" sz="1050" dirty="0">
              <a:solidFill>
                <a:schemeClr val="accent6">
                  <a:lumMod val="75000"/>
                </a:schemeClr>
              </a:solidFill>
              <a:latin typeface="微软雅黑" pitchFamily="34" charset="-122"/>
              <a:ea typeface="微软雅黑" pitchFamily="34" charset="-122"/>
            </a:endParaRPr>
          </a:p>
          <a:p>
            <a:pPr>
              <a:defRPr/>
            </a:pPr>
            <a:r>
              <a:rPr lang="zh-CN" altLang="en-US" sz="1050" dirty="0">
                <a:solidFill>
                  <a:schemeClr val="accent6">
                    <a:lumMod val="75000"/>
                  </a:schemeClr>
                </a:solidFill>
                <a:latin typeface="微软雅黑" pitchFamily="34" charset="-122"/>
                <a:ea typeface="微软雅黑" pitchFamily="34" charset="-122"/>
              </a:rPr>
              <a:t>权益编号 </a:t>
            </a:r>
            <a:r>
              <a:rPr lang="en-US" altLang="zh-CN" sz="1050" dirty="0">
                <a:solidFill>
                  <a:schemeClr val="accent6">
                    <a:lumMod val="75000"/>
                  </a:schemeClr>
                </a:solidFill>
                <a:latin typeface="微软雅黑" pitchFamily="34" charset="-122"/>
                <a:ea typeface="微软雅黑" pitchFamily="34" charset="-122"/>
              </a:rPr>
              <a:t>= </a:t>
            </a:r>
            <a:r>
              <a:rPr lang="zh-CN" altLang="en-US" sz="1050" dirty="0">
                <a:solidFill>
                  <a:schemeClr val="accent6">
                    <a:lumMod val="75000"/>
                  </a:schemeClr>
                </a:solidFill>
                <a:latin typeface="微软雅黑" pitchFamily="34" charset="-122"/>
                <a:ea typeface="微软雅黑" pitchFamily="34" charset="-122"/>
              </a:rPr>
              <a:t>空</a:t>
            </a:r>
            <a:endParaRPr lang="en-US" altLang="zh-CN" sz="1050" dirty="0">
              <a:solidFill>
                <a:schemeClr val="accent6">
                  <a:lumMod val="75000"/>
                </a:schemeClr>
              </a:solidFill>
              <a:latin typeface="微软雅黑" pitchFamily="34" charset="-122"/>
              <a:ea typeface="微软雅黑" pitchFamily="34" charset="-122"/>
            </a:endParaRPr>
          </a:p>
          <a:p>
            <a:pPr>
              <a:defRPr/>
            </a:pPr>
            <a:r>
              <a:rPr lang="zh-CN" altLang="en-US" sz="1050" dirty="0">
                <a:solidFill>
                  <a:schemeClr val="accent6">
                    <a:lumMod val="75000"/>
                  </a:schemeClr>
                </a:solidFill>
                <a:latin typeface="微软雅黑" pitchFamily="34" charset="-122"/>
                <a:ea typeface="微软雅黑" pitchFamily="34" charset="-122"/>
              </a:rPr>
              <a:t>上市状态 </a:t>
            </a:r>
            <a:r>
              <a:rPr lang="en-US" altLang="zh-CN" sz="1050" dirty="0">
                <a:solidFill>
                  <a:schemeClr val="accent6">
                    <a:lumMod val="75000"/>
                  </a:schemeClr>
                </a:solidFill>
                <a:latin typeface="微软雅黑" pitchFamily="34" charset="-122"/>
                <a:ea typeface="微软雅黑" pitchFamily="34" charset="-122"/>
              </a:rPr>
              <a:t>= </a:t>
            </a:r>
            <a:r>
              <a:rPr lang="zh-CN" altLang="en-US" sz="1050" dirty="0">
                <a:solidFill>
                  <a:schemeClr val="accent6">
                    <a:lumMod val="75000"/>
                  </a:schemeClr>
                </a:solidFill>
                <a:latin typeface="微软雅黑" pitchFamily="34" charset="-122"/>
                <a:ea typeface="微软雅黑" pitchFamily="34" charset="-122"/>
              </a:rPr>
              <a:t>空</a:t>
            </a:r>
            <a:endParaRPr lang="en-US" altLang="zh-CN" sz="1050" dirty="0">
              <a:solidFill>
                <a:schemeClr val="accent6">
                  <a:lumMod val="75000"/>
                </a:schemeClr>
              </a:solidFill>
              <a:latin typeface="微软雅黑" pitchFamily="34" charset="-122"/>
              <a:ea typeface="微软雅黑" pitchFamily="34" charset="-122"/>
            </a:endParaRPr>
          </a:p>
          <a:p>
            <a:pPr>
              <a:defRPr/>
            </a:pPr>
            <a:r>
              <a:rPr lang="zh-CN" altLang="en-US" sz="1050" dirty="0">
                <a:solidFill>
                  <a:schemeClr val="accent6">
                    <a:lumMod val="75000"/>
                  </a:schemeClr>
                </a:solidFill>
                <a:latin typeface="微软雅黑" pitchFamily="34" charset="-122"/>
                <a:ea typeface="微软雅黑" pitchFamily="34" charset="-122"/>
              </a:rPr>
              <a:t>股份性质 </a:t>
            </a:r>
            <a:r>
              <a:rPr lang="en-US" altLang="zh-CN" sz="1050" dirty="0">
                <a:solidFill>
                  <a:schemeClr val="accent6">
                    <a:lumMod val="75000"/>
                  </a:schemeClr>
                </a:solidFill>
                <a:latin typeface="微软雅黑" pitchFamily="34" charset="-122"/>
                <a:ea typeface="微软雅黑" pitchFamily="34" charset="-122"/>
              </a:rPr>
              <a:t>= </a:t>
            </a:r>
            <a:r>
              <a:rPr lang="zh-CN" altLang="en-US" sz="1050" dirty="0">
                <a:solidFill>
                  <a:schemeClr val="accent6">
                    <a:lumMod val="75000"/>
                  </a:schemeClr>
                </a:solidFill>
                <a:latin typeface="微软雅黑" pitchFamily="34" charset="-122"/>
                <a:ea typeface="微软雅黑" pitchFamily="34" charset="-122"/>
              </a:rPr>
              <a:t>空</a:t>
            </a:r>
            <a:endParaRPr lang="en-US" altLang="zh-CN" sz="1050" dirty="0">
              <a:solidFill>
                <a:schemeClr val="accent6">
                  <a:lumMod val="75000"/>
                </a:schemeClr>
              </a:solidFill>
              <a:latin typeface="微软雅黑" pitchFamily="34" charset="-122"/>
              <a:ea typeface="微软雅黑" pitchFamily="34" charset="-122"/>
            </a:endParaRPr>
          </a:p>
          <a:p>
            <a:pPr>
              <a:defRPr/>
            </a:pPr>
            <a:r>
              <a:rPr lang="zh-CN" altLang="en-US" sz="1050" dirty="0">
                <a:solidFill>
                  <a:schemeClr val="accent6">
                    <a:lumMod val="75000"/>
                  </a:schemeClr>
                </a:solidFill>
                <a:latin typeface="微软雅黑" pitchFamily="34" charset="-122"/>
                <a:ea typeface="微软雅黑" pitchFamily="34" charset="-122"/>
              </a:rPr>
              <a:t>委托数量 </a:t>
            </a:r>
            <a:r>
              <a:rPr lang="en-US" altLang="zh-CN" sz="1050" dirty="0">
                <a:solidFill>
                  <a:schemeClr val="accent6">
                    <a:lumMod val="75000"/>
                  </a:schemeClr>
                </a:solidFill>
                <a:latin typeface="微软雅黑" pitchFamily="34" charset="-122"/>
                <a:ea typeface="微软雅黑" pitchFamily="34" charset="-122"/>
              </a:rPr>
              <a:t>= 0</a:t>
            </a:r>
            <a:endParaRPr lang="zh-CN" altLang="en-US" sz="1050" dirty="0">
              <a:solidFill>
                <a:schemeClr val="accent6">
                  <a:lumMod val="7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42007143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8"/>
          <p:cNvSpPr txBox="1">
            <a:spLocks noChangeArrowheads="1"/>
          </p:cNvSpPr>
          <p:nvPr/>
        </p:nvSpPr>
        <p:spPr bwMode="auto">
          <a:xfrm>
            <a:off x="579438" y="260350"/>
            <a:ext cx="7232650"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charset="-122"/>
              </a:defRPr>
            </a:lvl1pPr>
            <a:lvl2pPr>
              <a:defRPr sz="2800">
                <a:solidFill>
                  <a:schemeClr val="tx1"/>
                </a:solidFill>
                <a:latin typeface="Calibri" pitchFamily="34" charset="0"/>
                <a:ea typeface="宋体" charset="-122"/>
              </a:defRPr>
            </a:lvl2pPr>
            <a:lvl3pPr>
              <a:defRPr sz="2400">
                <a:solidFill>
                  <a:schemeClr val="tx1"/>
                </a:solidFill>
                <a:latin typeface="Calibri" pitchFamily="34" charset="0"/>
                <a:ea typeface="宋体" charset="-122"/>
              </a:defRPr>
            </a:lvl3pPr>
            <a:lvl4pPr>
              <a:defRPr sz="2000">
                <a:solidFill>
                  <a:schemeClr val="tx1"/>
                </a:solidFill>
                <a:latin typeface="Calibri" pitchFamily="34" charset="0"/>
                <a:ea typeface="宋体" charset="-122"/>
              </a:defRPr>
            </a:lvl4pPr>
            <a:lvl5pPr>
              <a:defRPr sz="2000">
                <a:solidFill>
                  <a:schemeClr val="tx1"/>
                </a:solidFill>
                <a:latin typeface="Calibri" pitchFamily="34" charset="0"/>
                <a:ea typeface="宋体" charset="-122"/>
              </a:defRPr>
            </a:lvl5pPr>
            <a:lvl6pPr eaLnBrk="0" fontAlgn="base" hangingPunct="0">
              <a:spcAft>
                <a:spcPct val="0"/>
              </a:spcAft>
              <a:buFont typeface="Arial" charset="0"/>
              <a:buChar char="»"/>
              <a:defRPr sz="2000">
                <a:solidFill>
                  <a:schemeClr val="tx1"/>
                </a:solidFill>
                <a:latin typeface="Calibri" pitchFamily="34" charset="0"/>
                <a:ea typeface="宋体" charset="-122"/>
              </a:defRPr>
            </a:lvl6pPr>
            <a:lvl7pPr eaLnBrk="0" fontAlgn="base" hangingPunct="0">
              <a:spcAft>
                <a:spcPct val="0"/>
              </a:spcAft>
              <a:buFont typeface="Arial" charset="0"/>
              <a:buChar char="»"/>
              <a:defRPr sz="2000">
                <a:solidFill>
                  <a:schemeClr val="tx1"/>
                </a:solidFill>
                <a:latin typeface="Calibri" pitchFamily="34" charset="0"/>
                <a:ea typeface="宋体" charset="-122"/>
              </a:defRPr>
            </a:lvl7pPr>
            <a:lvl8pPr eaLnBrk="0" fontAlgn="base" hangingPunct="0">
              <a:spcAft>
                <a:spcPct val="0"/>
              </a:spcAft>
              <a:buFont typeface="Arial" charset="0"/>
              <a:buChar char="»"/>
              <a:defRPr sz="2000">
                <a:solidFill>
                  <a:schemeClr val="tx1"/>
                </a:solidFill>
                <a:latin typeface="Calibri" pitchFamily="34" charset="0"/>
                <a:ea typeface="宋体" charset="-122"/>
              </a:defRPr>
            </a:lvl8pPr>
            <a:lvl9pPr eaLnBrk="0" fontAlgn="base" hangingPunct="0">
              <a:spcAft>
                <a:spcPct val="0"/>
              </a:spcAft>
              <a:buFont typeface="Arial" charset="0"/>
              <a:buChar char="»"/>
              <a:defRPr sz="2000">
                <a:solidFill>
                  <a:schemeClr val="tx1"/>
                </a:solidFill>
                <a:latin typeface="Calibri" pitchFamily="34" charset="0"/>
                <a:ea typeface="宋体" charset="-122"/>
              </a:defRPr>
            </a:lvl9pPr>
          </a:lstStyle>
          <a:p>
            <a:pPr marL="0" lvl="1" indent="-285750" eaLnBrk="1" hangingPunct="1">
              <a:lnSpc>
                <a:spcPct val="120000"/>
              </a:lnSpc>
            </a:pPr>
            <a:r>
              <a:rPr lang="zh-CN" altLang="en-US" b="1" dirty="0">
                <a:solidFill>
                  <a:schemeClr val="bg1"/>
                </a:solidFill>
                <a:latin typeface="微软雅黑" pitchFamily="34" charset="-122"/>
                <a:ea typeface="微软雅黑" pitchFamily="34" charset="-122"/>
              </a:rPr>
              <a:t>模糊转托</a:t>
            </a:r>
            <a:r>
              <a:rPr lang="zh-CN" altLang="en-US" b="1" dirty="0" smtClean="0">
                <a:solidFill>
                  <a:schemeClr val="bg1"/>
                </a:solidFill>
                <a:latin typeface="微软雅黑" pitchFamily="34" charset="-122"/>
                <a:ea typeface="微软雅黑" pitchFamily="34" charset="-122"/>
              </a:rPr>
              <a:t>管案例</a:t>
            </a:r>
            <a:endParaRPr lang="zh-CN" altLang="en-US" b="1" dirty="0">
              <a:solidFill>
                <a:schemeClr val="bg1"/>
              </a:solidFill>
              <a:latin typeface="微软雅黑" pitchFamily="34" charset="-122"/>
              <a:ea typeface="微软雅黑" pitchFamily="34" charset="-122"/>
            </a:endParaRPr>
          </a:p>
        </p:txBody>
      </p:sp>
      <p:sp>
        <p:nvSpPr>
          <p:cNvPr id="8" name="矩形 7"/>
          <p:cNvSpPr/>
          <p:nvPr/>
        </p:nvSpPr>
        <p:spPr>
          <a:xfrm>
            <a:off x="467544" y="971436"/>
            <a:ext cx="3647152" cy="369332"/>
          </a:xfrm>
          <a:prstGeom prst="rect">
            <a:avLst/>
          </a:prstGeom>
        </p:spPr>
        <p:txBody>
          <a:bodyPr wrap="none">
            <a:spAutoFit/>
          </a:bodyPr>
          <a:lstStyle/>
          <a:p>
            <a:r>
              <a:rPr lang="zh-CN" altLang="en-US" dirty="0" smtClean="0">
                <a:latin typeface="微软雅黑" pitchFamily="34" charset="-122"/>
                <a:ea typeface="微软雅黑" pitchFamily="34" charset="-122"/>
              </a:rPr>
              <a:t>日终，</a:t>
            </a:r>
            <a:r>
              <a:rPr lang="zh-CN" altLang="zh-CN" dirty="0" smtClean="0">
                <a:latin typeface="微软雅黑" pitchFamily="34" charset="-122"/>
                <a:ea typeface="微软雅黑" pitchFamily="34" charset="-122"/>
              </a:rPr>
              <a:t>投资者的</a:t>
            </a:r>
            <a:r>
              <a:rPr lang="zh-CN" altLang="zh-CN" dirty="0">
                <a:latin typeface="微软雅黑" pitchFamily="34" charset="-122"/>
                <a:ea typeface="微软雅黑" pitchFamily="34" charset="-122"/>
              </a:rPr>
              <a:t>持股情况将变为：</a:t>
            </a:r>
            <a:endParaRPr lang="zh-CN" altLang="en-US" dirty="0">
              <a:latin typeface="微软雅黑" pitchFamily="34" charset="-122"/>
              <a:ea typeface="微软雅黑" pitchFamily="34" charset="-122"/>
            </a:endParaRPr>
          </a:p>
        </p:txBody>
      </p:sp>
      <p:graphicFrame>
        <p:nvGraphicFramePr>
          <p:cNvPr id="9" name="表格 8"/>
          <p:cNvGraphicFramePr>
            <a:graphicFrameLocks noGrp="1"/>
          </p:cNvGraphicFramePr>
          <p:nvPr>
            <p:extLst>
              <p:ext uri="{D42A27DB-BD31-4B8C-83A1-F6EECF244321}">
                <p14:modId xmlns:p14="http://schemas.microsoft.com/office/powerpoint/2010/main" xmlns="" val="3308838250"/>
              </p:ext>
            </p:extLst>
          </p:nvPr>
        </p:nvGraphicFramePr>
        <p:xfrm>
          <a:off x="179512" y="1556792"/>
          <a:ext cx="8712964" cy="3952128"/>
        </p:xfrm>
        <a:graphic>
          <a:graphicData uri="http://schemas.openxmlformats.org/drawingml/2006/table">
            <a:tbl>
              <a:tblPr firstCol="1" bandRow="1">
                <a:tableStyleId>{5C22544A-7EE6-4342-B048-85BDC9FD1C3A}</a:tableStyleId>
              </a:tblPr>
              <a:tblGrid>
                <a:gridCol w="1432984"/>
                <a:gridCol w="1213330"/>
                <a:gridCol w="1213330"/>
                <a:gridCol w="1213330"/>
                <a:gridCol w="1213330"/>
                <a:gridCol w="1213330"/>
                <a:gridCol w="1213330"/>
              </a:tblGrid>
              <a:tr h="429359">
                <a:tc>
                  <a:txBody>
                    <a:bodyPr/>
                    <a:lstStyle/>
                    <a:p>
                      <a:pPr algn="l">
                        <a:spcAft>
                          <a:spcPts val="0"/>
                        </a:spcAft>
                      </a:pPr>
                      <a:r>
                        <a:rPr lang="zh-CN" sz="1600" kern="0" dirty="0">
                          <a:effectLst/>
                          <a:latin typeface="微软雅黑" pitchFamily="34" charset="-122"/>
                          <a:ea typeface="微软雅黑" pitchFamily="34" charset="-122"/>
                        </a:rPr>
                        <a:t>证券账户</a:t>
                      </a:r>
                      <a:endParaRPr lang="zh-CN" sz="1600" kern="100" dirty="0">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en-US" sz="1400" kern="100" dirty="0">
                          <a:effectLst/>
                          <a:latin typeface="微软雅黑" pitchFamily="34" charset="-122"/>
                          <a:ea typeface="微软雅黑" pitchFamily="34" charset="-122"/>
                        </a:rPr>
                        <a:t>0000000001</a:t>
                      </a:r>
                      <a:endParaRPr lang="zh-CN" sz="1400" kern="100" dirty="0">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en-US" sz="1400" kern="100">
                          <a:effectLst/>
                          <a:latin typeface="微软雅黑" pitchFamily="34" charset="-122"/>
                          <a:ea typeface="微软雅黑" pitchFamily="34" charset="-122"/>
                        </a:rPr>
                        <a:t>0000000001</a:t>
                      </a:r>
                      <a:endParaRPr lang="zh-CN" sz="1400" kern="100">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en-US" sz="1400" kern="100" dirty="0">
                          <a:solidFill>
                            <a:srgbClr val="FF0000"/>
                          </a:solidFill>
                          <a:effectLst/>
                          <a:latin typeface="微软雅黑" pitchFamily="34" charset="-122"/>
                          <a:ea typeface="微软雅黑" pitchFamily="34" charset="-122"/>
                        </a:rPr>
                        <a:t>0000000001</a:t>
                      </a:r>
                      <a:endParaRPr lang="zh-CN" sz="1400" kern="100" dirty="0">
                        <a:solidFill>
                          <a:srgbClr val="FF0000"/>
                        </a:solidFill>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en-US" sz="1400" kern="100">
                          <a:effectLst/>
                          <a:latin typeface="微软雅黑" pitchFamily="34" charset="-122"/>
                          <a:ea typeface="微软雅黑" pitchFamily="34" charset="-122"/>
                        </a:rPr>
                        <a:t>0000000001</a:t>
                      </a:r>
                      <a:endParaRPr lang="zh-CN" sz="1400" kern="100">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en-US" sz="1400" kern="100" dirty="0">
                          <a:solidFill>
                            <a:srgbClr val="FF0000"/>
                          </a:solidFill>
                          <a:effectLst/>
                          <a:latin typeface="微软雅黑" pitchFamily="34" charset="-122"/>
                          <a:ea typeface="微软雅黑" pitchFamily="34" charset="-122"/>
                        </a:rPr>
                        <a:t>0000000001</a:t>
                      </a:r>
                      <a:endParaRPr lang="zh-CN" sz="1400" kern="100" dirty="0">
                        <a:solidFill>
                          <a:srgbClr val="FF0000"/>
                        </a:solidFill>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en-US" sz="1400" kern="100" dirty="0">
                          <a:effectLst/>
                          <a:latin typeface="微软雅黑" pitchFamily="34" charset="-122"/>
                          <a:ea typeface="微软雅黑" pitchFamily="34" charset="-122"/>
                        </a:rPr>
                        <a:t>0000000001</a:t>
                      </a:r>
                      <a:endParaRPr lang="zh-CN" sz="1400" kern="100" dirty="0">
                        <a:effectLst/>
                        <a:latin typeface="微软雅黑" pitchFamily="34" charset="-122"/>
                        <a:ea typeface="微软雅黑" pitchFamily="34" charset="-122"/>
                        <a:cs typeface="Times New Roman"/>
                      </a:endParaRPr>
                    </a:p>
                  </a:txBody>
                  <a:tcPr marL="68580" marR="68580" marT="0" marB="0" anchor="ctr"/>
                </a:tc>
              </a:tr>
              <a:tr h="362226">
                <a:tc>
                  <a:txBody>
                    <a:bodyPr/>
                    <a:lstStyle/>
                    <a:p>
                      <a:pPr algn="l">
                        <a:spcAft>
                          <a:spcPts val="0"/>
                        </a:spcAft>
                      </a:pPr>
                      <a:r>
                        <a:rPr lang="zh-CN" sz="1600" kern="0" dirty="0">
                          <a:effectLst/>
                          <a:latin typeface="微软雅黑" pitchFamily="34" charset="-122"/>
                          <a:ea typeface="微软雅黑" pitchFamily="34" charset="-122"/>
                        </a:rPr>
                        <a:t>证券代码</a:t>
                      </a:r>
                      <a:endParaRPr lang="zh-CN" sz="1600" kern="100" dirty="0">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en-US" sz="1400" kern="0" dirty="0">
                          <a:effectLst/>
                          <a:latin typeface="微软雅黑" pitchFamily="34" charset="-122"/>
                          <a:ea typeface="微软雅黑" pitchFamily="34" charset="-122"/>
                        </a:rPr>
                        <a:t>00004</a:t>
                      </a:r>
                      <a:endParaRPr lang="zh-CN" sz="1400" kern="100" dirty="0">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en-US" sz="1400" kern="0">
                          <a:effectLst/>
                          <a:latin typeface="微软雅黑" pitchFamily="34" charset="-122"/>
                          <a:ea typeface="微软雅黑" pitchFamily="34" charset="-122"/>
                        </a:rPr>
                        <a:t>00004</a:t>
                      </a:r>
                      <a:endParaRPr lang="zh-CN" sz="1400" kern="100">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en-US" sz="1400" kern="0" dirty="0">
                          <a:solidFill>
                            <a:srgbClr val="FF0000"/>
                          </a:solidFill>
                          <a:effectLst/>
                          <a:latin typeface="微软雅黑" pitchFamily="34" charset="-122"/>
                          <a:ea typeface="微软雅黑" pitchFamily="34" charset="-122"/>
                        </a:rPr>
                        <a:t>00004</a:t>
                      </a:r>
                      <a:endParaRPr lang="zh-CN" sz="1400" kern="100" dirty="0">
                        <a:solidFill>
                          <a:srgbClr val="FF0000"/>
                        </a:solidFill>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en-US" sz="1400" kern="0">
                          <a:effectLst/>
                          <a:latin typeface="微软雅黑" pitchFamily="34" charset="-122"/>
                          <a:ea typeface="微软雅黑" pitchFamily="34" charset="-122"/>
                        </a:rPr>
                        <a:t>00011</a:t>
                      </a:r>
                      <a:endParaRPr lang="zh-CN" sz="1400" kern="100">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en-US" sz="1400" kern="0" dirty="0">
                          <a:solidFill>
                            <a:srgbClr val="FF0000"/>
                          </a:solidFill>
                          <a:effectLst/>
                          <a:latin typeface="微软雅黑" pitchFamily="34" charset="-122"/>
                          <a:ea typeface="微软雅黑" pitchFamily="34" charset="-122"/>
                        </a:rPr>
                        <a:t>00011</a:t>
                      </a:r>
                      <a:endParaRPr lang="zh-CN" sz="1400" kern="100" dirty="0">
                        <a:solidFill>
                          <a:srgbClr val="FF0000"/>
                        </a:solidFill>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en-US" sz="1400" kern="0" dirty="0">
                          <a:effectLst/>
                          <a:latin typeface="微软雅黑" pitchFamily="34" charset="-122"/>
                          <a:ea typeface="微软雅黑" pitchFamily="34" charset="-122"/>
                        </a:rPr>
                        <a:t>00011</a:t>
                      </a:r>
                      <a:endParaRPr lang="zh-CN" sz="1400" kern="100" dirty="0">
                        <a:effectLst/>
                        <a:latin typeface="微软雅黑" pitchFamily="34" charset="-122"/>
                        <a:ea typeface="微软雅黑" pitchFamily="34" charset="-122"/>
                        <a:cs typeface="Times New Roman"/>
                      </a:endParaRPr>
                    </a:p>
                  </a:txBody>
                  <a:tcPr marL="68580" marR="68580" marT="0" marB="0" anchor="ctr"/>
                </a:tc>
              </a:tr>
              <a:tr h="362226">
                <a:tc>
                  <a:txBody>
                    <a:bodyPr/>
                    <a:lstStyle/>
                    <a:p>
                      <a:pPr algn="l">
                        <a:spcAft>
                          <a:spcPts val="0"/>
                        </a:spcAft>
                      </a:pPr>
                      <a:r>
                        <a:rPr lang="zh-CN" sz="1600" kern="0" dirty="0">
                          <a:effectLst/>
                          <a:latin typeface="微软雅黑" pitchFamily="34" charset="-122"/>
                          <a:ea typeface="微软雅黑" pitchFamily="34" charset="-122"/>
                        </a:rPr>
                        <a:t>托管单元</a:t>
                      </a:r>
                      <a:endParaRPr lang="zh-CN" sz="1600" kern="100" dirty="0">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en-US" sz="1400" kern="0" dirty="0">
                          <a:effectLst/>
                          <a:latin typeface="微软雅黑" pitchFamily="34" charset="-122"/>
                          <a:ea typeface="微软雅黑" pitchFamily="34" charset="-122"/>
                        </a:rPr>
                        <a:t>000100</a:t>
                      </a:r>
                      <a:endParaRPr lang="zh-CN" sz="1400" kern="100" dirty="0">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en-US" sz="1400" kern="0" dirty="0">
                          <a:effectLst/>
                          <a:latin typeface="微软雅黑" pitchFamily="34" charset="-122"/>
                          <a:ea typeface="微软雅黑" pitchFamily="34" charset="-122"/>
                        </a:rPr>
                        <a:t>000100</a:t>
                      </a:r>
                      <a:endParaRPr lang="zh-CN" sz="1400" kern="100" dirty="0">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en-US" sz="1400" kern="0" dirty="0">
                          <a:solidFill>
                            <a:srgbClr val="FF0000"/>
                          </a:solidFill>
                          <a:effectLst/>
                          <a:latin typeface="微软雅黑" pitchFamily="34" charset="-122"/>
                          <a:ea typeface="微软雅黑" pitchFamily="34" charset="-122"/>
                        </a:rPr>
                        <a:t>000200</a:t>
                      </a:r>
                      <a:endParaRPr lang="zh-CN" sz="1400" kern="100" dirty="0">
                        <a:solidFill>
                          <a:srgbClr val="FF0000"/>
                        </a:solidFill>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en-US" sz="1400" kern="0">
                          <a:effectLst/>
                          <a:latin typeface="微软雅黑" pitchFamily="34" charset="-122"/>
                          <a:ea typeface="微软雅黑" pitchFamily="34" charset="-122"/>
                        </a:rPr>
                        <a:t>000100</a:t>
                      </a:r>
                      <a:endParaRPr lang="zh-CN" sz="1400" kern="100">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en-US" sz="1400" kern="0" dirty="0">
                          <a:solidFill>
                            <a:srgbClr val="FF0000"/>
                          </a:solidFill>
                          <a:effectLst/>
                          <a:latin typeface="微软雅黑" pitchFamily="34" charset="-122"/>
                          <a:ea typeface="微软雅黑" pitchFamily="34" charset="-122"/>
                        </a:rPr>
                        <a:t>000200</a:t>
                      </a:r>
                      <a:endParaRPr lang="zh-CN" sz="1400" kern="100" dirty="0">
                        <a:solidFill>
                          <a:srgbClr val="FF0000"/>
                        </a:solidFill>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en-US" sz="1400" kern="0" dirty="0">
                          <a:effectLst/>
                          <a:latin typeface="微软雅黑" pitchFamily="34" charset="-122"/>
                          <a:ea typeface="微软雅黑" pitchFamily="34" charset="-122"/>
                        </a:rPr>
                        <a:t>000100</a:t>
                      </a:r>
                      <a:endParaRPr lang="zh-CN" sz="1400" kern="100" dirty="0">
                        <a:effectLst/>
                        <a:latin typeface="微软雅黑" pitchFamily="34" charset="-122"/>
                        <a:ea typeface="微软雅黑" pitchFamily="34" charset="-122"/>
                        <a:cs typeface="Times New Roman"/>
                      </a:endParaRPr>
                    </a:p>
                  </a:txBody>
                  <a:tcPr marL="68580" marR="68580" marT="0" marB="0" anchor="ctr"/>
                </a:tc>
              </a:tr>
              <a:tr h="362226">
                <a:tc>
                  <a:txBody>
                    <a:bodyPr/>
                    <a:lstStyle/>
                    <a:p>
                      <a:pPr algn="l">
                        <a:spcAft>
                          <a:spcPts val="0"/>
                        </a:spcAft>
                      </a:pPr>
                      <a:r>
                        <a:rPr lang="zh-CN" sz="1600" kern="0" dirty="0">
                          <a:effectLst/>
                          <a:latin typeface="微软雅黑" pitchFamily="34" charset="-122"/>
                          <a:ea typeface="微软雅黑" pitchFamily="34" charset="-122"/>
                        </a:rPr>
                        <a:t>权益类别</a:t>
                      </a:r>
                      <a:endParaRPr lang="zh-CN" sz="1600" kern="100" dirty="0">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zh-CN" sz="1400" kern="0">
                          <a:effectLst/>
                          <a:latin typeface="微软雅黑" pitchFamily="34" charset="-122"/>
                          <a:ea typeface="微软雅黑" pitchFamily="34" charset="-122"/>
                        </a:rPr>
                        <a:t>　</a:t>
                      </a:r>
                      <a:endParaRPr lang="zh-CN" sz="1400" kern="100">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en-US" sz="1400" kern="0" dirty="0">
                          <a:effectLst/>
                          <a:latin typeface="微软雅黑" pitchFamily="34" charset="-122"/>
                          <a:ea typeface="微软雅黑" pitchFamily="34" charset="-122"/>
                        </a:rPr>
                        <a:t>HG</a:t>
                      </a:r>
                      <a:endParaRPr lang="zh-CN" sz="1400" kern="100" dirty="0">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en-US" sz="1400" kern="0" dirty="0">
                          <a:solidFill>
                            <a:srgbClr val="FF0000"/>
                          </a:solidFill>
                          <a:effectLst/>
                          <a:latin typeface="微软雅黑" pitchFamily="34" charset="-122"/>
                          <a:ea typeface="微软雅黑" pitchFamily="34" charset="-122"/>
                        </a:rPr>
                        <a:t>HG</a:t>
                      </a:r>
                      <a:endParaRPr lang="zh-CN" sz="1400" kern="100" dirty="0">
                        <a:solidFill>
                          <a:srgbClr val="FF0000"/>
                        </a:solidFill>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zh-CN" sz="1400" kern="0">
                          <a:effectLst/>
                          <a:latin typeface="微软雅黑" pitchFamily="34" charset="-122"/>
                          <a:ea typeface="微软雅黑" pitchFamily="34" charset="-122"/>
                        </a:rPr>
                        <a:t>　</a:t>
                      </a:r>
                      <a:endParaRPr lang="zh-CN" sz="1400" kern="100">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zh-CN" sz="1400" kern="0" dirty="0">
                          <a:solidFill>
                            <a:srgbClr val="FF0000"/>
                          </a:solidFill>
                          <a:effectLst/>
                          <a:latin typeface="微软雅黑" pitchFamily="34" charset="-122"/>
                          <a:ea typeface="微软雅黑" pitchFamily="34" charset="-122"/>
                        </a:rPr>
                        <a:t>　</a:t>
                      </a:r>
                      <a:endParaRPr lang="zh-CN" sz="1400" kern="100" dirty="0">
                        <a:solidFill>
                          <a:srgbClr val="FF0000"/>
                        </a:solidFill>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en-US" sz="1400" kern="0" dirty="0">
                          <a:effectLst/>
                          <a:latin typeface="微软雅黑" pitchFamily="34" charset="-122"/>
                          <a:ea typeface="微软雅黑" pitchFamily="34" charset="-122"/>
                        </a:rPr>
                        <a:t>XG</a:t>
                      </a:r>
                      <a:endParaRPr lang="zh-CN" sz="1400" kern="100" dirty="0">
                        <a:effectLst/>
                        <a:latin typeface="微软雅黑" pitchFamily="34" charset="-122"/>
                        <a:ea typeface="微软雅黑" pitchFamily="34" charset="-122"/>
                        <a:cs typeface="Times New Roman"/>
                      </a:endParaRPr>
                    </a:p>
                  </a:txBody>
                  <a:tcPr marL="68580" marR="68580" marT="0" marB="0" anchor="ctr"/>
                </a:tc>
              </a:tr>
              <a:tr h="362226">
                <a:tc>
                  <a:txBody>
                    <a:bodyPr/>
                    <a:lstStyle/>
                    <a:p>
                      <a:pPr algn="l">
                        <a:spcAft>
                          <a:spcPts val="0"/>
                        </a:spcAft>
                      </a:pPr>
                      <a:r>
                        <a:rPr lang="zh-CN" sz="1600" kern="0" dirty="0">
                          <a:effectLst/>
                          <a:latin typeface="微软雅黑" pitchFamily="34" charset="-122"/>
                          <a:ea typeface="微软雅黑" pitchFamily="34" charset="-122"/>
                        </a:rPr>
                        <a:t>权益编号</a:t>
                      </a:r>
                      <a:endParaRPr lang="zh-CN" sz="1600" kern="100" dirty="0">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zh-CN" sz="1400" kern="0">
                          <a:effectLst/>
                          <a:latin typeface="微软雅黑" pitchFamily="34" charset="-122"/>
                          <a:ea typeface="微软雅黑" pitchFamily="34" charset="-122"/>
                        </a:rPr>
                        <a:t>　</a:t>
                      </a:r>
                      <a:endParaRPr lang="zh-CN" sz="1400" kern="100">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en-US" sz="1400" kern="0" dirty="0" smtClean="0">
                          <a:effectLst/>
                          <a:latin typeface="微软雅黑" pitchFamily="34" charset="-122"/>
                          <a:ea typeface="微软雅黑" pitchFamily="34" charset="-122"/>
                        </a:rPr>
                        <a:t>2016040201</a:t>
                      </a:r>
                      <a:endParaRPr lang="zh-CN" sz="1400" kern="100" dirty="0">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en-US" sz="1400" kern="0" dirty="0" smtClean="0">
                          <a:solidFill>
                            <a:srgbClr val="FF0000"/>
                          </a:solidFill>
                          <a:effectLst/>
                          <a:latin typeface="微软雅黑" pitchFamily="34" charset="-122"/>
                          <a:ea typeface="微软雅黑" pitchFamily="34" charset="-122"/>
                        </a:rPr>
                        <a:t>2016040201</a:t>
                      </a:r>
                      <a:endParaRPr lang="zh-CN" sz="1400" kern="100" dirty="0">
                        <a:solidFill>
                          <a:srgbClr val="FF0000"/>
                        </a:solidFill>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zh-CN" sz="1400" kern="0">
                          <a:effectLst/>
                          <a:latin typeface="微软雅黑" pitchFamily="34" charset="-122"/>
                          <a:ea typeface="微软雅黑" pitchFamily="34" charset="-122"/>
                        </a:rPr>
                        <a:t>　</a:t>
                      </a:r>
                      <a:endParaRPr lang="zh-CN" sz="1400" kern="100">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zh-CN" sz="1400" kern="0" dirty="0">
                          <a:solidFill>
                            <a:srgbClr val="FF0000"/>
                          </a:solidFill>
                          <a:effectLst/>
                          <a:latin typeface="微软雅黑" pitchFamily="34" charset="-122"/>
                          <a:ea typeface="微软雅黑" pitchFamily="34" charset="-122"/>
                        </a:rPr>
                        <a:t>　</a:t>
                      </a:r>
                      <a:endParaRPr lang="zh-CN" sz="1400" kern="100" dirty="0">
                        <a:solidFill>
                          <a:srgbClr val="FF0000"/>
                        </a:solidFill>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en-US" sz="1400" kern="0" dirty="0" smtClean="0">
                          <a:effectLst/>
                          <a:latin typeface="微软雅黑" pitchFamily="34" charset="-122"/>
                          <a:ea typeface="微软雅黑" pitchFamily="34" charset="-122"/>
                        </a:rPr>
                        <a:t>2016040201</a:t>
                      </a:r>
                      <a:endParaRPr lang="zh-CN" sz="1400" kern="100" dirty="0">
                        <a:effectLst/>
                        <a:latin typeface="微软雅黑" pitchFamily="34" charset="-122"/>
                        <a:ea typeface="微软雅黑" pitchFamily="34" charset="-122"/>
                        <a:cs typeface="Times New Roman"/>
                      </a:endParaRPr>
                    </a:p>
                  </a:txBody>
                  <a:tcPr marL="68580" marR="68580" marT="0" marB="0" anchor="ctr"/>
                </a:tc>
              </a:tr>
              <a:tr h="362226">
                <a:tc>
                  <a:txBody>
                    <a:bodyPr/>
                    <a:lstStyle/>
                    <a:p>
                      <a:pPr algn="l">
                        <a:spcAft>
                          <a:spcPts val="0"/>
                        </a:spcAft>
                      </a:pPr>
                      <a:r>
                        <a:rPr lang="zh-CN" sz="1600" kern="0" dirty="0">
                          <a:effectLst/>
                          <a:latin typeface="微软雅黑" pitchFamily="34" charset="-122"/>
                          <a:ea typeface="微软雅黑" pitchFamily="34" charset="-122"/>
                        </a:rPr>
                        <a:t>可用股数</a:t>
                      </a:r>
                      <a:endParaRPr lang="zh-CN" sz="1600" kern="100" dirty="0">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en-US" sz="1400" kern="0">
                          <a:effectLst/>
                          <a:latin typeface="微软雅黑" pitchFamily="34" charset="-122"/>
                          <a:ea typeface="微软雅黑" pitchFamily="34" charset="-122"/>
                        </a:rPr>
                        <a:t>10000</a:t>
                      </a:r>
                      <a:endParaRPr lang="zh-CN" sz="1400" kern="100">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en-US" sz="1400" kern="0" dirty="0">
                          <a:solidFill>
                            <a:srgbClr val="FF0000"/>
                          </a:solidFill>
                          <a:effectLst/>
                          <a:latin typeface="微软雅黑" pitchFamily="34" charset="-122"/>
                          <a:ea typeface="微软雅黑" pitchFamily="34" charset="-122"/>
                        </a:rPr>
                        <a:t>0</a:t>
                      </a:r>
                      <a:endParaRPr lang="zh-CN" sz="1400" kern="100" dirty="0">
                        <a:solidFill>
                          <a:srgbClr val="FF0000"/>
                        </a:solidFill>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en-US" sz="1400" kern="0" dirty="0">
                          <a:solidFill>
                            <a:srgbClr val="FF0000"/>
                          </a:solidFill>
                          <a:effectLst/>
                          <a:latin typeface="微软雅黑" pitchFamily="34" charset="-122"/>
                          <a:ea typeface="微软雅黑" pitchFamily="34" charset="-122"/>
                        </a:rPr>
                        <a:t>10000</a:t>
                      </a:r>
                      <a:endParaRPr lang="zh-CN" sz="1400" kern="100" dirty="0">
                        <a:solidFill>
                          <a:srgbClr val="FF0000"/>
                        </a:solidFill>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en-US" sz="1400" kern="0" dirty="0">
                          <a:solidFill>
                            <a:srgbClr val="FF0000"/>
                          </a:solidFill>
                          <a:effectLst/>
                          <a:latin typeface="微软雅黑" pitchFamily="34" charset="-122"/>
                          <a:ea typeface="微软雅黑" pitchFamily="34" charset="-122"/>
                        </a:rPr>
                        <a:t>0</a:t>
                      </a:r>
                      <a:endParaRPr lang="zh-CN" sz="1400" kern="100" dirty="0">
                        <a:solidFill>
                          <a:srgbClr val="FF0000"/>
                        </a:solidFill>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en-US" sz="1400" kern="0" dirty="0">
                          <a:solidFill>
                            <a:srgbClr val="FF0000"/>
                          </a:solidFill>
                          <a:effectLst/>
                          <a:latin typeface="微软雅黑" pitchFamily="34" charset="-122"/>
                          <a:ea typeface="微软雅黑" pitchFamily="34" charset="-122"/>
                        </a:rPr>
                        <a:t>10000</a:t>
                      </a:r>
                      <a:endParaRPr lang="zh-CN" sz="1400" kern="100" dirty="0">
                        <a:solidFill>
                          <a:srgbClr val="FF0000"/>
                        </a:solidFill>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en-US" sz="1400" kern="0" dirty="0">
                          <a:effectLst/>
                          <a:latin typeface="微软雅黑" pitchFamily="34" charset="-122"/>
                          <a:ea typeface="微软雅黑" pitchFamily="34" charset="-122"/>
                        </a:rPr>
                        <a:t>10000</a:t>
                      </a:r>
                      <a:endParaRPr lang="zh-CN" sz="1400" kern="100" dirty="0">
                        <a:effectLst/>
                        <a:latin typeface="微软雅黑" pitchFamily="34" charset="-122"/>
                        <a:ea typeface="微软雅黑" pitchFamily="34" charset="-122"/>
                        <a:cs typeface="Times New Roman"/>
                      </a:endParaRPr>
                    </a:p>
                  </a:txBody>
                  <a:tcPr marL="68580" marR="68580" marT="0" marB="0" anchor="ctr"/>
                </a:tc>
              </a:tr>
              <a:tr h="362226">
                <a:tc>
                  <a:txBody>
                    <a:bodyPr/>
                    <a:lstStyle/>
                    <a:p>
                      <a:pPr algn="l">
                        <a:spcAft>
                          <a:spcPts val="0"/>
                        </a:spcAft>
                      </a:pPr>
                      <a:r>
                        <a:rPr lang="zh-CN" sz="1600" kern="0" dirty="0">
                          <a:effectLst/>
                          <a:latin typeface="微软雅黑" pitchFamily="34" charset="-122"/>
                          <a:ea typeface="微软雅黑" pitchFamily="34" charset="-122"/>
                        </a:rPr>
                        <a:t>冻结数量</a:t>
                      </a:r>
                      <a:endParaRPr lang="zh-CN" sz="1600" kern="100" dirty="0">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en-US" sz="1400" kern="0">
                          <a:effectLst/>
                          <a:latin typeface="微软雅黑" pitchFamily="34" charset="-122"/>
                          <a:ea typeface="微软雅黑" pitchFamily="34" charset="-122"/>
                        </a:rPr>
                        <a:t>500</a:t>
                      </a:r>
                      <a:endParaRPr lang="zh-CN" sz="1400" kern="100">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zh-CN" sz="1400" kern="0">
                          <a:effectLst/>
                          <a:latin typeface="微软雅黑" pitchFamily="34" charset="-122"/>
                          <a:ea typeface="微软雅黑" pitchFamily="34" charset="-122"/>
                        </a:rPr>
                        <a:t>　</a:t>
                      </a:r>
                      <a:endParaRPr lang="zh-CN" sz="1400" kern="100">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zh-CN" sz="1400" kern="0" dirty="0">
                          <a:effectLst/>
                          <a:latin typeface="微软雅黑" pitchFamily="34" charset="-122"/>
                          <a:ea typeface="微软雅黑" pitchFamily="34" charset="-122"/>
                        </a:rPr>
                        <a:t>　</a:t>
                      </a:r>
                      <a:endParaRPr lang="zh-CN" sz="1400" kern="100" dirty="0">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zh-CN" sz="1400" kern="0">
                          <a:effectLst/>
                          <a:latin typeface="微软雅黑" pitchFamily="34" charset="-122"/>
                          <a:ea typeface="微软雅黑" pitchFamily="34" charset="-122"/>
                        </a:rPr>
                        <a:t>　</a:t>
                      </a:r>
                      <a:endParaRPr lang="zh-CN" sz="1400" kern="100">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zh-CN" sz="1400" kern="0">
                          <a:effectLst/>
                          <a:latin typeface="微软雅黑" pitchFamily="34" charset="-122"/>
                          <a:ea typeface="微软雅黑" pitchFamily="34" charset="-122"/>
                        </a:rPr>
                        <a:t>　</a:t>
                      </a:r>
                      <a:endParaRPr lang="zh-CN" sz="1400" kern="100">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zh-CN" sz="1400" kern="0" dirty="0">
                          <a:effectLst/>
                          <a:latin typeface="微软雅黑" pitchFamily="34" charset="-122"/>
                          <a:ea typeface="微软雅黑" pitchFamily="34" charset="-122"/>
                        </a:rPr>
                        <a:t>　</a:t>
                      </a:r>
                      <a:endParaRPr lang="zh-CN" sz="1400" kern="100" dirty="0">
                        <a:effectLst/>
                        <a:latin typeface="微软雅黑" pitchFamily="34" charset="-122"/>
                        <a:ea typeface="微软雅黑" pitchFamily="34" charset="-122"/>
                        <a:cs typeface="Times New Roman"/>
                      </a:endParaRPr>
                    </a:p>
                  </a:txBody>
                  <a:tcPr marL="68580" marR="68580" marT="0" marB="0" anchor="ctr"/>
                </a:tc>
              </a:tr>
              <a:tr h="490696">
                <a:tc>
                  <a:txBody>
                    <a:bodyPr/>
                    <a:lstStyle/>
                    <a:p>
                      <a:pPr algn="l">
                        <a:spcAft>
                          <a:spcPts val="0"/>
                        </a:spcAft>
                      </a:pPr>
                      <a:r>
                        <a:rPr lang="zh-CN" sz="1600" kern="0" dirty="0">
                          <a:effectLst/>
                          <a:latin typeface="微软雅黑" pitchFamily="34" charset="-122"/>
                          <a:ea typeface="微软雅黑" pitchFamily="34" charset="-122"/>
                        </a:rPr>
                        <a:t>卖出在途数量</a:t>
                      </a:r>
                      <a:endParaRPr lang="zh-CN" sz="1600" kern="100" dirty="0">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en-US" sz="1400" kern="0">
                          <a:effectLst/>
                          <a:latin typeface="微软雅黑" pitchFamily="34" charset="-122"/>
                          <a:ea typeface="微软雅黑" pitchFamily="34" charset="-122"/>
                        </a:rPr>
                        <a:t>500</a:t>
                      </a:r>
                      <a:endParaRPr lang="zh-CN" sz="1400" kern="100">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zh-CN" sz="1400" kern="0">
                          <a:effectLst/>
                          <a:latin typeface="微软雅黑" pitchFamily="34" charset="-122"/>
                          <a:ea typeface="微软雅黑" pitchFamily="34" charset="-122"/>
                        </a:rPr>
                        <a:t>　</a:t>
                      </a:r>
                      <a:endParaRPr lang="zh-CN" sz="1400" kern="100">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zh-CN" sz="1400" kern="0" dirty="0">
                          <a:effectLst/>
                          <a:latin typeface="微软雅黑" pitchFamily="34" charset="-122"/>
                          <a:ea typeface="微软雅黑" pitchFamily="34" charset="-122"/>
                        </a:rPr>
                        <a:t>　</a:t>
                      </a:r>
                      <a:endParaRPr lang="zh-CN" sz="1400" kern="100" dirty="0">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zh-CN" sz="1400" kern="0" dirty="0">
                          <a:effectLst/>
                          <a:latin typeface="微软雅黑" pitchFamily="34" charset="-122"/>
                          <a:ea typeface="微软雅黑" pitchFamily="34" charset="-122"/>
                        </a:rPr>
                        <a:t>　</a:t>
                      </a:r>
                      <a:endParaRPr lang="zh-CN" sz="1400" kern="100" dirty="0">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zh-CN" sz="1400" kern="0">
                          <a:effectLst/>
                          <a:latin typeface="微软雅黑" pitchFamily="34" charset="-122"/>
                          <a:ea typeface="微软雅黑" pitchFamily="34" charset="-122"/>
                        </a:rPr>
                        <a:t>　</a:t>
                      </a:r>
                      <a:endParaRPr lang="zh-CN" sz="1400" kern="100">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zh-CN" sz="1400" kern="0" dirty="0">
                          <a:effectLst/>
                          <a:latin typeface="微软雅黑" pitchFamily="34" charset="-122"/>
                          <a:ea typeface="微软雅黑" pitchFamily="34" charset="-122"/>
                        </a:rPr>
                        <a:t>　</a:t>
                      </a:r>
                      <a:endParaRPr lang="zh-CN" sz="1400" kern="100" dirty="0">
                        <a:effectLst/>
                        <a:latin typeface="微软雅黑" pitchFamily="34" charset="-122"/>
                        <a:ea typeface="微软雅黑" pitchFamily="34" charset="-122"/>
                        <a:cs typeface="Times New Roman"/>
                      </a:endParaRPr>
                    </a:p>
                  </a:txBody>
                  <a:tcPr marL="68580" marR="68580" marT="0" marB="0" anchor="ctr"/>
                </a:tc>
              </a:tr>
              <a:tr h="858717">
                <a:tc>
                  <a:txBody>
                    <a:bodyPr/>
                    <a:lstStyle/>
                    <a:p>
                      <a:pPr algn="l">
                        <a:spcAft>
                          <a:spcPts val="0"/>
                        </a:spcAft>
                      </a:pPr>
                      <a:r>
                        <a:rPr lang="zh-CN" sz="1600" kern="0" dirty="0">
                          <a:effectLst/>
                          <a:latin typeface="微软雅黑" pitchFamily="34" charset="-122"/>
                          <a:ea typeface="微软雅黑" pitchFamily="34" charset="-122"/>
                        </a:rPr>
                        <a:t>备注</a:t>
                      </a:r>
                      <a:endParaRPr lang="zh-CN" sz="1600" kern="100" dirty="0">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zh-CN" sz="1400" kern="0" dirty="0">
                          <a:effectLst/>
                          <a:latin typeface="微软雅黑" pitchFamily="34" charset="-122"/>
                          <a:ea typeface="微软雅黑" pitchFamily="34" charset="-122"/>
                        </a:rPr>
                        <a:t>有在途和冻结，</a:t>
                      </a:r>
                      <a:r>
                        <a:rPr lang="zh-CN" sz="1400" kern="0" dirty="0" smtClean="0">
                          <a:effectLst/>
                          <a:latin typeface="微软雅黑" pitchFamily="34" charset="-122"/>
                          <a:ea typeface="微软雅黑" pitchFamily="34" charset="-122"/>
                        </a:rPr>
                        <a:t>不</a:t>
                      </a:r>
                      <a:r>
                        <a:rPr lang="zh-CN" altLang="en-US" sz="1400" kern="0" dirty="0" smtClean="0">
                          <a:effectLst/>
                          <a:latin typeface="微软雅黑" pitchFamily="34" charset="-122"/>
                          <a:ea typeface="微软雅黑" pitchFamily="34" charset="-122"/>
                        </a:rPr>
                        <a:t>能</a:t>
                      </a:r>
                      <a:r>
                        <a:rPr lang="zh-CN" sz="1400" kern="0" dirty="0" smtClean="0">
                          <a:effectLst/>
                          <a:latin typeface="微软雅黑" pitchFamily="34" charset="-122"/>
                          <a:ea typeface="微软雅黑" pitchFamily="34" charset="-122"/>
                        </a:rPr>
                        <a:t>进行</a:t>
                      </a:r>
                      <a:r>
                        <a:rPr lang="zh-CN" sz="1400" kern="0" dirty="0">
                          <a:effectLst/>
                          <a:latin typeface="微软雅黑" pitchFamily="34" charset="-122"/>
                          <a:ea typeface="微软雅黑" pitchFamily="34" charset="-122"/>
                        </a:rPr>
                        <a:t>转托管</a:t>
                      </a:r>
                      <a:endParaRPr lang="zh-CN" sz="1400" kern="100" dirty="0">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zh-CN" altLang="en-US" sz="1400" kern="0" dirty="0" smtClean="0">
                          <a:effectLst/>
                          <a:latin typeface="微软雅黑" pitchFamily="34" charset="-122"/>
                          <a:ea typeface="微软雅黑" pitchFamily="34" charset="-122"/>
                        </a:rPr>
                        <a:t>权益</a:t>
                      </a:r>
                      <a:r>
                        <a:rPr lang="zh-CN" sz="1400" kern="0" dirty="0" smtClean="0">
                          <a:effectLst/>
                          <a:latin typeface="微软雅黑" pitchFamily="34" charset="-122"/>
                          <a:ea typeface="微软雅黑" pitchFamily="34" charset="-122"/>
                        </a:rPr>
                        <a:t>可</a:t>
                      </a:r>
                      <a:r>
                        <a:rPr lang="zh-CN" sz="1400" kern="0" dirty="0">
                          <a:effectLst/>
                          <a:latin typeface="微软雅黑" pitchFamily="34" charset="-122"/>
                          <a:ea typeface="微软雅黑" pitchFamily="34" charset="-122"/>
                        </a:rPr>
                        <a:t>转托管，全部转出</a:t>
                      </a:r>
                      <a:endParaRPr lang="zh-CN" sz="1400" kern="100" dirty="0">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zh-CN" sz="1400" kern="0">
                          <a:effectLst/>
                          <a:latin typeface="微软雅黑" pitchFamily="34" charset="-122"/>
                          <a:ea typeface="微软雅黑" pitchFamily="34" charset="-122"/>
                        </a:rPr>
                        <a:t>　</a:t>
                      </a:r>
                      <a:endParaRPr lang="zh-CN" sz="1400" kern="100">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zh-CN" altLang="en-US" sz="1400" kern="0" dirty="0" smtClean="0">
                          <a:effectLst/>
                          <a:latin typeface="微软雅黑" pitchFamily="34" charset="-122"/>
                          <a:ea typeface="微软雅黑" pitchFamily="34" charset="-122"/>
                        </a:rPr>
                        <a:t>证券无在途或冻结，</a:t>
                      </a:r>
                      <a:r>
                        <a:rPr lang="zh-CN" sz="1400" kern="0" dirty="0" smtClean="0">
                          <a:effectLst/>
                          <a:latin typeface="微软雅黑" pitchFamily="34" charset="-122"/>
                          <a:ea typeface="微软雅黑" pitchFamily="34" charset="-122"/>
                        </a:rPr>
                        <a:t>全部</a:t>
                      </a:r>
                      <a:r>
                        <a:rPr lang="zh-CN" sz="1400" kern="0" dirty="0">
                          <a:effectLst/>
                          <a:latin typeface="微软雅黑" pitchFamily="34" charset="-122"/>
                          <a:ea typeface="微软雅黑" pitchFamily="34" charset="-122"/>
                        </a:rPr>
                        <a:t>转出</a:t>
                      </a:r>
                      <a:endParaRPr lang="zh-CN" sz="1400" kern="100" dirty="0">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zh-CN" sz="1400" kern="0" dirty="0">
                          <a:effectLst/>
                          <a:latin typeface="微软雅黑" pitchFamily="34" charset="-122"/>
                          <a:ea typeface="微软雅黑" pitchFamily="34" charset="-122"/>
                        </a:rPr>
                        <a:t>　</a:t>
                      </a:r>
                      <a:endParaRPr lang="zh-CN" sz="1400" kern="100" dirty="0">
                        <a:effectLst/>
                        <a:latin typeface="微软雅黑" pitchFamily="34" charset="-122"/>
                        <a:ea typeface="微软雅黑" pitchFamily="34" charset="-122"/>
                        <a:cs typeface="Times New Roman"/>
                      </a:endParaRPr>
                    </a:p>
                  </a:txBody>
                  <a:tcPr marL="68580" marR="68580" marT="0" marB="0" anchor="ctr"/>
                </a:tc>
                <a:tc>
                  <a:txBody>
                    <a:bodyPr/>
                    <a:lstStyle/>
                    <a:p>
                      <a:pPr algn="l">
                        <a:spcAft>
                          <a:spcPts val="0"/>
                        </a:spcAft>
                      </a:pPr>
                      <a:r>
                        <a:rPr lang="en-US" sz="1400" kern="0" dirty="0" smtClean="0">
                          <a:effectLst/>
                          <a:latin typeface="微软雅黑" pitchFamily="34" charset="-122"/>
                          <a:ea typeface="微软雅黑" pitchFamily="34" charset="-122"/>
                        </a:rPr>
                        <a:t>XG</a:t>
                      </a:r>
                      <a:r>
                        <a:rPr lang="zh-CN" altLang="en-US" sz="1400" kern="0" dirty="0" smtClean="0">
                          <a:effectLst/>
                          <a:latin typeface="微软雅黑" pitchFamily="34" charset="-122"/>
                          <a:ea typeface="微软雅黑" pitchFamily="34" charset="-122"/>
                        </a:rPr>
                        <a:t>权益类别</a:t>
                      </a:r>
                      <a:r>
                        <a:rPr lang="zh-CN" sz="1400" kern="0" dirty="0" smtClean="0">
                          <a:effectLst/>
                          <a:latin typeface="微软雅黑" pitchFamily="34" charset="-122"/>
                          <a:ea typeface="微软雅黑" pitchFamily="34" charset="-122"/>
                        </a:rPr>
                        <a:t>不可</a:t>
                      </a:r>
                      <a:r>
                        <a:rPr lang="zh-CN" sz="1400" kern="0" dirty="0">
                          <a:effectLst/>
                          <a:latin typeface="微软雅黑" pitchFamily="34" charset="-122"/>
                          <a:ea typeface="微软雅黑" pitchFamily="34" charset="-122"/>
                        </a:rPr>
                        <a:t>转托管</a:t>
                      </a:r>
                      <a:r>
                        <a:rPr lang="zh-CN" sz="1400" kern="0" dirty="0" smtClean="0">
                          <a:effectLst/>
                          <a:latin typeface="微软雅黑" pitchFamily="34" charset="-122"/>
                          <a:ea typeface="微软雅黑" pitchFamily="34" charset="-122"/>
                        </a:rPr>
                        <a:t>，</a:t>
                      </a:r>
                      <a:r>
                        <a:rPr lang="zh-CN" altLang="en-US" sz="1400" kern="0" dirty="0" smtClean="0">
                          <a:effectLst/>
                          <a:latin typeface="微软雅黑" pitchFamily="34" charset="-122"/>
                          <a:ea typeface="微软雅黑" pitchFamily="34" charset="-122"/>
                        </a:rPr>
                        <a:t>不能进行转托管</a:t>
                      </a:r>
                      <a:endParaRPr lang="zh-CN" sz="1400" kern="100" dirty="0">
                        <a:effectLst/>
                        <a:latin typeface="微软雅黑" pitchFamily="34" charset="-122"/>
                        <a:ea typeface="微软雅黑" pitchFamily="34" charset="-122"/>
                        <a:cs typeface="Times New Roman"/>
                      </a:endParaRPr>
                    </a:p>
                  </a:txBody>
                  <a:tcPr marL="68580" marR="68580" marT="0" marB="0" anchor="ctr"/>
                </a:tc>
              </a:tr>
            </a:tbl>
          </a:graphicData>
        </a:graphic>
      </p:graphicFrame>
    </p:spTree>
    <p:extLst>
      <p:ext uri="{BB962C8B-B14F-4D97-AF65-F5344CB8AC3E}">
        <p14:creationId xmlns:p14="http://schemas.microsoft.com/office/powerpoint/2010/main" xmlns="" val="11018799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8"/>
          <p:cNvSpPr txBox="1">
            <a:spLocks noChangeArrowheads="1"/>
          </p:cNvSpPr>
          <p:nvPr/>
        </p:nvSpPr>
        <p:spPr bwMode="auto">
          <a:xfrm>
            <a:off x="579438" y="260350"/>
            <a:ext cx="7232650"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charset="-122"/>
              </a:defRPr>
            </a:lvl1pPr>
            <a:lvl2pPr>
              <a:defRPr sz="2800">
                <a:solidFill>
                  <a:schemeClr val="tx1"/>
                </a:solidFill>
                <a:latin typeface="Calibri" pitchFamily="34" charset="0"/>
                <a:ea typeface="宋体" charset="-122"/>
              </a:defRPr>
            </a:lvl2pPr>
            <a:lvl3pPr>
              <a:defRPr sz="2400">
                <a:solidFill>
                  <a:schemeClr val="tx1"/>
                </a:solidFill>
                <a:latin typeface="Calibri" pitchFamily="34" charset="0"/>
                <a:ea typeface="宋体" charset="-122"/>
              </a:defRPr>
            </a:lvl3pPr>
            <a:lvl4pPr>
              <a:defRPr sz="2000">
                <a:solidFill>
                  <a:schemeClr val="tx1"/>
                </a:solidFill>
                <a:latin typeface="Calibri" pitchFamily="34" charset="0"/>
                <a:ea typeface="宋体" charset="-122"/>
              </a:defRPr>
            </a:lvl4pPr>
            <a:lvl5pPr>
              <a:defRPr sz="2000">
                <a:solidFill>
                  <a:schemeClr val="tx1"/>
                </a:solidFill>
                <a:latin typeface="Calibri" pitchFamily="34" charset="0"/>
                <a:ea typeface="宋体" charset="-122"/>
              </a:defRPr>
            </a:lvl5pPr>
            <a:lvl6pPr eaLnBrk="0" fontAlgn="base" hangingPunct="0">
              <a:spcAft>
                <a:spcPct val="0"/>
              </a:spcAft>
              <a:buFont typeface="Arial" charset="0"/>
              <a:buChar char="»"/>
              <a:defRPr sz="2000">
                <a:solidFill>
                  <a:schemeClr val="tx1"/>
                </a:solidFill>
                <a:latin typeface="Calibri" pitchFamily="34" charset="0"/>
                <a:ea typeface="宋体" charset="-122"/>
              </a:defRPr>
            </a:lvl6pPr>
            <a:lvl7pPr eaLnBrk="0" fontAlgn="base" hangingPunct="0">
              <a:spcAft>
                <a:spcPct val="0"/>
              </a:spcAft>
              <a:buFont typeface="Arial" charset="0"/>
              <a:buChar char="»"/>
              <a:defRPr sz="2000">
                <a:solidFill>
                  <a:schemeClr val="tx1"/>
                </a:solidFill>
                <a:latin typeface="Calibri" pitchFamily="34" charset="0"/>
                <a:ea typeface="宋体" charset="-122"/>
              </a:defRPr>
            </a:lvl7pPr>
            <a:lvl8pPr eaLnBrk="0" fontAlgn="base" hangingPunct="0">
              <a:spcAft>
                <a:spcPct val="0"/>
              </a:spcAft>
              <a:buFont typeface="Arial" charset="0"/>
              <a:buChar char="»"/>
              <a:defRPr sz="2000">
                <a:solidFill>
                  <a:schemeClr val="tx1"/>
                </a:solidFill>
                <a:latin typeface="Calibri" pitchFamily="34" charset="0"/>
                <a:ea typeface="宋体" charset="-122"/>
              </a:defRPr>
            </a:lvl8pPr>
            <a:lvl9pPr eaLnBrk="0" fontAlgn="base" hangingPunct="0">
              <a:spcAft>
                <a:spcPct val="0"/>
              </a:spcAft>
              <a:buFont typeface="Arial" charset="0"/>
              <a:buChar char="»"/>
              <a:defRPr sz="2000">
                <a:solidFill>
                  <a:schemeClr val="tx1"/>
                </a:solidFill>
                <a:latin typeface="Calibri" pitchFamily="34" charset="0"/>
                <a:ea typeface="宋体" charset="-122"/>
              </a:defRPr>
            </a:lvl9pPr>
          </a:lstStyle>
          <a:p>
            <a:pPr marL="0" lvl="1" indent="-285750" eaLnBrk="1" hangingPunct="1">
              <a:lnSpc>
                <a:spcPct val="120000"/>
              </a:lnSpc>
            </a:pPr>
            <a:r>
              <a:rPr lang="zh-CN" altLang="en-US" b="1" dirty="0" smtClean="0">
                <a:solidFill>
                  <a:schemeClr val="bg1"/>
                </a:solidFill>
                <a:latin typeface="微软雅黑" pitchFamily="34" charset="-122"/>
                <a:ea typeface="微软雅黑" pitchFamily="34" charset="-122"/>
              </a:rPr>
              <a:t>模糊转托管注意</a:t>
            </a:r>
            <a:r>
              <a:rPr lang="zh-CN" altLang="en-US" b="1" dirty="0">
                <a:solidFill>
                  <a:schemeClr val="bg1"/>
                </a:solidFill>
                <a:latin typeface="微软雅黑" pitchFamily="34" charset="-122"/>
                <a:ea typeface="微软雅黑" pitchFamily="34" charset="-122"/>
              </a:rPr>
              <a:t>事项</a:t>
            </a:r>
          </a:p>
        </p:txBody>
      </p:sp>
      <p:sp>
        <p:nvSpPr>
          <p:cNvPr id="11270" name="矩形 1"/>
          <p:cNvSpPr>
            <a:spLocks noChangeArrowheads="1"/>
          </p:cNvSpPr>
          <p:nvPr/>
        </p:nvSpPr>
        <p:spPr bwMode="auto">
          <a:xfrm>
            <a:off x="579438" y="1052736"/>
            <a:ext cx="5504730" cy="4247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4450" lvl="1">
              <a:lnSpc>
                <a:spcPct val="150000"/>
              </a:lnSpc>
              <a:buClr>
                <a:srgbClr val="FF0000"/>
              </a:buClr>
            </a:pPr>
            <a:r>
              <a:rPr lang="zh-CN" altLang="en-US" b="1" dirty="0">
                <a:latin typeface="微软雅黑" pitchFamily="34" charset="-122"/>
                <a:ea typeface="微软雅黑" pitchFamily="34" charset="-122"/>
              </a:rPr>
              <a:t>模糊转托管：</a:t>
            </a:r>
            <a:endParaRPr lang="en-US" altLang="zh-CN" b="1" dirty="0">
              <a:latin typeface="微软雅黑" pitchFamily="34" charset="-122"/>
              <a:ea typeface="微软雅黑" pitchFamily="34" charset="-122"/>
            </a:endParaRPr>
          </a:p>
          <a:p>
            <a:pPr marL="44450" lvl="1">
              <a:lnSpc>
                <a:spcPct val="150000"/>
              </a:lnSpc>
              <a:buClr>
                <a:srgbClr val="FF0000"/>
              </a:buClr>
            </a:pPr>
            <a:r>
              <a:rPr lang="zh-CN" altLang="en-US" dirty="0">
                <a:latin typeface="微软雅黑" pitchFamily="34" charset="-122"/>
                <a:ea typeface="微软雅黑" pitchFamily="34" charset="-122"/>
              </a:rPr>
              <a:t>为方便投资者进行账户下所有证券进行转托管，提供模糊转托管申报，可将投资者在该托管单元上所有证券和权益转</a:t>
            </a:r>
            <a:r>
              <a:rPr lang="zh-CN" altLang="en-US" dirty="0" smtClean="0">
                <a:latin typeface="微软雅黑" pitchFamily="34" charset="-122"/>
                <a:ea typeface="微软雅黑" pitchFamily="34" charset="-122"/>
              </a:rPr>
              <a:t>出。</a:t>
            </a:r>
            <a:endParaRPr lang="en-US" altLang="zh-CN" dirty="0" smtClean="0">
              <a:latin typeface="微软雅黑" pitchFamily="34" charset="-122"/>
              <a:ea typeface="微软雅黑" pitchFamily="34" charset="-122"/>
            </a:endParaRPr>
          </a:p>
          <a:p>
            <a:pPr marL="44450" lvl="1">
              <a:lnSpc>
                <a:spcPct val="150000"/>
              </a:lnSpc>
              <a:buClr>
                <a:srgbClr val="FF0000"/>
              </a:buClr>
            </a:pPr>
            <a:endParaRPr lang="en-US" altLang="zh-CN" dirty="0" smtClean="0">
              <a:latin typeface="微软雅黑" pitchFamily="34" charset="-122"/>
              <a:ea typeface="微软雅黑" pitchFamily="34" charset="-122"/>
            </a:endParaRPr>
          </a:p>
          <a:p>
            <a:pPr marL="44450" lvl="1">
              <a:lnSpc>
                <a:spcPct val="150000"/>
              </a:lnSpc>
              <a:buClr>
                <a:srgbClr val="FF0000"/>
              </a:buClr>
            </a:pPr>
            <a:r>
              <a:rPr lang="en-US" altLang="zh-CN" dirty="0" smtClean="0">
                <a:latin typeface="微软雅黑" pitchFamily="34" charset="-122"/>
                <a:ea typeface="微软雅黑" pitchFamily="34" charset="-122"/>
              </a:rPr>
              <a:t>1.</a:t>
            </a:r>
            <a:r>
              <a:rPr lang="zh-CN" altLang="en-US" dirty="0" smtClean="0">
                <a:latin typeface="微软雅黑" pitchFamily="34" charset="-122"/>
                <a:ea typeface="微软雅黑" pitchFamily="34" charset="-122"/>
              </a:rPr>
              <a:t>当</a:t>
            </a:r>
            <a:r>
              <a:rPr lang="zh-CN" altLang="en-US" dirty="0">
                <a:latin typeface="微软雅黑" pitchFamily="34" charset="-122"/>
                <a:ea typeface="微软雅黑" pitchFamily="34" charset="-122"/>
              </a:rPr>
              <a:t>申报模糊转托管时，证券代码、权益类别、权益编号、上市状态和股份性质都应为空，委托数量为</a:t>
            </a:r>
            <a:r>
              <a:rPr lang="en-US" altLang="zh-CN" dirty="0">
                <a:latin typeface="微软雅黑" pitchFamily="34" charset="-122"/>
                <a:ea typeface="微软雅黑" pitchFamily="34" charset="-122"/>
              </a:rPr>
              <a:t>0</a:t>
            </a:r>
            <a:r>
              <a:rPr lang="zh-CN" altLang="en-US" dirty="0" smtClean="0">
                <a:latin typeface="微软雅黑" pitchFamily="34" charset="-122"/>
                <a:ea typeface="微软雅黑" pitchFamily="34" charset="-122"/>
              </a:rPr>
              <a:t>。</a:t>
            </a:r>
            <a:endParaRPr lang="en-US" altLang="zh-CN" dirty="0">
              <a:latin typeface="微软雅黑" pitchFamily="34" charset="-122"/>
              <a:ea typeface="微软雅黑" pitchFamily="34" charset="-122"/>
            </a:endParaRPr>
          </a:p>
          <a:p>
            <a:pPr marL="44450" lvl="1">
              <a:lnSpc>
                <a:spcPct val="150000"/>
              </a:lnSpc>
              <a:buClr>
                <a:srgbClr val="FF0000"/>
              </a:buClr>
            </a:pPr>
            <a:r>
              <a:rPr lang="en-US" altLang="zh-CN" dirty="0">
                <a:latin typeface="微软雅黑" pitchFamily="34" charset="-122"/>
                <a:ea typeface="微软雅黑" pitchFamily="34" charset="-122"/>
              </a:rPr>
              <a:t>2.</a:t>
            </a:r>
            <a:r>
              <a:rPr lang="zh-CN" altLang="en-US" dirty="0">
                <a:latin typeface="微软雅黑" pitchFamily="34" charset="-122"/>
                <a:ea typeface="微软雅黑" pitchFamily="34" charset="-122"/>
              </a:rPr>
              <a:t>模糊转托管会逐笔检查投资者持有的证券和权益，若某笔持仓</a:t>
            </a:r>
            <a:r>
              <a:rPr lang="zh-CN" altLang="en-US" dirty="0" smtClean="0">
                <a:latin typeface="微软雅黑" pitchFamily="34" charset="-122"/>
                <a:ea typeface="微软雅黑" pitchFamily="34" charset="-122"/>
              </a:rPr>
              <a:t>存在不允许转托管的情形，</a:t>
            </a:r>
            <a:r>
              <a:rPr lang="zh-CN" altLang="en-US" dirty="0">
                <a:latin typeface="微软雅黑" pitchFamily="34" charset="-122"/>
                <a:ea typeface="微软雅黑" pitchFamily="34" charset="-122"/>
              </a:rPr>
              <a:t>则该笔持仓转托管失败。</a:t>
            </a:r>
            <a:endParaRPr lang="en-US" altLang="zh-CN" b="1" dirty="0">
              <a:latin typeface="微软雅黑" pitchFamily="34" charset="-122"/>
              <a:ea typeface="微软雅黑" pitchFamily="34" charset="-122"/>
            </a:endParaRPr>
          </a:p>
        </p:txBody>
      </p:sp>
    </p:spTree>
    <p:extLst>
      <p:ext uri="{BB962C8B-B14F-4D97-AF65-F5344CB8AC3E}">
        <p14:creationId xmlns:p14="http://schemas.microsoft.com/office/powerpoint/2010/main" xmlns="" val="217465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b="1" dirty="0" smtClean="0">
                <a:latin typeface="微软雅黑" pitchFamily="34" charset="-122"/>
                <a:ea typeface="微软雅黑" pitchFamily="34" charset="-122"/>
              </a:rPr>
              <a:t>公司行为</a:t>
            </a:r>
            <a:endParaRPr lang="zh-CN" altLang="en-US" b="1" dirty="0">
              <a:latin typeface="微软雅黑" pitchFamily="34" charset="-122"/>
              <a:ea typeface="微软雅黑" pitchFamily="34" charset="-122"/>
            </a:endParaRPr>
          </a:p>
        </p:txBody>
      </p:sp>
      <p:sp>
        <p:nvSpPr>
          <p:cNvPr id="2" name="文本占位符 1"/>
          <p:cNvSpPr>
            <a:spLocks noGrp="1"/>
          </p:cNvSpPr>
          <p:nvPr>
            <p:ph type="body" idx="1"/>
          </p:nvPr>
        </p:nvSpPr>
        <p:spPr/>
        <p:txBody>
          <a:bodyPr/>
          <a:lstStyle/>
          <a:p>
            <a:r>
              <a:rPr lang="en-US" altLang="zh-CN" sz="4000" dirty="0" smtClean="0">
                <a:latin typeface="微软雅黑" pitchFamily="34" charset="-122"/>
                <a:ea typeface="微软雅黑" pitchFamily="34" charset="-122"/>
              </a:rPr>
              <a:t>3.4</a:t>
            </a:r>
            <a:endParaRPr lang="zh-CN" altLang="en-US" sz="4000" dirty="0">
              <a:latin typeface="微软雅黑" pitchFamily="34" charset="-122"/>
              <a:ea typeface="微软雅黑" pitchFamily="34" charset="-122"/>
            </a:endParaRPr>
          </a:p>
        </p:txBody>
      </p:sp>
    </p:spTree>
    <p:extLst>
      <p:ext uri="{BB962C8B-B14F-4D97-AF65-F5344CB8AC3E}">
        <p14:creationId xmlns:p14="http://schemas.microsoft.com/office/powerpoint/2010/main" xmlns="" val="39678659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76275" y="188913"/>
            <a:ext cx="8432800" cy="533400"/>
          </a:xfrm>
          <a:noFill/>
        </p:spPr>
        <p:txBody>
          <a:bodyPr anchor="b"/>
          <a:lstStyle/>
          <a:p>
            <a:r>
              <a:rPr lang="zh-CN" altLang="en-US" sz="2800" dirty="0" smtClean="0">
                <a:latin typeface="微软雅黑" pitchFamily="34" charset="-122"/>
                <a:ea typeface="微软雅黑" pitchFamily="34" charset="-122"/>
              </a:rPr>
              <a:t>公司行为接口安排</a:t>
            </a:r>
            <a:endParaRPr lang="zh-CN" altLang="en-US" sz="2800" dirty="0">
              <a:latin typeface="微软雅黑" pitchFamily="34" charset="-122"/>
              <a:ea typeface="微软雅黑" pitchFamily="34" charset="-122"/>
            </a:endParaRPr>
          </a:p>
        </p:txBody>
      </p:sp>
      <p:graphicFrame>
        <p:nvGraphicFramePr>
          <p:cNvPr id="10" name="Diagram 6"/>
          <p:cNvGraphicFramePr/>
          <p:nvPr>
            <p:extLst>
              <p:ext uri="{D42A27DB-BD31-4B8C-83A1-F6EECF244321}">
                <p14:modId xmlns:p14="http://schemas.microsoft.com/office/powerpoint/2010/main" xmlns="" val="1742646385"/>
              </p:ext>
            </p:extLst>
          </p:nvPr>
        </p:nvGraphicFramePr>
        <p:xfrm>
          <a:off x="395536" y="787896"/>
          <a:ext cx="8352928" cy="2808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7"/>
          <p:cNvSpPr txBox="1">
            <a:spLocks noChangeArrowheads="1"/>
          </p:cNvSpPr>
          <p:nvPr/>
        </p:nvSpPr>
        <p:spPr bwMode="auto">
          <a:xfrm>
            <a:off x="179388" y="3236491"/>
            <a:ext cx="1728787" cy="1708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lnSpc>
                <a:spcPct val="150000"/>
              </a:lnSpc>
              <a:spcBef>
                <a:spcPct val="0"/>
              </a:spcBef>
              <a:spcAft>
                <a:spcPct val="0"/>
              </a:spcAft>
            </a:pPr>
            <a:r>
              <a:rPr lang="en-US" altLang="zh-CN" sz="1400" dirty="0" smtClean="0">
                <a:solidFill>
                  <a:srgbClr val="000000"/>
                </a:solidFill>
                <a:latin typeface="微软雅黑" pitchFamily="34" charset="-122"/>
                <a:ea typeface="微软雅黑" pitchFamily="34" charset="-122"/>
              </a:rPr>
              <a:t>HK_TZXX</a:t>
            </a:r>
            <a:r>
              <a:rPr lang="zh-CN" altLang="en-US" sz="1400" dirty="0" smtClean="0">
                <a:solidFill>
                  <a:srgbClr val="000000"/>
                </a:solidFill>
                <a:latin typeface="微软雅黑" pitchFamily="34" charset="-122"/>
                <a:ea typeface="微软雅黑" pitchFamily="34" charset="-122"/>
              </a:rPr>
              <a:t>文件发送港股通权益登记通知数据，一般为登记日前</a:t>
            </a:r>
            <a:r>
              <a:rPr lang="en-US" altLang="zh-CN" sz="1400" dirty="0" smtClean="0">
                <a:solidFill>
                  <a:srgbClr val="000000"/>
                </a:solidFill>
                <a:latin typeface="微软雅黑" pitchFamily="34" charset="-122"/>
                <a:ea typeface="微软雅黑" pitchFamily="34" charset="-122"/>
              </a:rPr>
              <a:t>N</a:t>
            </a:r>
            <a:r>
              <a:rPr lang="zh-CN" altLang="en-US" sz="1400" dirty="0" smtClean="0">
                <a:solidFill>
                  <a:srgbClr val="000000"/>
                </a:solidFill>
                <a:latin typeface="微软雅黑" pitchFamily="34" charset="-122"/>
                <a:ea typeface="微软雅黑" pitchFamily="34" charset="-122"/>
              </a:rPr>
              <a:t>天，一直发送至业务结束</a:t>
            </a:r>
            <a:endParaRPr lang="en-US" sz="1400" dirty="0">
              <a:solidFill>
                <a:srgbClr val="000000"/>
              </a:solidFill>
              <a:latin typeface="微软雅黑" pitchFamily="34" charset="-122"/>
              <a:ea typeface="微软雅黑" pitchFamily="34" charset="-122"/>
            </a:endParaRPr>
          </a:p>
        </p:txBody>
      </p:sp>
      <p:sp>
        <p:nvSpPr>
          <p:cNvPr id="12" name="TextBox 11"/>
          <p:cNvSpPr txBox="1">
            <a:spLocks noChangeArrowheads="1"/>
          </p:cNvSpPr>
          <p:nvPr/>
        </p:nvSpPr>
        <p:spPr bwMode="auto">
          <a:xfrm>
            <a:off x="1908175" y="3739728"/>
            <a:ext cx="1727200" cy="203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lnSpc>
                <a:spcPct val="150000"/>
              </a:lnSpc>
              <a:spcBef>
                <a:spcPct val="0"/>
              </a:spcBef>
              <a:spcAft>
                <a:spcPct val="0"/>
              </a:spcAft>
            </a:pPr>
            <a:r>
              <a:rPr lang="zh-CN" altLang="en-US" sz="1400" dirty="0" smtClean="0">
                <a:solidFill>
                  <a:srgbClr val="000000"/>
                </a:solidFill>
                <a:latin typeface="微软雅黑" pitchFamily="34" charset="-122"/>
                <a:ea typeface="微软雅黑" pitchFamily="34" charset="-122"/>
              </a:rPr>
              <a:t>权益登记日</a:t>
            </a:r>
            <a:r>
              <a:rPr lang="en-US" altLang="zh-CN" sz="1400" dirty="0" smtClean="0">
                <a:solidFill>
                  <a:srgbClr val="000000"/>
                </a:solidFill>
                <a:latin typeface="微软雅黑" pitchFamily="34" charset="-122"/>
                <a:ea typeface="微软雅黑" pitchFamily="34" charset="-122"/>
              </a:rPr>
              <a:t>SZHK_SJSJG</a:t>
            </a:r>
            <a:r>
              <a:rPr lang="zh-CN" altLang="en-US" sz="1400" dirty="0" smtClean="0">
                <a:solidFill>
                  <a:srgbClr val="000000"/>
                </a:solidFill>
                <a:latin typeface="微软雅黑" pitchFamily="34" charset="-122"/>
                <a:ea typeface="微软雅黑" pitchFamily="34" charset="-122"/>
              </a:rPr>
              <a:t>发送业务类别</a:t>
            </a:r>
            <a:r>
              <a:rPr lang="en-US" altLang="zh-CN" sz="1400" dirty="0" smtClean="0">
                <a:solidFill>
                  <a:srgbClr val="000000"/>
                </a:solidFill>
                <a:latin typeface="微软雅黑" pitchFamily="34" charset="-122"/>
                <a:ea typeface="微软雅黑" pitchFamily="34" charset="-122"/>
              </a:rPr>
              <a:t>TGDJ</a:t>
            </a:r>
            <a:r>
              <a:rPr lang="zh-CN" altLang="en-US" sz="1400" dirty="0" smtClean="0">
                <a:solidFill>
                  <a:srgbClr val="000000"/>
                </a:solidFill>
                <a:latin typeface="微软雅黑" pitchFamily="34" charset="-122"/>
                <a:ea typeface="微软雅黑" pitchFamily="34" charset="-122"/>
              </a:rPr>
              <a:t>数据，表示权益登记；</a:t>
            </a:r>
            <a:r>
              <a:rPr lang="en-US" altLang="zh-CN" sz="1400" dirty="0" smtClean="0">
                <a:solidFill>
                  <a:srgbClr val="000000"/>
                </a:solidFill>
                <a:latin typeface="微软雅黑" pitchFamily="34" charset="-122"/>
                <a:ea typeface="微软雅黑" pitchFamily="34" charset="-122"/>
              </a:rPr>
              <a:t>SZHK_SJSDZ</a:t>
            </a:r>
            <a:r>
              <a:rPr lang="zh-CN" altLang="en-US" sz="1400" dirty="0" smtClean="0">
                <a:solidFill>
                  <a:srgbClr val="000000"/>
                </a:solidFill>
                <a:latin typeface="微软雅黑" pitchFamily="34" charset="-122"/>
                <a:ea typeface="微软雅黑" pitchFamily="34" charset="-122"/>
              </a:rPr>
              <a:t>中包含该部分权益</a:t>
            </a:r>
            <a:endParaRPr lang="en-US" sz="1400" dirty="0">
              <a:solidFill>
                <a:srgbClr val="000000"/>
              </a:solidFill>
              <a:latin typeface="微软雅黑" pitchFamily="34" charset="-122"/>
              <a:ea typeface="微软雅黑" pitchFamily="34" charset="-122"/>
            </a:endParaRPr>
          </a:p>
        </p:txBody>
      </p:sp>
      <p:cxnSp>
        <p:nvCxnSpPr>
          <p:cNvPr id="13" name="Straight Connector 12"/>
          <p:cNvCxnSpPr>
            <a:cxnSpLocks noChangeShapeType="1"/>
          </p:cNvCxnSpPr>
          <p:nvPr/>
        </p:nvCxnSpPr>
        <p:spPr bwMode="auto">
          <a:xfrm>
            <a:off x="1908175" y="3307928"/>
            <a:ext cx="0" cy="2476500"/>
          </a:xfrm>
          <a:prstGeom prst="line">
            <a:avLst/>
          </a:prstGeom>
          <a:noFill/>
          <a:ln w="25400">
            <a:solidFill>
              <a:srgbClr val="FF0000"/>
            </a:solidFill>
            <a:prstDash val="lgDash"/>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xmlns="">
                <a:noFill/>
              </a14:hiddenFill>
            </a:ext>
          </a:extLst>
        </p:spPr>
      </p:cxnSp>
      <p:cxnSp>
        <p:nvCxnSpPr>
          <p:cNvPr id="14" name="Straight Connector 17"/>
          <p:cNvCxnSpPr>
            <a:cxnSpLocks noChangeShapeType="1"/>
          </p:cNvCxnSpPr>
          <p:nvPr/>
        </p:nvCxnSpPr>
        <p:spPr bwMode="auto">
          <a:xfrm>
            <a:off x="3635375" y="3236491"/>
            <a:ext cx="0" cy="2474912"/>
          </a:xfrm>
          <a:prstGeom prst="line">
            <a:avLst/>
          </a:prstGeom>
          <a:noFill/>
          <a:ln w="25400">
            <a:solidFill>
              <a:srgbClr val="FF0000"/>
            </a:solidFill>
            <a:prstDash val="lgDash"/>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xmlns="">
                <a:noFill/>
              </a14:hiddenFill>
            </a:ext>
          </a:extLst>
        </p:spPr>
      </p:cxnSp>
      <p:sp>
        <p:nvSpPr>
          <p:cNvPr id="15" name="TextBox 18"/>
          <p:cNvSpPr txBox="1">
            <a:spLocks noChangeArrowheads="1"/>
          </p:cNvSpPr>
          <p:nvPr/>
        </p:nvSpPr>
        <p:spPr bwMode="auto">
          <a:xfrm>
            <a:off x="3635375" y="3307928"/>
            <a:ext cx="1800225" cy="203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lnSpc>
                <a:spcPct val="150000"/>
              </a:lnSpc>
              <a:spcBef>
                <a:spcPct val="0"/>
              </a:spcBef>
              <a:spcAft>
                <a:spcPct val="0"/>
              </a:spcAft>
            </a:pPr>
            <a:r>
              <a:rPr lang="zh-CN" altLang="en-US" sz="1400" dirty="0" smtClean="0">
                <a:solidFill>
                  <a:srgbClr val="000000"/>
                </a:solidFill>
                <a:latin typeface="微软雅黑" pitchFamily="34" charset="-122"/>
                <a:ea typeface="微软雅黑" pitchFamily="34" charset="-122"/>
              </a:rPr>
              <a:t>申报期，通过实时接口申报（若有），实时受理；</a:t>
            </a:r>
            <a:endParaRPr lang="en-US" altLang="zh-CN" sz="1400" dirty="0" smtClean="0">
              <a:solidFill>
                <a:srgbClr val="000000"/>
              </a:solidFill>
              <a:latin typeface="微软雅黑" pitchFamily="34" charset="-122"/>
              <a:ea typeface="微软雅黑" pitchFamily="34" charset="-122"/>
            </a:endParaRPr>
          </a:p>
          <a:p>
            <a:pPr eaLnBrk="1" fontAlgn="base" hangingPunct="1">
              <a:lnSpc>
                <a:spcPct val="150000"/>
              </a:lnSpc>
              <a:spcBef>
                <a:spcPct val="0"/>
              </a:spcBef>
              <a:spcAft>
                <a:spcPct val="0"/>
              </a:spcAft>
            </a:pPr>
            <a:r>
              <a:rPr lang="zh-CN" altLang="en-US" sz="1400" dirty="0" smtClean="0">
                <a:solidFill>
                  <a:srgbClr val="000000"/>
                </a:solidFill>
                <a:latin typeface="微软雅黑" pitchFamily="34" charset="-122"/>
                <a:ea typeface="微软雅黑" pitchFamily="34" charset="-122"/>
              </a:rPr>
              <a:t>日终后</a:t>
            </a:r>
            <a:r>
              <a:rPr lang="en-US" altLang="zh-CN" sz="1400" dirty="0" smtClean="0">
                <a:solidFill>
                  <a:srgbClr val="000000"/>
                </a:solidFill>
                <a:latin typeface="微软雅黑" pitchFamily="34" charset="-122"/>
                <a:ea typeface="微软雅黑" pitchFamily="34" charset="-122"/>
              </a:rPr>
              <a:t>SZHK</a:t>
            </a:r>
            <a:r>
              <a:rPr lang="zh-CN" altLang="ja-JP" sz="1400" dirty="0" smtClean="0">
                <a:solidFill>
                  <a:srgbClr val="000000"/>
                </a:solidFill>
                <a:latin typeface="微软雅黑" pitchFamily="34" charset="-122"/>
                <a:ea typeface="微软雅黑" pitchFamily="34" charset="-122"/>
              </a:rPr>
              <a:t>_</a:t>
            </a:r>
            <a:r>
              <a:rPr lang="en-US" altLang="zh-CN" sz="1400" dirty="0" smtClean="0">
                <a:solidFill>
                  <a:srgbClr val="000000"/>
                </a:solidFill>
                <a:latin typeface="微软雅黑" pitchFamily="34" charset="-122"/>
                <a:ea typeface="微软雅黑" pitchFamily="34" charset="-122"/>
              </a:rPr>
              <a:t>YWHB</a:t>
            </a:r>
            <a:r>
              <a:rPr lang="zh-CN" altLang="en-US" sz="1400" dirty="0" smtClean="0">
                <a:solidFill>
                  <a:srgbClr val="000000"/>
                </a:solidFill>
                <a:latin typeface="微软雅黑" pitchFamily="34" charset="-122"/>
                <a:ea typeface="微软雅黑" pitchFamily="34" charset="-122"/>
              </a:rPr>
              <a:t>文件发送申报处理结果</a:t>
            </a:r>
            <a:endParaRPr lang="en-US" sz="1400" dirty="0">
              <a:solidFill>
                <a:srgbClr val="000000"/>
              </a:solidFill>
              <a:latin typeface="微软雅黑" pitchFamily="34" charset="-122"/>
              <a:ea typeface="微软雅黑" pitchFamily="34" charset="-122"/>
            </a:endParaRPr>
          </a:p>
        </p:txBody>
      </p:sp>
      <p:cxnSp>
        <p:nvCxnSpPr>
          <p:cNvPr id="16" name="Straight Connector 13"/>
          <p:cNvCxnSpPr>
            <a:cxnSpLocks noChangeShapeType="1"/>
          </p:cNvCxnSpPr>
          <p:nvPr/>
        </p:nvCxnSpPr>
        <p:spPr bwMode="auto">
          <a:xfrm>
            <a:off x="5435600" y="3236491"/>
            <a:ext cx="0" cy="2474912"/>
          </a:xfrm>
          <a:prstGeom prst="line">
            <a:avLst/>
          </a:prstGeom>
          <a:noFill/>
          <a:ln w="25400">
            <a:solidFill>
              <a:srgbClr val="FF0000"/>
            </a:solidFill>
            <a:prstDash val="lgDash"/>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xmlns="">
                <a:noFill/>
              </a14:hiddenFill>
            </a:ext>
          </a:extLst>
        </p:spPr>
      </p:cxnSp>
      <p:sp>
        <p:nvSpPr>
          <p:cNvPr id="17" name="TextBox 14"/>
          <p:cNvSpPr txBox="1">
            <a:spLocks noChangeArrowheads="1"/>
          </p:cNvSpPr>
          <p:nvPr/>
        </p:nvSpPr>
        <p:spPr bwMode="auto">
          <a:xfrm>
            <a:off x="5435600" y="3739728"/>
            <a:ext cx="1657350" cy="203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lnSpc>
                <a:spcPct val="150000"/>
              </a:lnSpc>
              <a:spcBef>
                <a:spcPct val="0"/>
              </a:spcBef>
              <a:spcAft>
                <a:spcPct val="0"/>
              </a:spcAft>
            </a:pPr>
            <a:r>
              <a:rPr lang="zh-CN" altLang="en-US" sz="1400" dirty="0" smtClean="0">
                <a:solidFill>
                  <a:srgbClr val="000000"/>
                </a:solidFill>
                <a:latin typeface="微软雅黑" pitchFamily="34" charset="-122"/>
                <a:ea typeface="微软雅黑" pitchFamily="34" charset="-122"/>
              </a:rPr>
              <a:t>申报处理日</a:t>
            </a:r>
            <a:endParaRPr lang="en-US" altLang="zh-CN" sz="1400" dirty="0" smtClean="0">
              <a:solidFill>
                <a:srgbClr val="000000"/>
              </a:solidFill>
              <a:latin typeface="微软雅黑" pitchFamily="34" charset="-122"/>
              <a:ea typeface="微软雅黑" pitchFamily="34" charset="-122"/>
            </a:endParaRPr>
          </a:p>
          <a:p>
            <a:pPr eaLnBrk="1" fontAlgn="base" hangingPunct="1">
              <a:lnSpc>
                <a:spcPct val="150000"/>
              </a:lnSpc>
              <a:spcBef>
                <a:spcPct val="0"/>
              </a:spcBef>
              <a:spcAft>
                <a:spcPct val="0"/>
              </a:spcAft>
            </a:pPr>
            <a:r>
              <a:rPr lang="en-US" altLang="zh-CN" sz="1400" dirty="0" smtClean="0">
                <a:solidFill>
                  <a:srgbClr val="000000"/>
                </a:solidFill>
                <a:latin typeface="微软雅黑" pitchFamily="34" charset="-122"/>
                <a:ea typeface="微软雅黑" pitchFamily="34" charset="-122"/>
              </a:rPr>
              <a:t>SZHK_SJSJG</a:t>
            </a:r>
            <a:r>
              <a:rPr lang="zh-CN" altLang="en-US" sz="1400" dirty="0" smtClean="0">
                <a:solidFill>
                  <a:srgbClr val="000000"/>
                </a:solidFill>
                <a:latin typeface="微软雅黑" pitchFamily="34" charset="-122"/>
                <a:ea typeface="微软雅黑" pitchFamily="34" charset="-122"/>
              </a:rPr>
              <a:t>文件发送权益或股份变动数据</a:t>
            </a:r>
            <a:r>
              <a:rPr lang="en-US" altLang="zh-CN" sz="1400" dirty="0" smtClean="0">
                <a:solidFill>
                  <a:srgbClr val="000000"/>
                </a:solidFill>
                <a:latin typeface="微软雅黑" pitchFamily="34" charset="-122"/>
                <a:ea typeface="微软雅黑" pitchFamily="34" charset="-122"/>
              </a:rPr>
              <a:t>;</a:t>
            </a:r>
          </a:p>
          <a:p>
            <a:pPr eaLnBrk="1" fontAlgn="base" hangingPunct="1">
              <a:lnSpc>
                <a:spcPct val="150000"/>
              </a:lnSpc>
              <a:spcBef>
                <a:spcPct val="0"/>
              </a:spcBef>
              <a:spcAft>
                <a:spcPct val="0"/>
              </a:spcAft>
            </a:pPr>
            <a:r>
              <a:rPr lang="en-US" altLang="zh-CN" sz="1400" dirty="0" smtClean="0">
                <a:solidFill>
                  <a:srgbClr val="000000"/>
                </a:solidFill>
                <a:latin typeface="微软雅黑" pitchFamily="34" charset="-122"/>
                <a:ea typeface="微软雅黑" pitchFamily="34" charset="-122"/>
              </a:rPr>
              <a:t>SZHK_SJSDZ</a:t>
            </a:r>
            <a:r>
              <a:rPr lang="zh-CN" altLang="en-US" sz="1400" dirty="0" smtClean="0">
                <a:solidFill>
                  <a:srgbClr val="000000"/>
                </a:solidFill>
                <a:latin typeface="微软雅黑" pitchFamily="34" charset="-122"/>
                <a:ea typeface="微软雅黑" pitchFamily="34" charset="-122"/>
              </a:rPr>
              <a:t>文件发送证券余额数据</a:t>
            </a:r>
            <a:endParaRPr lang="en-US" sz="1400" dirty="0">
              <a:solidFill>
                <a:srgbClr val="000000"/>
              </a:solidFill>
              <a:latin typeface="微软雅黑" pitchFamily="34" charset="-122"/>
              <a:ea typeface="微软雅黑" pitchFamily="34" charset="-122"/>
            </a:endParaRPr>
          </a:p>
        </p:txBody>
      </p:sp>
      <p:cxnSp>
        <p:nvCxnSpPr>
          <p:cNvPr id="18" name="Straight Connector 15"/>
          <p:cNvCxnSpPr>
            <a:cxnSpLocks noChangeShapeType="1"/>
          </p:cNvCxnSpPr>
          <p:nvPr/>
        </p:nvCxnSpPr>
        <p:spPr bwMode="auto">
          <a:xfrm>
            <a:off x="7164388" y="3236491"/>
            <a:ext cx="0" cy="2474912"/>
          </a:xfrm>
          <a:prstGeom prst="line">
            <a:avLst/>
          </a:prstGeom>
          <a:noFill/>
          <a:ln w="25400">
            <a:solidFill>
              <a:srgbClr val="FF0000"/>
            </a:solidFill>
            <a:prstDash val="lgDash"/>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xmlns="">
                <a:noFill/>
              </a14:hiddenFill>
            </a:ext>
          </a:extLst>
        </p:spPr>
      </p:cxnSp>
      <p:sp>
        <p:nvSpPr>
          <p:cNvPr id="19" name="TextBox 16"/>
          <p:cNvSpPr txBox="1">
            <a:spLocks noChangeArrowheads="1"/>
          </p:cNvSpPr>
          <p:nvPr/>
        </p:nvSpPr>
        <p:spPr bwMode="auto">
          <a:xfrm>
            <a:off x="7235825" y="3236491"/>
            <a:ext cx="1657350" cy="3000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lnSpc>
                <a:spcPct val="150000"/>
              </a:lnSpc>
              <a:spcBef>
                <a:spcPct val="0"/>
              </a:spcBef>
              <a:spcAft>
                <a:spcPct val="0"/>
              </a:spcAft>
            </a:pPr>
            <a:r>
              <a:rPr lang="zh-CN" altLang="en-US" sz="1400" dirty="0" smtClean="0">
                <a:solidFill>
                  <a:srgbClr val="000000"/>
                </a:solidFill>
                <a:latin typeface="微软雅黑" pitchFamily="34" charset="-122"/>
                <a:ea typeface="微软雅黑" pitchFamily="34" charset="-122"/>
              </a:rPr>
              <a:t>发放日</a:t>
            </a:r>
            <a:endParaRPr lang="en-US" altLang="zh-CN" sz="1400" dirty="0" smtClean="0">
              <a:solidFill>
                <a:srgbClr val="000000"/>
              </a:solidFill>
              <a:latin typeface="微软雅黑" pitchFamily="34" charset="-122"/>
              <a:ea typeface="微软雅黑" pitchFamily="34" charset="-122"/>
            </a:endParaRPr>
          </a:p>
          <a:p>
            <a:pPr eaLnBrk="1" fontAlgn="base" hangingPunct="1">
              <a:lnSpc>
                <a:spcPct val="150000"/>
              </a:lnSpc>
              <a:spcBef>
                <a:spcPct val="0"/>
              </a:spcBef>
              <a:spcAft>
                <a:spcPct val="0"/>
              </a:spcAft>
            </a:pPr>
            <a:r>
              <a:rPr lang="en-US" altLang="zh-CN" sz="1400" dirty="0" smtClean="0">
                <a:solidFill>
                  <a:srgbClr val="000000"/>
                </a:solidFill>
                <a:latin typeface="微软雅黑" pitchFamily="34" charset="-122"/>
                <a:ea typeface="微软雅黑" pitchFamily="34" charset="-122"/>
              </a:rPr>
              <a:t>SZHK_SJSJG</a:t>
            </a:r>
            <a:r>
              <a:rPr lang="zh-CN" altLang="en-US" sz="1400" dirty="0" smtClean="0">
                <a:solidFill>
                  <a:srgbClr val="000000"/>
                </a:solidFill>
                <a:latin typeface="微软雅黑" pitchFamily="34" charset="-122"/>
                <a:ea typeface="微软雅黑" pitchFamily="34" charset="-122"/>
              </a:rPr>
              <a:t>文件发送权益变动及股份、资金发放数据</a:t>
            </a:r>
            <a:endParaRPr lang="en-US" altLang="zh-CN" sz="1400" dirty="0" smtClean="0">
              <a:solidFill>
                <a:srgbClr val="000000"/>
              </a:solidFill>
              <a:latin typeface="微软雅黑" pitchFamily="34" charset="-122"/>
              <a:ea typeface="微软雅黑" pitchFamily="34" charset="-122"/>
            </a:endParaRPr>
          </a:p>
          <a:p>
            <a:pPr eaLnBrk="1" fontAlgn="base" hangingPunct="1">
              <a:lnSpc>
                <a:spcPct val="150000"/>
              </a:lnSpc>
              <a:spcBef>
                <a:spcPct val="0"/>
              </a:spcBef>
              <a:spcAft>
                <a:spcPct val="0"/>
              </a:spcAft>
            </a:pPr>
            <a:r>
              <a:rPr lang="en-US" sz="1400" dirty="0" smtClean="0">
                <a:solidFill>
                  <a:srgbClr val="000000"/>
                </a:solidFill>
                <a:latin typeface="微软雅黑" pitchFamily="34" charset="-122"/>
                <a:ea typeface="微软雅黑" pitchFamily="34" charset="-122"/>
              </a:rPr>
              <a:t>SZHK_SJSQS</a:t>
            </a:r>
            <a:r>
              <a:rPr lang="zh-CN" altLang="en-US" sz="1400" dirty="0" smtClean="0">
                <a:solidFill>
                  <a:srgbClr val="000000"/>
                </a:solidFill>
                <a:latin typeface="微软雅黑" pitchFamily="34" charset="-122"/>
                <a:ea typeface="微软雅黑" pitchFamily="34" charset="-122"/>
              </a:rPr>
              <a:t>发送资金清算数据</a:t>
            </a:r>
            <a:endParaRPr lang="en-US" altLang="zh-CN" sz="1400" dirty="0" smtClean="0">
              <a:solidFill>
                <a:srgbClr val="000000"/>
              </a:solidFill>
              <a:latin typeface="微软雅黑" pitchFamily="34" charset="-122"/>
              <a:ea typeface="微软雅黑" pitchFamily="34" charset="-122"/>
            </a:endParaRPr>
          </a:p>
          <a:p>
            <a:pPr eaLnBrk="1" fontAlgn="base" hangingPunct="1">
              <a:lnSpc>
                <a:spcPct val="150000"/>
              </a:lnSpc>
              <a:spcBef>
                <a:spcPct val="0"/>
              </a:spcBef>
              <a:spcAft>
                <a:spcPct val="0"/>
              </a:spcAft>
            </a:pPr>
            <a:r>
              <a:rPr lang="en-US" altLang="zh-CN" sz="1400" dirty="0" smtClean="0">
                <a:solidFill>
                  <a:srgbClr val="000000"/>
                </a:solidFill>
                <a:latin typeface="微软雅黑" pitchFamily="34" charset="-122"/>
                <a:ea typeface="微软雅黑" pitchFamily="34" charset="-122"/>
              </a:rPr>
              <a:t>SZHK_SJSDZ</a:t>
            </a:r>
            <a:r>
              <a:rPr lang="zh-CN" altLang="en-US" sz="1400" dirty="0" smtClean="0">
                <a:solidFill>
                  <a:srgbClr val="000000"/>
                </a:solidFill>
                <a:latin typeface="微软雅黑" pitchFamily="34" charset="-122"/>
                <a:ea typeface="微软雅黑" pitchFamily="34" charset="-122"/>
              </a:rPr>
              <a:t>文件发送证券余额数据</a:t>
            </a:r>
            <a:endParaRPr lang="en-US" altLang="zh-CN" sz="1400" dirty="0" smtClean="0">
              <a:solidFill>
                <a:srgbClr val="000000"/>
              </a:solidFill>
              <a:latin typeface="微软雅黑" pitchFamily="34" charset="-122"/>
              <a:ea typeface="微软雅黑" pitchFamily="34" charset="-122"/>
            </a:endParaRPr>
          </a:p>
          <a:p>
            <a:pPr eaLnBrk="1" fontAlgn="base" hangingPunct="1">
              <a:lnSpc>
                <a:spcPct val="150000"/>
              </a:lnSpc>
              <a:spcBef>
                <a:spcPct val="0"/>
              </a:spcBef>
              <a:spcAft>
                <a:spcPct val="0"/>
              </a:spcAft>
            </a:pPr>
            <a:endParaRPr lang="en-US" sz="1400" dirty="0">
              <a:solidFill>
                <a:srgbClr val="000000"/>
              </a:solidFill>
              <a:latin typeface="微软雅黑" pitchFamily="34" charset="-122"/>
              <a:ea typeface="微软雅黑" pitchFamily="34" charset="-122"/>
            </a:endParaRPr>
          </a:p>
        </p:txBody>
      </p:sp>
    </p:spTree>
    <p:extLst>
      <p:ext uri="{BB962C8B-B14F-4D97-AF65-F5344CB8AC3E}">
        <p14:creationId xmlns:p14="http://schemas.microsoft.com/office/powerpoint/2010/main" xmlns="" val="376432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5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25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25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25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7" grpId="0"/>
      <p:bldP spid="1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b="1" dirty="0" smtClean="0">
                <a:latin typeface="微软雅黑" pitchFamily="34" charset="-122"/>
                <a:ea typeface="微软雅黑" pitchFamily="34" charset="-122"/>
              </a:rPr>
              <a:t>投票</a:t>
            </a:r>
            <a:endParaRPr lang="zh-CN" altLang="en-US" b="1" dirty="0">
              <a:latin typeface="微软雅黑" pitchFamily="34" charset="-122"/>
              <a:ea typeface="微软雅黑" pitchFamily="34" charset="-122"/>
            </a:endParaRPr>
          </a:p>
        </p:txBody>
      </p:sp>
      <p:sp>
        <p:nvSpPr>
          <p:cNvPr id="2" name="文本占位符 1"/>
          <p:cNvSpPr>
            <a:spLocks noGrp="1"/>
          </p:cNvSpPr>
          <p:nvPr>
            <p:ph type="body" idx="1"/>
          </p:nvPr>
        </p:nvSpPr>
        <p:spPr/>
        <p:txBody>
          <a:bodyPr/>
          <a:lstStyle/>
          <a:p>
            <a:pPr lvl="0"/>
            <a:r>
              <a:rPr lang="en-US" altLang="zh-CN" sz="2800" dirty="0" smtClean="0">
                <a:solidFill>
                  <a:prstClr val="white"/>
                </a:solidFill>
              </a:rPr>
              <a:t>3.4.1</a:t>
            </a:r>
            <a:endParaRPr lang="zh-CN" altLang="en-US" sz="2800" dirty="0">
              <a:solidFill>
                <a:prstClr val="white"/>
              </a:solidFill>
            </a:endParaRPr>
          </a:p>
        </p:txBody>
      </p:sp>
    </p:spTree>
    <p:extLst>
      <p:ext uri="{BB962C8B-B14F-4D97-AF65-F5344CB8AC3E}">
        <p14:creationId xmlns:p14="http://schemas.microsoft.com/office/powerpoint/2010/main" xmlns="" val="33417596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8"/>
          <p:cNvSpPr txBox="1">
            <a:spLocks noChangeArrowheads="1"/>
          </p:cNvSpPr>
          <p:nvPr/>
        </p:nvSpPr>
        <p:spPr bwMode="auto">
          <a:xfrm>
            <a:off x="579438" y="260350"/>
            <a:ext cx="5329237" cy="565604"/>
          </a:xfrm>
          <a:prstGeom prst="rect">
            <a:avLst/>
          </a:prstGeom>
          <a:noFill/>
          <a:ln w="9525">
            <a:noFill/>
            <a:miter lim="800000"/>
            <a:headEnd/>
            <a:tailEnd/>
          </a:ln>
        </p:spPr>
        <p:txBody>
          <a:bodyPr>
            <a:spAutoFit/>
          </a:bodyPr>
          <a:lstStyle/>
          <a:p>
            <a:pPr marL="0" lvl="1">
              <a:lnSpc>
                <a:spcPct val="120000"/>
              </a:lnSpc>
            </a:pPr>
            <a:r>
              <a:rPr lang="zh-CN" altLang="en-US" sz="2800" b="1" dirty="0" smtClean="0">
                <a:solidFill>
                  <a:schemeClr val="bg1"/>
                </a:solidFill>
                <a:latin typeface="微软雅黑" pitchFamily="34" charset="-122"/>
                <a:ea typeface="微软雅黑" pitchFamily="34" charset="-122"/>
              </a:rPr>
              <a:t>投票业务要点概述</a:t>
            </a:r>
            <a:endParaRPr lang="zh-CN" altLang="en-US" sz="2800" dirty="0">
              <a:solidFill>
                <a:schemeClr val="bg1"/>
              </a:solidFill>
              <a:latin typeface="微软雅黑" pitchFamily="34" charset="-122"/>
              <a:ea typeface="微软雅黑" pitchFamily="34" charset="-122"/>
            </a:endParaRPr>
          </a:p>
        </p:txBody>
      </p:sp>
      <p:graphicFrame>
        <p:nvGraphicFramePr>
          <p:cNvPr id="4" name="表格 3"/>
          <p:cNvGraphicFramePr>
            <a:graphicFrameLocks noGrp="1"/>
          </p:cNvGraphicFramePr>
          <p:nvPr>
            <p:extLst>
              <p:ext uri="{D42A27DB-BD31-4B8C-83A1-F6EECF244321}">
                <p14:modId xmlns:p14="http://schemas.microsoft.com/office/powerpoint/2010/main" xmlns="" val="555290377"/>
              </p:ext>
            </p:extLst>
          </p:nvPr>
        </p:nvGraphicFramePr>
        <p:xfrm>
          <a:off x="1691680" y="1052736"/>
          <a:ext cx="5328592" cy="5122872"/>
        </p:xfrm>
        <a:graphic>
          <a:graphicData uri="http://schemas.openxmlformats.org/drawingml/2006/table">
            <a:tbl>
              <a:tblPr firstRow="1" firstCol="1">
                <a:tableStyleId>{5C22544A-7EE6-4342-B048-85BDC9FD1C3A}</a:tableStyleId>
              </a:tblPr>
              <a:tblGrid>
                <a:gridCol w="1440160"/>
                <a:gridCol w="3888432"/>
              </a:tblGrid>
              <a:tr h="504056">
                <a:tc>
                  <a:txBody>
                    <a:bodyPr/>
                    <a:lstStyle/>
                    <a:p>
                      <a:pPr algn="ctr">
                        <a:lnSpc>
                          <a:spcPct val="150000"/>
                        </a:lnSpc>
                        <a:spcAft>
                          <a:spcPts val="0"/>
                        </a:spcAft>
                      </a:pPr>
                      <a:r>
                        <a:rPr lang="zh-CN" altLang="en-US" sz="1800" kern="100" dirty="0" smtClean="0">
                          <a:solidFill>
                            <a:schemeClr val="bg1"/>
                          </a:solidFill>
                          <a:effectLst/>
                          <a:latin typeface="微软雅黑" pitchFamily="34" charset="-122"/>
                          <a:ea typeface="微软雅黑" pitchFamily="34" charset="-122"/>
                          <a:cs typeface="宋体"/>
                        </a:rPr>
                        <a:t>要点</a:t>
                      </a:r>
                      <a:endParaRPr lang="zh-CN" sz="1800" kern="100" dirty="0">
                        <a:solidFill>
                          <a:schemeClr val="bg1"/>
                        </a:solidFill>
                        <a:effectLst/>
                        <a:latin typeface="微软雅黑" pitchFamily="34" charset="-122"/>
                        <a:ea typeface="微软雅黑" pitchFamily="34" charset="-122"/>
                        <a:cs typeface="宋体"/>
                      </a:endParaRPr>
                    </a:p>
                  </a:txBody>
                  <a:tcPr marL="68580" marR="68580" marT="0" marB="0"/>
                </a:tc>
                <a:tc>
                  <a:txBody>
                    <a:bodyPr/>
                    <a:lstStyle/>
                    <a:p>
                      <a:pPr algn="ctr">
                        <a:lnSpc>
                          <a:spcPct val="150000"/>
                        </a:lnSpc>
                        <a:spcAft>
                          <a:spcPts val="0"/>
                        </a:spcAft>
                      </a:pPr>
                      <a:r>
                        <a:rPr lang="zh-CN" sz="1800" kern="100" dirty="0">
                          <a:effectLst/>
                          <a:latin typeface="微软雅黑" pitchFamily="34" charset="-122"/>
                          <a:ea typeface="微软雅黑" pitchFamily="34" charset="-122"/>
                        </a:rPr>
                        <a:t>说明</a:t>
                      </a:r>
                      <a:endParaRPr lang="zh-CN" sz="1800" kern="100" dirty="0">
                        <a:solidFill>
                          <a:srgbClr val="000000"/>
                        </a:solidFill>
                        <a:effectLst/>
                        <a:latin typeface="微软雅黑" pitchFamily="34" charset="-122"/>
                        <a:ea typeface="微软雅黑" pitchFamily="34" charset="-122"/>
                        <a:cs typeface="宋体"/>
                      </a:endParaRPr>
                    </a:p>
                  </a:txBody>
                  <a:tcPr marL="68580" marR="68580" marT="0" marB="0"/>
                </a:tc>
              </a:tr>
              <a:tr h="936104">
                <a:tc>
                  <a:txBody>
                    <a:bodyPr/>
                    <a:lstStyle/>
                    <a:p>
                      <a:pPr algn="ctr">
                        <a:lnSpc>
                          <a:spcPct val="150000"/>
                        </a:lnSpc>
                        <a:spcAft>
                          <a:spcPts val="0"/>
                        </a:spcAft>
                      </a:pPr>
                      <a:r>
                        <a:rPr lang="zh-CN" altLang="en-US" sz="1800" b="1" dirty="0" smtClean="0">
                          <a:latin typeface="微软雅黑" pitchFamily="34" charset="-122"/>
                          <a:ea typeface="微软雅黑" pitchFamily="34" charset="-122"/>
                        </a:rPr>
                        <a:t>持股基准日</a:t>
                      </a:r>
                      <a:endParaRPr lang="zh-CN" sz="1800" kern="100" dirty="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gn="l">
                        <a:lnSpc>
                          <a:spcPct val="150000"/>
                        </a:lnSpc>
                        <a:spcAft>
                          <a:spcPts val="0"/>
                        </a:spcAft>
                      </a:pPr>
                      <a:r>
                        <a:rPr lang="zh-CN" altLang="en-US" sz="1800" dirty="0" smtClean="0">
                          <a:latin typeface="微软雅黑" pitchFamily="34" charset="-122"/>
                          <a:ea typeface="微软雅黑" pitchFamily="34" charset="-122"/>
                        </a:rPr>
                        <a:t>确定针对某项公告持股股东是否有投票权的时点</a:t>
                      </a:r>
                      <a:endParaRPr lang="zh-CN" sz="1800" kern="100" dirty="0">
                        <a:solidFill>
                          <a:srgbClr val="000000"/>
                        </a:solidFill>
                        <a:effectLst/>
                        <a:latin typeface="微软雅黑" pitchFamily="34" charset="-122"/>
                        <a:ea typeface="微软雅黑" pitchFamily="34" charset="-122"/>
                        <a:cs typeface="宋体"/>
                      </a:endParaRPr>
                    </a:p>
                  </a:txBody>
                  <a:tcPr marL="68580" marR="68580" marT="0" marB="0"/>
                </a:tc>
              </a:tr>
              <a:tr h="936104">
                <a:tc>
                  <a:txBody>
                    <a:bodyPr/>
                    <a:lstStyle/>
                    <a:p>
                      <a:pPr algn="ctr">
                        <a:lnSpc>
                          <a:spcPct val="150000"/>
                        </a:lnSpc>
                        <a:spcAft>
                          <a:spcPts val="0"/>
                        </a:spcAft>
                      </a:pPr>
                      <a:r>
                        <a:rPr lang="zh-CN" altLang="en-US" sz="1800" b="1" dirty="0" smtClean="0">
                          <a:latin typeface="微软雅黑" pitchFamily="34" charset="-122"/>
                          <a:ea typeface="微软雅黑" pitchFamily="34" charset="-122"/>
                        </a:rPr>
                        <a:t>发布规则</a:t>
                      </a:r>
                      <a:endParaRPr lang="zh-CN" sz="1800" kern="100" dirty="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gn="l">
                        <a:lnSpc>
                          <a:spcPct val="150000"/>
                        </a:lnSpc>
                        <a:spcAft>
                          <a:spcPts val="0"/>
                        </a:spcAft>
                      </a:pPr>
                      <a:r>
                        <a:rPr lang="zh-CN" altLang="en-US" sz="1800" kern="100" dirty="0" smtClean="0">
                          <a:effectLst/>
                          <a:latin typeface="微软雅黑" pitchFamily="34" charset="-122"/>
                          <a:ea typeface="微软雅黑" pitchFamily="34" charset="-122"/>
                        </a:rPr>
                        <a:t>将所有处于有效期内有效的公告、议案及当天取消的公告、议案进行发布</a:t>
                      </a:r>
                    </a:p>
                  </a:txBody>
                  <a:tcPr marL="68580" marR="68580" marT="0" marB="0"/>
                </a:tc>
              </a:tr>
              <a:tr h="504056">
                <a:tc>
                  <a:txBody>
                    <a:bodyPr/>
                    <a:lstStyle/>
                    <a:p>
                      <a:pPr algn="ctr">
                        <a:lnSpc>
                          <a:spcPct val="150000"/>
                        </a:lnSpc>
                        <a:spcAft>
                          <a:spcPts val="0"/>
                        </a:spcAft>
                      </a:pPr>
                      <a:r>
                        <a:rPr lang="zh-CN" altLang="en-US" sz="1800" b="1" dirty="0" smtClean="0">
                          <a:latin typeface="微软雅黑" pitchFamily="34" charset="-122"/>
                          <a:ea typeface="微软雅黑" pitchFamily="34" charset="-122"/>
                        </a:rPr>
                        <a:t>发布方式</a:t>
                      </a:r>
                      <a:endParaRPr lang="zh-CN" sz="1800" kern="100" dirty="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gn="l">
                        <a:lnSpc>
                          <a:spcPct val="150000"/>
                        </a:lnSpc>
                        <a:spcAft>
                          <a:spcPts val="0"/>
                        </a:spcAft>
                      </a:pPr>
                      <a:r>
                        <a:rPr lang="zh-CN" altLang="en-US" sz="1800" dirty="0" smtClean="0">
                          <a:latin typeface="微软雅黑" pitchFamily="34" charset="-122"/>
                          <a:ea typeface="微软雅黑" pitchFamily="34" charset="-122"/>
                        </a:rPr>
                        <a:t>通过日终文件</a:t>
                      </a:r>
                      <a:r>
                        <a:rPr lang="en-US" altLang="zh-CN" sz="1800" dirty="0" smtClean="0">
                          <a:latin typeface="微软雅黑" pitchFamily="34" charset="-122"/>
                          <a:ea typeface="微软雅黑" pitchFamily="34" charset="-122"/>
                        </a:rPr>
                        <a:t>SZHK_TZXX</a:t>
                      </a:r>
                      <a:r>
                        <a:rPr lang="zh-CN" altLang="en-US" sz="1800" dirty="0" smtClean="0">
                          <a:latin typeface="微软雅黑" pitchFamily="34" charset="-122"/>
                          <a:ea typeface="微软雅黑" pitchFamily="34" charset="-122"/>
                        </a:rPr>
                        <a:t>进行发布</a:t>
                      </a:r>
                      <a:endParaRPr lang="zh-CN" altLang="en-US" sz="1800" kern="100" dirty="0" smtClean="0">
                        <a:effectLst/>
                        <a:latin typeface="微软雅黑" pitchFamily="34" charset="-122"/>
                        <a:ea typeface="微软雅黑" pitchFamily="34" charset="-122"/>
                      </a:endParaRPr>
                    </a:p>
                  </a:txBody>
                  <a:tcPr marL="68580" marR="68580" marT="0" marB="0"/>
                </a:tc>
              </a:tr>
              <a:tr h="936104">
                <a:tc>
                  <a:txBody>
                    <a:bodyPr/>
                    <a:lstStyle/>
                    <a:p>
                      <a:pPr algn="ctr">
                        <a:lnSpc>
                          <a:spcPct val="150000"/>
                        </a:lnSpc>
                        <a:spcAft>
                          <a:spcPts val="0"/>
                        </a:spcAft>
                      </a:pPr>
                      <a:r>
                        <a:rPr lang="zh-CN" altLang="en-US" sz="1800" b="1" dirty="0" smtClean="0">
                          <a:latin typeface="微软雅黑" pitchFamily="34" charset="-122"/>
                          <a:ea typeface="微软雅黑" pitchFamily="34" charset="-122"/>
                        </a:rPr>
                        <a:t>申报方式</a:t>
                      </a:r>
                      <a:endParaRPr lang="zh-CN" sz="1800" kern="100" dirty="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gn="l">
                        <a:lnSpc>
                          <a:spcPct val="150000"/>
                        </a:lnSpc>
                        <a:spcAft>
                          <a:spcPts val="0"/>
                        </a:spcAft>
                      </a:pPr>
                      <a:r>
                        <a:rPr lang="zh-CN" altLang="en-US" sz="1800" dirty="0" smtClean="0">
                          <a:latin typeface="微软雅黑" pitchFamily="34" charset="-122"/>
                          <a:ea typeface="微软雅黑" pitchFamily="34" charset="-122"/>
                        </a:rPr>
                        <a:t>投资者通过券商将自己对于某公告、某议案的赞成、反对、弃权票数向中国结算申报</a:t>
                      </a:r>
                      <a:endParaRPr lang="zh-CN" sz="1800" kern="100" dirty="0">
                        <a:solidFill>
                          <a:srgbClr val="000000"/>
                        </a:solidFill>
                        <a:effectLst/>
                        <a:latin typeface="微软雅黑" pitchFamily="34" charset="-122"/>
                        <a:ea typeface="微软雅黑" pitchFamily="34" charset="-122"/>
                        <a:cs typeface="宋体"/>
                      </a:endParaRPr>
                    </a:p>
                  </a:txBody>
                  <a:tcPr marL="68580" marR="68580" marT="0" marB="0"/>
                </a:tc>
              </a:tr>
              <a:tr h="504056">
                <a:tc>
                  <a:txBody>
                    <a:bodyPr/>
                    <a:lstStyle/>
                    <a:p>
                      <a:pPr algn="ctr">
                        <a:lnSpc>
                          <a:spcPct val="150000"/>
                        </a:lnSpc>
                        <a:spcAft>
                          <a:spcPts val="0"/>
                        </a:spcAft>
                      </a:pPr>
                      <a:r>
                        <a:rPr lang="zh-CN" altLang="en-US" sz="1800" b="1" dirty="0" smtClean="0">
                          <a:latin typeface="微软雅黑" pitchFamily="34" charset="-122"/>
                          <a:ea typeface="微软雅黑" pitchFamily="34" charset="-122"/>
                        </a:rPr>
                        <a:t>申报规则</a:t>
                      </a:r>
                      <a:endParaRPr lang="zh-CN" sz="1800" kern="100" dirty="0">
                        <a:solidFill>
                          <a:srgbClr val="000000"/>
                        </a:solidFill>
                        <a:effectLst/>
                        <a:latin typeface="微软雅黑" pitchFamily="34" charset="-122"/>
                        <a:ea typeface="微软雅黑" pitchFamily="34" charset="-122"/>
                        <a:cs typeface="宋体"/>
                      </a:endParaRPr>
                    </a:p>
                  </a:txBody>
                  <a:tcPr marL="68580" marR="68580" marT="0" marB="0"/>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CN" altLang="en-US" sz="1800" dirty="0" smtClean="0">
                          <a:latin typeface="微软雅黑" pitchFamily="34" charset="-122"/>
                          <a:ea typeface="微软雅黑" pitchFamily="34" charset="-122"/>
                        </a:rPr>
                        <a:t>以最后一次申报为准</a:t>
                      </a:r>
                    </a:p>
                  </a:txBody>
                  <a:tcPr marL="68580" marR="68580" marT="0" marB="0"/>
                </a:tc>
              </a:tr>
              <a:tr h="504056">
                <a:tc>
                  <a:txBody>
                    <a:bodyPr/>
                    <a:lstStyle/>
                    <a:p>
                      <a:pPr algn="ctr">
                        <a:lnSpc>
                          <a:spcPct val="150000"/>
                        </a:lnSpc>
                        <a:spcAft>
                          <a:spcPts val="0"/>
                        </a:spcAft>
                      </a:pPr>
                      <a:r>
                        <a:rPr lang="zh-CN" altLang="en-US" sz="1800" b="1" dirty="0" smtClean="0">
                          <a:latin typeface="微软雅黑" pitchFamily="34" charset="-122"/>
                          <a:ea typeface="微软雅黑" pitchFamily="34" charset="-122"/>
                        </a:rPr>
                        <a:t>申报反馈</a:t>
                      </a:r>
                      <a:endParaRPr lang="zh-CN" sz="1800" kern="100" dirty="0">
                        <a:solidFill>
                          <a:srgbClr val="000000"/>
                        </a:solidFill>
                        <a:effectLst/>
                        <a:latin typeface="微软雅黑" pitchFamily="34" charset="-122"/>
                        <a:ea typeface="微软雅黑" pitchFamily="34" charset="-122"/>
                        <a:cs typeface="宋体"/>
                      </a:endParaRPr>
                    </a:p>
                  </a:txBody>
                  <a:tcPr marL="68580" marR="68580" marT="0" marB="0"/>
                </a:tc>
                <a:tc>
                  <a:txBody>
                    <a:bodyPr/>
                    <a:lstStyle/>
                    <a:p>
                      <a:pPr algn="l">
                        <a:lnSpc>
                          <a:spcPct val="150000"/>
                        </a:lnSpc>
                        <a:spcAft>
                          <a:spcPts val="0"/>
                        </a:spcAft>
                      </a:pPr>
                      <a:r>
                        <a:rPr lang="zh-CN" altLang="en-US" sz="1800" dirty="0" smtClean="0">
                          <a:latin typeface="微软雅黑" pitchFamily="34" charset="-122"/>
                          <a:ea typeface="微软雅黑" pitchFamily="34" charset="-122"/>
                        </a:rPr>
                        <a:t>通过日终文件</a:t>
                      </a:r>
                      <a:r>
                        <a:rPr lang="en-US" altLang="zh-CN" sz="1800" dirty="0" smtClean="0">
                          <a:latin typeface="微软雅黑" pitchFamily="34" charset="-122"/>
                          <a:ea typeface="微软雅黑" pitchFamily="34" charset="-122"/>
                        </a:rPr>
                        <a:t>SZHK_YWHB</a:t>
                      </a:r>
                      <a:r>
                        <a:rPr lang="zh-CN" altLang="en-US" sz="1800" dirty="0" smtClean="0">
                          <a:latin typeface="微软雅黑" pitchFamily="34" charset="-122"/>
                          <a:ea typeface="微软雅黑" pitchFamily="34" charset="-122"/>
                        </a:rPr>
                        <a:t>进行反馈</a:t>
                      </a:r>
                      <a:endParaRPr lang="zh-CN" sz="1800" kern="100" dirty="0">
                        <a:solidFill>
                          <a:srgbClr val="000000"/>
                        </a:solidFill>
                        <a:effectLst/>
                        <a:latin typeface="微软雅黑" pitchFamily="34" charset="-122"/>
                        <a:ea typeface="微软雅黑" pitchFamily="34" charset="-122"/>
                        <a:cs typeface="宋体"/>
                      </a:endParaRPr>
                    </a:p>
                  </a:txBody>
                  <a:tcPr marL="68580" marR="68580" marT="0" marB="0"/>
                </a:tc>
              </a:tr>
            </a:tbl>
          </a:graphicData>
        </a:graphic>
      </p:graphicFrame>
    </p:spTree>
    <p:extLst>
      <p:ext uri="{BB962C8B-B14F-4D97-AF65-F5344CB8AC3E}">
        <p14:creationId xmlns:p14="http://schemas.microsoft.com/office/powerpoint/2010/main" xmlns="" val="3555500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579438" y="260350"/>
            <a:ext cx="7232650" cy="565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ea typeface="宋体" charset="-122"/>
              </a:defRPr>
            </a:lvl1pPr>
            <a:lvl2pPr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marL="0" lvl="1" eaLnBrk="1" hangingPunct="1">
              <a:lnSpc>
                <a:spcPct val="120000"/>
              </a:lnSpc>
            </a:pPr>
            <a:r>
              <a:rPr lang="zh-CN" altLang="en-US" sz="2800" b="1" dirty="0" smtClean="0">
                <a:solidFill>
                  <a:schemeClr val="bg1"/>
                </a:solidFill>
                <a:latin typeface="微软雅黑" pitchFamily="34" charset="-122"/>
                <a:ea typeface="微软雅黑" pitchFamily="34" charset="-122"/>
              </a:rPr>
              <a:t>投票业务处理流程</a:t>
            </a:r>
            <a:endParaRPr lang="zh-CN" altLang="en-US" sz="2800" b="1" dirty="0">
              <a:solidFill>
                <a:schemeClr val="bg1"/>
              </a:solidFill>
              <a:latin typeface="微软雅黑" pitchFamily="34" charset="-122"/>
              <a:ea typeface="微软雅黑" pitchFamily="34" charset="-122"/>
            </a:endParaRPr>
          </a:p>
        </p:txBody>
      </p:sp>
      <p:sp>
        <p:nvSpPr>
          <p:cNvPr id="10" name="1"/>
          <p:cNvSpPr/>
          <p:nvPr/>
        </p:nvSpPr>
        <p:spPr>
          <a:xfrm>
            <a:off x="-433289" y="2738140"/>
            <a:ext cx="1476897" cy="79216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微软雅黑" pitchFamily="34" charset="-122"/>
              <a:ea typeface="微软雅黑" pitchFamily="34" charset="-122"/>
            </a:endParaRPr>
          </a:p>
        </p:txBody>
      </p:sp>
      <p:sp>
        <p:nvSpPr>
          <p:cNvPr id="11" name="2"/>
          <p:cNvSpPr/>
          <p:nvPr/>
        </p:nvSpPr>
        <p:spPr>
          <a:xfrm>
            <a:off x="1691605" y="2738140"/>
            <a:ext cx="792163" cy="792163"/>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12" name="3"/>
          <p:cNvSpPr/>
          <p:nvPr/>
        </p:nvSpPr>
        <p:spPr>
          <a:xfrm>
            <a:off x="2051719" y="2734964"/>
            <a:ext cx="3384673" cy="79534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latin typeface="微软雅黑" pitchFamily="34" charset="-122"/>
                <a:ea typeface="微软雅黑" pitchFamily="34" charset="-122"/>
              </a:rPr>
              <a:t>投票申报期</a:t>
            </a:r>
            <a:endParaRPr lang="zh-CN" altLang="en-US" dirty="0">
              <a:latin typeface="微软雅黑" pitchFamily="34" charset="-122"/>
              <a:ea typeface="微软雅黑" pitchFamily="34" charset="-122"/>
            </a:endParaRPr>
          </a:p>
        </p:txBody>
      </p:sp>
      <p:sp>
        <p:nvSpPr>
          <p:cNvPr id="15" name="6"/>
          <p:cNvSpPr/>
          <p:nvPr/>
        </p:nvSpPr>
        <p:spPr>
          <a:xfrm>
            <a:off x="5040313" y="2734965"/>
            <a:ext cx="792162" cy="795339"/>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16" name="7"/>
          <p:cNvSpPr/>
          <p:nvPr/>
        </p:nvSpPr>
        <p:spPr>
          <a:xfrm>
            <a:off x="5437188" y="2734964"/>
            <a:ext cx="1691058" cy="79534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17" name="8"/>
          <p:cNvSpPr/>
          <p:nvPr/>
        </p:nvSpPr>
        <p:spPr>
          <a:xfrm>
            <a:off x="6732164" y="2734964"/>
            <a:ext cx="792163" cy="795340"/>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18" name="9"/>
          <p:cNvSpPr/>
          <p:nvPr/>
        </p:nvSpPr>
        <p:spPr>
          <a:xfrm>
            <a:off x="7092281" y="2734964"/>
            <a:ext cx="2520280" cy="79534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微软雅黑" pitchFamily="34" charset="-122"/>
              <a:ea typeface="微软雅黑" pitchFamily="34" charset="-122"/>
            </a:endParaRPr>
          </a:p>
        </p:txBody>
      </p:sp>
      <p:sp>
        <p:nvSpPr>
          <p:cNvPr id="21" name="矩形标注 20"/>
          <p:cNvSpPr/>
          <p:nvPr/>
        </p:nvSpPr>
        <p:spPr>
          <a:xfrm>
            <a:off x="177800" y="2017415"/>
            <a:ext cx="2377976" cy="576263"/>
          </a:xfrm>
          <a:prstGeom prst="wedgeRectCallout">
            <a:avLst>
              <a:gd name="adj1" fmla="val -20990"/>
              <a:gd name="adj2" fmla="val 65859"/>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latin typeface="微软雅黑" pitchFamily="34" charset="-122"/>
                <a:ea typeface="微软雅黑" pitchFamily="34" charset="-122"/>
              </a:rPr>
              <a:t>投票起始日</a:t>
            </a:r>
            <a:endParaRPr lang="en-US" altLang="zh-CN" dirty="0" smtClean="0">
              <a:latin typeface="微软雅黑" pitchFamily="34" charset="-122"/>
              <a:ea typeface="微软雅黑" pitchFamily="34" charset="-122"/>
            </a:endParaRPr>
          </a:p>
          <a:p>
            <a:pPr algn="ctr">
              <a:defRPr/>
            </a:pPr>
            <a:r>
              <a:rPr lang="zh-CN" altLang="en-US" dirty="0" smtClean="0">
                <a:latin typeface="微软雅黑" pitchFamily="34" charset="-122"/>
                <a:ea typeface="微软雅黑" pitchFamily="34" charset="-122"/>
              </a:rPr>
              <a:t>前一工作日</a:t>
            </a:r>
            <a:endParaRPr lang="zh-CN" altLang="en-US" dirty="0">
              <a:latin typeface="微软雅黑" pitchFamily="34" charset="-122"/>
              <a:ea typeface="微软雅黑" pitchFamily="34" charset="-122"/>
            </a:endParaRPr>
          </a:p>
        </p:txBody>
      </p:sp>
      <p:sp>
        <p:nvSpPr>
          <p:cNvPr id="24" name="线形标注 3"/>
          <p:cNvSpPr/>
          <p:nvPr/>
        </p:nvSpPr>
        <p:spPr>
          <a:xfrm>
            <a:off x="1613228" y="3821757"/>
            <a:ext cx="6768306" cy="372765"/>
          </a:xfrm>
          <a:prstGeom prst="snip2DiagRect">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1600" dirty="0">
                <a:latin typeface="微软雅黑" pitchFamily="34" charset="-122"/>
                <a:ea typeface="微软雅黑" pitchFamily="34" charset="-122"/>
              </a:rPr>
              <a:t>SZHK_TZXX</a:t>
            </a:r>
            <a:r>
              <a:rPr lang="zh-CN" altLang="en-US" sz="1600" dirty="0">
                <a:latin typeface="微软雅黑" pitchFamily="34" charset="-122"/>
                <a:ea typeface="微软雅黑" pitchFamily="34" charset="-122"/>
              </a:rPr>
              <a:t>（业务通知信息），通知类别：</a:t>
            </a:r>
            <a:r>
              <a:rPr lang="en-US" altLang="zh-CN" sz="1600" dirty="0" smtClean="0">
                <a:latin typeface="微软雅黑" pitchFamily="34" charset="-122"/>
                <a:ea typeface="微软雅黑" pitchFamily="34" charset="-122"/>
              </a:rPr>
              <a:t>H06</a:t>
            </a:r>
            <a:r>
              <a:rPr lang="zh-CN" altLang="en-US" sz="1600" dirty="0" smtClean="0">
                <a:latin typeface="微软雅黑" pitchFamily="34" charset="-122"/>
                <a:ea typeface="微软雅黑" pitchFamily="34" charset="-122"/>
              </a:rPr>
              <a:t>（公告），</a:t>
            </a:r>
            <a:r>
              <a:rPr lang="en-US" altLang="zh-CN" sz="1600" dirty="0" smtClean="0">
                <a:latin typeface="微软雅黑" pitchFamily="34" charset="-122"/>
                <a:ea typeface="微软雅黑" pitchFamily="34" charset="-122"/>
              </a:rPr>
              <a:t>H12</a:t>
            </a:r>
            <a:r>
              <a:rPr lang="zh-CN" altLang="en-US" sz="1600" dirty="0" smtClean="0">
                <a:latin typeface="微软雅黑" pitchFamily="34" charset="-122"/>
                <a:ea typeface="微软雅黑" pitchFamily="34" charset="-122"/>
              </a:rPr>
              <a:t>（议案）</a:t>
            </a:r>
            <a:endParaRPr lang="zh-CN" altLang="en-US" sz="1600" dirty="0">
              <a:latin typeface="微软雅黑" pitchFamily="34" charset="-122"/>
              <a:ea typeface="微软雅黑" pitchFamily="34" charset="-122"/>
            </a:endParaRPr>
          </a:p>
        </p:txBody>
      </p:sp>
      <p:sp>
        <p:nvSpPr>
          <p:cNvPr id="27" name="矩形标注 26"/>
          <p:cNvSpPr/>
          <p:nvPr/>
        </p:nvSpPr>
        <p:spPr>
          <a:xfrm>
            <a:off x="899592" y="3716040"/>
            <a:ext cx="1440160" cy="584200"/>
          </a:xfrm>
          <a:prstGeom prst="wedgeRectCallout">
            <a:avLst>
              <a:gd name="adj1" fmla="val 20859"/>
              <a:gd name="adj2" fmla="val -72121"/>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tx1"/>
                </a:solidFill>
                <a:latin typeface="微软雅黑" pitchFamily="34" charset="-122"/>
                <a:ea typeface="微软雅黑" pitchFamily="34" charset="-122"/>
              </a:rPr>
              <a:t>投票起始日</a:t>
            </a:r>
            <a:endParaRPr lang="zh-CN" altLang="en-US" dirty="0">
              <a:solidFill>
                <a:schemeClr val="tx1"/>
              </a:solidFill>
              <a:latin typeface="微软雅黑" pitchFamily="34" charset="-122"/>
              <a:ea typeface="微软雅黑" pitchFamily="34" charset="-122"/>
            </a:endParaRPr>
          </a:p>
        </p:txBody>
      </p:sp>
      <p:sp>
        <p:nvSpPr>
          <p:cNvPr id="35" name="线形标注 3"/>
          <p:cNvSpPr/>
          <p:nvPr/>
        </p:nvSpPr>
        <p:spPr>
          <a:xfrm>
            <a:off x="1619672" y="1988840"/>
            <a:ext cx="6999200" cy="579438"/>
          </a:xfrm>
          <a:prstGeom prst="snip2DiagRect">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1600" dirty="0" smtClean="0">
                <a:solidFill>
                  <a:schemeClr val="tx1"/>
                </a:solidFill>
                <a:latin typeface="微软雅黑" pitchFamily="34" charset="-122"/>
                <a:ea typeface="微软雅黑" pitchFamily="34" charset="-122"/>
              </a:rPr>
              <a:t>SZHK_YWHB</a:t>
            </a:r>
            <a:r>
              <a:rPr lang="zh-CN" altLang="en-US" sz="1600" dirty="0" smtClean="0">
                <a:solidFill>
                  <a:schemeClr val="tx1"/>
                </a:solidFill>
                <a:latin typeface="微软雅黑" pitchFamily="34" charset="-122"/>
                <a:ea typeface="微软雅黑" pitchFamily="34" charset="-122"/>
              </a:rPr>
              <a:t>：当天投票的反馈，业务类别</a:t>
            </a:r>
            <a:r>
              <a:rPr lang="en-US" altLang="zh-CN" sz="1600" dirty="0" smtClean="0">
                <a:solidFill>
                  <a:schemeClr val="tx1"/>
                </a:solidFill>
                <a:latin typeface="微软雅黑" pitchFamily="34" charset="-122"/>
                <a:ea typeface="微软雅黑" pitchFamily="34" charset="-122"/>
              </a:rPr>
              <a:t>TPSB</a:t>
            </a:r>
            <a:endParaRPr lang="zh-CN" altLang="en-US" sz="1600" dirty="0">
              <a:solidFill>
                <a:schemeClr val="tx1"/>
              </a:solidFill>
              <a:latin typeface="微软雅黑" pitchFamily="34" charset="-122"/>
              <a:ea typeface="微软雅黑" pitchFamily="34" charset="-122"/>
            </a:endParaRPr>
          </a:p>
        </p:txBody>
      </p:sp>
      <p:sp>
        <p:nvSpPr>
          <p:cNvPr id="26" name="矩形标注 25"/>
          <p:cNvSpPr/>
          <p:nvPr/>
        </p:nvSpPr>
        <p:spPr>
          <a:xfrm>
            <a:off x="6199218" y="1988840"/>
            <a:ext cx="2305050" cy="579438"/>
          </a:xfrm>
          <a:prstGeom prst="wedgeRectCallout">
            <a:avLst>
              <a:gd name="adj1" fmla="val -20407"/>
              <a:gd name="adj2" fmla="val 67590"/>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tx1"/>
                </a:solidFill>
                <a:latin typeface="微软雅黑" pitchFamily="34" charset="-122"/>
                <a:ea typeface="微软雅黑" pitchFamily="34" charset="-122"/>
              </a:rPr>
              <a:t>投票截止日</a:t>
            </a:r>
            <a:endParaRPr lang="zh-CN" altLang="en-US" dirty="0">
              <a:solidFill>
                <a:schemeClr val="tx1"/>
              </a:solidFill>
              <a:latin typeface="微软雅黑" pitchFamily="34" charset="-122"/>
              <a:ea typeface="微软雅黑" pitchFamily="34" charset="-122"/>
            </a:endParaRPr>
          </a:p>
        </p:txBody>
      </p:sp>
      <p:sp>
        <p:nvSpPr>
          <p:cNvPr id="36" name="线形标注 3"/>
          <p:cNvSpPr/>
          <p:nvPr/>
        </p:nvSpPr>
        <p:spPr>
          <a:xfrm>
            <a:off x="1614659" y="4010521"/>
            <a:ext cx="6999200" cy="358279"/>
          </a:xfrm>
          <a:prstGeom prst="snip2Diag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1600" dirty="0" smtClean="0">
                <a:solidFill>
                  <a:schemeClr val="tx1"/>
                </a:solidFill>
                <a:latin typeface="微软雅黑" pitchFamily="34" charset="-122"/>
                <a:ea typeface="微软雅黑" pitchFamily="34" charset="-122"/>
              </a:rPr>
              <a:t>SZHK_YWHB</a:t>
            </a:r>
            <a:r>
              <a:rPr lang="zh-CN" altLang="en-US" sz="1600" dirty="0" smtClean="0">
                <a:solidFill>
                  <a:schemeClr val="tx1"/>
                </a:solidFill>
                <a:latin typeface="微软雅黑" pitchFamily="34" charset="-122"/>
                <a:ea typeface="微软雅黑" pitchFamily="34" charset="-122"/>
              </a:rPr>
              <a:t>：当天投票的反馈，业务类别为</a:t>
            </a:r>
            <a:r>
              <a:rPr lang="en-US" altLang="zh-CN" sz="1600" dirty="0" smtClean="0">
                <a:solidFill>
                  <a:schemeClr val="tx1"/>
                </a:solidFill>
                <a:latin typeface="微软雅黑" pitchFamily="34" charset="-122"/>
                <a:ea typeface="微软雅黑" pitchFamily="34" charset="-122"/>
              </a:rPr>
              <a:t>TPSB</a:t>
            </a:r>
            <a:endParaRPr lang="zh-CN" altLang="en-US" sz="1600" dirty="0">
              <a:solidFill>
                <a:schemeClr val="tx1"/>
              </a:solidFill>
              <a:latin typeface="微软雅黑" pitchFamily="34" charset="-122"/>
              <a:ea typeface="微软雅黑" pitchFamily="34" charset="-122"/>
            </a:endParaRPr>
          </a:p>
        </p:txBody>
      </p:sp>
      <p:sp>
        <p:nvSpPr>
          <p:cNvPr id="37" name="线形标注 3"/>
          <p:cNvSpPr/>
          <p:nvPr/>
        </p:nvSpPr>
        <p:spPr>
          <a:xfrm>
            <a:off x="1643042" y="4714590"/>
            <a:ext cx="6999200" cy="358279"/>
          </a:xfrm>
          <a:prstGeom prst="snip2Diag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1600" dirty="0" smtClean="0">
                <a:solidFill>
                  <a:schemeClr val="tx1"/>
                </a:solidFill>
                <a:latin typeface="微软雅黑" pitchFamily="34" charset="-122"/>
                <a:ea typeface="微软雅黑" pitchFamily="34" charset="-122"/>
              </a:rPr>
              <a:t>SZHK_YWHB</a:t>
            </a:r>
            <a:r>
              <a:rPr lang="zh-CN" altLang="en-US" sz="1600" dirty="0" smtClean="0">
                <a:solidFill>
                  <a:schemeClr val="tx1"/>
                </a:solidFill>
                <a:latin typeface="微软雅黑" pitchFamily="34" charset="-122"/>
                <a:ea typeface="微软雅黑" pitchFamily="34" charset="-122"/>
              </a:rPr>
              <a:t>：最终确认的投票结果，业务类别为</a:t>
            </a:r>
            <a:r>
              <a:rPr lang="en-US" altLang="zh-CN" sz="1600" dirty="0" smtClean="0">
                <a:solidFill>
                  <a:schemeClr val="tx1"/>
                </a:solidFill>
                <a:latin typeface="微软雅黑" pitchFamily="34" charset="-122"/>
                <a:ea typeface="微软雅黑" pitchFamily="34" charset="-122"/>
              </a:rPr>
              <a:t>TPJG</a:t>
            </a:r>
            <a:endParaRPr lang="zh-CN" altLang="en-US" sz="1600" dirty="0">
              <a:solidFill>
                <a:schemeClr val="tx1"/>
              </a:solidFill>
              <a:latin typeface="微软雅黑" pitchFamily="34" charset="-122"/>
              <a:ea typeface="微软雅黑" pitchFamily="34" charset="-122"/>
            </a:endParaRPr>
          </a:p>
        </p:txBody>
      </p:sp>
      <p:sp>
        <p:nvSpPr>
          <p:cNvPr id="28" name="2"/>
          <p:cNvSpPr/>
          <p:nvPr/>
        </p:nvSpPr>
        <p:spPr>
          <a:xfrm>
            <a:off x="655308" y="2738140"/>
            <a:ext cx="792163" cy="792163"/>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29" name="1"/>
          <p:cNvSpPr/>
          <p:nvPr/>
        </p:nvSpPr>
        <p:spPr>
          <a:xfrm>
            <a:off x="1051389" y="2734964"/>
            <a:ext cx="1053847" cy="79533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微软雅黑" pitchFamily="34" charset="-122"/>
              <a:ea typeface="微软雅黑" pitchFamily="34" charset="-122"/>
            </a:endParaRPr>
          </a:p>
        </p:txBody>
      </p:sp>
      <p:sp>
        <p:nvSpPr>
          <p:cNvPr id="22" name="燕尾形 21"/>
          <p:cNvSpPr/>
          <p:nvPr/>
        </p:nvSpPr>
        <p:spPr>
          <a:xfrm>
            <a:off x="-973138" y="2734966"/>
            <a:ext cx="836613" cy="795338"/>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微软雅黑" pitchFamily="34" charset="-122"/>
              <a:ea typeface="微软雅黑" pitchFamily="34" charset="-122"/>
            </a:endParaRPr>
          </a:p>
        </p:txBody>
      </p:sp>
      <p:sp>
        <p:nvSpPr>
          <p:cNvPr id="30" name="线形标注 3"/>
          <p:cNvSpPr/>
          <p:nvPr/>
        </p:nvSpPr>
        <p:spPr>
          <a:xfrm>
            <a:off x="1613228" y="4555828"/>
            <a:ext cx="6768306" cy="801704"/>
          </a:xfrm>
          <a:prstGeom prst="snip2DiagRect">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1600" dirty="0">
                <a:latin typeface="微软雅黑" pitchFamily="34" charset="-122"/>
                <a:ea typeface="微软雅黑" pitchFamily="34" charset="-122"/>
              </a:rPr>
              <a:t>上海：新增、变更、删除时发布</a:t>
            </a:r>
            <a:endParaRPr lang="en-US" altLang="zh-CN" sz="1600" dirty="0">
              <a:latin typeface="微软雅黑" pitchFamily="34" charset="-122"/>
              <a:ea typeface="微软雅黑" pitchFamily="34" charset="-122"/>
            </a:endParaRPr>
          </a:p>
          <a:p>
            <a:r>
              <a:rPr lang="zh-CN" altLang="en-US" sz="1600" dirty="0">
                <a:latin typeface="微软雅黑" pitchFamily="34" charset="-122"/>
                <a:ea typeface="微软雅黑" pitchFamily="34" charset="-122"/>
              </a:rPr>
              <a:t>深圳：</a:t>
            </a:r>
            <a:r>
              <a:rPr lang="zh-CN" altLang="en-US" sz="1600" dirty="0" smtClean="0">
                <a:latin typeface="微软雅黑" pitchFamily="34" charset="-122"/>
                <a:ea typeface="微软雅黑" pitchFamily="34" charset="-122"/>
              </a:rPr>
              <a:t>从投票开始日期前一工作日之</a:t>
            </a:r>
            <a:r>
              <a:rPr lang="zh-CN" altLang="en-US" sz="1600" dirty="0">
                <a:latin typeface="微软雅黑" pitchFamily="34" charset="-122"/>
                <a:ea typeface="微软雅黑" pitchFamily="34" charset="-122"/>
              </a:rPr>
              <a:t>日起，</a:t>
            </a:r>
            <a:r>
              <a:rPr lang="zh-CN" altLang="en-US" sz="1600" dirty="0" smtClean="0">
                <a:latin typeface="微软雅黑" pitchFamily="34" charset="-122"/>
                <a:ea typeface="微软雅黑" pitchFamily="34" charset="-122"/>
              </a:rPr>
              <a:t>直至投票截至或</a:t>
            </a:r>
            <a:r>
              <a:rPr lang="zh-CN" altLang="en-US" sz="1600" dirty="0">
                <a:latin typeface="微软雅黑" pitchFamily="34" charset="-122"/>
                <a:ea typeface="微软雅黑" pitchFamily="34" charset="-122"/>
              </a:rPr>
              <a:t>取消，每日全量发布</a:t>
            </a:r>
          </a:p>
        </p:txBody>
      </p:sp>
    </p:spTree>
    <p:extLst>
      <p:ext uri="{BB962C8B-B14F-4D97-AF65-F5344CB8AC3E}">
        <p14:creationId xmlns:p14="http://schemas.microsoft.com/office/powerpoint/2010/main" xmlns="" val="262273033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250"/>
                                        <p:tgtEl>
                                          <p:spTgt spid="28"/>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250"/>
                                        <p:tgtEl>
                                          <p:spTgt spid="29"/>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50"/>
                                        <p:tgtEl>
                                          <p:spTgt spid="11"/>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50"/>
                                        <p:tgtEl>
                                          <p:spTgt spid="12"/>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50"/>
                                        <p:tgtEl>
                                          <p:spTgt spid="15"/>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50"/>
                                        <p:tgtEl>
                                          <p:spTgt spid="16"/>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250"/>
                                        <p:tgtEl>
                                          <p:spTgt spid="17"/>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25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63" presetClass="path" presetSubtype="0" accel="50000" decel="50000" fill="hold" grpId="0" nodeType="clickEffect">
                                  <p:stCondLst>
                                    <p:cond delay="0"/>
                                  </p:stCondLst>
                                  <p:childTnLst>
                                    <p:animMotion origin="layout" path="M -0.00642 3.7037E-7 L 0.18403 0.00185 " pathEditMode="relative" rAng="0" ptsTypes="AA">
                                      <p:cBhvr>
                                        <p:cTn id="43" dur="750" fill="hold"/>
                                        <p:tgtEl>
                                          <p:spTgt spid="22"/>
                                        </p:tgtEl>
                                        <p:attrNameLst>
                                          <p:attrName>ppt_x</p:attrName>
                                          <p:attrName>ppt_y</p:attrName>
                                        </p:attrNameLst>
                                      </p:cBhvr>
                                      <p:rCtr x="9514" y="93"/>
                                    </p:animMotion>
                                  </p:childTnLst>
                                </p:cTn>
                              </p:par>
                            </p:childTnLst>
                          </p:cTn>
                        </p:par>
                        <p:par>
                          <p:cTn id="44" fill="hold">
                            <p:stCondLst>
                              <p:cond delay="750"/>
                            </p:stCondLst>
                            <p:childTnLst>
                              <p:par>
                                <p:cTn id="45" presetID="10"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par>
                          <p:cTn id="48" fill="hold">
                            <p:stCondLst>
                              <p:cond delay="1250"/>
                            </p:stCondLst>
                            <p:childTnLst>
                              <p:par>
                                <p:cTn id="49" presetID="10" presetClass="entr" presetSubtype="0"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childTnLst>
                          </p:cTn>
                        </p:par>
                        <p:par>
                          <p:cTn id="52" fill="hold">
                            <p:stCondLst>
                              <p:cond delay="1750"/>
                            </p:stCondLst>
                            <p:childTnLst>
                              <p:par>
                                <p:cTn id="53" presetID="10"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63" presetClass="path" presetSubtype="0" accel="50000" decel="50000" fill="hold" grpId="1" nodeType="clickEffect">
                                  <p:stCondLst>
                                    <p:cond delay="0"/>
                                  </p:stCondLst>
                                  <p:childTnLst>
                                    <p:animMotion origin="layout" path="M 0.18403 0.00185 L 0.37951 0.00185 " pathEditMode="relative" rAng="0" ptsTypes="AA">
                                      <p:cBhvr>
                                        <p:cTn id="59" dur="750" fill="hold"/>
                                        <p:tgtEl>
                                          <p:spTgt spid="22"/>
                                        </p:tgtEl>
                                        <p:attrNameLst>
                                          <p:attrName>ppt_x</p:attrName>
                                          <p:attrName>ppt_y</p:attrName>
                                        </p:attrNameLst>
                                      </p:cBhvr>
                                      <p:rCtr x="9774" y="0"/>
                                    </p:animMotion>
                                  </p:childTnLst>
                                </p:cTn>
                              </p:par>
                            </p:childTnLst>
                          </p:cTn>
                        </p:par>
                        <p:par>
                          <p:cTn id="60" fill="hold">
                            <p:stCondLst>
                              <p:cond delay="750"/>
                            </p:stCondLst>
                            <p:childTnLst>
                              <p:par>
                                <p:cTn id="61" presetID="1" presetClass="exit" presetSubtype="0" fill="hold" grpId="1" nodeType="afterEffect">
                                  <p:stCondLst>
                                    <p:cond delay="0"/>
                                  </p:stCondLst>
                                  <p:childTnLst>
                                    <p:set>
                                      <p:cBhvr>
                                        <p:cTn id="62" dur="1" fill="hold">
                                          <p:stCondLst>
                                            <p:cond delay="0"/>
                                          </p:stCondLst>
                                        </p:cTn>
                                        <p:tgtEl>
                                          <p:spTgt spid="21"/>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24"/>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30"/>
                                        </p:tgtEl>
                                        <p:attrNameLst>
                                          <p:attrName>style.visibility</p:attrName>
                                        </p:attrNameLst>
                                      </p:cBhvr>
                                      <p:to>
                                        <p:strVal val="hidden"/>
                                      </p:to>
                                    </p:set>
                                  </p:childTnLst>
                                </p:cTn>
                              </p:par>
                            </p:childTnLst>
                          </p:cTn>
                        </p:par>
                        <p:par>
                          <p:cTn id="67" fill="hold">
                            <p:stCondLst>
                              <p:cond delay="750"/>
                            </p:stCondLst>
                            <p:childTnLst>
                              <p:par>
                                <p:cTn id="68" presetID="10"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childTnLst>
                          </p:cTn>
                        </p:par>
                        <p:par>
                          <p:cTn id="71" fill="hold">
                            <p:stCondLst>
                              <p:cond delay="1250"/>
                            </p:stCondLst>
                            <p:childTnLst>
                              <p:par>
                                <p:cTn id="72" presetID="10" presetClass="entr" presetSubtype="0"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63" presetClass="path" presetSubtype="0" accel="50000" decel="50000" fill="hold" grpId="2" nodeType="clickEffect">
                                  <p:stCondLst>
                                    <p:cond delay="0"/>
                                  </p:stCondLst>
                                  <p:childTnLst>
                                    <p:animMotion origin="layout" path="M 0.39514 0.00185 L 0.85191 0.00185 " pathEditMode="relative" rAng="0" ptsTypes="AA">
                                      <p:cBhvr>
                                        <p:cTn id="78" dur="750" fill="hold"/>
                                        <p:tgtEl>
                                          <p:spTgt spid="22"/>
                                        </p:tgtEl>
                                        <p:attrNameLst>
                                          <p:attrName>ppt_x</p:attrName>
                                          <p:attrName>ppt_y</p:attrName>
                                        </p:attrNameLst>
                                      </p:cBhvr>
                                      <p:rCtr x="22830" y="0"/>
                                    </p:animMotion>
                                  </p:childTnLst>
                                </p:cTn>
                              </p:par>
                            </p:childTnLst>
                          </p:cTn>
                        </p:par>
                        <p:par>
                          <p:cTn id="79" fill="hold">
                            <p:stCondLst>
                              <p:cond delay="750"/>
                            </p:stCondLst>
                            <p:childTnLst>
                              <p:par>
                                <p:cTn id="80" presetID="1" presetClass="exit" presetSubtype="0" fill="hold" grpId="1" nodeType="afterEffect">
                                  <p:stCondLst>
                                    <p:cond delay="0"/>
                                  </p:stCondLst>
                                  <p:childTnLst>
                                    <p:set>
                                      <p:cBhvr>
                                        <p:cTn id="81" dur="1" fill="hold">
                                          <p:stCondLst>
                                            <p:cond delay="0"/>
                                          </p:stCondLst>
                                        </p:cTn>
                                        <p:tgtEl>
                                          <p:spTgt spid="27"/>
                                        </p:tgtEl>
                                        <p:attrNameLst>
                                          <p:attrName>style.visibility</p:attrName>
                                        </p:attrNameLst>
                                      </p:cBhvr>
                                      <p:to>
                                        <p:strVal val="hidden"/>
                                      </p:to>
                                    </p:set>
                                  </p:childTnLst>
                                </p:cTn>
                              </p:par>
                            </p:childTnLst>
                          </p:cTn>
                        </p:par>
                        <p:par>
                          <p:cTn id="82" fill="hold">
                            <p:stCondLst>
                              <p:cond delay="750"/>
                            </p:stCondLst>
                            <p:childTnLst>
                              <p:par>
                                <p:cTn id="83" presetID="10" presetClass="entr" presetSubtype="0" fill="hold" grpId="0" nodeType="after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fade">
                                      <p:cBhvr>
                                        <p:cTn id="85" dur="500"/>
                                        <p:tgtEl>
                                          <p:spTgt spid="26"/>
                                        </p:tgtEl>
                                      </p:cBhvr>
                                    </p:animEffect>
                                  </p:childTnLst>
                                </p:cTn>
                              </p:par>
                              <p:par>
                                <p:cTn id="86" presetID="1" presetClass="exit" presetSubtype="0" fill="hold" nodeType="withEffect">
                                  <p:stCondLst>
                                    <p:cond delay="0"/>
                                  </p:stCondLst>
                                  <p:childTnLst>
                                    <p:set>
                                      <p:cBhvr>
                                        <p:cTn id="87" dur="1" fill="hold">
                                          <p:stCondLst>
                                            <p:cond delay="0"/>
                                          </p:stCondLst>
                                        </p:cTn>
                                        <p:tgtEl>
                                          <p:spTgt spid="35"/>
                                        </p:tgtEl>
                                        <p:attrNameLst>
                                          <p:attrName>style.visibility</p:attrName>
                                        </p:attrNameLst>
                                      </p:cBhvr>
                                      <p:to>
                                        <p:strVal val="hidden"/>
                                      </p:to>
                                    </p:set>
                                  </p:childTnLst>
                                </p:cTn>
                              </p:par>
                            </p:childTnLst>
                          </p:cTn>
                        </p:par>
                        <p:par>
                          <p:cTn id="88" fill="hold">
                            <p:stCondLst>
                              <p:cond delay="1250"/>
                            </p:stCondLst>
                            <p:childTnLst>
                              <p:par>
                                <p:cTn id="89" presetID="10" presetClass="entr" presetSubtype="0"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fade">
                                      <p:cBhvr>
                                        <p:cTn id="91" dur="500"/>
                                        <p:tgtEl>
                                          <p:spTgt spid="36"/>
                                        </p:tgtEl>
                                      </p:cBhvr>
                                    </p:animEffect>
                                  </p:childTnLst>
                                </p:cTn>
                              </p:par>
                            </p:childTnLst>
                          </p:cTn>
                        </p:par>
                        <p:par>
                          <p:cTn id="92" fill="hold">
                            <p:stCondLst>
                              <p:cond delay="1750"/>
                            </p:stCondLst>
                            <p:childTnLst>
                              <p:par>
                                <p:cTn id="93" presetID="10" presetClass="entr" presetSubtype="0"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fade">
                                      <p:cBhvr>
                                        <p:cTn id="95" dur="500"/>
                                        <p:tgtEl>
                                          <p:spTgt spid="37"/>
                                        </p:tgtEl>
                                      </p:cBhvr>
                                    </p:animEffect>
                                  </p:childTnLst>
                                </p:cTn>
                              </p:par>
                            </p:childTnLst>
                          </p:cTn>
                        </p:par>
                      </p:childTnLst>
                    </p:cTn>
                  </p:par>
                  <p:par>
                    <p:cTn id="96" fill="hold">
                      <p:stCondLst>
                        <p:cond delay="indefinite"/>
                      </p:stCondLst>
                      <p:childTnLst>
                        <p:par>
                          <p:cTn id="97" fill="hold">
                            <p:stCondLst>
                              <p:cond delay="0"/>
                            </p:stCondLst>
                            <p:childTnLst>
                              <p:par>
                                <p:cTn id="98" presetID="63" presetClass="path" presetSubtype="0" accel="50000" decel="50000" fill="hold" grpId="3" nodeType="clickEffect">
                                  <p:stCondLst>
                                    <p:cond delay="0"/>
                                  </p:stCondLst>
                                  <p:childTnLst>
                                    <p:animMotion origin="layout" path="M 0.8599 0.00186 L 1.11181 0.00139 " pathEditMode="relative" rAng="0" ptsTypes="AA">
                                      <p:cBhvr>
                                        <p:cTn id="99" dur="500" fill="hold"/>
                                        <p:tgtEl>
                                          <p:spTgt spid="22"/>
                                        </p:tgtEl>
                                        <p:attrNameLst>
                                          <p:attrName>ppt_x</p:attrName>
                                          <p:attrName>ppt_y</p:attrName>
                                        </p:attrNameLst>
                                      </p:cBhvr>
                                      <p:rCtr x="12587"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5" grpId="0" animBg="1"/>
      <p:bldP spid="16" grpId="0" animBg="1"/>
      <p:bldP spid="17" grpId="0" animBg="1"/>
      <p:bldP spid="18" grpId="0" animBg="1"/>
      <p:bldP spid="21" grpId="0" animBg="1"/>
      <p:bldP spid="21" grpId="1" animBg="1"/>
      <p:bldP spid="24" grpId="0" animBg="1"/>
      <p:bldP spid="24" grpId="1" animBg="1"/>
      <p:bldP spid="27" grpId="0" animBg="1"/>
      <p:bldP spid="27" grpId="1" animBg="1"/>
      <p:bldP spid="35" grpId="0" animBg="1"/>
      <p:bldP spid="26" grpId="0" animBg="1"/>
      <p:bldP spid="36" grpId="0" animBg="1"/>
      <p:bldP spid="37" grpId="0" animBg="1"/>
      <p:bldP spid="28" grpId="0" animBg="1"/>
      <p:bldP spid="29" grpId="0" animBg="1"/>
      <p:bldP spid="22" grpId="0" animBg="1"/>
      <p:bldP spid="22" grpId="1" animBg="1"/>
      <p:bldP spid="22" grpId="2" animBg="1"/>
      <p:bldP spid="22" grpId="3" animBg="1"/>
      <p:bldP spid="30" grpId="0" animBg="1"/>
      <p:bldP spid="30"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a:xfrm>
            <a:off x="676275" y="188913"/>
            <a:ext cx="8432800" cy="533400"/>
          </a:xfrm>
          <a:noFill/>
        </p:spPr>
        <p:txBody>
          <a:bodyPr anchor="b"/>
          <a:lstStyle/>
          <a:p>
            <a:pPr marL="0" lvl="1">
              <a:lnSpc>
                <a:spcPct val="120000"/>
              </a:lnSpc>
            </a:pPr>
            <a:r>
              <a:rPr lang="zh-CN" altLang="en-US" sz="2800" dirty="0" smtClean="0">
                <a:latin typeface="微软雅黑" pitchFamily="34" charset="-122"/>
                <a:ea typeface="微软雅黑" pitchFamily="34" charset="-122"/>
              </a:rPr>
              <a:t>投票业务沪</a:t>
            </a:r>
            <a:r>
              <a:rPr lang="zh-CN" altLang="en-US" sz="2800" dirty="0">
                <a:latin typeface="微软雅黑" pitchFamily="34" charset="-122"/>
                <a:ea typeface="微软雅黑" pitchFamily="34" charset="-122"/>
              </a:rPr>
              <a:t>深接口差异</a:t>
            </a:r>
          </a:p>
        </p:txBody>
      </p:sp>
      <p:grpSp>
        <p:nvGrpSpPr>
          <p:cNvPr id="10" name="组合 9"/>
          <p:cNvGrpSpPr/>
          <p:nvPr/>
        </p:nvGrpSpPr>
        <p:grpSpPr>
          <a:xfrm>
            <a:off x="755576" y="1412424"/>
            <a:ext cx="7200800" cy="2736656"/>
            <a:chOff x="755576" y="1052736"/>
            <a:chExt cx="6912768" cy="2653727"/>
          </a:xfrm>
        </p:grpSpPr>
        <p:grpSp>
          <p:nvGrpSpPr>
            <p:cNvPr id="9" name="组合 8"/>
            <p:cNvGrpSpPr/>
            <p:nvPr/>
          </p:nvGrpSpPr>
          <p:grpSpPr>
            <a:xfrm>
              <a:off x="755576" y="1052736"/>
              <a:ext cx="3096344" cy="2653727"/>
              <a:chOff x="611560" y="1052736"/>
              <a:chExt cx="3096344" cy="2653727"/>
            </a:xfrm>
          </p:grpSpPr>
          <p:sp>
            <p:nvSpPr>
              <p:cNvPr id="6" name="圆角矩形 5"/>
              <p:cNvSpPr/>
              <p:nvPr/>
            </p:nvSpPr>
            <p:spPr bwMode="auto">
              <a:xfrm>
                <a:off x="1007604" y="1448780"/>
                <a:ext cx="2700300" cy="396044"/>
              </a:xfrm>
              <a:prstGeom prst="round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dirty="0" smtClean="0">
                    <a:latin typeface="微软雅黑" pitchFamily="34" charset="-122"/>
                    <a:ea typeface="微软雅黑" pitchFamily="34" charset="-122"/>
                  </a:rPr>
                  <a:t>SZHK_TZXX</a:t>
                </a:r>
                <a:endParaRPr lang="en-US" altLang="zh-CN" dirty="0">
                  <a:latin typeface="微软雅黑" pitchFamily="34" charset="-122"/>
                  <a:ea typeface="微软雅黑" pitchFamily="34" charset="-122"/>
                </a:endParaRPr>
              </a:p>
            </p:txBody>
          </p:sp>
          <p:sp>
            <p:nvSpPr>
              <p:cNvPr id="3" name="椭圆 2"/>
              <p:cNvSpPr/>
              <p:nvPr/>
            </p:nvSpPr>
            <p:spPr bwMode="auto">
              <a:xfrm>
                <a:off x="611560" y="1052736"/>
                <a:ext cx="792088" cy="792088"/>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CN" altLang="en-US" sz="3200" dirty="0">
                    <a:solidFill>
                      <a:schemeClr val="bg1"/>
                    </a:solidFill>
                    <a:latin typeface="微软雅黑" pitchFamily="34" charset="-122"/>
                    <a:ea typeface="微软雅黑" pitchFamily="34" charset="-122"/>
                  </a:rPr>
                  <a:t>深</a:t>
                </a:r>
                <a:endParaRPr kumimoji="0" lang="zh-CN" altLang="en-US" sz="3200" b="0" i="0" u="none" strike="noStrike" cap="none" normalizeH="0" baseline="0" dirty="0" smtClean="0">
                  <a:ln>
                    <a:noFill/>
                  </a:ln>
                  <a:solidFill>
                    <a:schemeClr val="bg1"/>
                  </a:solidFill>
                  <a:effectLst/>
                  <a:latin typeface="微软雅黑" pitchFamily="34" charset="-122"/>
                  <a:ea typeface="微软雅黑" pitchFamily="34" charset="-122"/>
                </a:endParaRPr>
              </a:p>
            </p:txBody>
          </p:sp>
          <p:sp>
            <p:nvSpPr>
              <p:cNvPr id="7" name="对角圆角矩形 6"/>
              <p:cNvSpPr/>
              <p:nvPr/>
            </p:nvSpPr>
            <p:spPr bwMode="auto">
              <a:xfrm>
                <a:off x="611560" y="1844824"/>
                <a:ext cx="3024336" cy="1861639"/>
              </a:xfrm>
              <a:prstGeom prst="round2DiagRect">
                <a:avLst/>
              </a:prstGeom>
              <a:solidFill>
                <a:schemeClr val="bg1"/>
              </a:solidFill>
              <a:ln w="28575"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lvl="0" indent="-285750">
                  <a:buFont typeface="Wingdings" pitchFamily="2" charset="2"/>
                  <a:buChar char="p"/>
                </a:pPr>
                <a:r>
                  <a:rPr lang="zh-CN" altLang="en-US" dirty="0" smtClean="0">
                    <a:latin typeface="微软雅黑" pitchFamily="34" charset="-122"/>
                    <a:ea typeface="微软雅黑" pitchFamily="34" charset="-122"/>
                    <a:cs typeface="Times New Roman"/>
                  </a:rPr>
                  <a:t>状态</a:t>
                </a:r>
                <a:r>
                  <a:rPr lang="zh-CN" altLang="en-US" dirty="0">
                    <a:latin typeface="微软雅黑" pitchFamily="34" charset="-122"/>
                    <a:ea typeface="微软雅黑" pitchFamily="34" charset="-122"/>
                    <a:cs typeface="Times New Roman"/>
                  </a:rPr>
                  <a:t>（</a:t>
                </a:r>
                <a:r>
                  <a:rPr lang="en-US" altLang="zh-CN" dirty="0">
                    <a:latin typeface="微软雅黑" pitchFamily="34" charset="-122"/>
                    <a:ea typeface="微软雅黑" pitchFamily="34" charset="-122"/>
                    <a:cs typeface="Times New Roman"/>
                  </a:rPr>
                  <a:t>ZT</a:t>
                </a:r>
                <a:r>
                  <a:rPr lang="zh-CN" altLang="en-US" dirty="0">
                    <a:latin typeface="微软雅黑" pitchFamily="34" charset="-122"/>
                    <a:ea typeface="微软雅黑" pitchFamily="34" charset="-122"/>
                    <a:cs typeface="Times New Roman"/>
                  </a:rPr>
                  <a:t>）</a:t>
                </a:r>
                <a:r>
                  <a:rPr lang="zh-CN" altLang="en-US" dirty="0" smtClean="0">
                    <a:latin typeface="微软雅黑" pitchFamily="34" charset="-122"/>
                    <a:ea typeface="微软雅黑" pitchFamily="34" charset="-122"/>
                    <a:cs typeface="Times New Roman"/>
                  </a:rPr>
                  <a:t>字段有效值为</a:t>
                </a:r>
                <a:r>
                  <a:rPr lang="en-US" altLang="zh-CN" dirty="0" smtClean="0">
                    <a:latin typeface="微软雅黑" pitchFamily="34" charset="-122"/>
                    <a:ea typeface="微软雅黑" pitchFamily="34" charset="-122"/>
                    <a:cs typeface="Times New Roman"/>
                  </a:rPr>
                  <a:t>Y</a:t>
                </a:r>
                <a:r>
                  <a:rPr lang="zh-CN" altLang="en-US" dirty="0">
                    <a:latin typeface="微软雅黑" pitchFamily="34" charset="-122"/>
                    <a:ea typeface="微软雅黑" pitchFamily="34" charset="-122"/>
                    <a:cs typeface="Times New Roman"/>
                  </a:rPr>
                  <a:t>、</a:t>
                </a:r>
                <a:r>
                  <a:rPr lang="en-US" altLang="zh-CN" dirty="0" smtClean="0">
                    <a:latin typeface="微软雅黑" pitchFamily="34" charset="-122"/>
                    <a:ea typeface="微软雅黑" pitchFamily="34" charset="-122"/>
                    <a:cs typeface="Times New Roman"/>
                  </a:rPr>
                  <a:t>N</a:t>
                </a:r>
              </a:p>
              <a:p>
                <a:pPr marL="285750" lvl="0" indent="-285750">
                  <a:buFont typeface="Wingdings" pitchFamily="2" charset="2"/>
                  <a:buChar char="p"/>
                </a:pPr>
                <a:endParaRPr lang="zh-CN" altLang="en-US" dirty="0">
                  <a:latin typeface="微软雅黑" pitchFamily="34" charset="-122"/>
                  <a:ea typeface="微软雅黑" pitchFamily="34" charset="-122"/>
                  <a:cs typeface="Times New Roman"/>
                </a:endParaRPr>
              </a:p>
              <a:p>
                <a:pPr marL="285750" indent="-285750">
                  <a:buFont typeface="Arial" pitchFamily="34" charset="0"/>
                  <a:buChar char="•"/>
                </a:pPr>
                <a:r>
                  <a:rPr lang="zh-CN" altLang="en-US" dirty="0" smtClean="0">
                    <a:latin typeface="微软雅黑" pitchFamily="34" charset="-122"/>
                    <a:ea typeface="微软雅黑" pitchFamily="34" charset="-122"/>
                    <a:cs typeface="Times New Roman"/>
                  </a:rPr>
                  <a:t>对应有效</a:t>
                </a:r>
                <a:r>
                  <a:rPr lang="zh-CN" altLang="en-US" dirty="0">
                    <a:latin typeface="微软雅黑" pitchFamily="34" charset="-122"/>
                    <a:ea typeface="微软雅黑" pitchFamily="34" charset="-122"/>
                    <a:cs typeface="Times New Roman"/>
                  </a:rPr>
                  <a:t>、无效两种通知</a:t>
                </a:r>
                <a:r>
                  <a:rPr lang="zh-CN" altLang="en-US" dirty="0" smtClean="0">
                    <a:latin typeface="微软雅黑" pitchFamily="34" charset="-122"/>
                    <a:ea typeface="微软雅黑" pitchFamily="34" charset="-122"/>
                    <a:cs typeface="Times New Roman"/>
                  </a:rPr>
                  <a:t>类型</a:t>
                </a:r>
                <a:endParaRPr lang="en-US" altLang="zh-CN" dirty="0">
                  <a:latin typeface="微软雅黑" pitchFamily="34" charset="-122"/>
                  <a:ea typeface="微软雅黑" pitchFamily="34" charset="-122"/>
                  <a:cs typeface="Times New Roman"/>
                </a:endParaRPr>
              </a:p>
              <a:p>
                <a:pPr marL="285750" lvl="0" indent="-285750">
                  <a:buFont typeface="Wingdings" pitchFamily="2" charset="2"/>
                  <a:buChar char="p"/>
                </a:pPr>
                <a:endParaRPr lang="en-US" altLang="zh-CN" dirty="0" smtClean="0">
                  <a:latin typeface="微软雅黑" pitchFamily="34" charset="-122"/>
                  <a:ea typeface="微软雅黑" pitchFamily="34" charset="-122"/>
                  <a:cs typeface="Times New Roman"/>
                </a:endParaRPr>
              </a:p>
            </p:txBody>
          </p:sp>
        </p:grpSp>
        <p:grpSp>
          <p:nvGrpSpPr>
            <p:cNvPr id="11" name="组合 10"/>
            <p:cNvGrpSpPr/>
            <p:nvPr/>
          </p:nvGrpSpPr>
          <p:grpSpPr>
            <a:xfrm>
              <a:off x="4572000" y="1052736"/>
              <a:ext cx="3096344" cy="2653727"/>
              <a:chOff x="611560" y="1052736"/>
              <a:chExt cx="3096344" cy="2653727"/>
            </a:xfrm>
          </p:grpSpPr>
          <p:sp>
            <p:nvSpPr>
              <p:cNvPr id="12" name="圆角矩形 11"/>
              <p:cNvSpPr/>
              <p:nvPr/>
            </p:nvSpPr>
            <p:spPr bwMode="auto">
              <a:xfrm>
                <a:off x="1007604" y="1448780"/>
                <a:ext cx="2700300" cy="396044"/>
              </a:xfrm>
              <a:prstGeom prst="round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dirty="0" err="1">
                    <a:latin typeface="微软雅黑" pitchFamily="34" charset="-122"/>
                    <a:ea typeface="微软雅黑" pitchFamily="34" charset="-122"/>
                  </a:rPr>
                  <a:t>hk_tzxx</a:t>
                </a:r>
                <a:endParaRPr lang="en-US" altLang="zh-CN" dirty="0">
                  <a:latin typeface="微软雅黑" pitchFamily="34" charset="-122"/>
                  <a:ea typeface="微软雅黑" pitchFamily="34" charset="-122"/>
                </a:endParaRPr>
              </a:p>
            </p:txBody>
          </p:sp>
          <p:sp>
            <p:nvSpPr>
              <p:cNvPr id="13" name="椭圆 12"/>
              <p:cNvSpPr/>
              <p:nvPr/>
            </p:nvSpPr>
            <p:spPr bwMode="auto">
              <a:xfrm>
                <a:off x="611560" y="1052736"/>
                <a:ext cx="792088" cy="792088"/>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3200" b="0" i="0" u="none" strike="noStrike" cap="none" normalizeH="0" baseline="0" dirty="0" smtClean="0">
                    <a:ln>
                      <a:noFill/>
                    </a:ln>
                    <a:solidFill>
                      <a:schemeClr val="bg1"/>
                    </a:solidFill>
                    <a:effectLst/>
                    <a:latin typeface="微软雅黑" pitchFamily="34" charset="-122"/>
                    <a:ea typeface="微软雅黑" pitchFamily="34" charset="-122"/>
                  </a:rPr>
                  <a:t>沪</a:t>
                </a:r>
              </a:p>
            </p:txBody>
          </p:sp>
          <p:sp>
            <p:nvSpPr>
              <p:cNvPr id="14" name="对角圆角矩形 13"/>
              <p:cNvSpPr/>
              <p:nvPr/>
            </p:nvSpPr>
            <p:spPr bwMode="auto">
              <a:xfrm>
                <a:off x="611560" y="1844824"/>
                <a:ext cx="3024336" cy="1861639"/>
              </a:xfrm>
              <a:prstGeom prst="round2DiagRect">
                <a:avLst/>
              </a:prstGeom>
              <a:solidFill>
                <a:schemeClr val="bg1"/>
              </a:solidFill>
              <a:ln w="28575"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buFont typeface="Wingdings" pitchFamily="2" charset="2"/>
                  <a:buChar char="p"/>
                </a:pPr>
                <a:r>
                  <a:rPr lang="zh-CN" altLang="en-US" dirty="0">
                    <a:latin typeface="微软雅黑" pitchFamily="34" charset="-122"/>
                    <a:ea typeface="微软雅黑" pitchFamily="34" charset="-122"/>
                  </a:rPr>
                  <a:t>类型</a:t>
                </a:r>
                <a:r>
                  <a:rPr lang="en-US" altLang="zh-CN" dirty="0">
                    <a:latin typeface="微软雅黑" pitchFamily="34" charset="-122"/>
                    <a:ea typeface="微软雅黑" pitchFamily="34" charset="-122"/>
                  </a:rPr>
                  <a:t>2</a:t>
                </a:r>
                <a:r>
                  <a:rPr lang="zh-CN" altLang="en-US" dirty="0">
                    <a:latin typeface="微软雅黑" pitchFamily="34" charset="-122"/>
                    <a:ea typeface="微软雅黑" pitchFamily="34" charset="-122"/>
                  </a:rPr>
                  <a:t>（</a:t>
                </a:r>
                <a:r>
                  <a:rPr lang="en-US" altLang="zh-CN" dirty="0">
                    <a:latin typeface="微软雅黑" pitchFamily="34" charset="-122"/>
                    <a:ea typeface="微软雅黑" pitchFamily="34" charset="-122"/>
                  </a:rPr>
                  <a:t>LX2</a:t>
                </a:r>
                <a:r>
                  <a:rPr lang="zh-CN" altLang="en-US" dirty="0">
                    <a:latin typeface="微软雅黑" pitchFamily="34" charset="-122"/>
                    <a:ea typeface="微软雅黑" pitchFamily="34" charset="-122"/>
                  </a:rPr>
                  <a:t>）</a:t>
                </a:r>
                <a:r>
                  <a:rPr lang="zh-CN" altLang="en-US" dirty="0" smtClean="0">
                    <a:latin typeface="微软雅黑" pitchFamily="34" charset="-122"/>
                    <a:ea typeface="微软雅黑" pitchFamily="34" charset="-122"/>
                  </a:rPr>
                  <a:t>字段有效值为</a:t>
                </a:r>
                <a:r>
                  <a:rPr lang="en-US" altLang="zh-CN" dirty="0" smtClean="0">
                    <a:latin typeface="微软雅黑" pitchFamily="34" charset="-122"/>
                    <a:ea typeface="微软雅黑" pitchFamily="34" charset="-122"/>
                  </a:rPr>
                  <a:t>ADD</a:t>
                </a:r>
                <a:r>
                  <a:rPr lang="zh-CN" altLang="en-US" dirty="0">
                    <a:latin typeface="微软雅黑" pitchFamily="34" charset="-122"/>
                    <a:ea typeface="微软雅黑" pitchFamily="34" charset="-122"/>
                  </a:rPr>
                  <a:t>、</a:t>
                </a:r>
                <a:r>
                  <a:rPr lang="en-US" altLang="zh-CN" dirty="0">
                    <a:latin typeface="微软雅黑" pitchFamily="34" charset="-122"/>
                    <a:ea typeface="微软雅黑" pitchFamily="34" charset="-122"/>
                  </a:rPr>
                  <a:t>UPD</a:t>
                </a:r>
                <a:r>
                  <a:rPr lang="zh-CN" altLang="en-US" dirty="0">
                    <a:latin typeface="微软雅黑" pitchFamily="34" charset="-122"/>
                    <a:ea typeface="微软雅黑" pitchFamily="34" charset="-122"/>
                  </a:rPr>
                  <a:t>、</a:t>
                </a:r>
                <a:r>
                  <a:rPr lang="en-US" altLang="zh-CN" dirty="0" smtClean="0">
                    <a:latin typeface="微软雅黑" pitchFamily="34" charset="-122"/>
                    <a:ea typeface="微软雅黑" pitchFamily="34" charset="-122"/>
                  </a:rPr>
                  <a:t>DEL</a:t>
                </a:r>
              </a:p>
              <a:p>
                <a:pPr marL="285750" indent="-285750">
                  <a:buFont typeface="Wingdings" pitchFamily="2" charset="2"/>
                  <a:buChar char="p"/>
                </a:pPr>
                <a:endParaRPr lang="en-US" altLang="zh-CN" dirty="0">
                  <a:latin typeface="微软雅黑" pitchFamily="34" charset="-122"/>
                  <a:ea typeface="微软雅黑" pitchFamily="34" charset="-122"/>
                </a:endParaRPr>
              </a:p>
              <a:p>
                <a:pPr marL="285750" indent="-285750">
                  <a:buFont typeface="Arial" pitchFamily="34" charset="0"/>
                  <a:buChar char="•"/>
                </a:pPr>
                <a:r>
                  <a:rPr lang="zh-CN" altLang="en-US" dirty="0" smtClean="0">
                    <a:latin typeface="微软雅黑" pitchFamily="34" charset="-122"/>
                    <a:ea typeface="微软雅黑" pitchFamily="34" charset="-122"/>
                  </a:rPr>
                  <a:t>对应首次</a:t>
                </a:r>
                <a:r>
                  <a:rPr lang="zh-CN" altLang="en-US" dirty="0">
                    <a:latin typeface="微软雅黑" pitchFamily="34" charset="-122"/>
                    <a:ea typeface="微软雅黑" pitchFamily="34" charset="-122"/>
                  </a:rPr>
                  <a:t>发布、信息发生变更、信息被删除三种通知</a:t>
                </a:r>
                <a:r>
                  <a:rPr lang="zh-CN" altLang="en-US" dirty="0" smtClean="0">
                    <a:latin typeface="微软雅黑" pitchFamily="34" charset="-122"/>
                    <a:ea typeface="微软雅黑" pitchFamily="34" charset="-122"/>
                  </a:rPr>
                  <a:t>类型</a:t>
                </a:r>
                <a:endParaRPr lang="en-US" altLang="zh-CN" dirty="0" smtClean="0">
                  <a:latin typeface="微软雅黑" pitchFamily="34" charset="-122"/>
                  <a:ea typeface="微软雅黑" pitchFamily="34" charset="-122"/>
                </a:endParaRPr>
              </a:p>
              <a:p>
                <a:pPr marL="285750" lvl="0" indent="-285750">
                  <a:buFont typeface="Wingdings" pitchFamily="2" charset="2"/>
                  <a:buChar char="p"/>
                </a:pPr>
                <a:endParaRPr lang="zh-CN" altLang="en-US" dirty="0">
                  <a:latin typeface="微软雅黑" pitchFamily="34" charset="-122"/>
                  <a:ea typeface="微软雅黑" pitchFamily="34" charset="-122"/>
                  <a:cs typeface="Times New Roman"/>
                </a:endParaRPr>
              </a:p>
            </p:txBody>
          </p:sp>
        </p:grpSp>
      </p:grpSp>
      <p:sp>
        <p:nvSpPr>
          <p:cNvPr id="2" name="矩形 1"/>
          <p:cNvSpPr/>
          <p:nvPr/>
        </p:nvSpPr>
        <p:spPr>
          <a:xfrm>
            <a:off x="754852" y="832937"/>
            <a:ext cx="3005951" cy="553998"/>
          </a:xfrm>
          <a:prstGeom prst="rect">
            <a:avLst/>
          </a:prstGeom>
        </p:spPr>
        <p:txBody>
          <a:bodyPr wrap="none">
            <a:spAutoFit/>
          </a:bodyPr>
          <a:lstStyle/>
          <a:p>
            <a:pPr>
              <a:lnSpc>
                <a:spcPct val="150000"/>
              </a:lnSpc>
              <a:defRPr/>
            </a:pPr>
            <a:r>
              <a:rPr lang="zh-CN" altLang="en-US" sz="2000" b="1" dirty="0">
                <a:latin typeface="微软雅黑" pitchFamily="34" charset="-122"/>
                <a:ea typeface="微软雅黑" pitchFamily="34" charset="-122"/>
              </a:rPr>
              <a:t>公告、议案通知发送规则</a:t>
            </a:r>
            <a:endParaRPr lang="en-US" altLang="zh-CN" sz="2000" dirty="0">
              <a:latin typeface="微软雅黑" pitchFamily="34" charset="-122"/>
              <a:ea typeface="微软雅黑" pitchFamily="34" charset="-122"/>
            </a:endParaRPr>
          </a:p>
        </p:txBody>
      </p:sp>
    </p:spTree>
    <p:extLst>
      <p:ext uri="{BB962C8B-B14F-4D97-AF65-F5344CB8AC3E}">
        <p14:creationId xmlns:p14="http://schemas.microsoft.com/office/powerpoint/2010/main" xmlns="" val="29795454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a:xfrm>
            <a:off x="676275" y="188913"/>
            <a:ext cx="8432800" cy="533400"/>
          </a:xfrm>
          <a:noFill/>
        </p:spPr>
        <p:txBody>
          <a:bodyPr anchor="b"/>
          <a:lstStyle/>
          <a:p>
            <a:pPr marL="0" lvl="1">
              <a:lnSpc>
                <a:spcPct val="120000"/>
              </a:lnSpc>
            </a:pPr>
            <a:r>
              <a:rPr lang="zh-CN" altLang="en-US" sz="2800" dirty="0" smtClean="0">
                <a:latin typeface="微软雅黑" pitchFamily="34" charset="-122"/>
                <a:ea typeface="微软雅黑" pitchFamily="34" charset="-122"/>
              </a:rPr>
              <a:t>投票业务沪</a:t>
            </a:r>
            <a:r>
              <a:rPr lang="zh-CN" altLang="en-US" sz="2800" dirty="0">
                <a:latin typeface="微软雅黑" pitchFamily="34" charset="-122"/>
                <a:ea typeface="微软雅黑" pitchFamily="34" charset="-122"/>
              </a:rPr>
              <a:t>深接口差异</a:t>
            </a:r>
          </a:p>
        </p:txBody>
      </p:sp>
      <p:grpSp>
        <p:nvGrpSpPr>
          <p:cNvPr id="10" name="组合 9"/>
          <p:cNvGrpSpPr/>
          <p:nvPr/>
        </p:nvGrpSpPr>
        <p:grpSpPr>
          <a:xfrm>
            <a:off x="755576" y="1412424"/>
            <a:ext cx="7200800" cy="3456735"/>
            <a:chOff x="755576" y="1052736"/>
            <a:chExt cx="6912768" cy="3351986"/>
          </a:xfrm>
        </p:grpSpPr>
        <p:grpSp>
          <p:nvGrpSpPr>
            <p:cNvPr id="9" name="组合 8"/>
            <p:cNvGrpSpPr/>
            <p:nvPr/>
          </p:nvGrpSpPr>
          <p:grpSpPr>
            <a:xfrm>
              <a:off x="755576" y="1052736"/>
              <a:ext cx="3096344" cy="3351986"/>
              <a:chOff x="611560" y="1052736"/>
              <a:chExt cx="3096344" cy="3351986"/>
            </a:xfrm>
          </p:grpSpPr>
          <p:sp>
            <p:nvSpPr>
              <p:cNvPr id="6" name="圆角矩形 5"/>
              <p:cNvSpPr/>
              <p:nvPr/>
            </p:nvSpPr>
            <p:spPr bwMode="auto">
              <a:xfrm>
                <a:off x="1007604" y="1448780"/>
                <a:ext cx="2700300" cy="396044"/>
              </a:xfrm>
              <a:prstGeom prst="round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dirty="0" smtClean="0">
                    <a:latin typeface="微软雅黑" pitchFamily="34" charset="-122"/>
                    <a:ea typeface="微软雅黑" pitchFamily="34" charset="-122"/>
                  </a:rPr>
                  <a:t>SZHK_TZXX</a:t>
                </a:r>
                <a:endParaRPr lang="en-US" altLang="zh-CN" dirty="0">
                  <a:latin typeface="微软雅黑" pitchFamily="34" charset="-122"/>
                  <a:ea typeface="微软雅黑" pitchFamily="34" charset="-122"/>
                </a:endParaRPr>
              </a:p>
            </p:txBody>
          </p:sp>
          <p:sp>
            <p:nvSpPr>
              <p:cNvPr id="3" name="椭圆 2"/>
              <p:cNvSpPr/>
              <p:nvPr/>
            </p:nvSpPr>
            <p:spPr bwMode="auto">
              <a:xfrm>
                <a:off x="611560" y="1052736"/>
                <a:ext cx="792088" cy="792088"/>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CN" altLang="en-US" sz="3200" dirty="0">
                    <a:solidFill>
                      <a:schemeClr val="bg1"/>
                    </a:solidFill>
                    <a:latin typeface="微软雅黑" pitchFamily="34" charset="-122"/>
                    <a:ea typeface="微软雅黑" pitchFamily="34" charset="-122"/>
                  </a:rPr>
                  <a:t>深</a:t>
                </a:r>
                <a:endParaRPr kumimoji="0" lang="zh-CN" altLang="en-US" sz="3200" b="0" i="0" u="none" strike="noStrike" cap="none" normalizeH="0" baseline="0" dirty="0" smtClean="0">
                  <a:ln>
                    <a:noFill/>
                  </a:ln>
                  <a:solidFill>
                    <a:schemeClr val="bg1"/>
                  </a:solidFill>
                  <a:effectLst/>
                  <a:latin typeface="微软雅黑" pitchFamily="34" charset="-122"/>
                  <a:ea typeface="微软雅黑" pitchFamily="34" charset="-122"/>
                </a:endParaRPr>
              </a:p>
            </p:txBody>
          </p:sp>
          <p:sp>
            <p:nvSpPr>
              <p:cNvPr id="7" name="对角圆角矩形 6"/>
              <p:cNvSpPr/>
              <p:nvPr/>
            </p:nvSpPr>
            <p:spPr bwMode="auto">
              <a:xfrm>
                <a:off x="611560" y="1844824"/>
                <a:ext cx="3024336" cy="2559898"/>
              </a:xfrm>
              <a:prstGeom prst="round2DiagRect">
                <a:avLst/>
              </a:prstGeom>
              <a:solidFill>
                <a:schemeClr val="bg1"/>
              </a:solidFill>
              <a:ln w="28575"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lvl="0" indent="-285750">
                  <a:buFont typeface="Wingdings" pitchFamily="2" charset="2"/>
                  <a:buChar char="p"/>
                </a:pPr>
                <a:r>
                  <a:rPr lang="zh-CN" altLang="en-US" dirty="0" smtClean="0">
                    <a:latin typeface="微软雅黑" pitchFamily="34" charset="-122"/>
                    <a:ea typeface="微软雅黑" pitchFamily="34" charset="-122"/>
                  </a:rPr>
                  <a:t>日期</a:t>
                </a:r>
                <a:r>
                  <a:rPr lang="en-US" altLang="zh-CN" dirty="0" smtClean="0">
                    <a:latin typeface="微软雅黑" pitchFamily="34" charset="-122"/>
                    <a:ea typeface="微软雅黑" pitchFamily="34" charset="-122"/>
                  </a:rPr>
                  <a:t>1</a:t>
                </a:r>
                <a:r>
                  <a:rPr lang="zh-CN" altLang="en-US"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RQ1</a:t>
                </a:r>
                <a:r>
                  <a:rPr lang="zh-CN" altLang="en-US" dirty="0" smtClean="0">
                    <a:latin typeface="微软雅黑" pitchFamily="34" charset="-122"/>
                    <a:ea typeface="微软雅黑" pitchFamily="34" charset="-122"/>
                  </a:rPr>
                  <a:t>）字段存放</a:t>
                </a:r>
                <a:r>
                  <a:rPr lang="zh-CN" altLang="en-US" dirty="0">
                    <a:latin typeface="微软雅黑" pitchFamily="34" charset="-122"/>
                    <a:ea typeface="微软雅黑" pitchFamily="34" charset="-122"/>
                  </a:rPr>
                  <a:t>持股基准</a:t>
                </a:r>
                <a:r>
                  <a:rPr lang="zh-CN" altLang="en-US" dirty="0" smtClean="0">
                    <a:latin typeface="微软雅黑" pitchFamily="34" charset="-122"/>
                    <a:ea typeface="微软雅黑" pitchFamily="34" charset="-122"/>
                  </a:rPr>
                  <a:t>日</a:t>
                </a:r>
                <a:endParaRPr lang="en-US" altLang="zh-CN" dirty="0" smtClean="0">
                  <a:latin typeface="微软雅黑" pitchFamily="34" charset="-122"/>
                  <a:ea typeface="微软雅黑" pitchFamily="34" charset="-122"/>
                </a:endParaRPr>
              </a:p>
              <a:p>
                <a:pPr marL="285750" lvl="0" indent="-285750">
                  <a:buFont typeface="Wingdings" pitchFamily="2" charset="2"/>
                  <a:buChar char="p"/>
                </a:pPr>
                <a:endParaRPr lang="en-US" altLang="zh-CN" dirty="0" smtClean="0">
                  <a:latin typeface="微软雅黑" pitchFamily="34" charset="-122"/>
                  <a:ea typeface="微软雅黑" pitchFamily="34" charset="-122"/>
                </a:endParaRPr>
              </a:p>
              <a:p>
                <a:pPr marL="285750" lvl="0" indent="-285750">
                  <a:buFont typeface="Arial" pitchFamily="34" charset="0"/>
                  <a:buChar char="•"/>
                </a:pPr>
                <a:r>
                  <a:rPr lang="zh-CN" altLang="en-US" dirty="0" smtClean="0">
                    <a:latin typeface="微软雅黑" pitchFamily="34" charset="-122"/>
                    <a:ea typeface="微软雅黑" pitchFamily="34" charset="-122"/>
                  </a:rPr>
                  <a:t>有</a:t>
                </a:r>
                <a:r>
                  <a:rPr lang="zh-CN" altLang="en-US" dirty="0">
                    <a:latin typeface="微软雅黑" pitchFamily="34" charset="-122"/>
                    <a:ea typeface="微软雅黑" pitchFamily="34" charset="-122"/>
                  </a:rPr>
                  <a:t>股权登记日时，持股基准日</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股权登记</a:t>
                </a:r>
                <a:r>
                  <a:rPr lang="zh-CN" altLang="en-US" dirty="0" smtClean="0">
                    <a:latin typeface="微软雅黑" pitchFamily="34" charset="-122"/>
                    <a:ea typeface="微软雅黑" pitchFamily="34" charset="-122"/>
                  </a:rPr>
                  <a:t>日</a:t>
                </a:r>
                <a:endParaRPr lang="en-US" altLang="zh-CN" dirty="0" smtClean="0">
                  <a:latin typeface="微软雅黑" pitchFamily="34" charset="-122"/>
                  <a:ea typeface="微软雅黑" pitchFamily="34" charset="-122"/>
                </a:endParaRPr>
              </a:p>
              <a:p>
                <a:pPr marL="285750" lvl="0" indent="-285750">
                  <a:buFont typeface="Arial" pitchFamily="34" charset="0"/>
                  <a:buChar char="•"/>
                </a:pPr>
                <a:endParaRPr lang="zh-CN" altLang="en-US" dirty="0">
                  <a:latin typeface="微软雅黑" pitchFamily="34" charset="-122"/>
                  <a:ea typeface="微软雅黑" pitchFamily="34" charset="-122"/>
                </a:endParaRPr>
              </a:p>
              <a:p>
                <a:pPr marL="285750" lvl="0" indent="-285750">
                  <a:buFont typeface="Arial" pitchFamily="34" charset="0"/>
                  <a:buChar char="•"/>
                </a:pPr>
                <a:r>
                  <a:rPr lang="zh-CN" altLang="en-US" dirty="0">
                    <a:latin typeface="微软雅黑" pitchFamily="34" charset="-122"/>
                    <a:ea typeface="微软雅黑" pitchFamily="34" charset="-122"/>
                  </a:rPr>
                  <a:t>无股权登记日时，以香港结算投票截至日期作为持股基准</a:t>
                </a:r>
                <a:r>
                  <a:rPr lang="zh-CN" altLang="en-US" dirty="0" smtClean="0">
                    <a:latin typeface="微软雅黑" pitchFamily="34" charset="-122"/>
                    <a:ea typeface="微软雅黑" pitchFamily="34" charset="-122"/>
                  </a:rPr>
                  <a:t>日</a:t>
                </a:r>
                <a:endParaRPr lang="zh-CN" altLang="en-US" dirty="0">
                  <a:latin typeface="微软雅黑" pitchFamily="34" charset="-122"/>
                  <a:ea typeface="微软雅黑" pitchFamily="34" charset="-122"/>
                </a:endParaRPr>
              </a:p>
            </p:txBody>
          </p:sp>
        </p:grpSp>
        <p:grpSp>
          <p:nvGrpSpPr>
            <p:cNvPr id="11" name="组合 10"/>
            <p:cNvGrpSpPr/>
            <p:nvPr/>
          </p:nvGrpSpPr>
          <p:grpSpPr>
            <a:xfrm>
              <a:off x="4572000" y="1052736"/>
              <a:ext cx="3096344" cy="3351986"/>
              <a:chOff x="611560" y="1052736"/>
              <a:chExt cx="3096344" cy="3351986"/>
            </a:xfrm>
          </p:grpSpPr>
          <p:sp>
            <p:nvSpPr>
              <p:cNvPr id="12" name="圆角矩形 11"/>
              <p:cNvSpPr/>
              <p:nvPr/>
            </p:nvSpPr>
            <p:spPr bwMode="auto">
              <a:xfrm>
                <a:off x="1007604" y="1448780"/>
                <a:ext cx="2700300" cy="396044"/>
              </a:xfrm>
              <a:prstGeom prst="round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dirty="0" err="1">
                    <a:latin typeface="微软雅黑" pitchFamily="34" charset="-122"/>
                    <a:ea typeface="微软雅黑" pitchFamily="34" charset="-122"/>
                  </a:rPr>
                  <a:t>hk_tzxx</a:t>
                </a:r>
                <a:endParaRPr lang="en-US" altLang="zh-CN" dirty="0">
                  <a:latin typeface="微软雅黑" pitchFamily="34" charset="-122"/>
                  <a:ea typeface="微软雅黑" pitchFamily="34" charset="-122"/>
                </a:endParaRPr>
              </a:p>
            </p:txBody>
          </p:sp>
          <p:sp>
            <p:nvSpPr>
              <p:cNvPr id="13" name="椭圆 12"/>
              <p:cNvSpPr/>
              <p:nvPr/>
            </p:nvSpPr>
            <p:spPr bwMode="auto">
              <a:xfrm>
                <a:off x="611560" y="1052736"/>
                <a:ext cx="792088" cy="792088"/>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3200" b="0" i="0" u="none" strike="noStrike" cap="none" normalizeH="0" baseline="0" dirty="0" smtClean="0">
                    <a:ln>
                      <a:noFill/>
                    </a:ln>
                    <a:solidFill>
                      <a:schemeClr val="bg1"/>
                    </a:solidFill>
                    <a:effectLst/>
                    <a:latin typeface="微软雅黑" pitchFamily="34" charset="-122"/>
                    <a:ea typeface="微软雅黑" pitchFamily="34" charset="-122"/>
                  </a:rPr>
                  <a:t>沪</a:t>
                </a:r>
              </a:p>
            </p:txBody>
          </p:sp>
          <p:sp>
            <p:nvSpPr>
              <p:cNvPr id="14" name="对角圆角矩形 13"/>
              <p:cNvSpPr/>
              <p:nvPr/>
            </p:nvSpPr>
            <p:spPr bwMode="auto">
              <a:xfrm>
                <a:off x="611560" y="1844824"/>
                <a:ext cx="3024336" cy="2559898"/>
              </a:xfrm>
              <a:prstGeom prst="round2DiagRect">
                <a:avLst/>
              </a:prstGeom>
              <a:solidFill>
                <a:schemeClr val="bg1"/>
              </a:solidFill>
              <a:ln w="28575"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buFont typeface="Wingdings" pitchFamily="2" charset="2"/>
                  <a:buChar char="p"/>
                </a:pPr>
                <a:r>
                  <a:rPr lang="zh-CN" altLang="en-US" dirty="0">
                    <a:latin typeface="微软雅黑" pitchFamily="34" charset="-122"/>
                    <a:ea typeface="微软雅黑" pitchFamily="34" charset="-122"/>
                  </a:rPr>
                  <a:t>日期</a:t>
                </a:r>
                <a:r>
                  <a:rPr lang="en-US" altLang="zh-CN" dirty="0">
                    <a:latin typeface="微软雅黑" pitchFamily="34" charset="-122"/>
                    <a:ea typeface="微软雅黑" pitchFamily="34" charset="-122"/>
                  </a:rPr>
                  <a:t>1</a:t>
                </a:r>
                <a:r>
                  <a:rPr lang="zh-CN" altLang="en-US" dirty="0">
                    <a:latin typeface="微软雅黑" pitchFamily="34" charset="-122"/>
                    <a:ea typeface="微软雅黑" pitchFamily="34" charset="-122"/>
                  </a:rPr>
                  <a:t>（</a:t>
                </a:r>
                <a:r>
                  <a:rPr lang="en-US" altLang="zh-CN" dirty="0">
                    <a:latin typeface="微软雅黑" pitchFamily="34" charset="-122"/>
                    <a:ea typeface="微软雅黑" pitchFamily="34" charset="-122"/>
                  </a:rPr>
                  <a:t>RQ1</a:t>
                </a:r>
                <a:r>
                  <a:rPr lang="zh-CN" altLang="en-US" dirty="0">
                    <a:latin typeface="微软雅黑" pitchFamily="34" charset="-122"/>
                    <a:ea typeface="微软雅黑" pitchFamily="34" charset="-122"/>
                  </a:rPr>
                  <a:t>）字段</a:t>
                </a:r>
                <a:r>
                  <a:rPr lang="zh-CN" altLang="en-US" dirty="0" smtClean="0">
                    <a:latin typeface="微软雅黑" pitchFamily="34" charset="-122"/>
                    <a:ea typeface="微软雅黑" pitchFamily="34" charset="-122"/>
                  </a:rPr>
                  <a:t>存放</a:t>
                </a:r>
                <a:r>
                  <a:rPr lang="zh-CN" altLang="en-US" dirty="0">
                    <a:latin typeface="微软雅黑" pitchFamily="34" charset="-122"/>
                    <a:ea typeface="微软雅黑" pitchFamily="34" charset="-122"/>
                  </a:rPr>
                  <a:t>股权登记</a:t>
                </a:r>
                <a:r>
                  <a:rPr lang="zh-CN" altLang="en-US" dirty="0" smtClean="0">
                    <a:latin typeface="微软雅黑" pitchFamily="34" charset="-122"/>
                    <a:ea typeface="微软雅黑" pitchFamily="34" charset="-122"/>
                  </a:rPr>
                  <a:t>日</a:t>
                </a:r>
                <a:endParaRPr lang="en-US" altLang="zh-CN" dirty="0" smtClean="0">
                  <a:latin typeface="微软雅黑" pitchFamily="34" charset="-122"/>
                  <a:ea typeface="微软雅黑" pitchFamily="34" charset="-122"/>
                </a:endParaRPr>
              </a:p>
              <a:p>
                <a:pPr marL="285750" indent="-285750">
                  <a:buFont typeface="Wingdings" pitchFamily="2" charset="2"/>
                  <a:buChar char="p"/>
                </a:pPr>
                <a:endParaRPr lang="en-US" altLang="zh-CN" dirty="0" smtClean="0">
                  <a:latin typeface="微软雅黑" pitchFamily="34" charset="-122"/>
                  <a:ea typeface="微软雅黑" pitchFamily="34" charset="-122"/>
                </a:endParaRPr>
              </a:p>
              <a:p>
                <a:pPr marL="285750" indent="-285750">
                  <a:buFont typeface="Arial" pitchFamily="34" charset="0"/>
                  <a:buChar char="•"/>
                </a:pPr>
                <a:r>
                  <a:rPr lang="zh-CN" altLang="en-US" dirty="0" smtClean="0">
                    <a:latin typeface="微软雅黑" pitchFamily="34" charset="-122"/>
                    <a:ea typeface="微软雅黑" pitchFamily="34" charset="-122"/>
                  </a:rPr>
                  <a:t>无</a:t>
                </a:r>
                <a:r>
                  <a:rPr lang="zh-CN" altLang="en-US" dirty="0">
                    <a:latin typeface="微软雅黑" pitchFamily="34" charset="-122"/>
                    <a:ea typeface="微软雅黑" pitchFamily="34" charset="-122"/>
                  </a:rPr>
                  <a:t>股权登记日时字段为</a:t>
                </a:r>
                <a:r>
                  <a:rPr lang="zh-CN" altLang="en-US" dirty="0" smtClean="0">
                    <a:latin typeface="微软雅黑" pitchFamily="34" charset="-122"/>
                    <a:ea typeface="微软雅黑" pitchFamily="34" charset="-122"/>
                  </a:rPr>
                  <a:t>空</a:t>
                </a:r>
                <a:endParaRPr lang="zh-CN" altLang="en-US" dirty="0">
                  <a:latin typeface="微软雅黑" pitchFamily="34" charset="-122"/>
                  <a:ea typeface="微软雅黑" pitchFamily="34" charset="-122"/>
                </a:endParaRPr>
              </a:p>
              <a:p>
                <a:pPr marL="285750" lvl="0" indent="-285750">
                  <a:buFont typeface="Wingdings" pitchFamily="2" charset="2"/>
                  <a:buChar char="p"/>
                </a:pPr>
                <a:endParaRPr lang="zh-CN" altLang="en-US" dirty="0">
                  <a:latin typeface="微软雅黑" pitchFamily="34" charset="-122"/>
                  <a:ea typeface="微软雅黑" pitchFamily="34" charset="-122"/>
                  <a:cs typeface="Times New Roman"/>
                </a:endParaRPr>
              </a:p>
            </p:txBody>
          </p:sp>
        </p:grpSp>
      </p:grpSp>
      <p:sp>
        <p:nvSpPr>
          <p:cNvPr id="2" name="矩形 1"/>
          <p:cNvSpPr/>
          <p:nvPr/>
        </p:nvSpPr>
        <p:spPr>
          <a:xfrm>
            <a:off x="754852" y="832937"/>
            <a:ext cx="1723549" cy="499624"/>
          </a:xfrm>
          <a:prstGeom prst="rect">
            <a:avLst/>
          </a:prstGeom>
        </p:spPr>
        <p:txBody>
          <a:bodyPr wrap="none">
            <a:spAutoFit/>
          </a:bodyPr>
          <a:lstStyle/>
          <a:p>
            <a:pPr>
              <a:lnSpc>
                <a:spcPct val="150000"/>
              </a:lnSpc>
              <a:defRPr/>
            </a:pPr>
            <a:r>
              <a:rPr lang="zh-CN" altLang="en-US" sz="2000" b="1" dirty="0">
                <a:latin typeface="微软雅黑" pitchFamily="34" charset="-122"/>
                <a:ea typeface="微软雅黑" pitchFamily="34" charset="-122"/>
              </a:rPr>
              <a:t>投票公告信息</a:t>
            </a:r>
            <a:endParaRPr lang="en-US" altLang="zh-CN" sz="2000" b="1" dirty="0">
              <a:latin typeface="微软雅黑" pitchFamily="34" charset="-122"/>
              <a:ea typeface="微软雅黑" pitchFamily="34" charset="-122"/>
            </a:endParaRPr>
          </a:p>
        </p:txBody>
      </p:sp>
    </p:spTree>
    <p:extLst>
      <p:ext uri="{BB962C8B-B14F-4D97-AF65-F5344CB8AC3E}">
        <p14:creationId xmlns:p14="http://schemas.microsoft.com/office/powerpoint/2010/main" xmlns="" val="34581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p:txBody>
          <a:bodyPr/>
          <a:lstStyle/>
          <a:p>
            <a:r>
              <a:rPr lang="zh-CN" altLang="en-US" sz="2800" dirty="0">
                <a:latin typeface="微软雅黑" pitchFamily="34" charset="-122"/>
                <a:ea typeface="微软雅黑" pitchFamily="34" charset="-122"/>
              </a:rPr>
              <a:t>目录</a:t>
            </a:r>
          </a:p>
        </p:txBody>
      </p:sp>
      <p:sp>
        <p:nvSpPr>
          <p:cNvPr id="4" name="标题 3"/>
          <p:cNvSpPr>
            <a:spLocks noGrp="1"/>
          </p:cNvSpPr>
          <p:nvPr>
            <p:ph type="title"/>
          </p:nvPr>
        </p:nvSpPr>
        <p:spPr>
          <a:xfrm>
            <a:off x="3707904" y="2132856"/>
            <a:ext cx="5184576" cy="2232248"/>
          </a:xfrm>
        </p:spPr>
        <p:txBody>
          <a:bodyPr>
            <a:normAutofit fontScale="90000"/>
          </a:bodyPr>
          <a:lstStyle/>
          <a:p>
            <a:pPr>
              <a:lnSpc>
                <a:spcPct val="150000"/>
              </a:lnSpc>
            </a:pPr>
            <a:r>
              <a:rPr lang="en-US" altLang="zh-CN" b="1" dirty="0" smtClean="0">
                <a:latin typeface="微软雅黑" pitchFamily="34" charset="-122"/>
                <a:ea typeface="微软雅黑" pitchFamily="34" charset="-122"/>
              </a:rPr>
              <a:t>1 </a:t>
            </a:r>
            <a:r>
              <a:rPr lang="zh-CN" altLang="en-US" b="1" dirty="0" smtClean="0">
                <a:latin typeface="微软雅黑" pitchFamily="34" charset="-122"/>
                <a:ea typeface="微软雅黑" pitchFamily="34" charset="-122"/>
              </a:rPr>
              <a:t>技术实施要点</a:t>
            </a:r>
            <a:r>
              <a:rPr lang="en-US" altLang="zh-CN" b="1" dirty="0" smtClean="0">
                <a:latin typeface="微软雅黑" pitchFamily="34" charset="-122"/>
                <a:ea typeface="微软雅黑" pitchFamily="34" charset="-122"/>
              </a:rPr>
              <a:t/>
            </a:r>
            <a:br>
              <a:rPr lang="en-US" altLang="zh-CN" b="1" dirty="0" smtClean="0">
                <a:latin typeface="微软雅黑" pitchFamily="34" charset="-122"/>
                <a:ea typeface="微软雅黑" pitchFamily="34" charset="-122"/>
              </a:rPr>
            </a:br>
            <a:r>
              <a:rPr lang="en-US" altLang="zh-CN" b="1" dirty="0" smtClean="0">
                <a:latin typeface="微软雅黑" pitchFamily="34" charset="-122"/>
                <a:ea typeface="微软雅黑" pitchFamily="34" charset="-122"/>
              </a:rPr>
              <a:t>2 </a:t>
            </a:r>
            <a:r>
              <a:rPr lang="zh-CN" altLang="en-US" b="1" dirty="0" smtClean="0">
                <a:latin typeface="微软雅黑" pitchFamily="34" charset="-122"/>
                <a:ea typeface="微软雅黑" pitchFamily="34" charset="-122"/>
              </a:rPr>
              <a:t>深沪结算文件差异</a:t>
            </a:r>
            <a:r>
              <a:rPr lang="en-US" altLang="zh-CN" b="1" dirty="0" smtClean="0">
                <a:latin typeface="微软雅黑" pitchFamily="34" charset="-122"/>
                <a:ea typeface="微软雅黑" pitchFamily="34" charset="-122"/>
              </a:rPr>
              <a:t/>
            </a:r>
            <a:br>
              <a:rPr lang="en-US" altLang="zh-CN" b="1" dirty="0" smtClean="0">
                <a:latin typeface="微软雅黑" pitchFamily="34" charset="-122"/>
                <a:ea typeface="微软雅黑" pitchFamily="34" charset="-122"/>
              </a:rPr>
            </a:br>
            <a:r>
              <a:rPr lang="en-US" altLang="zh-CN" b="1" dirty="0" smtClean="0">
                <a:latin typeface="微软雅黑" pitchFamily="34" charset="-122"/>
                <a:ea typeface="微软雅黑" pitchFamily="34" charset="-122"/>
              </a:rPr>
              <a:t>3 </a:t>
            </a:r>
            <a:r>
              <a:rPr lang="zh-CN" altLang="en-US" b="1" dirty="0" smtClean="0">
                <a:latin typeface="微软雅黑" pitchFamily="34" charset="-122"/>
                <a:ea typeface="微软雅黑" pitchFamily="34" charset="-122"/>
              </a:rPr>
              <a:t>重点说明</a:t>
            </a:r>
            <a:r>
              <a:rPr lang="en-US" altLang="zh-CN" b="1" dirty="0" smtClean="0">
                <a:latin typeface="微软雅黑" pitchFamily="34" charset="-122"/>
                <a:ea typeface="微软雅黑" pitchFamily="34" charset="-122"/>
              </a:rPr>
              <a:t/>
            </a:r>
            <a:br>
              <a:rPr lang="en-US" altLang="zh-CN" b="1" dirty="0" smtClean="0">
                <a:latin typeface="微软雅黑" pitchFamily="34" charset="-122"/>
                <a:ea typeface="微软雅黑" pitchFamily="34" charset="-122"/>
              </a:rPr>
            </a:br>
            <a:r>
              <a:rPr lang="en-US" altLang="zh-CN" b="1" dirty="0" smtClean="0">
                <a:latin typeface="微软雅黑" pitchFamily="34" charset="-122"/>
                <a:ea typeface="微软雅黑" pitchFamily="34" charset="-122"/>
              </a:rPr>
              <a:t>4 </a:t>
            </a:r>
            <a:r>
              <a:rPr lang="zh-CN" altLang="en-US" b="1" dirty="0" smtClean="0">
                <a:latin typeface="微软雅黑" pitchFamily="34" charset="-122"/>
                <a:ea typeface="微软雅黑" pitchFamily="34" charset="-122"/>
              </a:rPr>
              <a:t>问答</a:t>
            </a:r>
            <a:r>
              <a:rPr lang="en-US" altLang="zh-CN" b="1" dirty="0">
                <a:latin typeface="微软雅黑" pitchFamily="34" charset="-122"/>
                <a:ea typeface="微软雅黑" pitchFamily="34" charset="-122"/>
              </a:rPr>
              <a:t>&amp;</a:t>
            </a:r>
            <a:r>
              <a:rPr lang="zh-CN" altLang="en-US" b="1" dirty="0">
                <a:latin typeface="微软雅黑" pitchFamily="34" charset="-122"/>
                <a:ea typeface="微软雅黑" pitchFamily="34" charset="-122"/>
              </a:rPr>
              <a:t>联系</a:t>
            </a:r>
            <a:r>
              <a:rPr lang="zh-CN" altLang="en-US" b="1" dirty="0" smtClean="0">
                <a:latin typeface="微软雅黑" pitchFamily="34" charset="-122"/>
                <a:ea typeface="微软雅黑" pitchFamily="34" charset="-122"/>
              </a:rPr>
              <a:t>方式</a:t>
            </a:r>
            <a:endParaRPr lang="zh-CN" altLang="zh-CN" dirty="0">
              <a:latin typeface="微软雅黑" pitchFamily="34" charset="-122"/>
              <a:ea typeface="微软雅黑" pitchFamily="34" charset="-122"/>
            </a:endParaRPr>
          </a:p>
        </p:txBody>
      </p:sp>
    </p:spTree>
    <p:extLst>
      <p:ext uri="{BB962C8B-B14F-4D97-AF65-F5344CB8AC3E}">
        <p14:creationId xmlns:p14="http://schemas.microsoft.com/office/powerpoint/2010/main" xmlns="" val="38796676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a:xfrm>
            <a:off x="676275" y="188913"/>
            <a:ext cx="8432800" cy="533400"/>
          </a:xfrm>
          <a:noFill/>
        </p:spPr>
        <p:txBody>
          <a:bodyPr anchor="b"/>
          <a:lstStyle/>
          <a:p>
            <a:pPr marL="0" lvl="1">
              <a:lnSpc>
                <a:spcPct val="120000"/>
              </a:lnSpc>
            </a:pPr>
            <a:r>
              <a:rPr lang="zh-CN" altLang="en-US" sz="2800" dirty="0" smtClean="0">
                <a:latin typeface="微软雅黑" pitchFamily="34" charset="-122"/>
                <a:ea typeface="微软雅黑" pitchFamily="34" charset="-122"/>
              </a:rPr>
              <a:t>投票业务沪</a:t>
            </a:r>
            <a:r>
              <a:rPr lang="zh-CN" altLang="en-US" sz="2800" dirty="0">
                <a:latin typeface="微软雅黑" pitchFamily="34" charset="-122"/>
                <a:ea typeface="微软雅黑" pitchFamily="34" charset="-122"/>
              </a:rPr>
              <a:t>深接口差异</a:t>
            </a:r>
          </a:p>
        </p:txBody>
      </p:sp>
      <p:grpSp>
        <p:nvGrpSpPr>
          <p:cNvPr id="10" name="组合 9"/>
          <p:cNvGrpSpPr/>
          <p:nvPr/>
        </p:nvGrpSpPr>
        <p:grpSpPr>
          <a:xfrm>
            <a:off x="755576" y="1412424"/>
            <a:ext cx="7200800" cy="3744767"/>
            <a:chOff x="755576" y="1052736"/>
            <a:chExt cx="6912768" cy="3631290"/>
          </a:xfrm>
        </p:grpSpPr>
        <p:grpSp>
          <p:nvGrpSpPr>
            <p:cNvPr id="9" name="组合 8"/>
            <p:cNvGrpSpPr/>
            <p:nvPr/>
          </p:nvGrpSpPr>
          <p:grpSpPr>
            <a:xfrm>
              <a:off x="755576" y="1052736"/>
              <a:ext cx="3096344" cy="3631290"/>
              <a:chOff x="611560" y="1052736"/>
              <a:chExt cx="3096344" cy="3631290"/>
            </a:xfrm>
          </p:grpSpPr>
          <p:sp>
            <p:nvSpPr>
              <p:cNvPr id="6" name="圆角矩形 5"/>
              <p:cNvSpPr/>
              <p:nvPr/>
            </p:nvSpPr>
            <p:spPr bwMode="auto">
              <a:xfrm>
                <a:off x="1007604" y="1448780"/>
                <a:ext cx="2700300" cy="396044"/>
              </a:xfrm>
              <a:prstGeom prst="round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dirty="0" smtClean="0">
                    <a:latin typeface="微软雅黑" pitchFamily="34" charset="-122"/>
                    <a:ea typeface="微软雅黑" pitchFamily="34" charset="-122"/>
                  </a:rPr>
                  <a:t>SZHK_TZXX</a:t>
                </a:r>
                <a:endParaRPr lang="en-US" altLang="zh-CN" dirty="0">
                  <a:latin typeface="微软雅黑" pitchFamily="34" charset="-122"/>
                  <a:ea typeface="微软雅黑" pitchFamily="34" charset="-122"/>
                </a:endParaRPr>
              </a:p>
            </p:txBody>
          </p:sp>
          <p:sp>
            <p:nvSpPr>
              <p:cNvPr id="3" name="椭圆 2"/>
              <p:cNvSpPr/>
              <p:nvPr/>
            </p:nvSpPr>
            <p:spPr bwMode="auto">
              <a:xfrm>
                <a:off x="611560" y="1052736"/>
                <a:ext cx="792088" cy="792088"/>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CN" altLang="en-US" sz="3200" dirty="0">
                    <a:solidFill>
                      <a:schemeClr val="bg1"/>
                    </a:solidFill>
                    <a:latin typeface="微软雅黑" pitchFamily="34" charset="-122"/>
                    <a:ea typeface="微软雅黑" pitchFamily="34" charset="-122"/>
                  </a:rPr>
                  <a:t>深</a:t>
                </a:r>
                <a:endParaRPr kumimoji="0" lang="zh-CN" altLang="en-US" sz="3200" b="0" i="0" u="none" strike="noStrike" cap="none" normalizeH="0" baseline="0" dirty="0" smtClean="0">
                  <a:ln>
                    <a:noFill/>
                  </a:ln>
                  <a:solidFill>
                    <a:schemeClr val="bg1"/>
                  </a:solidFill>
                  <a:effectLst/>
                  <a:latin typeface="微软雅黑" pitchFamily="34" charset="-122"/>
                  <a:ea typeface="微软雅黑" pitchFamily="34" charset="-122"/>
                </a:endParaRPr>
              </a:p>
            </p:txBody>
          </p:sp>
          <p:sp>
            <p:nvSpPr>
              <p:cNvPr id="7" name="对角圆角矩形 6"/>
              <p:cNvSpPr/>
              <p:nvPr/>
            </p:nvSpPr>
            <p:spPr bwMode="auto">
              <a:xfrm>
                <a:off x="611560" y="1844824"/>
                <a:ext cx="3024336" cy="2839202"/>
              </a:xfrm>
              <a:prstGeom prst="round2DiagRect">
                <a:avLst/>
              </a:prstGeom>
              <a:solidFill>
                <a:schemeClr val="bg1"/>
              </a:solidFill>
              <a:ln w="28575"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lvl="0" indent="-285750">
                  <a:buFont typeface="Wingdings" pitchFamily="2" charset="2"/>
                  <a:buChar char="p"/>
                </a:pPr>
                <a:r>
                  <a:rPr lang="zh-CN" altLang="en-US" dirty="0" smtClean="0">
                    <a:latin typeface="微软雅黑" pitchFamily="34" charset="-122"/>
                    <a:ea typeface="微软雅黑" pitchFamily="34" charset="-122"/>
                  </a:rPr>
                  <a:t>备用（</a:t>
                </a:r>
                <a:r>
                  <a:rPr lang="en-US" altLang="zh-CN" dirty="0" smtClean="0">
                    <a:latin typeface="微软雅黑" pitchFamily="34" charset="-122"/>
                    <a:ea typeface="微软雅黑" pitchFamily="34" charset="-122"/>
                  </a:rPr>
                  <a:t>BY</a:t>
                </a:r>
                <a:r>
                  <a:rPr lang="zh-CN" altLang="en-US" dirty="0" smtClean="0">
                    <a:latin typeface="微软雅黑" pitchFamily="34" charset="-122"/>
                    <a:ea typeface="微软雅黑" pitchFamily="34" charset="-122"/>
                  </a:rPr>
                  <a:t>）字段含义为是否</a:t>
                </a:r>
                <a:r>
                  <a:rPr lang="zh-CN" altLang="en-US" dirty="0">
                    <a:latin typeface="微软雅黑" pitchFamily="34" charset="-122"/>
                    <a:ea typeface="微软雅黑" pitchFamily="34" charset="-122"/>
                  </a:rPr>
                  <a:t>累积投票和组</a:t>
                </a:r>
                <a:r>
                  <a:rPr lang="zh-CN" altLang="en-US" dirty="0" smtClean="0">
                    <a:latin typeface="微软雅黑" pitchFamily="34" charset="-122"/>
                    <a:ea typeface="微软雅黑" pitchFamily="34" charset="-122"/>
                  </a:rPr>
                  <a:t>号</a:t>
                </a:r>
                <a:endParaRPr lang="en-US" altLang="zh-CN" dirty="0" smtClean="0">
                  <a:latin typeface="微软雅黑" pitchFamily="34" charset="-122"/>
                  <a:ea typeface="微软雅黑" pitchFamily="34" charset="-122"/>
                </a:endParaRPr>
              </a:p>
              <a:p>
                <a:pPr marL="285750" lvl="0" indent="-285750">
                  <a:buFont typeface="Wingdings" pitchFamily="2" charset="2"/>
                  <a:buChar char="p"/>
                </a:pPr>
                <a:endParaRPr lang="en-US" altLang="zh-CN" dirty="0" smtClean="0">
                  <a:latin typeface="微软雅黑" pitchFamily="34" charset="-122"/>
                  <a:ea typeface="微软雅黑" pitchFamily="34" charset="-122"/>
                </a:endParaRPr>
              </a:p>
              <a:p>
                <a:pPr marL="285750" lvl="0" indent="-285750">
                  <a:buFont typeface="Arial" pitchFamily="34" charset="0"/>
                  <a:buChar char="•"/>
                </a:pPr>
                <a:r>
                  <a:rPr lang="zh-CN" altLang="en-US" dirty="0">
                    <a:latin typeface="微软雅黑" pitchFamily="34" charset="-122"/>
                    <a:ea typeface="微软雅黑" pitchFamily="34" charset="-122"/>
                  </a:rPr>
                  <a:t>第一位表示是否累积投票标志（</a:t>
                </a:r>
                <a:r>
                  <a:rPr lang="en-US" altLang="zh-CN" dirty="0">
                    <a:latin typeface="微软雅黑" pitchFamily="34" charset="-122"/>
                    <a:ea typeface="微软雅黑" pitchFamily="34" charset="-122"/>
                  </a:rPr>
                  <a:t>Y</a:t>
                </a:r>
                <a:r>
                  <a:rPr lang="zh-CN" altLang="en-US" dirty="0">
                    <a:latin typeface="微软雅黑" pitchFamily="34" charset="-122"/>
                    <a:ea typeface="微软雅黑" pitchFamily="34" charset="-122"/>
                  </a:rPr>
                  <a:t>和</a:t>
                </a:r>
                <a:r>
                  <a:rPr lang="en-US" altLang="zh-CN" dirty="0">
                    <a:latin typeface="微软雅黑" pitchFamily="34" charset="-122"/>
                    <a:ea typeface="微软雅黑" pitchFamily="34" charset="-122"/>
                  </a:rPr>
                  <a:t>N</a:t>
                </a:r>
                <a:r>
                  <a:rPr lang="zh-CN" altLang="en-US"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a:p>
                <a:pPr marL="285750" lvl="0" indent="-285750">
                  <a:buFont typeface="Arial" pitchFamily="34" charset="0"/>
                  <a:buChar char="•"/>
                </a:pPr>
                <a:endParaRPr lang="en-US" altLang="zh-CN" dirty="0" smtClean="0">
                  <a:latin typeface="微软雅黑" pitchFamily="34" charset="-122"/>
                  <a:ea typeface="微软雅黑" pitchFamily="34" charset="-122"/>
                </a:endParaRPr>
              </a:p>
              <a:p>
                <a:pPr marL="285750" lvl="0" indent="-285750">
                  <a:buFont typeface="Arial" pitchFamily="34" charset="0"/>
                  <a:buChar char="•"/>
                </a:pPr>
                <a:endParaRPr lang="zh-CN" altLang="en-US" dirty="0">
                  <a:latin typeface="微软雅黑" pitchFamily="34" charset="-122"/>
                  <a:ea typeface="微软雅黑" pitchFamily="34" charset="-122"/>
                </a:endParaRPr>
              </a:p>
              <a:p>
                <a:pPr marL="285750" lvl="0" indent="-285750">
                  <a:buFont typeface="Arial" pitchFamily="34" charset="0"/>
                  <a:buChar char="•"/>
                </a:pPr>
                <a:r>
                  <a:rPr lang="zh-CN" altLang="en-US" dirty="0">
                    <a:latin typeface="微软雅黑" pitchFamily="34" charset="-122"/>
                    <a:ea typeface="微软雅黑" pitchFamily="34" charset="-122"/>
                  </a:rPr>
                  <a:t>第二、三位</a:t>
                </a:r>
                <a:r>
                  <a:rPr lang="zh-CN" altLang="en-US" dirty="0" smtClean="0">
                    <a:latin typeface="微软雅黑" pitchFamily="34" charset="-122"/>
                    <a:ea typeface="微软雅黑" pitchFamily="34" charset="-122"/>
                  </a:rPr>
                  <a:t>表示累积投票</a:t>
                </a:r>
                <a:r>
                  <a:rPr lang="zh-CN" altLang="en-US" dirty="0">
                    <a:latin typeface="微软雅黑" pitchFamily="34" charset="-122"/>
                    <a:ea typeface="微软雅黑" pitchFamily="34" charset="-122"/>
                  </a:rPr>
                  <a:t>的</a:t>
                </a:r>
                <a:r>
                  <a:rPr lang="zh-CN" altLang="en-US" dirty="0" smtClean="0">
                    <a:latin typeface="微软雅黑" pitchFamily="34" charset="-122"/>
                    <a:ea typeface="微软雅黑" pitchFamily="34" charset="-122"/>
                  </a:rPr>
                  <a:t>组</a:t>
                </a:r>
                <a:r>
                  <a:rPr lang="zh-CN" altLang="en-US" dirty="0">
                    <a:latin typeface="微软雅黑" pitchFamily="34" charset="-122"/>
                    <a:ea typeface="微软雅黑" pitchFamily="34" charset="-122"/>
                  </a:rPr>
                  <a:t>号，非累积投票时为</a:t>
                </a:r>
                <a:r>
                  <a:rPr lang="zh-CN" altLang="en-US" dirty="0" smtClean="0">
                    <a:latin typeface="微软雅黑" pitchFamily="34" charset="-122"/>
                    <a:ea typeface="微软雅黑" pitchFamily="34" charset="-122"/>
                  </a:rPr>
                  <a:t>空</a:t>
                </a:r>
                <a:endParaRPr lang="zh-CN" altLang="en-US" dirty="0">
                  <a:latin typeface="微软雅黑" pitchFamily="34" charset="-122"/>
                  <a:ea typeface="微软雅黑" pitchFamily="34" charset="-122"/>
                </a:endParaRPr>
              </a:p>
            </p:txBody>
          </p:sp>
        </p:grpSp>
        <p:grpSp>
          <p:nvGrpSpPr>
            <p:cNvPr id="11" name="组合 10"/>
            <p:cNvGrpSpPr/>
            <p:nvPr/>
          </p:nvGrpSpPr>
          <p:grpSpPr>
            <a:xfrm>
              <a:off x="4572000" y="1052736"/>
              <a:ext cx="3096344" cy="3631290"/>
              <a:chOff x="611560" y="1052736"/>
              <a:chExt cx="3096344" cy="3631290"/>
            </a:xfrm>
          </p:grpSpPr>
          <p:sp>
            <p:nvSpPr>
              <p:cNvPr id="12" name="圆角矩形 11"/>
              <p:cNvSpPr/>
              <p:nvPr/>
            </p:nvSpPr>
            <p:spPr bwMode="auto">
              <a:xfrm>
                <a:off x="1007604" y="1448780"/>
                <a:ext cx="2700300" cy="396044"/>
              </a:xfrm>
              <a:prstGeom prst="round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dirty="0" err="1">
                    <a:latin typeface="微软雅黑" pitchFamily="34" charset="-122"/>
                    <a:ea typeface="微软雅黑" pitchFamily="34" charset="-122"/>
                  </a:rPr>
                  <a:t>hk_tzxx</a:t>
                </a:r>
                <a:endParaRPr lang="en-US" altLang="zh-CN" dirty="0">
                  <a:latin typeface="微软雅黑" pitchFamily="34" charset="-122"/>
                  <a:ea typeface="微软雅黑" pitchFamily="34" charset="-122"/>
                </a:endParaRPr>
              </a:p>
            </p:txBody>
          </p:sp>
          <p:sp>
            <p:nvSpPr>
              <p:cNvPr id="13" name="椭圆 12"/>
              <p:cNvSpPr/>
              <p:nvPr/>
            </p:nvSpPr>
            <p:spPr bwMode="auto">
              <a:xfrm>
                <a:off x="611560" y="1052736"/>
                <a:ext cx="792088" cy="792088"/>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3200" b="0" i="0" u="none" strike="noStrike" cap="none" normalizeH="0" baseline="0" dirty="0" smtClean="0">
                    <a:ln>
                      <a:noFill/>
                    </a:ln>
                    <a:solidFill>
                      <a:schemeClr val="bg1"/>
                    </a:solidFill>
                    <a:effectLst/>
                    <a:latin typeface="微软雅黑" pitchFamily="34" charset="-122"/>
                    <a:ea typeface="微软雅黑" pitchFamily="34" charset="-122"/>
                  </a:rPr>
                  <a:t>沪</a:t>
                </a:r>
              </a:p>
            </p:txBody>
          </p:sp>
          <p:sp>
            <p:nvSpPr>
              <p:cNvPr id="14" name="对角圆角矩形 13"/>
              <p:cNvSpPr/>
              <p:nvPr/>
            </p:nvSpPr>
            <p:spPr bwMode="auto">
              <a:xfrm>
                <a:off x="611560" y="1844824"/>
                <a:ext cx="3024336" cy="2839202"/>
              </a:xfrm>
              <a:prstGeom prst="round2DiagRect">
                <a:avLst/>
              </a:prstGeom>
              <a:solidFill>
                <a:schemeClr val="bg1"/>
              </a:solidFill>
              <a:ln w="28575"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lvl="0" indent="-285750">
                  <a:buFont typeface="Wingdings" pitchFamily="2" charset="2"/>
                  <a:buChar char="p"/>
                </a:pPr>
                <a:r>
                  <a:rPr lang="zh-CN" altLang="en-US" dirty="0">
                    <a:latin typeface="微软雅黑" pitchFamily="34" charset="-122"/>
                    <a:ea typeface="微软雅黑" pitchFamily="34" charset="-122"/>
                  </a:rPr>
                  <a:t>备用（</a:t>
                </a:r>
                <a:r>
                  <a:rPr lang="en-US" altLang="zh-CN" dirty="0">
                    <a:latin typeface="微软雅黑" pitchFamily="34" charset="-122"/>
                    <a:ea typeface="微软雅黑" pitchFamily="34" charset="-122"/>
                  </a:rPr>
                  <a:t>BY</a:t>
                </a:r>
                <a:r>
                  <a:rPr lang="zh-CN" altLang="en-US" dirty="0">
                    <a:latin typeface="微软雅黑" pitchFamily="34" charset="-122"/>
                    <a:ea typeface="微软雅黑" pitchFamily="34" charset="-122"/>
                  </a:rPr>
                  <a:t>）字段含义为是否累积投票和组</a:t>
                </a:r>
                <a:r>
                  <a:rPr lang="zh-CN" altLang="en-US" dirty="0" smtClean="0">
                    <a:latin typeface="微软雅黑" pitchFamily="34" charset="-122"/>
                    <a:ea typeface="微软雅黑" pitchFamily="34" charset="-122"/>
                  </a:rPr>
                  <a:t>号</a:t>
                </a:r>
                <a:endParaRPr lang="en-US" altLang="zh-CN" dirty="0" smtClean="0">
                  <a:latin typeface="微软雅黑" pitchFamily="34" charset="-122"/>
                  <a:ea typeface="微软雅黑" pitchFamily="34" charset="-122"/>
                </a:endParaRPr>
              </a:p>
              <a:p>
                <a:pPr marL="285750" lvl="0" indent="-285750">
                  <a:buFont typeface="Wingdings" pitchFamily="2" charset="2"/>
                  <a:buChar char="p"/>
                </a:pPr>
                <a:endParaRPr lang="en-US" altLang="zh-CN" dirty="0">
                  <a:latin typeface="微软雅黑" pitchFamily="34" charset="-122"/>
                  <a:ea typeface="微软雅黑" pitchFamily="34" charset="-122"/>
                </a:endParaRPr>
              </a:p>
              <a:p>
                <a:pPr marL="285750" indent="-285750">
                  <a:buFont typeface="Arial" pitchFamily="34" charset="0"/>
                  <a:buChar char="•"/>
                </a:pPr>
                <a:r>
                  <a:rPr lang="zh-CN" altLang="en-US" dirty="0">
                    <a:latin typeface="微软雅黑" pitchFamily="34" charset="-122"/>
                    <a:ea typeface="微软雅黑" pitchFamily="34" charset="-122"/>
                  </a:rPr>
                  <a:t>第一位表示是否累积投票标志（</a:t>
                </a:r>
                <a:r>
                  <a:rPr lang="en-US" altLang="zh-CN" dirty="0">
                    <a:latin typeface="微软雅黑" pitchFamily="34" charset="-122"/>
                    <a:ea typeface="微软雅黑" pitchFamily="34" charset="-122"/>
                  </a:rPr>
                  <a:t>H</a:t>
                </a:r>
                <a:r>
                  <a:rPr lang="zh-CN" altLang="en-US" dirty="0">
                    <a:latin typeface="微软雅黑" pitchFamily="34" charset="-122"/>
                    <a:ea typeface="微软雅黑" pitchFamily="34" charset="-122"/>
                  </a:rPr>
                  <a:t>和</a:t>
                </a:r>
                <a:r>
                  <a:rPr lang="en-US" altLang="zh-CN" dirty="0">
                    <a:latin typeface="微软雅黑" pitchFamily="34" charset="-122"/>
                    <a:ea typeface="微软雅黑" pitchFamily="34" charset="-122"/>
                  </a:rPr>
                  <a:t>O</a:t>
                </a:r>
                <a:r>
                  <a:rPr lang="zh-CN" altLang="en-US" dirty="0">
                    <a:latin typeface="微软雅黑" pitchFamily="34" charset="-122"/>
                    <a:ea typeface="微软雅黑" pitchFamily="34" charset="-122"/>
                  </a:rPr>
                  <a:t>为累积投票，空为非累积</a:t>
                </a:r>
                <a:r>
                  <a:rPr lang="zh-CN" altLang="en-US" dirty="0" smtClean="0">
                    <a:latin typeface="微软雅黑" pitchFamily="34" charset="-122"/>
                    <a:ea typeface="微软雅黑" pitchFamily="34" charset="-122"/>
                  </a:rPr>
                  <a:t>投票</a:t>
                </a:r>
                <a:r>
                  <a:rPr lang="zh-CN" altLang="en-US" dirty="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a:p>
                <a:pPr marL="285750" indent="-285750">
                  <a:buFont typeface="Arial" pitchFamily="34" charset="0"/>
                  <a:buChar char="•"/>
                </a:pPr>
                <a:endParaRPr lang="en-US" altLang="zh-CN" dirty="0">
                  <a:latin typeface="微软雅黑" pitchFamily="34" charset="-122"/>
                  <a:ea typeface="微软雅黑" pitchFamily="34" charset="-122"/>
                </a:endParaRPr>
              </a:p>
              <a:p>
                <a:pPr marL="285750" indent="-285750">
                  <a:buFont typeface="Arial" pitchFamily="34" charset="0"/>
                  <a:buChar char="•"/>
                </a:pPr>
                <a:r>
                  <a:rPr lang="zh-CN" altLang="en-US" dirty="0" smtClean="0">
                    <a:latin typeface="微软雅黑" pitchFamily="34" charset="-122"/>
                    <a:ea typeface="微软雅黑" pitchFamily="34" charset="-122"/>
                  </a:rPr>
                  <a:t>第二</a:t>
                </a:r>
                <a:r>
                  <a:rPr lang="zh-CN" altLang="en-US" dirty="0">
                    <a:latin typeface="微软雅黑" pitchFamily="34" charset="-122"/>
                    <a:ea typeface="微软雅黑" pitchFamily="34" charset="-122"/>
                  </a:rPr>
                  <a:t>、三位</a:t>
                </a:r>
                <a:r>
                  <a:rPr lang="zh-CN" altLang="en-US" dirty="0" smtClean="0">
                    <a:latin typeface="微软雅黑" pitchFamily="34" charset="-122"/>
                    <a:ea typeface="微软雅黑" pitchFamily="34" charset="-122"/>
                  </a:rPr>
                  <a:t>表示累积</a:t>
                </a:r>
                <a:r>
                  <a:rPr lang="zh-CN" altLang="en-US" dirty="0">
                    <a:latin typeface="微软雅黑" pitchFamily="34" charset="-122"/>
                    <a:ea typeface="微软雅黑" pitchFamily="34" charset="-122"/>
                  </a:rPr>
                  <a:t>投票</a:t>
                </a:r>
                <a:r>
                  <a:rPr lang="zh-CN" altLang="en-US" dirty="0" smtClean="0">
                    <a:latin typeface="微软雅黑" pitchFamily="34" charset="-122"/>
                    <a:ea typeface="微软雅黑" pitchFamily="34" charset="-122"/>
                  </a:rPr>
                  <a:t>时的组</a:t>
                </a:r>
                <a:r>
                  <a:rPr lang="zh-CN" altLang="en-US" dirty="0">
                    <a:latin typeface="微软雅黑" pitchFamily="34" charset="-122"/>
                    <a:ea typeface="微软雅黑" pitchFamily="34" charset="-122"/>
                  </a:rPr>
                  <a:t>号，非累积投票时为</a:t>
                </a:r>
                <a:r>
                  <a:rPr lang="zh-CN" altLang="en-US" dirty="0" smtClean="0">
                    <a:latin typeface="微软雅黑" pitchFamily="34" charset="-122"/>
                    <a:ea typeface="微软雅黑" pitchFamily="34" charset="-122"/>
                  </a:rPr>
                  <a:t>零</a:t>
                </a:r>
                <a:endParaRPr lang="zh-CN" altLang="en-US" dirty="0">
                  <a:latin typeface="微软雅黑" pitchFamily="34" charset="-122"/>
                  <a:ea typeface="微软雅黑" pitchFamily="34" charset="-122"/>
                </a:endParaRPr>
              </a:p>
              <a:p>
                <a:pPr marL="285750" lvl="0" indent="-285750">
                  <a:buFont typeface="Wingdings" pitchFamily="2" charset="2"/>
                  <a:buChar char="p"/>
                </a:pPr>
                <a:endParaRPr lang="zh-CN" altLang="en-US" dirty="0">
                  <a:latin typeface="微软雅黑" pitchFamily="34" charset="-122"/>
                  <a:ea typeface="微软雅黑" pitchFamily="34" charset="-122"/>
                  <a:cs typeface="Times New Roman"/>
                </a:endParaRPr>
              </a:p>
            </p:txBody>
          </p:sp>
        </p:grpSp>
      </p:grpSp>
      <p:sp>
        <p:nvSpPr>
          <p:cNvPr id="2" name="矩形 1"/>
          <p:cNvSpPr/>
          <p:nvPr/>
        </p:nvSpPr>
        <p:spPr>
          <a:xfrm>
            <a:off x="754852" y="832937"/>
            <a:ext cx="1723549" cy="499624"/>
          </a:xfrm>
          <a:prstGeom prst="rect">
            <a:avLst/>
          </a:prstGeom>
        </p:spPr>
        <p:txBody>
          <a:bodyPr wrap="none">
            <a:spAutoFit/>
          </a:bodyPr>
          <a:lstStyle/>
          <a:p>
            <a:pPr>
              <a:lnSpc>
                <a:spcPct val="150000"/>
              </a:lnSpc>
              <a:defRPr/>
            </a:pPr>
            <a:r>
              <a:rPr lang="zh-CN" altLang="en-US" sz="2000" b="1" dirty="0">
                <a:latin typeface="微软雅黑" pitchFamily="34" charset="-122"/>
                <a:ea typeface="微软雅黑" pitchFamily="34" charset="-122"/>
              </a:rPr>
              <a:t>投票议案信息</a:t>
            </a:r>
            <a:endParaRPr lang="en-US" altLang="zh-CN" sz="2000" b="1" dirty="0">
              <a:latin typeface="微软雅黑" pitchFamily="34" charset="-122"/>
              <a:ea typeface="微软雅黑" pitchFamily="34" charset="-122"/>
            </a:endParaRPr>
          </a:p>
        </p:txBody>
      </p:sp>
    </p:spTree>
    <p:extLst>
      <p:ext uri="{BB962C8B-B14F-4D97-AF65-F5344CB8AC3E}">
        <p14:creationId xmlns:p14="http://schemas.microsoft.com/office/powerpoint/2010/main" xmlns="" val="4981169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b="1" dirty="0" smtClean="0">
                <a:latin typeface="微软雅黑" pitchFamily="34" charset="-122"/>
                <a:ea typeface="微软雅黑" pitchFamily="34" charset="-122"/>
              </a:rPr>
              <a:t>权益分派</a:t>
            </a:r>
            <a:endParaRPr lang="zh-CN" altLang="en-US" b="1" dirty="0">
              <a:latin typeface="微软雅黑" pitchFamily="34" charset="-122"/>
              <a:ea typeface="微软雅黑" pitchFamily="34" charset="-122"/>
            </a:endParaRPr>
          </a:p>
        </p:txBody>
      </p:sp>
      <p:sp>
        <p:nvSpPr>
          <p:cNvPr id="2" name="文本占位符 1"/>
          <p:cNvSpPr>
            <a:spLocks noGrp="1"/>
          </p:cNvSpPr>
          <p:nvPr>
            <p:ph type="body" idx="1"/>
          </p:nvPr>
        </p:nvSpPr>
        <p:spPr/>
        <p:txBody>
          <a:bodyPr/>
          <a:lstStyle/>
          <a:p>
            <a:r>
              <a:rPr lang="en-US" altLang="zh-CN" sz="2800" dirty="0" smtClean="0"/>
              <a:t>3.4.2</a:t>
            </a:r>
            <a:endParaRPr lang="zh-CN" altLang="en-US" sz="2800" dirty="0"/>
          </a:p>
        </p:txBody>
      </p:sp>
    </p:spTree>
    <p:extLst>
      <p:ext uri="{BB962C8B-B14F-4D97-AF65-F5344CB8AC3E}">
        <p14:creationId xmlns:p14="http://schemas.microsoft.com/office/powerpoint/2010/main" xmlns="" val="19067530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Box 8"/>
          <p:cNvSpPr txBox="1">
            <a:spLocks noChangeArrowheads="1"/>
          </p:cNvSpPr>
          <p:nvPr/>
        </p:nvSpPr>
        <p:spPr bwMode="auto">
          <a:xfrm>
            <a:off x="579438" y="260350"/>
            <a:ext cx="7232650" cy="565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ea typeface="宋体" charset="-122"/>
              </a:defRPr>
            </a:lvl1pPr>
            <a:lvl2pPr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marL="0" lvl="1" eaLnBrk="1" hangingPunct="1">
              <a:lnSpc>
                <a:spcPct val="120000"/>
              </a:lnSpc>
            </a:pPr>
            <a:r>
              <a:rPr lang="zh-CN" altLang="en-US" sz="2800" b="1" dirty="0">
                <a:solidFill>
                  <a:schemeClr val="bg1"/>
                </a:solidFill>
                <a:latin typeface="微软雅黑" pitchFamily="34" charset="-122"/>
                <a:ea typeface="微软雅黑" pitchFamily="34" charset="-122"/>
              </a:rPr>
              <a:t>送股</a:t>
            </a:r>
            <a:r>
              <a:rPr lang="en-US" altLang="zh-CN" sz="2800" b="1" dirty="0">
                <a:solidFill>
                  <a:schemeClr val="bg1"/>
                </a:solidFill>
                <a:latin typeface="微软雅黑" pitchFamily="34" charset="-122"/>
                <a:ea typeface="微软雅黑" pitchFamily="34" charset="-122"/>
              </a:rPr>
              <a:t>/</a:t>
            </a:r>
            <a:r>
              <a:rPr lang="zh-CN" altLang="en-US" sz="2800" b="1" dirty="0">
                <a:solidFill>
                  <a:schemeClr val="bg1"/>
                </a:solidFill>
                <a:latin typeface="微软雅黑" pitchFamily="34" charset="-122"/>
                <a:ea typeface="微软雅黑" pitchFamily="34" charset="-122"/>
              </a:rPr>
              <a:t>派送权证</a:t>
            </a:r>
          </a:p>
        </p:txBody>
      </p:sp>
      <p:sp>
        <p:nvSpPr>
          <p:cNvPr id="33" name="1"/>
          <p:cNvSpPr/>
          <p:nvPr/>
        </p:nvSpPr>
        <p:spPr>
          <a:xfrm>
            <a:off x="-433289" y="3238500"/>
            <a:ext cx="1476897" cy="79216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微软雅黑" pitchFamily="34" charset="-122"/>
              <a:ea typeface="微软雅黑" pitchFamily="34" charset="-122"/>
            </a:endParaRPr>
          </a:p>
        </p:txBody>
      </p:sp>
      <p:sp>
        <p:nvSpPr>
          <p:cNvPr id="34" name="2"/>
          <p:cNvSpPr/>
          <p:nvPr/>
        </p:nvSpPr>
        <p:spPr>
          <a:xfrm>
            <a:off x="2843733" y="3238500"/>
            <a:ext cx="792163" cy="792163"/>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35" name="3"/>
          <p:cNvSpPr/>
          <p:nvPr/>
        </p:nvSpPr>
        <p:spPr>
          <a:xfrm>
            <a:off x="3203847" y="3235324"/>
            <a:ext cx="3924398" cy="79534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微软雅黑" pitchFamily="34" charset="-122"/>
              <a:ea typeface="微软雅黑" pitchFamily="34" charset="-122"/>
            </a:endParaRPr>
          </a:p>
        </p:txBody>
      </p:sp>
      <p:sp>
        <p:nvSpPr>
          <p:cNvPr id="38" name="8"/>
          <p:cNvSpPr/>
          <p:nvPr/>
        </p:nvSpPr>
        <p:spPr>
          <a:xfrm>
            <a:off x="6732164" y="3235324"/>
            <a:ext cx="792163" cy="795340"/>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39" name="9"/>
          <p:cNvSpPr/>
          <p:nvPr/>
        </p:nvSpPr>
        <p:spPr>
          <a:xfrm>
            <a:off x="7920408" y="3235324"/>
            <a:ext cx="1692152" cy="79534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微软雅黑" pitchFamily="34" charset="-122"/>
              <a:ea typeface="微软雅黑" pitchFamily="34" charset="-122"/>
            </a:endParaRPr>
          </a:p>
        </p:txBody>
      </p:sp>
      <p:sp>
        <p:nvSpPr>
          <p:cNvPr id="40" name="矩形标注 39"/>
          <p:cNvSpPr/>
          <p:nvPr/>
        </p:nvSpPr>
        <p:spPr>
          <a:xfrm>
            <a:off x="177800" y="2517775"/>
            <a:ext cx="2377976" cy="576263"/>
          </a:xfrm>
          <a:prstGeom prst="wedgeRectCallout">
            <a:avLst>
              <a:gd name="adj1" fmla="val -20990"/>
              <a:gd name="adj2" fmla="val 65859"/>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latin typeface="微软雅黑" pitchFamily="34" charset="-122"/>
                <a:ea typeface="微软雅黑" pitchFamily="34" charset="-122"/>
              </a:rPr>
              <a:t>业务关键信息齐全日</a:t>
            </a:r>
            <a:endParaRPr lang="zh-CN" altLang="en-US" dirty="0">
              <a:latin typeface="微软雅黑" pitchFamily="34" charset="-122"/>
              <a:ea typeface="微软雅黑" pitchFamily="34" charset="-122"/>
            </a:endParaRPr>
          </a:p>
        </p:txBody>
      </p:sp>
      <p:sp>
        <p:nvSpPr>
          <p:cNvPr id="42" name="矩形标注 41"/>
          <p:cNvSpPr/>
          <p:nvPr/>
        </p:nvSpPr>
        <p:spPr>
          <a:xfrm>
            <a:off x="2051720" y="4216400"/>
            <a:ext cx="1440160" cy="584200"/>
          </a:xfrm>
          <a:prstGeom prst="wedgeRectCallout">
            <a:avLst>
              <a:gd name="adj1" fmla="val 20859"/>
              <a:gd name="adj2" fmla="val -72121"/>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bg1"/>
                </a:solidFill>
                <a:latin typeface="微软雅黑" pitchFamily="34" charset="-122"/>
                <a:ea typeface="微软雅黑" pitchFamily="34" charset="-122"/>
              </a:rPr>
              <a:t>股权登记日</a:t>
            </a:r>
          </a:p>
        </p:txBody>
      </p:sp>
      <p:sp>
        <p:nvSpPr>
          <p:cNvPr id="53" name="2"/>
          <p:cNvSpPr/>
          <p:nvPr/>
        </p:nvSpPr>
        <p:spPr>
          <a:xfrm>
            <a:off x="655308" y="3238500"/>
            <a:ext cx="792163" cy="792163"/>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54" name="1"/>
          <p:cNvSpPr/>
          <p:nvPr/>
        </p:nvSpPr>
        <p:spPr>
          <a:xfrm>
            <a:off x="1051389" y="3235324"/>
            <a:ext cx="2188425" cy="79533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微软雅黑" pitchFamily="34" charset="-122"/>
              <a:ea typeface="微软雅黑" pitchFamily="34" charset="-122"/>
            </a:endParaRPr>
          </a:p>
        </p:txBody>
      </p:sp>
      <p:sp>
        <p:nvSpPr>
          <p:cNvPr id="41" name="线形标注 3"/>
          <p:cNvSpPr/>
          <p:nvPr/>
        </p:nvSpPr>
        <p:spPr>
          <a:xfrm>
            <a:off x="1613228" y="4322117"/>
            <a:ext cx="6768306" cy="372765"/>
          </a:xfrm>
          <a:prstGeom prst="snip2DiagRect">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1600" dirty="0">
                <a:latin typeface="微软雅黑" pitchFamily="34" charset="-122"/>
                <a:ea typeface="微软雅黑" pitchFamily="34" charset="-122"/>
              </a:rPr>
              <a:t>SZHK_TZXX</a:t>
            </a:r>
            <a:r>
              <a:rPr lang="zh-CN" altLang="en-US" sz="1600" dirty="0">
                <a:latin typeface="微软雅黑" pitchFamily="34" charset="-122"/>
                <a:ea typeface="微软雅黑" pitchFamily="34" charset="-122"/>
              </a:rPr>
              <a:t>（业务通知信息），通知类别</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H01</a:t>
            </a:r>
            <a:endParaRPr lang="zh-CN" altLang="en-US" sz="1600" dirty="0">
              <a:latin typeface="微软雅黑" pitchFamily="34" charset="-122"/>
              <a:ea typeface="微软雅黑" pitchFamily="34" charset="-122"/>
            </a:endParaRPr>
          </a:p>
        </p:txBody>
      </p:sp>
      <p:sp>
        <p:nvSpPr>
          <p:cNvPr id="49" name="矩形标注 48"/>
          <p:cNvSpPr/>
          <p:nvPr/>
        </p:nvSpPr>
        <p:spPr>
          <a:xfrm>
            <a:off x="7377558" y="2489200"/>
            <a:ext cx="1370906" cy="579438"/>
          </a:xfrm>
          <a:prstGeom prst="wedgeRectCallout">
            <a:avLst>
              <a:gd name="adj1" fmla="val -20407"/>
              <a:gd name="adj2" fmla="val 67590"/>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bg1"/>
                </a:solidFill>
                <a:latin typeface="微软雅黑" pitchFamily="34" charset="-122"/>
                <a:ea typeface="微软雅黑" pitchFamily="34" charset="-122"/>
              </a:rPr>
              <a:t>红股</a:t>
            </a:r>
            <a:r>
              <a:rPr lang="zh-CN" altLang="en-US" dirty="0" smtClean="0">
                <a:solidFill>
                  <a:schemeClr val="bg1"/>
                </a:solidFill>
                <a:latin typeface="微软雅黑" pitchFamily="34" charset="-122"/>
                <a:ea typeface="微软雅黑" pitchFamily="34" charset="-122"/>
              </a:rPr>
              <a:t>上市日</a:t>
            </a:r>
            <a:endParaRPr lang="zh-CN" altLang="en-US" dirty="0">
              <a:solidFill>
                <a:schemeClr val="bg1"/>
              </a:solidFill>
              <a:latin typeface="微软雅黑" pitchFamily="34" charset="-122"/>
              <a:ea typeface="微软雅黑" pitchFamily="34" charset="-122"/>
            </a:endParaRPr>
          </a:p>
        </p:txBody>
      </p:sp>
      <p:sp>
        <p:nvSpPr>
          <p:cNvPr id="46" name="线形标注 3"/>
          <p:cNvSpPr/>
          <p:nvPr/>
        </p:nvSpPr>
        <p:spPr>
          <a:xfrm>
            <a:off x="1600400" y="1340768"/>
            <a:ext cx="6999200" cy="339188"/>
          </a:xfrm>
          <a:prstGeom prst="snip2DiagRect">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1600" dirty="0">
                <a:solidFill>
                  <a:schemeClr val="bg1"/>
                </a:solidFill>
                <a:latin typeface="微软雅黑" pitchFamily="34" charset="-122"/>
                <a:ea typeface="微软雅黑" pitchFamily="34" charset="-122"/>
              </a:rPr>
              <a:t>SZHK_SJSJG</a:t>
            </a:r>
            <a:r>
              <a:rPr lang="zh-CN" altLang="en-US" sz="1600" dirty="0" smtClean="0">
                <a:solidFill>
                  <a:schemeClr val="bg1"/>
                </a:solidFill>
                <a:latin typeface="微软雅黑" pitchFamily="34" charset="-122"/>
                <a:ea typeface="微软雅黑" pitchFamily="34" charset="-122"/>
              </a:rPr>
              <a:t>（红股权登记），</a:t>
            </a:r>
            <a:r>
              <a:rPr lang="zh-CN" altLang="en-US" sz="1600" dirty="0">
                <a:solidFill>
                  <a:schemeClr val="bg1"/>
                </a:solidFill>
                <a:latin typeface="微软雅黑" pitchFamily="34" charset="-122"/>
                <a:ea typeface="微软雅黑" pitchFamily="34" charset="-122"/>
              </a:rPr>
              <a:t>业务类别</a:t>
            </a:r>
            <a:r>
              <a:rPr lang="zh-CN" altLang="en-US" sz="1600" dirty="0" smtClean="0">
                <a:solidFill>
                  <a:schemeClr val="bg1"/>
                </a:solidFill>
                <a:latin typeface="微软雅黑" pitchFamily="34" charset="-122"/>
                <a:ea typeface="微软雅黑" pitchFamily="34" charset="-122"/>
              </a:rPr>
              <a:t>：</a:t>
            </a:r>
            <a:r>
              <a:rPr lang="en-US" altLang="zh-CN" sz="1600" dirty="0" smtClean="0">
                <a:solidFill>
                  <a:schemeClr val="bg1"/>
                </a:solidFill>
                <a:latin typeface="微软雅黑" pitchFamily="34" charset="-122"/>
                <a:ea typeface="微软雅黑" pitchFamily="34" charset="-122"/>
              </a:rPr>
              <a:t>TGDJ</a:t>
            </a:r>
            <a:endParaRPr lang="en-US" altLang="zh-CN" sz="1600" dirty="0">
              <a:solidFill>
                <a:schemeClr val="bg1"/>
              </a:solidFill>
              <a:latin typeface="微软雅黑" pitchFamily="34" charset="-122"/>
              <a:ea typeface="微软雅黑" pitchFamily="34" charset="-122"/>
            </a:endParaRPr>
          </a:p>
        </p:txBody>
      </p:sp>
      <p:sp>
        <p:nvSpPr>
          <p:cNvPr id="61" name="线形标注 3"/>
          <p:cNvSpPr/>
          <p:nvPr/>
        </p:nvSpPr>
        <p:spPr>
          <a:xfrm>
            <a:off x="1613228" y="5056188"/>
            <a:ext cx="6847204" cy="623753"/>
          </a:xfrm>
          <a:prstGeom prst="snip2DiagRect">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1600" dirty="0">
                <a:latin typeface="微软雅黑" pitchFamily="34" charset="-122"/>
                <a:ea typeface="微软雅黑" pitchFamily="34" charset="-122"/>
              </a:rPr>
              <a:t>上海：新增、变更、删除时发布</a:t>
            </a:r>
            <a:endParaRPr lang="en-US" altLang="zh-CN" sz="1600" dirty="0">
              <a:latin typeface="微软雅黑" pitchFamily="34" charset="-122"/>
              <a:ea typeface="微软雅黑" pitchFamily="34" charset="-122"/>
            </a:endParaRPr>
          </a:p>
          <a:p>
            <a:r>
              <a:rPr lang="zh-CN" altLang="en-US" sz="1600" dirty="0">
                <a:latin typeface="微软雅黑" pitchFamily="34" charset="-122"/>
                <a:ea typeface="微软雅黑" pitchFamily="34" charset="-122"/>
              </a:rPr>
              <a:t>深圳：从业务关键信息齐全之日起，直至业务完成或取消，每日全量发布</a:t>
            </a:r>
          </a:p>
        </p:txBody>
      </p:sp>
      <p:sp>
        <p:nvSpPr>
          <p:cNvPr id="62" name="8"/>
          <p:cNvSpPr/>
          <p:nvPr/>
        </p:nvSpPr>
        <p:spPr>
          <a:xfrm>
            <a:off x="7524327" y="3238500"/>
            <a:ext cx="792163" cy="795340"/>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63" name="9"/>
          <p:cNvSpPr/>
          <p:nvPr/>
        </p:nvSpPr>
        <p:spPr>
          <a:xfrm>
            <a:off x="7092280" y="3235325"/>
            <a:ext cx="828128" cy="79533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微软雅黑" pitchFamily="34" charset="-122"/>
              <a:ea typeface="微软雅黑" pitchFamily="34" charset="-122"/>
            </a:endParaRPr>
          </a:p>
        </p:txBody>
      </p:sp>
      <p:sp>
        <p:nvSpPr>
          <p:cNvPr id="64" name="矩形标注 63"/>
          <p:cNvSpPr/>
          <p:nvPr/>
        </p:nvSpPr>
        <p:spPr>
          <a:xfrm>
            <a:off x="5757339" y="2489200"/>
            <a:ext cx="1370906" cy="579438"/>
          </a:xfrm>
          <a:prstGeom prst="wedgeRectCallout">
            <a:avLst>
              <a:gd name="adj1" fmla="val 36485"/>
              <a:gd name="adj2" fmla="val 72231"/>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bg1"/>
                </a:solidFill>
                <a:latin typeface="微软雅黑" pitchFamily="34" charset="-122"/>
                <a:ea typeface="微软雅黑" pitchFamily="34" charset="-122"/>
              </a:rPr>
              <a:t>权益发放日</a:t>
            </a:r>
            <a:endParaRPr lang="zh-CN" altLang="en-US" dirty="0">
              <a:solidFill>
                <a:schemeClr val="bg1"/>
              </a:solidFill>
              <a:latin typeface="微软雅黑" pitchFamily="34" charset="-122"/>
              <a:ea typeface="微软雅黑" pitchFamily="34" charset="-122"/>
            </a:endParaRPr>
          </a:p>
        </p:txBody>
      </p:sp>
      <p:sp>
        <p:nvSpPr>
          <p:cNvPr id="55" name="燕尾形 54"/>
          <p:cNvSpPr/>
          <p:nvPr/>
        </p:nvSpPr>
        <p:spPr>
          <a:xfrm>
            <a:off x="-973138" y="3235326"/>
            <a:ext cx="836613" cy="795338"/>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微软雅黑" pitchFamily="34" charset="-122"/>
              <a:ea typeface="微软雅黑" pitchFamily="34" charset="-122"/>
            </a:endParaRPr>
          </a:p>
        </p:txBody>
      </p:sp>
      <p:sp>
        <p:nvSpPr>
          <p:cNvPr id="56" name="线形标注 3"/>
          <p:cNvSpPr/>
          <p:nvPr/>
        </p:nvSpPr>
        <p:spPr>
          <a:xfrm>
            <a:off x="1619672" y="980728"/>
            <a:ext cx="6999200" cy="648072"/>
          </a:xfrm>
          <a:prstGeom prst="snip2Diag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1600" dirty="0" smtClean="0">
                <a:solidFill>
                  <a:schemeClr val="bg1"/>
                </a:solidFill>
                <a:latin typeface="微软雅黑" pitchFamily="34" charset="-122"/>
                <a:ea typeface="微软雅黑" pitchFamily="34" charset="-122"/>
              </a:rPr>
              <a:t>SZHK_SJSJG</a:t>
            </a:r>
            <a:r>
              <a:rPr lang="zh-CN" altLang="en-US" sz="1600" dirty="0" smtClean="0">
                <a:solidFill>
                  <a:schemeClr val="bg1"/>
                </a:solidFill>
                <a:latin typeface="微软雅黑" pitchFamily="34" charset="-122"/>
                <a:ea typeface="微软雅黑" pitchFamily="34" charset="-122"/>
              </a:rPr>
              <a:t>（股份托管，红股权注销），业务类别：</a:t>
            </a:r>
            <a:r>
              <a:rPr lang="en-US" altLang="zh-CN" sz="1600" dirty="0" smtClean="0">
                <a:solidFill>
                  <a:schemeClr val="bg1"/>
                </a:solidFill>
                <a:latin typeface="微软雅黑" pitchFamily="34" charset="-122"/>
                <a:ea typeface="微软雅黑" pitchFamily="34" charset="-122"/>
              </a:rPr>
              <a:t>QPTG</a:t>
            </a:r>
            <a:r>
              <a:rPr lang="zh-CN" altLang="en-US" sz="1600" dirty="0" smtClean="0">
                <a:solidFill>
                  <a:schemeClr val="bg1"/>
                </a:solidFill>
                <a:latin typeface="微软雅黑" pitchFamily="34" charset="-122"/>
                <a:ea typeface="微软雅黑" pitchFamily="34" charset="-122"/>
              </a:rPr>
              <a:t>，</a:t>
            </a:r>
            <a:r>
              <a:rPr lang="en-US" altLang="zh-CN" sz="1600" dirty="0" smtClean="0">
                <a:solidFill>
                  <a:schemeClr val="bg1"/>
                </a:solidFill>
                <a:latin typeface="微软雅黑" pitchFamily="34" charset="-122"/>
                <a:ea typeface="微软雅黑" pitchFamily="34" charset="-122"/>
              </a:rPr>
              <a:t>TGZX</a:t>
            </a:r>
            <a:endParaRPr lang="zh-CN" altLang="en-US" sz="1600" dirty="0">
              <a:solidFill>
                <a:schemeClr val="bg1"/>
              </a:solidFill>
              <a:latin typeface="微软雅黑" pitchFamily="34" charset="-122"/>
              <a:ea typeface="微软雅黑" pitchFamily="34" charset="-122"/>
            </a:endParaRPr>
          </a:p>
        </p:txBody>
      </p:sp>
      <p:sp>
        <p:nvSpPr>
          <p:cNvPr id="57" name="线形标注 3"/>
          <p:cNvSpPr/>
          <p:nvPr/>
        </p:nvSpPr>
        <p:spPr>
          <a:xfrm>
            <a:off x="1608002" y="1772816"/>
            <a:ext cx="6999200" cy="358279"/>
          </a:xfrm>
          <a:prstGeom prst="snip2Diag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1600" dirty="0">
                <a:solidFill>
                  <a:schemeClr val="bg1"/>
                </a:solidFill>
                <a:latin typeface="微软雅黑" pitchFamily="34" charset="-122"/>
                <a:ea typeface="微软雅黑" pitchFamily="34" charset="-122"/>
              </a:rPr>
              <a:t>SZHK_SJSDZ</a:t>
            </a:r>
            <a:r>
              <a:rPr lang="zh-CN" altLang="en-US" sz="1600" dirty="0" smtClean="0">
                <a:solidFill>
                  <a:schemeClr val="bg1"/>
                </a:solidFill>
                <a:latin typeface="微软雅黑" pitchFamily="34" charset="-122"/>
                <a:ea typeface="微软雅黑" pitchFamily="34" charset="-122"/>
              </a:rPr>
              <a:t>（红股股份对账信息）</a:t>
            </a:r>
            <a:endParaRPr lang="zh-CN" altLang="en-US" sz="1600" dirty="0">
              <a:solidFill>
                <a:schemeClr val="bg1"/>
              </a:solidFill>
              <a:latin typeface="微软雅黑" pitchFamily="34" charset="-122"/>
              <a:ea typeface="微软雅黑" pitchFamily="34" charset="-122"/>
            </a:endParaRPr>
          </a:p>
        </p:txBody>
      </p:sp>
      <p:sp>
        <p:nvSpPr>
          <p:cNvPr id="58" name="线形标注 3"/>
          <p:cNvSpPr/>
          <p:nvPr/>
        </p:nvSpPr>
        <p:spPr>
          <a:xfrm>
            <a:off x="1608002" y="4581128"/>
            <a:ext cx="6999200" cy="574303"/>
          </a:xfrm>
          <a:prstGeom prst="snip2Diag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1600" dirty="0" smtClean="0">
                <a:solidFill>
                  <a:schemeClr val="bg1"/>
                </a:solidFill>
                <a:latin typeface="微软雅黑" pitchFamily="34" charset="-122"/>
                <a:ea typeface="微软雅黑" pitchFamily="34" charset="-122"/>
              </a:rPr>
              <a:t>红股发放和红股上市目前一般为同一日</a:t>
            </a:r>
            <a:endParaRPr lang="zh-CN" altLang="en-US" sz="1600" dirty="0">
              <a:solidFill>
                <a:schemeClr val="bg1"/>
              </a:solidFill>
              <a:latin typeface="微软雅黑" pitchFamily="34" charset="-122"/>
              <a:ea typeface="微软雅黑" pitchFamily="34" charset="-122"/>
            </a:endParaRPr>
          </a:p>
        </p:txBody>
      </p:sp>
      <p:sp>
        <p:nvSpPr>
          <p:cNvPr id="26" name="线形标注 3"/>
          <p:cNvSpPr/>
          <p:nvPr/>
        </p:nvSpPr>
        <p:spPr>
          <a:xfrm>
            <a:off x="1619672" y="2375967"/>
            <a:ext cx="7148064" cy="718071"/>
          </a:xfrm>
          <a:prstGeom prst="snip2DiagRect">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1600" dirty="0" smtClean="0">
                <a:solidFill>
                  <a:schemeClr val="bg1"/>
                </a:solidFill>
                <a:latin typeface="微软雅黑" pitchFamily="34" charset="-122"/>
                <a:ea typeface="微软雅黑" pitchFamily="34" charset="-122"/>
              </a:rPr>
              <a:t>根据联冻深度，判断已冻结股份生成的红股权是否需要一并冻结，若需冻结，</a:t>
            </a:r>
            <a:endParaRPr lang="en-US" altLang="zh-CN" sz="1600" dirty="0" smtClean="0">
              <a:solidFill>
                <a:schemeClr val="bg1"/>
              </a:solidFill>
              <a:latin typeface="微软雅黑" pitchFamily="34" charset="-122"/>
              <a:ea typeface="微软雅黑" pitchFamily="34" charset="-122"/>
            </a:endParaRPr>
          </a:p>
          <a:p>
            <a:r>
              <a:rPr lang="en-US" altLang="zh-CN" sz="1600" dirty="0" smtClean="0">
                <a:solidFill>
                  <a:schemeClr val="bg1"/>
                </a:solidFill>
                <a:latin typeface="微软雅黑" pitchFamily="34" charset="-122"/>
                <a:ea typeface="微软雅黑" pitchFamily="34" charset="-122"/>
              </a:rPr>
              <a:t>SZHK_QTSL</a:t>
            </a:r>
            <a:r>
              <a:rPr lang="zh-CN" altLang="en-US" sz="1600" dirty="0" smtClean="0">
                <a:solidFill>
                  <a:schemeClr val="bg1"/>
                </a:solidFill>
                <a:latin typeface="微软雅黑" pitchFamily="34" charset="-122"/>
                <a:ea typeface="微软雅黑" pitchFamily="34" charset="-122"/>
              </a:rPr>
              <a:t>（冻结证券明细），数据类型：</a:t>
            </a:r>
            <a:r>
              <a:rPr lang="en-US" altLang="zh-CN" sz="1600" dirty="0" smtClean="0">
                <a:solidFill>
                  <a:schemeClr val="bg1"/>
                </a:solidFill>
                <a:latin typeface="微软雅黑" pitchFamily="34" charset="-122"/>
                <a:ea typeface="微软雅黑" pitchFamily="34" charset="-122"/>
              </a:rPr>
              <a:t>001</a:t>
            </a:r>
            <a:r>
              <a:rPr lang="zh-CN" altLang="en-US" sz="1600" dirty="0" smtClean="0">
                <a:solidFill>
                  <a:schemeClr val="bg1"/>
                </a:solidFill>
                <a:latin typeface="微软雅黑" pitchFamily="34" charset="-122"/>
                <a:ea typeface="微软雅黑" pitchFamily="34" charset="-122"/>
              </a:rPr>
              <a:t>，权益类别：</a:t>
            </a:r>
            <a:r>
              <a:rPr lang="en-US" altLang="zh-CN" sz="1600" dirty="0" smtClean="0">
                <a:solidFill>
                  <a:schemeClr val="bg1"/>
                </a:solidFill>
                <a:latin typeface="微软雅黑" pitchFamily="34" charset="-122"/>
                <a:ea typeface="微软雅黑" pitchFamily="34" charset="-122"/>
              </a:rPr>
              <a:t>HG</a:t>
            </a:r>
            <a:endParaRPr lang="zh-CN" altLang="en-US" sz="1600" dirty="0">
              <a:solidFill>
                <a:schemeClr val="bg1"/>
              </a:solidFill>
              <a:latin typeface="微软雅黑" pitchFamily="34" charset="-122"/>
              <a:ea typeface="微软雅黑" pitchFamily="34" charset="-122"/>
            </a:endParaRPr>
          </a:p>
        </p:txBody>
      </p:sp>
      <p:sp>
        <p:nvSpPr>
          <p:cNvPr id="60" name="线形标注 3"/>
          <p:cNvSpPr/>
          <p:nvPr/>
        </p:nvSpPr>
        <p:spPr>
          <a:xfrm>
            <a:off x="1600400" y="1844823"/>
            <a:ext cx="6999200" cy="432049"/>
          </a:xfrm>
          <a:prstGeom prst="snip2DiagRect">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1600" dirty="0">
                <a:solidFill>
                  <a:schemeClr val="bg1"/>
                </a:solidFill>
                <a:latin typeface="微软雅黑" pitchFamily="34" charset="-122"/>
                <a:ea typeface="微软雅黑" pitchFamily="34" charset="-122"/>
              </a:rPr>
              <a:t>SZHK_SJSDZ</a:t>
            </a:r>
            <a:r>
              <a:rPr lang="zh-CN" altLang="en-US" sz="1600" dirty="0" smtClean="0">
                <a:solidFill>
                  <a:schemeClr val="bg1"/>
                </a:solidFill>
                <a:latin typeface="微软雅黑" pitchFamily="34" charset="-122"/>
                <a:ea typeface="微软雅黑" pitchFamily="34" charset="-122"/>
              </a:rPr>
              <a:t>（红股权对账信息</a:t>
            </a:r>
            <a:r>
              <a:rPr lang="zh-CN" altLang="en-US" sz="1600" dirty="0">
                <a:solidFill>
                  <a:schemeClr val="bg1"/>
                </a:solidFill>
                <a:latin typeface="微软雅黑" pitchFamily="34" charset="-122"/>
                <a:ea typeface="微软雅黑" pitchFamily="34" charset="-122"/>
              </a:rPr>
              <a:t>），权益类别</a:t>
            </a:r>
            <a:r>
              <a:rPr lang="zh-CN" altLang="en-US" sz="1600" dirty="0" smtClean="0">
                <a:solidFill>
                  <a:schemeClr val="bg1"/>
                </a:solidFill>
                <a:latin typeface="微软雅黑" pitchFamily="34" charset="-122"/>
                <a:ea typeface="微软雅黑" pitchFamily="34" charset="-122"/>
              </a:rPr>
              <a:t>：</a:t>
            </a:r>
            <a:r>
              <a:rPr lang="en-US" altLang="zh-CN" sz="1600" dirty="0" smtClean="0">
                <a:solidFill>
                  <a:schemeClr val="bg1"/>
                </a:solidFill>
                <a:latin typeface="微软雅黑" pitchFamily="34" charset="-122"/>
                <a:ea typeface="微软雅黑" pitchFamily="34" charset="-122"/>
              </a:rPr>
              <a:t>HG</a:t>
            </a:r>
          </a:p>
        </p:txBody>
      </p:sp>
    </p:spTree>
    <p:extLst>
      <p:ext uri="{BB962C8B-B14F-4D97-AF65-F5344CB8AC3E}">
        <p14:creationId xmlns:p14="http://schemas.microsoft.com/office/powerpoint/2010/main" xmlns="" val="30452055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50"/>
                                        <p:tgtEl>
                                          <p:spTgt spid="3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250"/>
                                        <p:tgtEl>
                                          <p:spTgt spid="53"/>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250"/>
                                        <p:tgtEl>
                                          <p:spTgt spid="54"/>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250"/>
                                        <p:tgtEl>
                                          <p:spTgt spid="34"/>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250"/>
                                        <p:tgtEl>
                                          <p:spTgt spid="35"/>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250"/>
                                        <p:tgtEl>
                                          <p:spTgt spid="38"/>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250"/>
                                        <p:tgtEl>
                                          <p:spTgt spid="63"/>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250"/>
                                        <p:tgtEl>
                                          <p:spTgt spid="62"/>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250"/>
                                        <p:tgtEl>
                                          <p:spTgt spid="39"/>
                                        </p:tgtEl>
                                      </p:cBhvr>
                                    </p:animEffect>
                                  </p:childTnLst>
                                </p:cTn>
                              </p:par>
                            </p:childTnLst>
                          </p:cTn>
                        </p:par>
                      </p:childTnLst>
                    </p:cTn>
                  </p:par>
                  <p:par>
                    <p:cTn id="40" fill="hold">
                      <p:stCondLst>
                        <p:cond delay="indefinite"/>
                      </p:stCondLst>
                      <p:childTnLst>
                        <p:par>
                          <p:cTn id="41" fill="hold">
                            <p:stCondLst>
                              <p:cond delay="0"/>
                            </p:stCondLst>
                            <p:childTnLst>
                              <p:par>
                                <p:cTn id="42" presetID="63" presetClass="path" presetSubtype="0" accel="50000" decel="50000" fill="hold" grpId="0" nodeType="clickEffect">
                                  <p:stCondLst>
                                    <p:cond delay="0"/>
                                  </p:stCondLst>
                                  <p:childTnLst>
                                    <p:animMotion origin="layout" path="M -0.00642 3.7037E-7 L 0.18403 0.00185 " pathEditMode="relative" rAng="0" ptsTypes="AA">
                                      <p:cBhvr>
                                        <p:cTn id="43" dur="750" fill="hold"/>
                                        <p:tgtEl>
                                          <p:spTgt spid="55"/>
                                        </p:tgtEl>
                                        <p:attrNameLst>
                                          <p:attrName>ppt_x</p:attrName>
                                          <p:attrName>ppt_y</p:attrName>
                                        </p:attrNameLst>
                                      </p:cBhvr>
                                      <p:rCtr x="9514" y="93"/>
                                    </p:animMotion>
                                  </p:childTnLst>
                                </p:cTn>
                              </p:par>
                            </p:childTnLst>
                          </p:cTn>
                        </p:par>
                        <p:par>
                          <p:cTn id="44" fill="hold">
                            <p:stCondLst>
                              <p:cond delay="750"/>
                            </p:stCondLst>
                            <p:childTnLst>
                              <p:par>
                                <p:cTn id="45" presetID="10" presetClass="entr" presetSubtype="0"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childTnLst>
                          </p:cTn>
                        </p:par>
                        <p:par>
                          <p:cTn id="48" fill="hold">
                            <p:stCondLst>
                              <p:cond delay="1250"/>
                            </p:stCondLst>
                            <p:childTnLst>
                              <p:par>
                                <p:cTn id="49" presetID="10"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500"/>
                                        <p:tgtEl>
                                          <p:spTgt spid="41"/>
                                        </p:tgtEl>
                                      </p:cBhvr>
                                    </p:animEffect>
                                  </p:childTnLst>
                                </p:cTn>
                              </p:par>
                            </p:childTnLst>
                          </p:cTn>
                        </p:par>
                        <p:par>
                          <p:cTn id="52" fill="hold">
                            <p:stCondLst>
                              <p:cond delay="1750"/>
                            </p:stCondLst>
                            <p:childTnLst>
                              <p:par>
                                <p:cTn id="53" presetID="10"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500"/>
                                        <p:tgtEl>
                                          <p:spTgt spid="61"/>
                                        </p:tgtEl>
                                      </p:cBhvr>
                                    </p:animEffect>
                                  </p:childTnLst>
                                </p:cTn>
                              </p:par>
                            </p:childTnLst>
                          </p:cTn>
                        </p:par>
                      </p:childTnLst>
                    </p:cTn>
                  </p:par>
                  <p:par>
                    <p:cTn id="56" fill="hold">
                      <p:stCondLst>
                        <p:cond delay="indefinite"/>
                      </p:stCondLst>
                      <p:childTnLst>
                        <p:par>
                          <p:cTn id="57" fill="hold">
                            <p:stCondLst>
                              <p:cond delay="0"/>
                            </p:stCondLst>
                            <p:childTnLst>
                              <p:par>
                                <p:cTn id="58" presetID="63" presetClass="path" presetSubtype="0" accel="50000" decel="50000" fill="hold" grpId="1" nodeType="clickEffect">
                                  <p:stCondLst>
                                    <p:cond delay="0"/>
                                  </p:stCondLst>
                                  <p:childTnLst>
                                    <p:animMotion origin="layout" path="M 0.18403 0.00185 L 0.42674 0.00185 " pathEditMode="relative" rAng="0" ptsTypes="AA">
                                      <p:cBhvr>
                                        <p:cTn id="59" dur="750" fill="hold"/>
                                        <p:tgtEl>
                                          <p:spTgt spid="55"/>
                                        </p:tgtEl>
                                        <p:attrNameLst>
                                          <p:attrName>ppt_x</p:attrName>
                                          <p:attrName>ppt_y</p:attrName>
                                        </p:attrNameLst>
                                      </p:cBhvr>
                                      <p:rCtr x="12135" y="0"/>
                                    </p:animMotion>
                                  </p:childTnLst>
                                </p:cTn>
                              </p:par>
                            </p:childTnLst>
                          </p:cTn>
                        </p:par>
                        <p:par>
                          <p:cTn id="60" fill="hold">
                            <p:stCondLst>
                              <p:cond delay="750"/>
                            </p:stCondLst>
                            <p:childTnLst>
                              <p:par>
                                <p:cTn id="61" presetID="1" presetClass="exit" presetSubtype="0" fill="hold" grpId="1" nodeType="afterEffect">
                                  <p:stCondLst>
                                    <p:cond delay="0"/>
                                  </p:stCondLst>
                                  <p:childTnLst>
                                    <p:set>
                                      <p:cBhvr>
                                        <p:cTn id="62" dur="1" fill="hold">
                                          <p:stCondLst>
                                            <p:cond delay="0"/>
                                          </p:stCondLst>
                                        </p:cTn>
                                        <p:tgtEl>
                                          <p:spTgt spid="40"/>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41"/>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61"/>
                                        </p:tgtEl>
                                        <p:attrNameLst>
                                          <p:attrName>style.visibility</p:attrName>
                                        </p:attrNameLst>
                                      </p:cBhvr>
                                      <p:to>
                                        <p:strVal val="hidden"/>
                                      </p:to>
                                    </p:set>
                                  </p:childTnLst>
                                </p:cTn>
                              </p:par>
                            </p:childTnLst>
                          </p:cTn>
                        </p:par>
                        <p:par>
                          <p:cTn id="67" fill="hold">
                            <p:stCondLst>
                              <p:cond delay="750"/>
                            </p:stCondLst>
                            <p:childTnLst>
                              <p:par>
                                <p:cTn id="68" presetID="10" presetClass="entr" presetSubtype="0" fill="hold" grpId="0" nodeType="after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500"/>
                                        <p:tgtEl>
                                          <p:spTgt spid="42"/>
                                        </p:tgtEl>
                                      </p:cBhvr>
                                    </p:animEffect>
                                  </p:childTnLst>
                                </p:cTn>
                              </p:par>
                            </p:childTnLst>
                          </p:cTn>
                        </p:par>
                        <p:par>
                          <p:cTn id="71" fill="hold">
                            <p:stCondLst>
                              <p:cond delay="1250"/>
                            </p:stCondLst>
                            <p:childTnLst>
                              <p:par>
                                <p:cTn id="72" presetID="10" presetClass="entr" presetSubtype="0"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fade">
                                      <p:cBhvr>
                                        <p:cTn id="74" dur="500"/>
                                        <p:tgtEl>
                                          <p:spTgt spid="46"/>
                                        </p:tgtEl>
                                      </p:cBhvr>
                                    </p:animEffect>
                                  </p:childTnLst>
                                </p:cTn>
                              </p:par>
                            </p:childTnLst>
                          </p:cTn>
                        </p:par>
                        <p:par>
                          <p:cTn id="75" fill="hold">
                            <p:stCondLst>
                              <p:cond delay="1750"/>
                            </p:stCondLst>
                            <p:childTnLst>
                              <p:par>
                                <p:cTn id="76" presetID="10" presetClass="entr" presetSubtype="0"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Effect transition="in" filter="fade">
                                      <p:cBhvr>
                                        <p:cTn id="78" dur="500"/>
                                        <p:tgtEl>
                                          <p:spTgt spid="60"/>
                                        </p:tgtEl>
                                      </p:cBhvr>
                                    </p:animEffect>
                                  </p:childTnLst>
                                </p:cTn>
                              </p:par>
                            </p:childTnLst>
                          </p:cTn>
                        </p:par>
                        <p:par>
                          <p:cTn id="79" fill="hold">
                            <p:stCondLst>
                              <p:cond delay="2250"/>
                            </p:stCondLst>
                            <p:childTnLst>
                              <p:par>
                                <p:cTn id="80" presetID="10" presetClass="entr" presetSubtype="0"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5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63" presetClass="path" presetSubtype="0" accel="50000" decel="50000" fill="hold" grpId="2" nodeType="clickEffect">
                                  <p:stCondLst>
                                    <p:cond delay="0"/>
                                  </p:stCondLst>
                                  <p:childTnLst>
                                    <p:animMotion origin="layout" path="M 0.42674 0.00185 L 0.88351 0.00185 " pathEditMode="relative" rAng="0" ptsTypes="AA">
                                      <p:cBhvr>
                                        <p:cTn id="86" dur="750" fill="hold"/>
                                        <p:tgtEl>
                                          <p:spTgt spid="55"/>
                                        </p:tgtEl>
                                        <p:attrNameLst>
                                          <p:attrName>ppt_x</p:attrName>
                                          <p:attrName>ppt_y</p:attrName>
                                        </p:attrNameLst>
                                      </p:cBhvr>
                                      <p:rCtr x="22830" y="0"/>
                                    </p:animMotion>
                                  </p:childTnLst>
                                </p:cTn>
                              </p:par>
                            </p:childTnLst>
                          </p:cTn>
                        </p:par>
                        <p:par>
                          <p:cTn id="87" fill="hold">
                            <p:stCondLst>
                              <p:cond delay="750"/>
                            </p:stCondLst>
                            <p:childTnLst>
                              <p:par>
                                <p:cTn id="88" presetID="1" presetClass="exit" presetSubtype="0" fill="hold" grpId="1" nodeType="afterEffect">
                                  <p:stCondLst>
                                    <p:cond delay="0"/>
                                  </p:stCondLst>
                                  <p:childTnLst>
                                    <p:set>
                                      <p:cBhvr>
                                        <p:cTn id="89" dur="1" fill="hold">
                                          <p:stCondLst>
                                            <p:cond delay="0"/>
                                          </p:stCondLst>
                                        </p:cTn>
                                        <p:tgtEl>
                                          <p:spTgt spid="42"/>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46"/>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60"/>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26"/>
                                        </p:tgtEl>
                                        <p:attrNameLst>
                                          <p:attrName>style.visibility</p:attrName>
                                        </p:attrNameLst>
                                      </p:cBhvr>
                                      <p:to>
                                        <p:strVal val="hidden"/>
                                      </p:to>
                                    </p:set>
                                  </p:childTnLst>
                                </p:cTn>
                              </p:par>
                            </p:childTnLst>
                          </p:cTn>
                        </p:par>
                        <p:par>
                          <p:cTn id="96" fill="hold">
                            <p:stCondLst>
                              <p:cond delay="750"/>
                            </p:stCondLst>
                            <p:childTnLst>
                              <p:par>
                                <p:cTn id="97" presetID="10" presetClass="entr" presetSubtype="0"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fade">
                                      <p:cBhvr>
                                        <p:cTn id="99" dur="500"/>
                                        <p:tgtEl>
                                          <p:spTgt spid="6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9"/>
                                        </p:tgtEl>
                                        <p:attrNameLst>
                                          <p:attrName>style.visibility</p:attrName>
                                        </p:attrNameLst>
                                      </p:cBhvr>
                                      <p:to>
                                        <p:strVal val="visible"/>
                                      </p:to>
                                    </p:set>
                                    <p:animEffect transition="in" filter="fade">
                                      <p:cBhvr>
                                        <p:cTn id="102" dur="500"/>
                                        <p:tgtEl>
                                          <p:spTgt spid="49"/>
                                        </p:tgtEl>
                                      </p:cBhvr>
                                    </p:animEffect>
                                  </p:childTnLst>
                                </p:cTn>
                              </p:par>
                            </p:childTnLst>
                          </p:cTn>
                        </p:par>
                        <p:par>
                          <p:cTn id="103" fill="hold">
                            <p:stCondLst>
                              <p:cond delay="1250"/>
                            </p:stCondLst>
                            <p:childTnLst>
                              <p:par>
                                <p:cTn id="104" presetID="10" presetClass="entr" presetSubtype="0" fill="hold" grpId="0" nodeType="afterEffect">
                                  <p:stCondLst>
                                    <p:cond delay="0"/>
                                  </p:stCondLst>
                                  <p:childTnLst>
                                    <p:set>
                                      <p:cBhvr>
                                        <p:cTn id="105" dur="1" fill="hold">
                                          <p:stCondLst>
                                            <p:cond delay="0"/>
                                          </p:stCondLst>
                                        </p:cTn>
                                        <p:tgtEl>
                                          <p:spTgt spid="56"/>
                                        </p:tgtEl>
                                        <p:attrNameLst>
                                          <p:attrName>style.visibility</p:attrName>
                                        </p:attrNameLst>
                                      </p:cBhvr>
                                      <p:to>
                                        <p:strVal val="visible"/>
                                      </p:to>
                                    </p:set>
                                    <p:animEffect transition="in" filter="fade">
                                      <p:cBhvr>
                                        <p:cTn id="106" dur="500"/>
                                        <p:tgtEl>
                                          <p:spTgt spid="56"/>
                                        </p:tgtEl>
                                      </p:cBhvr>
                                    </p:animEffect>
                                  </p:childTnLst>
                                </p:cTn>
                              </p:par>
                            </p:childTnLst>
                          </p:cTn>
                        </p:par>
                        <p:par>
                          <p:cTn id="107" fill="hold">
                            <p:stCondLst>
                              <p:cond delay="1750"/>
                            </p:stCondLst>
                            <p:childTnLst>
                              <p:par>
                                <p:cTn id="108" presetID="10" presetClass="entr" presetSubtype="0"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Effect transition="in" filter="fade">
                                      <p:cBhvr>
                                        <p:cTn id="110" dur="500"/>
                                        <p:tgtEl>
                                          <p:spTgt spid="57"/>
                                        </p:tgtEl>
                                      </p:cBhvr>
                                    </p:animEffect>
                                  </p:childTnLst>
                                </p:cTn>
                              </p:par>
                            </p:childTnLst>
                          </p:cTn>
                        </p:par>
                        <p:par>
                          <p:cTn id="111" fill="hold">
                            <p:stCondLst>
                              <p:cond delay="2250"/>
                            </p:stCondLst>
                            <p:childTnLst>
                              <p:par>
                                <p:cTn id="112" presetID="10" presetClass="entr" presetSubtype="0" fill="hold" grpId="0" nodeType="afterEffect">
                                  <p:stCondLst>
                                    <p:cond delay="0"/>
                                  </p:stCondLst>
                                  <p:childTnLst>
                                    <p:set>
                                      <p:cBhvr>
                                        <p:cTn id="113" dur="1" fill="hold">
                                          <p:stCondLst>
                                            <p:cond delay="0"/>
                                          </p:stCondLst>
                                        </p:cTn>
                                        <p:tgtEl>
                                          <p:spTgt spid="58"/>
                                        </p:tgtEl>
                                        <p:attrNameLst>
                                          <p:attrName>style.visibility</p:attrName>
                                        </p:attrNameLst>
                                      </p:cBhvr>
                                      <p:to>
                                        <p:strVal val="visible"/>
                                      </p:to>
                                    </p:set>
                                    <p:animEffect transition="in" filter="fade">
                                      <p:cBhvr>
                                        <p:cTn id="114" dur="500"/>
                                        <p:tgtEl>
                                          <p:spTgt spid="58"/>
                                        </p:tgtEl>
                                      </p:cBhvr>
                                    </p:animEffect>
                                  </p:childTnLst>
                                </p:cTn>
                              </p:par>
                            </p:childTnLst>
                          </p:cTn>
                        </p:par>
                      </p:childTnLst>
                    </p:cTn>
                  </p:par>
                  <p:par>
                    <p:cTn id="115" fill="hold">
                      <p:stCondLst>
                        <p:cond delay="indefinite"/>
                      </p:stCondLst>
                      <p:childTnLst>
                        <p:par>
                          <p:cTn id="116" fill="hold">
                            <p:stCondLst>
                              <p:cond delay="0"/>
                            </p:stCondLst>
                            <p:childTnLst>
                              <p:par>
                                <p:cTn id="117" presetID="63" presetClass="path" presetSubtype="0" accel="50000" decel="50000" fill="hold" grpId="3" nodeType="clickEffect">
                                  <p:stCondLst>
                                    <p:cond delay="0"/>
                                  </p:stCondLst>
                                  <p:childTnLst>
                                    <p:animMotion origin="layout" path="M 0.88351 0.00185 L 1.09619 0.00139 " pathEditMode="relative" rAng="0" ptsTypes="AA">
                                      <p:cBhvr>
                                        <p:cTn id="118" dur="500" fill="hold"/>
                                        <p:tgtEl>
                                          <p:spTgt spid="55"/>
                                        </p:tgtEl>
                                        <p:attrNameLst>
                                          <p:attrName>ppt_x</p:attrName>
                                          <p:attrName>ppt_y</p:attrName>
                                        </p:attrNameLst>
                                      </p:cBhvr>
                                      <p:rCtr x="10625"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8" grpId="0" animBg="1"/>
      <p:bldP spid="39" grpId="0" animBg="1"/>
      <p:bldP spid="40" grpId="0" animBg="1"/>
      <p:bldP spid="40" grpId="1" animBg="1"/>
      <p:bldP spid="42" grpId="0" animBg="1"/>
      <p:bldP spid="42" grpId="1" animBg="1"/>
      <p:bldP spid="53" grpId="0" animBg="1"/>
      <p:bldP spid="54" grpId="0" animBg="1"/>
      <p:bldP spid="41" grpId="0" animBg="1"/>
      <p:bldP spid="41" grpId="1" animBg="1"/>
      <p:bldP spid="49" grpId="0" animBg="1"/>
      <p:bldP spid="46" grpId="0" animBg="1"/>
      <p:bldP spid="46" grpId="1" animBg="1"/>
      <p:bldP spid="61" grpId="0" animBg="1"/>
      <p:bldP spid="61" grpId="1" animBg="1"/>
      <p:bldP spid="62" grpId="0" animBg="1"/>
      <p:bldP spid="63" grpId="0" animBg="1"/>
      <p:bldP spid="64" grpId="0" animBg="1"/>
      <p:bldP spid="55" grpId="0" animBg="1"/>
      <p:bldP spid="55" grpId="1" animBg="1"/>
      <p:bldP spid="55" grpId="2" animBg="1"/>
      <p:bldP spid="55" grpId="3" animBg="1"/>
      <p:bldP spid="56" grpId="0" animBg="1"/>
      <p:bldP spid="57" grpId="0" animBg="1"/>
      <p:bldP spid="58" grpId="0" animBg="1"/>
      <p:bldP spid="26" grpId="0" animBg="1"/>
      <p:bldP spid="26" grpId="1" animBg="1"/>
      <p:bldP spid="60" grpId="0" animBg="1"/>
      <p:bldP spid="60" grpId="1"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Box 8"/>
          <p:cNvSpPr txBox="1">
            <a:spLocks noChangeArrowheads="1"/>
          </p:cNvSpPr>
          <p:nvPr/>
        </p:nvSpPr>
        <p:spPr bwMode="auto">
          <a:xfrm>
            <a:off x="579438" y="260350"/>
            <a:ext cx="7232650"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ea typeface="宋体" charset="-122"/>
              </a:defRPr>
            </a:lvl1pPr>
            <a:lvl2pPr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marL="0" lvl="1" eaLnBrk="1" hangingPunct="1">
              <a:lnSpc>
                <a:spcPct val="120000"/>
              </a:lnSpc>
            </a:pPr>
            <a:r>
              <a:rPr lang="zh-CN" altLang="en-US" sz="2800" b="1" dirty="0" smtClean="0">
                <a:solidFill>
                  <a:schemeClr val="bg1"/>
                </a:solidFill>
                <a:latin typeface="微软雅黑" pitchFamily="34" charset="-122"/>
                <a:ea typeface="微软雅黑" pitchFamily="34" charset="-122"/>
              </a:rPr>
              <a:t>现金红利（不含选择权）</a:t>
            </a:r>
            <a:endParaRPr lang="zh-CN" altLang="en-US" sz="2800" b="1" dirty="0">
              <a:solidFill>
                <a:schemeClr val="bg1"/>
              </a:solidFill>
              <a:latin typeface="微软雅黑" pitchFamily="34" charset="-122"/>
              <a:ea typeface="微软雅黑" pitchFamily="34" charset="-122"/>
            </a:endParaRPr>
          </a:p>
        </p:txBody>
      </p:sp>
      <p:sp>
        <p:nvSpPr>
          <p:cNvPr id="33" name="1"/>
          <p:cNvSpPr/>
          <p:nvPr/>
        </p:nvSpPr>
        <p:spPr>
          <a:xfrm>
            <a:off x="-433289" y="3238500"/>
            <a:ext cx="1476897" cy="79216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微软雅黑" pitchFamily="34" charset="-122"/>
              <a:ea typeface="微软雅黑" pitchFamily="34" charset="-122"/>
            </a:endParaRPr>
          </a:p>
        </p:txBody>
      </p:sp>
      <p:sp>
        <p:nvSpPr>
          <p:cNvPr id="34" name="2"/>
          <p:cNvSpPr/>
          <p:nvPr/>
        </p:nvSpPr>
        <p:spPr>
          <a:xfrm>
            <a:off x="2843733" y="3238500"/>
            <a:ext cx="792163" cy="792163"/>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35" name="3"/>
          <p:cNvSpPr/>
          <p:nvPr/>
        </p:nvSpPr>
        <p:spPr>
          <a:xfrm>
            <a:off x="3203847" y="3235324"/>
            <a:ext cx="3924398" cy="79534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微软雅黑" pitchFamily="34" charset="-122"/>
              <a:ea typeface="微软雅黑" pitchFamily="34" charset="-122"/>
            </a:endParaRPr>
          </a:p>
        </p:txBody>
      </p:sp>
      <p:sp>
        <p:nvSpPr>
          <p:cNvPr id="38" name="8"/>
          <p:cNvSpPr/>
          <p:nvPr/>
        </p:nvSpPr>
        <p:spPr>
          <a:xfrm>
            <a:off x="6732164" y="3235324"/>
            <a:ext cx="792163" cy="795340"/>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39" name="9"/>
          <p:cNvSpPr/>
          <p:nvPr/>
        </p:nvSpPr>
        <p:spPr>
          <a:xfrm>
            <a:off x="7920408" y="3235324"/>
            <a:ext cx="1692152" cy="79534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微软雅黑" pitchFamily="34" charset="-122"/>
              <a:ea typeface="微软雅黑" pitchFamily="34" charset="-122"/>
            </a:endParaRPr>
          </a:p>
        </p:txBody>
      </p:sp>
      <p:sp>
        <p:nvSpPr>
          <p:cNvPr id="40" name="矩形标注 39"/>
          <p:cNvSpPr/>
          <p:nvPr/>
        </p:nvSpPr>
        <p:spPr>
          <a:xfrm>
            <a:off x="177800" y="2517775"/>
            <a:ext cx="2377976" cy="576263"/>
          </a:xfrm>
          <a:prstGeom prst="wedgeRectCallout">
            <a:avLst>
              <a:gd name="adj1" fmla="val -20990"/>
              <a:gd name="adj2" fmla="val 65859"/>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latin typeface="微软雅黑" pitchFamily="34" charset="-122"/>
                <a:ea typeface="微软雅黑" pitchFamily="34" charset="-122"/>
              </a:rPr>
              <a:t>业务关键信息齐全日</a:t>
            </a:r>
            <a:endParaRPr lang="zh-CN" altLang="en-US" dirty="0">
              <a:latin typeface="微软雅黑" pitchFamily="34" charset="-122"/>
              <a:ea typeface="微软雅黑" pitchFamily="34" charset="-122"/>
            </a:endParaRPr>
          </a:p>
        </p:txBody>
      </p:sp>
      <p:sp>
        <p:nvSpPr>
          <p:cNvPr id="53" name="2"/>
          <p:cNvSpPr/>
          <p:nvPr/>
        </p:nvSpPr>
        <p:spPr>
          <a:xfrm>
            <a:off x="655308" y="3238500"/>
            <a:ext cx="792163" cy="792163"/>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54" name="1"/>
          <p:cNvSpPr/>
          <p:nvPr/>
        </p:nvSpPr>
        <p:spPr>
          <a:xfrm>
            <a:off x="1051389" y="3235324"/>
            <a:ext cx="2188425" cy="79533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微软雅黑" pitchFamily="34" charset="-122"/>
              <a:ea typeface="微软雅黑" pitchFamily="34" charset="-122"/>
            </a:endParaRPr>
          </a:p>
        </p:txBody>
      </p:sp>
      <p:sp>
        <p:nvSpPr>
          <p:cNvPr id="41" name="线形标注 3"/>
          <p:cNvSpPr/>
          <p:nvPr/>
        </p:nvSpPr>
        <p:spPr>
          <a:xfrm>
            <a:off x="1613228" y="4322117"/>
            <a:ext cx="6768306" cy="372765"/>
          </a:xfrm>
          <a:prstGeom prst="snip2DiagRect">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1600" dirty="0">
                <a:latin typeface="微软雅黑" pitchFamily="34" charset="-122"/>
                <a:ea typeface="微软雅黑" pitchFamily="34" charset="-122"/>
              </a:rPr>
              <a:t>SZHK_TZXX</a:t>
            </a:r>
            <a:r>
              <a:rPr lang="zh-CN" altLang="en-US" sz="1600" dirty="0">
                <a:latin typeface="微软雅黑" pitchFamily="34" charset="-122"/>
                <a:ea typeface="微软雅黑" pitchFamily="34" charset="-122"/>
              </a:rPr>
              <a:t>（业务通知信息），通知类别</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H01</a:t>
            </a:r>
            <a:endParaRPr lang="zh-CN" altLang="en-US" sz="1600" dirty="0">
              <a:latin typeface="微软雅黑" pitchFamily="34" charset="-122"/>
              <a:ea typeface="微软雅黑" pitchFamily="34" charset="-122"/>
            </a:endParaRPr>
          </a:p>
        </p:txBody>
      </p:sp>
      <p:sp>
        <p:nvSpPr>
          <p:cNvPr id="61" name="线形标注 3"/>
          <p:cNvSpPr/>
          <p:nvPr/>
        </p:nvSpPr>
        <p:spPr>
          <a:xfrm>
            <a:off x="1613228" y="5056188"/>
            <a:ext cx="6847204" cy="623753"/>
          </a:xfrm>
          <a:prstGeom prst="snip2DiagRect">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1600" dirty="0">
                <a:latin typeface="微软雅黑" pitchFamily="34" charset="-122"/>
                <a:ea typeface="微软雅黑" pitchFamily="34" charset="-122"/>
              </a:rPr>
              <a:t>上海：新增、变更、删除时发布</a:t>
            </a:r>
            <a:endParaRPr lang="en-US" altLang="zh-CN" sz="1600" dirty="0">
              <a:latin typeface="微软雅黑" pitchFamily="34" charset="-122"/>
              <a:ea typeface="微软雅黑" pitchFamily="34" charset="-122"/>
            </a:endParaRPr>
          </a:p>
          <a:p>
            <a:r>
              <a:rPr lang="zh-CN" altLang="en-US" sz="1600" dirty="0">
                <a:latin typeface="微软雅黑" pitchFamily="34" charset="-122"/>
                <a:ea typeface="微软雅黑" pitchFamily="34" charset="-122"/>
              </a:rPr>
              <a:t>深圳：从业务关键信息齐全之日起，直至业务完成或取消，每日全量发布</a:t>
            </a:r>
          </a:p>
        </p:txBody>
      </p:sp>
      <p:sp>
        <p:nvSpPr>
          <p:cNvPr id="63" name="9"/>
          <p:cNvSpPr/>
          <p:nvPr/>
        </p:nvSpPr>
        <p:spPr>
          <a:xfrm>
            <a:off x="7092280" y="3235325"/>
            <a:ext cx="2520280" cy="79533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微软雅黑" pitchFamily="34" charset="-122"/>
              <a:ea typeface="微软雅黑" pitchFamily="34" charset="-122"/>
            </a:endParaRPr>
          </a:p>
        </p:txBody>
      </p:sp>
      <p:sp>
        <p:nvSpPr>
          <p:cNvPr id="55" name="燕尾形 54"/>
          <p:cNvSpPr/>
          <p:nvPr/>
        </p:nvSpPr>
        <p:spPr>
          <a:xfrm>
            <a:off x="-973138" y="3235326"/>
            <a:ext cx="836613" cy="795338"/>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微软雅黑" pitchFamily="34" charset="-122"/>
              <a:ea typeface="微软雅黑" pitchFamily="34" charset="-122"/>
            </a:endParaRPr>
          </a:p>
        </p:txBody>
      </p:sp>
      <p:sp>
        <p:nvSpPr>
          <p:cNvPr id="26" name="线形标注 3"/>
          <p:cNvSpPr/>
          <p:nvPr/>
        </p:nvSpPr>
        <p:spPr>
          <a:xfrm>
            <a:off x="1619672" y="2375967"/>
            <a:ext cx="7148064" cy="718071"/>
          </a:xfrm>
          <a:prstGeom prst="snip2DiagRect">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1600" dirty="0" smtClean="0">
                <a:solidFill>
                  <a:schemeClr val="bg1"/>
                </a:solidFill>
                <a:latin typeface="微软雅黑" pitchFamily="34" charset="-122"/>
                <a:ea typeface="微软雅黑" pitchFamily="34" charset="-122"/>
              </a:rPr>
              <a:t>根据联冻深度，判断已冻结股份生成的红利权是否需要一并冻结，若需冻结，</a:t>
            </a:r>
            <a:endParaRPr lang="en-US" altLang="zh-CN" sz="1600" dirty="0" smtClean="0">
              <a:solidFill>
                <a:schemeClr val="bg1"/>
              </a:solidFill>
              <a:latin typeface="微软雅黑" pitchFamily="34" charset="-122"/>
              <a:ea typeface="微软雅黑" pitchFamily="34" charset="-122"/>
            </a:endParaRPr>
          </a:p>
          <a:p>
            <a:r>
              <a:rPr lang="en-US" altLang="zh-CN" sz="1600" dirty="0" smtClean="0">
                <a:solidFill>
                  <a:schemeClr val="bg1"/>
                </a:solidFill>
                <a:latin typeface="微软雅黑" pitchFamily="34" charset="-122"/>
                <a:ea typeface="微软雅黑" pitchFamily="34" charset="-122"/>
              </a:rPr>
              <a:t>SZHK_QTSL</a:t>
            </a:r>
            <a:r>
              <a:rPr lang="zh-CN" altLang="en-US" sz="1600" dirty="0" smtClean="0">
                <a:solidFill>
                  <a:schemeClr val="bg1"/>
                </a:solidFill>
                <a:latin typeface="微软雅黑" pitchFamily="34" charset="-122"/>
                <a:ea typeface="微软雅黑" pitchFamily="34" charset="-122"/>
              </a:rPr>
              <a:t>（冻结证券明细），数据类型：</a:t>
            </a:r>
            <a:r>
              <a:rPr lang="en-US" altLang="zh-CN" sz="1600" dirty="0" smtClean="0">
                <a:solidFill>
                  <a:schemeClr val="bg1"/>
                </a:solidFill>
                <a:latin typeface="微软雅黑" pitchFamily="34" charset="-122"/>
                <a:ea typeface="微软雅黑" pitchFamily="34" charset="-122"/>
              </a:rPr>
              <a:t>001</a:t>
            </a:r>
            <a:r>
              <a:rPr lang="zh-CN" altLang="en-US" sz="1600" dirty="0" smtClean="0">
                <a:solidFill>
                  <a:schemeClr val="bg1"/>
                </a:solidFill>
                <a:latin typeface="微软雅黑" pitchFamily="34" charset="-122"/>
                <a:ea typeface="微软雅黑" pitchFamily="34" charset="-122"/>
              </a:rPr>
              <a:t>，权益类别：</a:t>
            </a:r>
            <a:r>
              <a:rPr lang="en-US" altLang="zh-CN" sz="1600" dirty="0" smtClean="0">
                <a:solidFill>
                  <a:schemeClr val="bg1"/>
                </a:solidFill>
                <a:latin typeface="微软雅黑" pitchFamily="34" charset="-122"/>
                <a:ea typeface="微软雅黑" pitchFamily="34" charset="-122"/>
              </a:rPr>
              <a:t>HL</a:t>
            </a:r>
            <a:endParaRPr lang="zh-CN" altLang="en-US" sz="1600" dirty="0">
              <a:solidFill>
                <a:schemeClr val="bg1"/>
              </a:solidFill>
              <a:latin typeface="微软雅黑" pitchFamily="34" charset="-122"/>
              <a:ea typeface="微软雅黑" pitchFamily="34" charset="-122"/>
            </a:endParaRPr>
          </a:p>
        </p:txBody>
      </p:sp>
      <p:sp>
        <p:nvSpPr>
          <p:cNvPr id="42" name="矩形标注 41"/>
          <p:cNvSpPr/>
          <p:nvPr/>
        </p:nvSpPr>
        <p:spPr>
          <a:xfrm>
            <a:off x="2051720" y="4216400"/>
            <a:ext cx="1440160" cy="584200"/>
          </a:xfrm>
          <a:prstGeom prst="wedgeRectCallout">
            <a:avLst>
              <a:gd name="adj1" fmla="val 20859"/>
              <a:gd name="adj2" fmla="val -72121"/>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bg1"/>
                </a:solidFill>
                <a:latin typeface="微软雅黑" pitchFamily="34" charset="-122"/>
                <a:ea typeface="微软雅黑" pitchFamily="34" charset="-122"/>
              </a:rPr>
              <a:t>股权登记日</a:t>
            </a:r>
          </a:p>
        </p:txBody>
      </p:sp>
      <p:sp>
        <p:nvSpPr>
          <p:cNvPr id="46" name="线形标注 3"/>
          <p:cNvSpPr/>
          <p:nvPr/>
        </p:nvSpPr>
        <p:spPr>
          <a:xfrm>
            <a:off x="1600400" y="1340768"/>
            <a:ext cx="6999200" cy="339188"/>
          </a:xfrm>
          <a:prstGeom prst="snip2DiagRect">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1600" dirty="0">
                <a:solidFill>
                  <a:schemeClr val="bg1"/>
                </a:solidFill>
                <a:latin typeface="微软雅黑" pitchFamily="34" charset="-122"/>
                <a:ea typeface="微软雅黑" pitchFamily="34" charset="-122"/>
              </a:rPr>
              <a:t>SZHK_SJSJG</a:t>
            </a:r>
            <a:r>
              <a:rPr lang="zh-CN" altLang="en-US" sz="1600" dirty="0" smtClean="0">
                <a:solidFill>
                  <a:schemeClr val="bg1"/>
                </a:solidFill>
                <a:latin typeface="微软雅黑" pitchFamily="34" charset="-122"/>
                <a:ea typeface="微软雅黑" pitchFamily="34" charset="-122"/>
              </a:rPr>
              <a:t>（红利权登记），</a:t>
            </a:r>
            <a:r>
              <a:rPr lang="zh-CN" altLang="en-US" sz="1600" dirty="0">
                <a:solidFill>
                  <a:schemeClr val="bg1"/>
                </a:solidFill>
                <a:latin typeface="微软雅黑" pitchFamily="34" charset="-122"/>
                <a:ea typeface="微软雅黑" pitchFamily="34" charset="-122"/>
              </a:rPr>
              <a:t>业务类别</a:t>
            </a:r>
            <a:r>
              <a:rPr lang="zh-CN" altLang="en-US" sz="1600" dirty="0" smtClean="0">
                <a:solidFill>
                  <a:schemeClr val="bg1"/>
                </a:solidFill>
                <a:latin typeface="微软雅黑" pitchFamily="34" charset="-122"/>
                <a:ea typeface="微软雅黑" pitchFamily="34" charset="-122"/>
              </a:rPr>
              <a:t>：</a:t>
            </a:r>
            <a:r>
              <a:rPr lang="en-US" altLang="zh-CN" sz="1600" dirty="0" smtClean="0">
                <a:solidFill>
                  <a:schemeClr val="bg1"/>
                </a:solidFill>
                <a:latin typeface="微软雅黑" pitchFamily="34" charset="-122"/>
                <a:ea typeface="微软雅黑" pitchFamily="34" charset="-122"/>
              </a:rPr>
              <a:t>TGDJ</a:t>
            </a:r>
            <a:endParaRPr lang="en-US" altLang="zh-CN" sz="1600" dirty="0">
              <a:solidFill>
                <a:schemeClr val="bg1"/>
              </a:solidFill>
              <a:latin typeface="微软雅黑" pitchFamily="34" charset="-122"/>
              <a:ea typeface="微软雅黑" pitchFamily="34" charset="-122"/>
            </a:endParaRPr>
          </a:p>
        </p:txBody>
      </p:sp>
      <p:sp>
        <p:nvSpPr>
          <p:cNvPr id="56" name="线形标注 3"/>
          <p:cNvSpPr/>
          <p:nvPr/>
        </p:nvSpPr>
        <p:spPr>
          <a:xfrm>
            <a:off x="1619672" y="1500174"/>
            <a:ext cx="6999200" cy="648072"/>
          </a:xfrm>
          <a:prstGeom prst="snip2Diag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1600" dirty="0" smtClean="0">
                <a:solidFill>
                  <a:schemeClr val="bg1"/>
                </a:solidFill>
                <a:latin typeface="微软雅黑" pitchFamily="34" charset="-122"/>
                <a:ea typeface="微软雅黑" pitchFamily="34" charset="-122"/>
              </a:rPr>
              <a:t>SZHK_SJSJG</a:t>
            </a:r>
            <a:r>
              <a:rPr lang="zh-CN" altLang="en-US" sz="1600" dirty="0" smtClean="0">
                <a:solidFill>
                  <a:schemeClr val="bg1"/>
                </a:solidFill>
                <a:latin typeface="微软雅黑" pitchFamily="34" charset="-122"/>
                <a:ea typeface="微软雅黑" pitchFamily="34" charset="-122"/>
              </a:rPr>
              <a:t>（红利派发，红利权注销），业务类别：</a:t>
            </a:r>
            <a:r>
              <a:rPr lang="en-US" altLang="zh-CN" sz="1600" dirty="0" smtClean="0">
                <a:solidFill>
                  <a:schemeClr val="bg1"/>
                </a:solidFill>
                <a:latin typeface="微软雅黑" pitchFamily="34" charset="-122"/>
                <a:ea typeface="微软雅黑" pitchFamily="34" charset="-122"/>
              </a:rPr>
              <a:t>QPPF</a:t>
            </a:r>
            <a:r>
              <a:rPr lang="zh-CN" altLang="en-US" sz="1600" dirty="0" smtClean="0">
                <a:solidFill>
                  <a:schemeClr val="bg1"/>
                </a:solidFill>
                <a:latin typeface="微软雅黑" pitchFamily="34" charset="-122"/>
                <a:ea typeface="微软雅黑" pitchFamily="34" charset="-122"/>
              </a:rPr>
              <a:t>，</a:t>
            </a:r>
            <a:r>
              <a:rPr lang="en-US" altLang="zh-CN" sz="1600" dirty="0" smtClean="0">
                <a:solidFill>
                  <a:schemeClr val="bg1"/>
                </a:solidFill>
                <a:latin typeface="微软雅黑" pitchFamily="34" charset="-122"/>
                <a:ea typeface="微软雅黑" pitchFamily="34" charset="-122"/>
              </a:rPr>
              <a:t>TGZX</a:t>
            </a:r>
            <a:endParaRPr lang="zh-CN" altLang="en-US" sz="1600" dirty="0">
              <a:solidFill>
                <a:schemeClr val="bg1"/>
              </a:solidFill>
              <a:latin typeface="微软雅黑" pitchFamily="34" charset="-122"/>
              <a:ea typeface="微软雅黑" pitchFamily="34" charset="-122"/>
            </a:endParaRPr>
          </a:p>
        </p:txBody>
      </p:sp>
      <p:sp>
        <p:nvSpPr>
          <p:cNvPr id="64" name="矩形标注 63"/>
          <p:cNvSpPr/>
          <p:nvPr/>
        </p:nvSpPr>
        <p:spPr>
          <a:xfrm>
            <a:off x="5757339" y="2489200"/>
            <a:ext cx="1370906" cy="579438"/>
          </a:xfrm>
          <a:prstGeom prst="wedgeRectCallout">
            <a:avLst>
              <a:gd name="adj1" fmla="val 36485"/>
              <a:gd name="adj2" fmla="val 72231"/>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bg1"/>
                </a:solidFill>
                <a:latin typeface="微软雅黑" pitchFamily="34" charset="-122"/>
                <a:ea typeface="微软雅黑" pitchFamily="34" charset="-122"/>
              </a:rPr>
              <a:t>红利发放日</a:t>
            </a:r>
            <a:endParaRPr lang="zh-CN" altLang="en-US" dirty="0">
              <a:solidFill>
                <a:schemeClr val="bg1"/>
              </a:solidFill>
              <a:latin typeface="微软雅黑" pitchFamily="34" charset="-122"/>
              <a:ea typeface="微软雅黑" pitchFamily="34" charset="-122"/>
            </a:endParaRPr>
          </a:p>
        </p:txBody>
      </p:sp>
      <p:sp>
        <p:nvSpPr>
          <p:cNvPr id="60" name="线形标注 3"/>
          <p:cNvSpPr/>
          <p:nvPr/>
        </p:nvSpPr>
        <p:spPr>
          <a:xfrm>
            <a:off x="1600400" y="1844823"/>
            <a:ext cx="6999200" cy="432049"/>
          </a:xfrm>
          <a:prstGeom prst="snip2DiagRect">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1600" dirty="0">
                <a:solidFill>
                  <a:schemeClr val="bg1"/>
                </a:solidFill>
                <a:latin typeface="微软雅黑" pitchFamily="34" charset="-122"/>
                <a:ea typeface="微软雅黑" pitchFamily="34" charset="-122"/>
              </a:rPr>
              <a:t>SZHK_SJSDZ</a:t>
            </a:r>
            <a:r>
              <a:rPr lang="zh-CN" altLang="en-US" sz="1600" dirty="0" smtClean="0">
                <a:solidFill>
                  <a:schemeClr val="bg1"/>
                </a:solidFill>
                <a:latin typeface="微软雅黑" pitchFamily="34" charset="-122"/>
                <a:ea typeface="微软雅黑" pitchFamily="34" charset="-122"/>
              </a:rPr>
              <a:t>（红利权对账信息</a:t>
            </a:r>
            <a:r>
              <a:rPr lang="zh-CN" altLang="en-US" sz="1600" dirty="0">
                <a:solidFill>
                  <a:schemeClr val="bg1"/>
                </a:solidFill>
                <a:latin typeface="微软雅黑" pitchFamily="34" charset="-122"/>
                <a:ea typeface="微软雅黑" pitchFamily="34" charset="-122"/>
              </a:rPr>
              <a:t>），权益类别</a:t>
            </a:r>
            <a:r>
              <a:rPr lang="zh-CN" altLang="en-US" sz="1600" dirty="0" smtClean="0">
                <a:solidFill>
                  <a:schemeClr val="bg1"/>
                </a:solidFill>
                <a:latin typeface="微软雅黑" pitchFamily="34" charset="-122"/>
                <a:ea typeface="微软雅黑" pitchFamily="34" charset="-122"/>
              </a:rPr>
              <a:t>：</a:t>
            </a:r>
            <a:r>
              <a:rPr lang="en-US" altLang="zh-CN" sz="1600" dirty="0" smtClean="0">
                <a:solidFill>
                  <a:schemeClr val="bg1"/>
                </a:solidFill>
                <a:latin typeface="微软雅黑" pitchFamily="34" charset="-122"/>
                <a:ea typeface="微软雅黑" pitchFamily="34" charset="-122"/>
              </a:rPr>
              <a:t>HL</a:t>
            </a:r>
          </a:p>
        </p:txBody>
      </p:sp>
    </p:spTree>
    <p:extLst>
      <p:ext uri="{BB962C8B-B14F-4D97-AF65-F5344CB8AC3E}">
        <p14:creationId xmlns:p14="http://schemas.microsoft.com/office/powerpoint/2010/main" xmlns="" val="413164195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50"/>
                                        <p:tgtEl>
                                          <p:spTgt spid="3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250"/>
                                        <p:tgtEl>
                                          <p:spTgt spid="53"/>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250"/>
                                        <p:tgtEl>
                                          <p:spTgt spid="54"/>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250"/>
                                        <p:tgtEl>
                                          <p:spTgt spid="34"/>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250"/>
                                        <p:tgtEl>
                                          <p:spTgt spid="35"/>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250"/>
                                        <p:tgtEl>
                                          <p:spTgt spid="38"/>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250"/>
                                        <p:tgtEl>
                                          <p:spTgt spid="63"/>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25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63" presetClass="path" presetSubtype="0" accel="50000" decel="50000" fill="hold" grpId="0" nodeType="clickEffect">
                                  <p:stCondLst>
                                    <p:cond delay="0"/>
                                  </p:stCondLst>
                                  <p:childTnLst>
                                    <p:animMotion origin="layout" path="M -0.00642 3.7037E-7 L 0.18403 0.00185 " pathEditMode="relative" rAng="0" ptsTypes="AA">
                                      <p:cBhvr>
                                        <p:cTn id="39" dur="750" fill="hold"/>
                                        <p:tgtEl>
                                          <p:spTgt spid="55"/>
                                        </p:tgtEl>
                                        <p:attrNameLst>
                                          <p:attrName>ppt_x</p:attrName>
                                          <p:attrName>ppt_y</p:attrName>
                                        </p:attrNameLst>
                                      </p:cBhvr>
                                      <p:rCtr x="9514" y="93"/>
                                    </p:animMotion>
                                  </p:childTnLst>
                                </p:cTn>
                              </p:par>
                            </p:childTnLst>
                          </p:cTn>
                        </p:par>
                        <p:par>
                          <p:cTn id="40" fill="hold">
                            <p:stCondLst>
                              <p:cond delay="750"/>
                            </p:stCondLst>
                            <p:childTnLst>
                              <p:par>
                                <p:cTn id="41" presetID="10"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par>
                          <p:cTn id="44" fill="hold">
                            <p:stCondLst>
                              <p:cond delay="1250"/>
                            </p:stCondLst>
                            <p:childTnLst>
                              <p:par>
                                <p:cTn id="45" presetID="10"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childTnLst>
                          </p:cTn>
                        </p:par>
                        <p:par>
                          <p:cTn id="48" fill="hold">
                            <p:stCondLst>
                              <p:cond delay="1750"/>
                            </p:stCondLst>
                            <p:childTnLst>
                              <p:par>
                                <p:cTn id="49" presetID="10" presetClass="entr" presetSubtype="0"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fade">
                                      <p:cBhvr>
                                        <p:cTn id="51" dur="500"/>
                                        <p:tgtEl>
                                          <p:spTgt spid="61"/>
                                        </p:tgtEl>
                                      </p:cBhvr>
                                    </p:animEffect>
                                  </p:childTnLst>
                                </p:cTn>
                              </p:par>
                            </p:childTnLst>
                          </p:cTn>
                        </p:par>
                      </p:childTnLst>
                    </p:cTn>
                  </p:par>
                  <p:par>
                    <p:cTn id="52" fill="hold">
                      <p:stCondLst>
                        <p:cond delay="indefinite"/>
                      </p:stCondLst>
                      <p:childTnLst>
                        <p:par>
                          <p:cTn id="53" fill="hold">
                            <p:stCondLst>
                              <p:cond delay="0"/>
                            </p:stCondLst>
                            <p:childTnLst>
                              <p:par>
                                <p:cTn id="54" presetID="63" presetClass="path" presetSubtype="0" accel="50000" decel="50000" fill="hold" grpId="1" nodeType="clickEffect">
                                  <p:stCondLst>
                                    <p:cond delay="0"/>
                                  </p:stCondLst>
                                  <p:childTnLst>
                                    <p:animMotion origin="layout" path="M 0.18403 0.00185 L 0.42674 0.00185 " pathEditMode="relative" rAng="0" ptsTypes="AA">
                                      <p:cBhvr>
                                        <p:cTn id="55" dur="750" fill="hold"/>
                                        <p:tgtEl>
                                          <p:spTgt spid="55"/>
                                        </p:tgtEl>
                                        <p:attrNameLst>
                                          <p:attrName>ppt_x</p:attrName>
                                          <p:attrName>ppt_y</p:attrName>
                                        </p:attrNameLst>
                                      </p:cBhvr>
                                      <p:rCtr x="12135" y="0"/>
                                    </p:animMotion>
                                  </p:childTnLst>
                                </p:cTn>
                              </p:par>
                            </p:childTnLst>
                          </p:cTn>
                        </p:par>
                        <p:par>
                          <p:cTn id="56" fill="hold">
                            <p:stCondLst>
                              <p:cond delay="750"/>
                            </p:stCondLst>
                            <p:childTnLst>
                              <p:par>
                                <p:cTn id="57" presetID="1" presetClass="exit" presetSubtype="0" fill="hold" grpId="1" nodeType="afterEffect">
                                  <p:stCondLst>
                                    <p:cond delay="0"/>
                                  </p:stCondLst>
                                  <p:childTnLst>
                                    <p:set>
                                      <p:cBhvr>
                                        <p:cTn id="58" dur="1" fill="hold">
                                          <p:stCondLst>
                                            <p:cond delay="0"/>
                                          </p:stCondLst>
                                        </p:cTn>
                                        <p:tgtEl>
                                          <p:spTgt spid="40"/>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41"/>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61"/>
                                        </p:tgtEl>
                                        <p:attrNameLst>
                                          <p:attrName>style.visibility</p:attrName>
                                        </p:attrNameLst>
                                      </p:cBhvr>
                                      <p:to>
                                        <p:strVal val="hidden"/>
                                      </p:to>
                                    </p:set>
                                  </p:childTnLst>
                                </p:cTn>
                              </p:par>
                            </p:childTnLst>
                          </p:cTn>
                        </p:par>
                        <p:par>
                          <p:cTn id="63" fill="hold">
                            <p:stCondLst>
                              <p:cond delay="750"/>
                            </p:stCondLst>
                            <p:childTnLst>
                              <p:par>
                                <p:cTn id="64" presetID="10"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500"/>
                                        <p:tgtEl>
                                          <p:spTgt spid="42"/>
                                        </p:tgtEl>
                                      </p:cBhvr>
                                    </p:animEffect>
                                  </p:childTnLst>
                                </p:cTn>
                              </p:par>
                            </p:childTnLst>
                          </p:cTn>
                        </p:par>
                        <p:par>
                          <p:cTn id="67" fill="hold">
                            <p:stCondLst>
                              <p:cond delay="1250"/>
                            </p:stCondLst>
                            <p:childTnLst>
                              <p:par>
                                <p:cTn id="68" presetID="10" presetClass="entr" presetSubtype="0" fill="hold" grpId="0"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500"/>
                                        <p:tgtEl>
                                          <p:spTgt spid="46"/>
                                        </p:tgtEl>
                                      </p:cBhvr>
                                    </p:animEffect>
                                  </p:childTnLst>
                                </p:cTn>
                              </p:par>
                            </p:childTnLst>
                          </p:cTn>
                        </p:par>
                        <p:par>
                          <p:cTn id="71" fill="hold">
                            <p:stCondLst>
                              <p:cond delay="1750"/>
                            </p:stCondLst>
                            <p:childTnLst>
                              <p:par>
                                <p:cTn id="72" presetID="10" presetClass="entr" presetSubtype="0" fill="hold" grpId="0" nodeType="afterEffect">
                                  <p:stCondLst>
                                    <p:cond delay="0"/>
                                  </p:stCondLst>
                                  <p:childTnLst>
                                    <p:set>
                                      <p:cBhvr>
                                        <p:cTn id="73" dur="1" fill="hold">
                                          <p:stCondLst>
                                            <p:cond delay="0"/>
                                          </p:stCondLst>
                                        </p:cTn>
                                        <p:tgtEl>
                                          <p:spTgt spid="60"/>
                                        </p:tgtEl>
                                        <p:attrNameLst>
                                          <p:attrName>style.visibility</p:attrName>
                                        </p:attrNameLst>
                                      </p:cBhvr>
                                      <p:to>
                                        <p:strVal val="visible"/>
                                      </p:to>
                                    </p:set>
                                    <p:animEffect transition="in" filter="fade">
                                      <p:cBhvr>
                                        <p:cTn id="74" dur="500"/>
                                        <p:tgtEl>
                                          <p:spTgt spid="60"/>
                                        </p:tgtEl>
                                      </p:cBhvr>
                                    </p:animEffect>
                                  </p:childTnLst>
                                </p:cTn>
                              </p:par>
                            </p:childTnLst>
                          </p:cTn>
                        </p:par>
                        <p:par>
                          <p:cTn id="75" fill="hold">
                            <p:stCondLst>
                              <p:cond delay="2250"/>
                            </p:stCondLst>
                            <p:childTnLst>
                              <p:par>
                                <p:cTn id="76" presetID="10" presetClass="entr" presetSubtype="0" fill="hold" grpId="0"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63" presetClass="path" presetSubtype="0" accel="50000" decel="50000" fill="hold" grpId="2" nodeType="clickEffect">
                                  <p:stCondLst>
                                    <p:cond delay="0"/>
                                  </p:stCondLst>
                                  <p:childTnLst>
                                    <p:animMotion origin="layout" path="M 0.42674 0.00185 L 0.8599 0.00185 " pathEditMode="relative" rAng="0" ptsTypes="AA">
                                      <p:cBhvr>
                                        <p:cTn id="82" dur="750" fill="hold"/>
                                        <p:tgtEl>
                                          <p:spTgt spid="55"/>
                                        </p:tgtEl>
                                        <p:attrNameLst>
                                          <p:attrName>ppt_x</p:attrName>
                                          <p:attrName>ppt_y</p:attrName>
                                        </p:attrNameLst>
                                      </p:cBhvr>
                                      <p:rCtr x="21649" y="0"/>
                                    </p:animMotion>
                                  </p:childTnLst>
                                </p:cTn>
                              </p:par>
                            </p:childTnLst>
                          </p:cTn>
                        </p:par>
                        <p:par>
                          <p:cTn id="83" fill="hold">
                            <p:stCondLst>
                              <p:cond delay="750"/>
                            </p:stCondLst>
                            <p:childTnLst>
                              <p:par>
                                <p:cTn id="84" presetID="1" presetClass="exit" presetSubtype="0" fill="hold" grpId="1" nodeType="afterEffect">
                                  <p:stCondLst>
                                    <p:cond delay="0"/>
                                  </p:stCondLst>
                                  <p:childTnLst>
                                    <p:set>
                                      <p:cBhvr>
                                        <p:cTn id="85" dur="1" fill="hold">
                                          <p:stCondLst>
                                            <p:cond delay="0"/>
                                          </p:stCondLst>
                                        </p:cTn>
                                        <p:tgtEl>
                                          <p:spTgt spid="42"/>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46"/>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60"/>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26"/>
                                        </p:tgtEl>
                                        <p:attrNameLst>
                                          <p:attrName>style.visibility</p:attrName>
                                        </p:attrNameLst>
                                      </p:cBhvr>
                                      <p:to>
                                        <p:strVal val="hidden"/>
                                      </p:to>
                                    </p:set>
                                  </p:childTnLst>
                                </p:cTn>
                              </p:par>
                            </p:childTnLst>
                          </p:cTn>
                        </p:par>
                        <p:par>
                          <p:cTn id="92" fill="hold">
                            <p:stCondLst>
                              <p:cond delay="750"/>
                            </p:stCondLst>
                            <p:childTnLst>
                              <p:par>
                                <p:cTn id="93" presetID="10" presetClass="entr" presetSubtype="0"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fade">
                                      <p:cBhvr>
                                        <p:cTn id="95" dur="500"/>
                                        <p:tgtEl>
                                          <p:spTgt spid="64"/>
                                        </p:tgtEl>
                                      </p:cBhvr>
                                    </p:animEffect>
                                  </p:childTnLst>
                                </p:cTn>
                              </p:par>
                            </p:childTnLst>
                          </p:cTn>
                        </p:par>
                        <p:par>
                          <p:cTn id="96" fill="hold">
                            <p:stCondLst>
                              <p:cond delay="1250"/>
                            </p:stCondLst>
                            <p:childTnLst>
                              <p:par>
                                <p:cTn id="97" presetID="10" presetClass="entr" presetSubtype="0" fill="hold" grpId="0" nodeType="after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8" grpId="0" animBg="1"/>
      <p:bldP spid="39" grpId="0" animBg="1"/>
      <p:bldP spid="40" grpId="0" animBg="1"/>
      <p:bldP spid="40" grpId="1" animBg="1"/>
      <p:bldP spid="53" grpId="0" animBg="1"/>
      <p:bldP spid="54" grpId="0" animBg="1"/>
      <p:bldP spid="41" grpId="0" animBg="1"/>
      <p:bldP spid="41" grpId="1" animBg="1"/>
      <p:bldP spid="61" grpId="0" animBg="1"/>
      <p:bldP spid="61" grpId="1" animBg="1"/>
      <p:bldP spid="63" grpId="0" animBg="1"/>
      <p:bldP spid="55" grpId="0" animBg="1"/>
      <p:bldP spid="55" grpId="1" animBg="1"/>
      <p:bldP spid="55" grpId="2" animBg="1"/>
      <p:bldP spid="26" grpId="0" animBg="1"/>
      <p:bldP spid="26" grpId="1" animBg="1"/>
      <p:bldP spid="42" grpId="0" animBg="1"/>
      <p:bldP spid="42" grpId="1" animBg="1"/>
      <p:bldP spid="46" grpId="0" animBg="1"/>
      <p:bldP spid="46" grpId="1" animBg="1"/>
      <p:bldP spid="56" grpId="0" animBg="1"/>
      <p:bldP spid="64" grpId="0" animBg="1"/>
      <p:bldP spid="60" grpId="0" animBg="1"/>
      <p:bldP spid="60"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线形标注 3"/>
          <p:cNvSpPr/>
          <p:nvPr/>
        </p:nvSpPr>
        <p:spPr>
          <a:xfrm>
            <a:off x="1144700" y="1124589"/>
            <a:ext cx="6999200" cy="648072"/>
          </a:xfrm>
          <a:prstGeom prst="snip2Diag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1600" dirty="0" smtClean="0">
                <a:solidFill>
                  <a:schemeClr val="bg1"/>
                </a:solidFill>
                <a:latin typeface="微软雅黑" pitchFamily="34" charset="-122"/>
                <a:ea typeface="微软雅黑" pitchFamily="34" charset="-122"/>
              </a:rPr>
              <a:t>SZHK_SJSJG</a:t>
            </a:r>
            <a:r>
              <a:rPr lang="zh-CN" altLang="en-US" sz="1600" dirty="0" smtClean="0">
                <a:solidFill>
                  <a:schemeClr val="bg1"/>
                </a:solidFill>
                <a:latin typeface="微软雅黑" pitchFamily="34" charset="-122"/>
                <a:ea typeface="微软雅黑" pitchFamily="34" charset="-122"/>
              </a:rPr>
              <a:t>（红利派发，红利权注销，零碎股转现金（如有）），业务类别：</a:t>
            </a:r>
            <a:r>
              <a:rPr lang="en-US" altLang="zh-CN" sz="1600" dirty="0" smtClean="0">
                <a:solidFill>
                  <a:schemeClr val="bg1"/>
                </a:solidFill>
                <a:latin typeface="微软雅黑" pitchFamily="34" charset="-122"/>
                <a:ea typeface="微软雅黑" pitchFamily="34" charset="-122"/>
              </a:rPr>
              <a:t>QPPF</a:t>
            </a:r>
            <a:r>
              <a:rPr lang="zh-CN" altLang="en-US" sz="1600" dirty="0" smtClean="0">
                <a:solidFill>
                  <a:schemeClr val="bg1"/>
                </a:solidFill>
                <a:latin typeface="微软雅黑" pitchFamily="34" charset="-122"/>
                <a:ea typeface="微软雅黑" pitchFamily="34" charset="-122"/>
              </a:rPr>
              <a:t>，</a:t>
            </a:r>
            <a:r>
              <a:rPr lang="en-US" altLang="zh-CN" sz="1600" dirty="0" smtClean="0">
                <a:solidFill>
                  <a:schemeClr val="bg1"/>
                </a:solidFill>
                <a:latin typeface="微软雅黑" pitchFamily="34" charset="-122"/>
                <a:ea typeface="微软雅黑" pitchFamily="34" charset="-122"/>
              </a:rPr>
              <a:t>TGZX</a:t>
            </a:r>
            <a:r>
              <a:rPr lang="zh-CN" altLang="en-US" sz="1600" dirty="0" smtClean="0">
                <a:solidFill>
                  <a:schemeClr val="bg1"/>
                </a:solidFill>
                <a:latin typeface="微软雅黑" pitchFamily="34" charset="-122"/>
                <a:ea typeface="微软雅黑" pitchFamily="34" charset="-122"/>
              </a:rPr>
              <a:t>，</a:t>
            </a:r>
            <a:r>
              <a:rPr lang="en-US" altLang="zh-CN" sz="1600" dirty="0" smtClean="0">
                <a:solidFill>
                  <a:schemeClr val="bg1"/>
                </a:solidFill>
                <a:latin typeface="微软雅黑" pitchFamily="34" charset="-122"/>
                <a:ea typeface="微软雅黑" pitchFamily="34" charset="-122"/>
              </a:rPr>
              <a:t>QPLS</a:t>
            </a:r>
            <a:r>
              <a:rPr lang="zh-CN" altLang="en-US" sz="1600" dirty="0" smtClean="0">
                <a:solidFill>
                  <a:schemeClr val="bg1"/>
                </a:solidFill>
                <a:latin typeface="微软雅黑" pitchFamily="34" charset="-122"/>
                <a:ea typeface="微软雅黑" pitchFamily="34" charset="-122"/>
              </a:rPr>
              <a:t>（如有）</a:t>
            </a:r>
            <a:endParaRPr lang="zh-CN" altLang="en-US" sz="1600" dirty="0">
              <a:solidFill>
                <a:schemeClr val="bg1"/>
              </a:solidFill>
              <a:latin typeface="微软雅黑" pitchFamily="34" charset="-122"/>
              <a:ea typeface="微软雅黑" pitchFamily="34" charset="-122"/>
            </a:endParaRPr>
          </a:p>
        </p:txBody>
      </p:sp>
      <p:sp>
        <p:nvSpPr>
          <p:cNvPr id="63" name="线形标注 3"/>
          <p:cNvSpPr/>
          <p:nvPr/>
        </p:nvSpPr>
        <p:spPr>
          <a:xfrm>
            <a:off x="1142976" y="1764277"/>
            <a:ext cx="6999200" cy="358279"/>
          </a:xfrm>
          <a:prstGeom prst="snip2Diag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1600" dirty="0" smtClean="0">
                <a:solidFill>
                  <a:schemeClr val="bg1"/>
                </a:solidFill>
                <a:latin typeface="微软雅黑" pitchFamily="34" charset="-122"/>
                <a:ea typeface="微软雅黑" pitchFamily="34" charset="-122"/>
              </a:rPr>
              <a:t>SZHK_SJSDZ</a:t>
            </a:r>
            <a:r>
              <a:rPr lang="zh-CN" altLang="en-US" sz="1600" dirty="0" smtClean="0">
                <a:solidFill>
                  <a:schemeClr val="bg1"/>
                </a:solidFill>
                <a:latin typeface="微软雅黑" pitchFamily="34" charset="-122"/>
                <a:ea typeface="微软雅黑" pitchFamily="34" charset="-122"/>
              </a:rPr>
              <a:t>（股份对账信息）</a:t>
            </a:r>
            <a:endParaRPr lang="zh-CN" altLang="en-US" sz="1600" dirty="0">
              <a:solidFill>
                <a:schemeClr val="bg1"/>
              </a:solidFill>
              <a:latin typeface="微软雅黑" pitchFamily="34" charset="-122"/>
              <a:ea typeface="微软雅黑" pitchFamily="34" charset="-122"/>
            </a:endParaRPr>
          </a:p>
        </p:txBody>
      </p:sp>
      <p:sp>
        <p:nvSpPr>
          <p:cNvPr id="59" name="线形标注 3"/>
          <p:cNvSpPr/>
          <p:nvPr/>
        </p:nvSpPr>
        <p:spPr>
          <a:xfrm>
            <a:off x="1154646" y="972189"/>
            <a:ext cx="6999200" cy="648072"/>
          </a:xfrm>
          <a:prstGeom prst="snip2Diag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1600" dirty="0" smtClean="0">
                <a:solidFill>
                  <a:schemeClr val="bg1"/>
                </a:solidFill>
                <a:latin typeface="微软雅黑" pitchFamily="34" charset="-122"/>
                <a:ea typeface="微软雅黑" pitchFamily="34" charset="-122"/>
              </a:rPr>
              <a:t>SZHK_SJSJG</a:t>
            </a:r>
            <a:r>
              <a:rPr lang="zh-CN" altLang="en-US" sz="1600" dirty="0" smtClean="0">
                <a:solidFill>
                  <a:schemeClr val="bg1"/>
                </a:solidFill>
                <a:latin typeface="微软雅黑" pitchFamily="34" charset="-122"/>
                <a:ea typeface="微软雅黑" pitchFamily="34" charset="-122"/>
              </a:rPr>
              <a:t>（股份托管，选股权注销），业务类别：</a:t>
            </a:r>
            <a:r>
              <a:rPr lang="en-US" altLang="zh-CN" sz="1600" dirty="0" smtClean="0">
                <a:solidFill>
                  <a:schemeClr val="bg1"/>
                </a:solidFill>
                <a:latin typeface="微软雅黑" pitchFamily="34" charset="-122"/>
                <a:ea typeface="微软雅黑" pitchFamily="34" charset="-122"/>
              </a:rPr>
              <a:t>QPTG</a:t>
            </a:r>
            <a:r>
              <a:rPr lang="zh-CN" altLang="en-US" sz="1600" dirty="0" smtClean="0">
                <a:solidFill>
                  <a:schemeClr val="bg1"/>
                </a:solidFill>
                <a:latin typeface="微软雅黑" pitchFamily="34" charset="-122"/>
                <a:ea typeface="微软雅黑" pitchFamily="34" charset="-122"/>
              </a:rPr>
              <a:t>，</a:t>
            </a:r>
            <a:r>
              <a:rPr lang="en-US" altLang="zh-CN" sz="1600" dirty="0" smtClean="0">
                <a:solidFill>
                  <a:schemeClr val="bg1"/>
                </a:solidFill>
                <a:latin typeface="微软雅黑" pitchFamily="34" charset="-122"/>
                <a:ea typeface="微软雅黑" pitchFamily="34" charset="-122"/>
              </a:rPr>
              <a:t>TGZX</a:t>
            </a:r>
            <a:endParaRPr lang="zh-CN" altLang="en-US" sz="1600" dirty="0">
              <a:solidFill>
                <a:schemeClr val="bg1"/>
              </a:solidFill>
              <a:latin typeface="微软雅黑" pitchFamily="34" charset="-122"/>
              <a:ea typeface="微软雅黑" pitchFamily="34" charset="-122"/>
            </a:endParaRPr>
          </a:p>
        </p:txBody>
      </p:sp>
      <p:sp>
        <p:nvSpPr>
          <p:cNvPr id="30" name="Text Box 8"/>
          <p:cNvSpPr txBox="1">
            <a:spLocks noChangeArrowheads="1"/>
          </p:cNvSpPr>
          <p:nvPr/>
        </p:nvSpPr>
        <p:spPr bwMode="auto">
          <a:xfrm>
            <a:off x="579438" y="260350"/>
            <a:ext cx="7232650"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ea typeface="宋体" charset="-122"/>
              </a:defRPr>
            </a:lvl1pPr>
            <a:lvl2pPr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marL="0" lvl="1" eaLnBrk="1" hangingPunct="1">
              <a:lnSpc>
                <a:spcPct val="120000"/>
              </a:lnSpc>
            </a:pPr>
            <a:r>
              <a:rPr lang="zh-CN" altLang="en-US" sz="2800" b="1" dirty="0" smtClean="0">
                <a:solidFill>
                  <a:schemeClr val="bg1"/>
                </a:solidFill>
                <a:latin typeface="微软雅黑" pitchFamily="34" charset="-122"/>
                <a:ea typeface="微软雅黑" pitchFamily="34" charset="-122"/>
              </a:rPr>
              <a:t>现金红利（含股利选择权）</a:t>
            </a:r>
            <a:endParaRPr lang="zh-CN" altLang="en-US" sz="2800" b="1" dirty="0">
              <a:solidFill>
                <a:schemeClr val="bg1"/>
              </a:solidFill>
              <a:latin typeface="微软雅黑" pitchFamily="34" charset="-122"/>
              <a:ea typeface="微软雅黑" pitchFamily="34" charset="-122"/>
            </a:endParaRPr>
          </a:p>
        </p:txBody>
      </p:sp>
      <p:sp>
        <p:nvSpPr>
          <p:cNvPr id="34" name="2"/>
          <p:cNvSpPr/>
          <p:nvPr/>
        </p:nvSpPr>
        <p:spPr>
          <a:xfrm>
            <a:off x="2231702" y="3241677"/>
            <a:ext cx="792163" cy="792163"/>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35" name="3"/>
          <p:cNvSpPr/>
          <p:nvPr/>
        </p:nvSpPr>
        <p:spPr>
          <a:xfrm>
            <a:off x="-396552" y="3235324"/>
            <a:ext cx="10009112" cy="81169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微软雅黑" pitchFamily="34" charset="-122"/>
              <a:ea typeface="微软雅黑" pitchFamily="34" charset="-122"/>
            </a:endParaRPr>
          </a:p>
        </p:txBody>
      </p:sp>
      <p:sp>
        <p:nvSpPr>
          <p:cNvPr id="38" name="8"/>
          <p:cNvSpPr/>
          <p:nvPr/>
        </p:nvSpPr>
        <p:spPr>
          <a:xfrm>
            <a:off x="6336082" y="3251682"/>
            <a:ext cx="792163" cy="795340"/>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53" name="2"/>
          <p:cNvSpPr/>
          <p:nvPr/>
        </p:nvSpPr>
        <p:spPr>
          <a:xfrm>
            <a:off x="655308" y="3238500"/>
            <a:ext cx="792163" cy="792163"/>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41" name="线形标注 3"/>
          <p:cNvSpPr/>
          <p:nvPr/>
        </p:nvSpPr>
        <p:spPr>
          <a:xfrm>
            <a:off x="1613228" y="4322117"/>
            <a:ext cx="6768306" cy="372765"/>
          </a:xfrm>
          <a:prstGeom prst="snip2DiagRect">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1600" dirty="0">
                <a:latin typeface="微软雅黑" pitchFamily="34" charset="-122"/>
                <a:ea typeface="微软雅黑" pitchFamily="34" charset="-122"/>
              </a:rPr>
              <a:t>SZHK_TZXX</a:t>
            </a:r>
            <a:r>
              <a:rPr lang="zh-CN" altLang="en-US" sz="1600" dirty="0">
                <a:latin typeface="微软雅黑" pitchFamily="34" charset="-122"/>
                <a:ea typeface="微软雅黑" pitchFamily="34" charset="-122"/>
              </a:rPr>
              <a:t>（业务通知信息），通知类别</a:t>
            </a:r>
            <a:r>
              <a:rPr lang="zh-CN" altLang="en-US" sz="1600" dirty="0" smtClean="0">
                <a:latin typeface="微软雅黑" pitchFamily="34" charset="-122"/>
                <a:ea typeface="微软雅黑" pitchFamily="34" charset="-122"/>
              </a:rPr>
              <a:t>：</a:t>
            </a:r>
            <a:r>
              <a:rPr lang="en-US" altLang="zh-CN" sz="1600" dirty="0" smtClean="0">
                <a:latin typeface="微软雅黑" pitchFamily="34" charset="-122"/>
                <a:ea typeface="微软雅黑" pitchFamily="34" charset="-122"/>
              </a:rPr>
              <a:t>H01</a:t>
            </a:r>
            <a:endParaRPr lang="zh-CN" altLang="en-US" sz="1600" dirty="0">
              <a:latin typeface="微软雅黑" pitchFamily="34" charset="-122"/>
              <a:ea typeface="微软雅黑" pitchFamily="34" charset="-122"/>
            </a:endParaRPr>
          </a:p>
        </p:txBody>
      </p:sp>
      <p:sp>
        <p:nvSpPr>
          <p:cNvPr id="61" name="线形标注 3"/>
          <p:cNvSpPr/>
          <p:nvPr/>
        </p:nvSpPr>
        <p:spPr>
          <a:xfrm>
            <a:off x="1613228" y="5056188"/>
            <a:ext cx="6847204" cy="623753"/>
          </a:xfrm>
          <a:prstGeom prst="snip2DiagRect">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1600" dirty="0">
                <a:latin typeface="微软雅黑" pitchFamily="34" charset="-122"/>
                <a:ea typeface="微软雅黑" pitchFamily="34" charset="-122"/>
              </a:rPr>
              <a:t>上海：新增、变更、删除时发布</a:t>
            </a:r>
            <a:endParaRPr lang="en-US" altLang="zh-CN" sz="1600" dirty="0">
              <a:latin typeface="微软雅黑" pitchFamily="34" charset="-122"/>
              <a:ea typeface="微软雅黑" pitchFamily="34" charset="-122"/>
            </a:endParaRPr>
          </a:p>
          <a:p>
            <a:r>
              <a:rPr lang="zh-CN" altLang="en-US" sz="1600" dirty="0">
                <a:latin typeface="微软雅黑" pitchFamily="34" charset="-122"/>
                <a:ea typeface="微软雅黑" pitchFamily="34" charset="-122"/>
              </a:rPr>
              <a:t>深圳：从业务关键信息齐全之日起，直至业务完成或取消，每日全量发布</a:t>
            </a:r>
          </a:p>
        </p:txBody>
      </p:sp>
      <p:sp>
        <p:nvSpPr>
          <p:cNvPr id="62" name="8"/>
          <p:cNvSpPr/>
          <p:nvPr/>
        </p:nvSpPr>
        <p:spPr>
          <a:xfrm>
            <a:off x="7065985" y="3251682"/>
            <a:ext cx="792163" cy="795340"/>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58" name="线形标注 3"/>
          <p:cNvSpPr/>
          <p:nvPr/>
        </p:nvSpPr>
        <p:spPr>
          <a:xfrm>
            <a:off x="1608002" y="4581128"/>
            <a:ext cx="6999200" cy="574303"/>
          </a:xfrm>
          <a:prstGeom prst="snip2Diag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1600" dirty="0" smtClean="0">
                <a:solidFill>
                  <a:schemeClr val="bg1"/>
                </a:solidFill>
                <a:latin typeface="微软雅黑" pitchFamily="34" charset="-122"/>
                <a:ea typeface="微软雅黑" pitchFamily="34" charset="-122"/>
              </a:rPr>
              <a:t>申报期间，当日申报可申报撤单，跨日的申报可报负数取消</a:t>
            </a:r>
            <a:endParaRPr lang="zh-CN" altLang="en-US" sz="1600" dirty="0">
              <a:solidFill>
                <a:schemeClr val="bg1"/>
              </a:solidFill>
              <a:latin typeface="微软雅黑" pitchFamily="34" charset="-122"/>
              <a:ea typeface="微软雅黑" pitchFamily="34" charset="-122"/>
            </a:endParaRPr>
          </a:p>
        </p:txBody>
      </p:sp>
      <p:sp>
        <p:nvSpPr>
          <p:cNvPr id="25" name="2"/>
          <p:cNvSpPr/>
          <p:nvPr/>
        </p:nvSpPr>
        <p:spPr>
          <a:xfrm>
            <a:off x="3023486" y="3235324"/>
            <a:ext cx="792163" cy="792163"/>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27" name="2"/>
          <p:cNvSpPr/>
          <p:nvPr/>
        </p:nvSpPr>
        <p:spPr>
          <a:xfrm>
            <a:off x="4931965" y="3235323"/>
            <a:ext cx="792163" cy="792163"/>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28" name="8"/>
          <p:cNvSpPr/>
          <p:nvPr/>
        </p:nvSpPr>
        <p:spPr>
          <a:xfrm>
            <a:off x="8172400" y="3232146"/>
            <a:ext cx="792163" cy="795340"/>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40" name="矩形标注 39"/>
          <p:cNvSpPr/>
          <p:nvPr/>
        </p:nvSpPr>
        <p:spPr>
          <a:xfrm>
            <a:off x="177800" y="2517775"/>
            <a:ext cx="2377976" cy="576263"/>
          </a:xfrm>
          <a:prstGeom prst="wedgeRectCallout">
            <a:avLst>
              <a:gd name="adj1" fmla="val -20990"/>
              <a:gd name="adj2" fmla="val 65859"/>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latin typeface="微软雅黑" pitchFamily="34" charset="-122"/>
                <a:ea typeface="微软雅黑" pitchFamily="34" charset="-122"/>
              </a:rPr>
              <a:t>业务关键信息齐全日</a:t>
            </a:r>
            <a:endParaRPr lang="zh-CN" altLang="en-US" dirty="0">
              <a:latin typeface="微软雅黑" pitchFamily="34" charset="-122"/>
              <a:ea typeface="微软雅黑" pitchFamily="34" charset="-122"/>
            </a:endParaRPr>
          </a:p>
        </p:txBody>
      </p:sp>
      <p:sp>
        <p:nvSpPr>
          <p:cNvPr id="42" name="矩形标注 41"/>
          <p:cNvSpPr/>
          <p:nvPr/>
        </p:nvSpPr>
        <p:spPr>
          <a:xfrm>
            <a:off x="1403648" y="4206789"/>
            <a:ext cx="1440160" cy="584200"/>
          </a:xfrm>
          <a:prstGeom prst="wedgeRectCallout">
            <a:avLst>
              <a:gd name="adj1" fmla="val 20859"/>
              <a:gd name="adj2" fmla="val -72121"/>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bg1"/>
                </a:solidFill>
                <a:latin typeface="微软雅黑" pitchFamily="34" charset="-122"/>
                <a:ea typeface="微软雅黑" pitchFamily="34" charset="-122"/>
              </a:rPr>
              <a:t>股权登记日</a:t>
            </a:r>
          </a:p>
        </p:txBody>
      </p:sp>
      <p:sp>
        <p:nvSpPr>
          <p:cNvPr id="46" name="线形标注 3"/>
          <p:cNvSpPr/>
          <p:nvPr/>
        </p:nvSpPr>
        <p:spPr>
          <a:xfrm>
            <a:off x="789040" y="1315690"/>
            <a:ext cx="6999200" cy="339188"/>
          </a:xfrm>
          <a:prstGeom prst="snip2DiagRect">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1600" dirty="0">
                <a:solidFill>
                  <a:schemeClr val="bg1"/>
                </a:solidFill>
                <a:latin typeface="微软雅黑" pitchFamily="34" charset="-122"/>
                <a:ea typeface="微软雅黑" pitchFamily="34" charset="-122"/>
              </a:rPr>
              <a:t>SZHK_SJSJG</a:t>
            </a:r>
            <a:r>
              <a:rPr lang="zh-CN" altLang="en-US" sz="1600" dirty="0" smtClean="0">
                <a:solidFill>
                  <a:schemeClr val="bg1"/>
                </a:solidFill>
                <a:latin typeface="微软雅黑" pitchFamily="34" charset="-122"/>
                <a:ea typeface="微软雅黑" pitchFamily="34" charset="-122"/>
              </a:rPr>
              <a:t>（红利权登记），</a:t>
            </a:r>
            <a:r>
              <a:rPr lang="zh-CN" altLang="en-US" sz="1600" dirty="0">
                <a:solidFill>
                  <a:schemeClr val="bg1"/>
                </a:solidFill>
                <a:latin typeface="微软雅黑" pitchFamily="34" charset="-122"/>
                <a:ea typeface="微软雅黑" pitchFamily="34" charset="-122"/>
              </a:rPr>
              <a:t>业务类别</a:t>
            </a:r>
            <a:r>
              <a:rPr lang="zh-CN" altLang="en-US" sz="1600" dirty="0" smtClean="0">
                <a:solidFill>
                  <a:schemeClr val="bg1"/>
                </a:solidFill>
                <a:latin typeface="微软雅黑" pitchFamily="34" charset="-122"/>
                <a:ea typeface="微软雅黑" pitchFamily="34" charset="-122"/>
              </a:rPr>
              <a:t>：</a:t>
            </a:r>
            <a:r>
              <a:rPr lang="en-US" altLang="zh-CN" sz="1600" dirty="0" smtClean="0">
                <a:solidFill>
                  <a:schemeClr val="bg1"/>
                </a:solidFill>
                <a:latin typeface="微软雅黑" pitchFamily="34" charset="-122"/>
                <a:ea typeface="微软雅黑" pitchFamily="34" charset="-122"/>
              </a:rPr>
              <a:t>TGDJ</a:t>
            </a:r>
            <a:endParaRPr lang="en-US" altLang="zh-CN" sz="1600" dirty="0">
              <a:solidFill>
                <a:schemeClr val="bg1"/>
              </a:solidFill>
              <a:latin typeface="微软雅黑" pitchFamily="34" charset="-122"/>
              <a:ea typeface="微软雅黑" pitchFamily="34" charset="-122"/>
            </a:endParaRPr>
          </a:p>
        </p:txBody>
      </p:sp>
      <p:sp>
        <p:nvSpPr>
          <p:cNvPr id="26" name="线形标注 3"/>
          <p:cNvSpPr/>
          <p:nvPr/>
        </p:nvSpPr>
        <p:spPr>
          <a:xfrm>
            <a:off x="808312" y="2350889"/>
            <a:ext cx="7148064" cy="718071"/>
          </a:xfrm>
          <a:prstGeom prst="snip2DiagRect">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1600" dirty="0" smtClean="0">
                <a:solidFill>
                  <a:schemeClr val="bg1"/>
                </a:solidFill>
                <a:latin typeface="微软雅黑" pitchFamily="34" charset="-122"/>
                <a:ea typeface="微软雅黑" pitchFamily="34" charset="-122"/>
              </a:rPr>
              <a:t>根据联冻深度，判断已冻结股份生成的红利权是否需要一并冻结，若需冻结，</a:t>
            </a:r>
            <a:endParaRPr lang="en-US" altLang="zh-CN" sz="1600" dirty="0" smtClean="0">
              <a:solidFill>
                <a:schemeClr val="bg1"/>
              </a:solidFill>
              <a:latin typeface="微软雅黑" pitchFamily="34" charset="-122"/>
              <a:ea typeface="微软雅黑" pitchFamily="34" charset="-122"/>
            </a:endParaRPr>
          </a:p>
          <a:p>
            <a:r>
              <a:rPr lang="en-US" altLang="zh-CN" sz="1600" dirty="0" smtClean="0">
                <a:solidFill>
                  <a:schemeClr val="bg1"/>
                </a:solidFill>
                <a:latin typeface="微软雅黑" pitchFamily="34" charset="-122"/>
                <a:ea typeface="微软雅黑" pitchFamily="34" charset="-122"/>
              </a:rPr>
              <a:t>SZHK_QTSL</a:t>
            </a:r>
            <a:r>
              <a:rPr lang="zh-CN" altLang="en-US" sz="1600" dirty="0" smtClean="0">
                <a:solidFill>
                  <a:schemeClr val="bg1"/>
                </a:solidFill>
                <a:latin typeface="微软雅黑" pitchFamily="34" charset="-122"/>
                <a:ea typeface="微软雅黑" pitchFamily="34" charset="-122"/>
              </a:rPr>
              <a:t>（冻结证券明细），数据类型：</a:t>
            </a:r>
            <a:r>
              <a:rPr lang="en-US" altLang="zh-CN" sz="1600" dirty="0" smtClean="0">
                <a:solidFill>
                  <a:schemeClr val="bg1"/>
                </a:solidFill>
                <a:latin typeface="微软雅黑" pitchFamily="34" charset="-122"/>
                <a:ea typeface="微软雅黑" pitchFamily="34" charset="-122"/>
              </a:rPr>
              <a:t>001</a:t>
            </a:r>
            <a:r>
              <a:rPr lang="zh-CN" altLang="en-US" sz="1600" dirty="0" smtClean="0">
                <a:solidFill>
                  <a:schemeClr val="bg1"/>
                </a:solidFill>
                <a:latin typeface="微软雅黑" pitchFamily="34" charset="-122"/>
                <a:ea typeface="微软雅黑" pitchFamily="34" charset="-122"/>
              </a:rPr>
              <a:t>，权益类别：</a:t>
            </a:r>
            <a:r>
              <a:rPr lang="en-US" altLang="zh-CN" sz="1600" dirty="0" smtClean="0">
                <a:solidFill>
                  <a:schemeClr val="bg1"/>
                </a:solidFill>
                <a:latin typeface="微软雅黑" pitchFamily="34" charset="-122"/>
                <a:ea typeface="微软雅黑" pitchFamily="34" charset="-122"/>
              </a:rPr>
              <a:t>HL</a:t>
            </a:r>
            <a:endParaRPr lang="zh-CN" altLang="en-US" sz="1600" dirty="0">
              <a:solidFill>
                <a:schemeClr val="bg1"/>
              </a:solidFill>
              <a:latin typeface="微软雅黑" pitchFamily="34" charset="-122"/>
              <a:ea typeface="微软雅黑" pitchFamily="34" charset="-122"/>
            </a:endParaRPr>
          </a:p>
        </p:txBody>
      </p:sp>
      <p:sp>
        <p:nvSpPr>
          <p:cNvPr id="49" name="矩形标注 48"/>
          <p:cNvSpPr/>
          <p:nvPr/>
        </p:nvSpPr>
        <p:spPr>
          <a:xfrm>
            <a:off x="4427984" y="2483460"/>
            <a:ext cx="1584176" cy="579438"/>
          </a:xfrm>
          <a:prstGeom prst="wedgeRectCallout">
            <a:avLst>
              <a:gd name="adj1" fmla="val -13387"/>
              <a:gd name="adj2" fmla="val 71855"/>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bg1"/>
                </a:solidFill>
                <a:latin typeface="微软雅黑" pitchFamily="34" charset="-122"/>
                <a:ea typeface="微软雅黑" pitchFamily="34" charset="-122"/>
              </a:rPr>
              <a:t>境内申报截止</a:t>
            </a:r>
            <a:endParaRPr lang="zh-CN" altLang="en-US" dirty="0">
              <a:solidFill>
                <a:schemeClr val="bg1"/>
              </a:solidFill>
              <a:latin typeface="微软雅黑" pitchFamily="34" charset="-122"/>
              <a:ea typeface="微软雅黑" pitchFamily="34" charset="-122"/>
            </a:endParaRPr>
          </a:p>
        </p:txBody>
      </p:sp>
      <p:sp>
        <p:nvSpPr>
          <p:cNvPr id="64" name="矩形标注 63"/>
          <p:cNvSpPr/>
          <p:nvPr/>
        </p:nvSpPr>
        <p:spPr>
          <a:xfrm>
            <a:off x="1979712" y="2483460"/>
            <a:ext cx="1584176" cy="579438"/>
          </a:xfrm>
          <a:prstGeom prst="wedgeRectCallout">
            <a:avLst>
              <a:gd name="adj1" fmla="val 36485"/>
              <a:gd name="adj2" fmla="val 72231"/>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bg1"/>
                </a:solidFill>
                <a:latin typeface="微软雅黑" pitchFamily="34" charset="-122"/>
                <a:ea typeface="微软雅黑" pitchFamily="34" charset="-122"/>
              </a:rPr>
              <a:t>境内申报起始</a:t>
            </a:r>
            <a:endParaRPr lang="zh-CN" altLang="en-US" dirty="0">
              <a:solidFill>
                <a:schemeClr val="bg1"/>
              </a:solidFill>
              <a:latin typeface="微软雅黑" pitchFamily="34" charset="-122"/>
              <a:ea typeface="微软雅黑" pitchFamily="34" charset="-122"/>
            </a:endParaRPr>
          </a:p>
        </p:txBody>
      </p:sp>
      <p:sp>
        <p:nvSpPr>
          <p:cNvPr id="56" name="线形标注 3"/>
          <p:cNvSpPr/>
          <p:nvPr/>
        </p:nvSpPr>
        <p:spPr>
          <a:xfrm>
            <a:off x="1136341" y="974988"/>
            <a:ext cx="6999200" cy="648072"/>
          </a:xfrm>
          <a:prstGeom prst="snip2Diag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1600" dirty="0" smtClean="0">
                <a:solidFill>
                  <a:schemeClr val="bg1"/>
                </a:solidFill>
                <a:latin typeface="微软雅黑" pitchFamily="34" charset="-122"/>
                <a:ea typeface="微软雅黑" pitchFamily="34" charset="-122"/>
              </a:rPr>
              <a:t>SZHK_YWHB</a:t>
            </a:r>
            <a:r>
              <a:rPr lang="zh-CN" altLang="en-US" sz="1600" dirty="0" smtClean="0">
                <a:solidFill>
                  <a:schemeClr val="bg1"/>
                </a:solidFill>
                <a:latin typeface="微软雅黑" pitchFamily="34" charset="-122"/>
                <a:ea typeface="微软雅黑" pitchFamily="34" charset="-122"/>
              </a:rPr>
              <a:t>（当日申报日终处理结果），业务类别：</a:t>
            </a:r>
            <a:r>
              <a:rPr lang="en-US" altLang="zh-CN" sz="1600" dirty="0" smtClean="0">
                <a:solidFill>
                  <a:schemeClr val="bg1"/>
                </a:solidFill>
                <a:latin typeface="微软雅黑" pitchFamily="34" charset="-122"/>
                <a:ea typeface="微软雅黑" pitchFamily="34" charset="-122"/>
              </a:rPr>
              <a:t>QPSB</a:t>
            </a:r>
            <a:endParaRPr lang="zh-CN" altLang="en-US" sz="1600" dirty="0">
              <a:solidFill>
                <a:schemeClr val="bg1"/>
              </a:solidFill>
              <a:latin typeface="微软雅黑" pitchFamily="34" charset="-122"/>
              <a:ea typeface="微软雅黑" pitchFamily="34" charset="-122"/>
            </a:endParaRPr>
          </a:p>
        </p:txBody>
      </p:sp>
      <p:sp>
        <p:nvSpPr>
          <p:cNvPr id="29" name="2"/>
          <p:cNvSpPr/>
          <p:nvPr/>
        </p:nvSpPr>
        <p:spPr>
          <a:xfrm>
            <a:off x="2267744" y="3232146"/>
            <a:ext cx="792163" cy="792163"/>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latin typeface="微软雅黑" pitchFamily="34" charset="-122"/>
              <a:ea typeface="微软雅黑" pitchFamily="34" charset="-122"/>
            </a:endParaRPr>
          </a:p>
        </p:txBody>
      </p:sp>
      <p:sp>
        <p:nvSpPr>
          <p:cNvPr id="57" name="线形标注 3"/>
          <p:cNvSpPr/>
          <p:nvPr/>
        </p:nvSpPr>
        <p:spPr>
          <a:xfrm>
            <a:off x="1124671" y="1767076"/>
            <a:ext cx="6999200" cy="358279"/>
          </a:xfrm>
          <a:prstGeom prst="snip2Diag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1600" dirty="0" smtClean="0">
                <a:solidFill>
                  <a:schemeClr val="bg1"/>
                </a:solidFill>
                <a:latin typeface="微软雅黑" pitchFamily="34" charset="-122"/>
                <a:ea typeface="微软雅黑" pitchFamily="34" charset="-122"/>
              </a:rPr>
              <a:t>SZHK_QTSL</a:t>
            </a:r>
            <a:r>
              <a:rPr lang="zh-CN" altLang="en-US" sz="1600" dirty="0" smtClean="0">
                <a:solidFill>
                  <a:schemeClr val="bg1"/>
                </a:solidFill>
                <a:latin typeface="微软雅黑" pitchFamily="34" charset="-122"/>
                <a:ea typeface="微软雅黑" pitchFamily="34" charset="-122"/>
              </a:rPr>
              <a:t>（截止到当日，累计受理申报数量），业务类别：</a:t>
            </a:r>
            <a:r>
              <a:rPr lang="en-US" altLang="zh-CN" sz="1600" dirty="0" smtClean="0">
                <a:solidFill>
                  <a:schemeClr val="bg1"/>
                </a:solidFill>
                <a:latin typeface="微软雅黑" pitchFamily="34" charset="-122"/>
                <a:ea typeface="微软雅黑" pitchFamily="34" charset="-122"/>
              </a:rPr>
              <a:t>QPSB</a:t>
            </a:r>
            <a:endParaRPr lang="zh-CN" altLang="en-US" sz="1600" dirty="0">
              <a:solidFill>
                <a:schemeClr val="bg1"/>
              </a:solidFill>
              <a:latin typeface="微软雅黑" pitchFamily="34" charset="-122"/>
              <a:ea typeface="微软雅黑" pitchFamily="34" charset="-122"/>
            </a:endParaRPr>
          </a:p>
        </p:txBody>
      </p:sp>
      <p:sp>
        <p:nvSpPr>
          <p:cNvPr id="55" name="燕尾形 54"/>
          <p:cNvSpPr/>
          <p:nvPr/>
        </p:nvSpPr>
        <p:spPr>
          <a:xfrm>
            <a:off x="-973138" y="3235326"/>
            <a:ext cx="836613" cy="795338"/>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微软雅黑" pitchFamily="34" charset="-122"/>
              <a:ea typeface="微软雅黑" pitchFamily="34" charset="-122"/>
            </a:endParaRPr>
          </a:p>
        </p:txBody>
      </p:sp>
      <p:sp>
        <p:nvSpPr>
          <p:cNvPr id="31" name="线形标注 3"/>
          <p:cNvSpPr/>
          <p:nvPr/>
        </p:nvSpPr>
        <p:spPr>
          <a:xfrm>
            <a:off x="1142976" y="1000108"/>
            <a:ext cx="6999200" cy="648072"/>
          </a:xfrm>
          <a:prstGeom prst="snip2Diag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1600" dirty="0" smtClean="0">
                <a:solidFill>
                  <a:schemeClr val="bg1"/>
                </a:solidFill>
                <a:latin typeface="微软雅黑" pitchFamily="34" charset="-122"/>
                <a:ea typeface="微软雅黑" pitchFamily="34" charset="-122"/>
              </a:rPr>
              <a:t>SZHK_SJSJG</a:t>
            </a:r>
            <a:r>
              <a:rPr lang="zh-CN" altLang="en-US" sz="1600" dirty="0" smtClean="0">
                <a:solidFill>
                  <a:schemeClr val="bg1"/>
                </a:solidFill>
                <a:latin typeface="微软雅黑" pitchFamily="34" charset="-122"/>
                <a:ea typeface="微软雅黑" pitchFamily="34" charset="-122"/>
              </a:rPr>
              <a:t>（申报确认：</a:t>
            </a:r>
            <a:r>
              <a:rPr lang="en-US" altLang="zh-CN" sz="1600" dirty="0" smtClean="0">
                <a:solidFill>
                  <a:schemeClr val="bg1"/>
                </a:solidFill>
                <a:latin typeface="微软雅黑" pitchFamily="34" charset="-122"/>
                <a:ea typeface="微软雅黑" pitchFamily="34" charset="-122"/>
              </a:rPr>
              <a:t>-HL</a:t>
            </a:r>
            <a:r>
              <a:rPr lang="zh-CN" altLang="en-US" sz="1600" dirty="0" smtClean="0">
                <a:solidFill>
                  <a:schemeClr val="bg1"/>
                </a:solidFill>
                <a:latin typeface="微软雅黑" pitchFamily="34" charset="-122"/>
                <a:ea typeface="微软雅黑" pitchFamily="34" charset="-122"/>
              </a:rPr>
              <a:t>权，</a:t>
            </a:r>
            <a:r>
              <a:rPr lang="en-US" altLang="zh-CN" sz="1600" dirty="0" smtClean="0">
                <a:solidFill>
                  <a:schemeClr val="bg1"/>
                </a:solidFill>
                <a:latin typeface="微软雅黑" pitchFamily="34" charset="-122"/>
                <a:ea typeface="微软雅黑" pitchFamily="34" charset="-122"/>
              </a:rPr>
              <a:t>+XG</a:t>
            </a:r>
            <a:r>
              <a:rPr lang="zh-CN" altLang="en-US" sz="1600" dirty="0" smtClean="0">
                <a:solidFill>
                  <a:schemeClr val="bg1"/>
                </a:solidFill>
                <a:latin typeface="微软雅黑" pitchFamily="34" charset="-122"/>
                <a:ea typeface="微软雅黑" pitchFamily="34" charset="-122"/>
              </a:rPr>
              <a:t>权），业务类别：</a:t>
            </a:r>
            <a:r>
              <a:rPr lang="en-US" altLang="zh-CN" sz="1600" dirty="0" smtClean="0">
                <a:solidFill>
                  <a:schemeClr val="bg1"/>
                </a:solidFill>
                <a:latin typeface="微软雅黑" pitchFamily="34" charset="-122"/>
                <a:ea typeface="微软雅黑" pitchFamily="34" charset="-122"/>
              </a:rPr>
              <a:t>QPSB</a:t>
            </a:r>
            <a:endParaRPr lang="zh-CN" altLang="en-US" sz="1600" dirty="0">
              <a:solidFill>
                <a:schemeClr val="bg1"/>
              </a:solidFill>
              <a:latin typeface="微软雅黑" pitchFamily="34" charset="-122"/>
              <a:ea typeface="微软雅黑" pitchFamily="34" charset="-122"/>
            </a:endParaRPr>
          </a:p>
        </p:txBody>
      </p:sp>
      <p:sp>
        <p:nvSpPr>
          <p:cNvPr id="32" name="线形标注 3"/>
          <p:cNvSpPr/>
          <p:nvPr/>
        </p:nvSpPr>
        <p:spPr>
          <a:xfrm>
            <a:off x="1644766" y="4572008"/>
            <a:ext cx="6999200" cy="574303"/>
          </a:xfrm>
          <a:prstGeom prst="snip2Diag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1600" dirty="0" smtClean="0">
                <a:solidFill>
                  <a:schemeClr val="bg1"/>
                </a:solidFill>
                <a:latin typeface="微软雅黑" pitchFamily="34" charset="-122"/>
                <a:ea typeface="微软雅黑" pitchFamily="34" charset="-122"/>
              </a:rPr>
              <a:t>申报截止：确认数量为有效持股数量和累计申报数量较小者</a:t>
            </a:r>
            <a:endParaRPr lang="zh-CN" altLang="en-US" sz="1600" dirty="0">
              <a:solidFill>
                <a:schemeClr val="bg1"/>
              </a:solidFill>
              <a:latin typeface="微软雅黑" pitchFamily="34" charset="-122"/>
              <a:ea typeface="微软雅黑" pitchFamily="34" charset="-122"/>
            </a:endParaRPr>
          </a:p>
        </p:txBody>
      </p:sp>
      <p:sp>
        <p:nvSpPr>
          <p:cNvPr id="52" name="矩形标注 51"/>
          <p:cNvSpPr/>
          <p:nvPr/>
        </p:nvSpPr>
        <p:spPr>
          <a:xfrm>
            <a:off x="5417856" y="4214818"/>
            <a:ext cx="1440160" cy="584200"/>
          </a:xfrm>
          <a:prstGeom prst="wedgeRectCallout">
            <a:avLst>
              <a:gd name="adj1" fmla="val 20859"/>
              <a:gd name="adj2" fmla="val -72121"/>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bg1"/>
                </a:solidFill>
                <a:latin typeface="微软雅黑" pitchFamily="34" charset="-122"/>
                <a:ea typeface="微软雅黑" pitchFamily="34" charset="-122"/>
              </a:rPr>
              <a:t>股份派发日</a:t>
            </a:r>
            <a:endParaRPr lang="zh-CN" altLang="en-US" dirty="0">
              <a:solidFill>
                <a:schemeClr val="bg1"/>
              </a:solidFill>
              <a:latin typeface="微软雅黑" pitchFamily="34" charset="-122"/>
              <a:ea typeface="微软雅黑" pitchFamily="34" charset="-122"/>
            </a:endParaRPr>
          </a:p>
        </p:txBody>
      </p:sp>
      <p:sp>
        <p:nvSpPr>
          <p:cNvPr id="54" name="矩形标注 53"/>
          <p:cNvSpPr/>
          <p:nvPr/>
        </p:nvSpPr>
        <p:spPr>
          <a:xfrm>
            <a:off x="6989492" y="4214818"/>
            <a:ext cx="1440160" cy="584200"/>
          </a:xfrm>
          <a:prstGeom prst="wedgeRectCallout">
            <a:avLst>
              <a:gd name="adj1" fmla="val -22058"/>
              <a:gd name="adj2" fmla="val -75020"/>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bg1"/>
                </a:solidFill>
                <a:latin typeface="微软雅黑" pitchFamily="34" charset="-122"/>
                <a:ea typeface="微软雅黑" pitchFamily="34" charset="-122"/>
              </a:rPr>
              <a:t>股份上市日</a:t>
            </a:r>
            <a:endParaRPr lang="zh-CN" altLang="en-US" dirty="0">
              <a:solidFill>
                <a:schemeClr val="bg1"/>
              </a:solidFill>
              <a:latin typeface="微软雅黑" pitchFamily="34" charset="-122"/>
              <a:ea typeface="微软雅黑" pitchFamily="34" charset="-122"/>
            </a:endParaRPr>
          </a:p>
        </p:txBody>
      </p:sp>
      <p:sp>
        <p:nvSpPr>
          <p:cNvPr id="65" name="线形标注 3"/>
          <p:cNvSpPr/>
          <p:nvPr/>
        </p:nvSpPr>
        <p:spPr>
          <a:xfrm>
            <a:off x="1357290" y="4926399"/>
            <a:ext cx="6999200" cy="574303"/>
          </a:xfrm>
          <a:prstGeom prst="snip2Diag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1600" dirty="0" smtClean="0">
                <a:solidFill>
                  <a:schemeClr val="bg1"/>
                </a:solidFill>
                <a:latin typeface="微软雅黑" pitchFamily="34" charset="-122"/>
                <a:ea typeface="微软雅黑" pitchFamily="34" charset="-122"/>
              </a:rPr>
              <a:t>股份发放和股份上市目前一般为同一日</a:t>
            </a:r>
            <a:endParaRPr lang="zh-CN" altLang="en-US" sz="1600" dirty="0">
              <a:solidFill>
                <a:schemeClr val="bg1"/>
              </a:solidFill>
              <a:latin typeface="微软雅黑" pitchFamily="34" charset="-122"/>
              <a:ea typeface="微软雅黑" pitchFamily="34" charset="-122"/>
            </a:endParaRPr>
          </a:p>
        </p:txBody>
      </p:sp>
      <p:sp>
        <p:nvSpPr>
          <p:cNvPr id="67" name="矩形标注 66"/>
          <p:cNvSpPr/>
          <p:nvPr/>
        </p:nvSpPr>
        <p:spPr>
          <a:xfrm>
            <a:off x="7286644" y="2492372"/>
            <a:ext cx="1584176" cy="579438"/>
          </a:xfrm>
          <a:prstGeom prst="wedgeRectCallout">
            <a:avLst>
              <a:gd name="adj1" fmla="val 22956"/>
              <a:gd name="adj2" fmla="val 76238"/>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bg1"/>
                </a:solidFill>
                <a:latin typeface="微软雅黑" pitchFamily="34" charset="-122"/>
                <a:ea typeface="微软雅黑" pitchFamily="34" charset="-122"/>
              </a:rPr>
              <a:t>红利发放日</a:t>
            </a:r>
            <a:endParaRPr lang="zh-CN" altLang="en-US" dirty="0">
              <a:solidFill>
                <a:schemeClr val="bg1"/>
              </a:solidFill>
              <a:latin typeface="微软雅黑" pitchFamily="34" charset="-122"/>
              <a:ea typeface="微软雅黑" pitchFamily="34" charset="-122"/>
            </a:endParaRPr>
          </a:p>
        </p:txBody>
      </p:sp>
      <p:sp>
        <p:nvSpPr>
          <p:cNvPr id="70" name="线形标注 3"/>
          <p:cNvSpPr/>
          <p:nvPr/>
        </p:nvSpPr>
        <p:spPr>
          <a:xfrm>
            <a:off x="1144700" y="1785926"/>
            <a:ext cx="6999200" cy="358279"/>
          </a:xfrm>
          <a:prstGeom prst="snip2Diag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1600" dirty="0" smtClean="0">
                <a:solidFill>
                  <a:schemeClr val="bg1"/>
                </a:solidFill>
                <a:latin typeface="微软雅黑" pitchFamily="34" charset="-122"/>
                <a:ea typeface="微软雅黑" pitchFamily="34" charset="-122"/>
              </a:rPr>
              <a:t>SZHK_SJSDZ</a:t>
            </a:r>
            <a:r>
              <a:rPr lang="zh-CN" altLang="en-US" sz="1600" dirty="0" smtClean="0">
                <a:solidFill>
                  <a:schemeClr val="bg1"/>
                </a:solidFill>
                <a:latin typeface="微软雅黑" pitchFamily="34" charset="-122"/>
                <a:ea typeface="微软雅黑" pitchFamily="34" charset="-122"/>
              </a:rPr>
              <a:t>（选股权对账信息），权益类别：</a:t>
            </a:r>
            <a:r>
              <a:rPr lang="en-US" altLang="zh-CN" sz="1600" dirty="0" smtClean="0">
                <a:solidFill>
                  <a:schemeClr val="bg1"/>
                </a:solidFill>
                <a:latin typeface="微软雅黑" pitchFamily="34" charset="-122"/>
                <a:ea typeface="微软雅黑" pitchFamily="34" charset="-122"/>
              </a:rPr>
              <a:t>XG</a:t>
            </a:r>
            <a:endParaRPr lang="zh-CN" altLang="en-US" sz="1600" dirty="0">
              <a:solidFill>
                <a:schemeClr val="bg1"/>
              </a:solidFill>
              <a:latin typeface="微软雅黑" pitchFamily="34" charset="-122"/>
              <a:ea typeface="微软雅黑" pitchFamily="34" charset="-122"/>
            </a:endParaRPr>
          </a:p>
        </p:txBody>
      </p:sp>
      <p:sp>
        <p:nvSpPr>
          <p:cNvPr id="60" name="线形标注 3"/>
          <p:cNvSpPr/>
          <p:nvPr/>
        </p:nvSpPr>
        <p:spPr>
          <a:xfrm>
            <a:off x="789040" y="1819745"/>
            <a:ext cx="6999200" cy="432049"/>
          </a:xfrm>
          <a:prstGeom prst="snip2DiagRect">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1600" dirty="0">
                <a:solidFill>
                  <a:schemeClr val="bg1"/>
                </a:solidFill>
                <a:latin typeface="微软雅黑" pitchFamily="34" charset="-122"/>
                <a:ea typeface="微软雅黑" pitchFamily="34" charset="-122"/>
              </a:rPr>
              <a:t>SZHK_SJSDZ</a:t>
            </a:r>
            <a:r>
              <a:rPr lang="zh-CN" altLang="en-US" sz="1600" dirty="0" smtClean="0">
                <a:solidFill>
                  <a:schemeClr val="bg1"/>
                </a:solidFill>
                <a:latin typeface="微软雅黑" pitchFamily="34" charset="-122"/>
                <a:ea typeface="微软雅黑" pitchFamily="34" charset="-122"/>
              </a:rPr>
              <a:t>（红利权对账信息</a:t>
            </a:r>
            <a:r>
              <a:rPr lang="zh-CN" altLang="en-US" sz="1600" dirty="0">
                <a:solidFill>
                  <a:schemeClr val="bg1"/>
                </a:solidFill>
                <a:latin typeface="微软雅黑" pitchFamily="34" charset="-122"/>
                <a:ea typeface="微软雅黑" pitchFamily="34" charset="-122"/>
              </a:rPr>
              <a:t>），权益类别</a:t>
            </a:r>
            <a:r>
              <a:rPr lang="zh-CN" altLang="en-US" sz="1600" dirty="0" smtClean="0">
                <a:solidFill>
                  <a:schemeClr val="bg1"/>
                </a:solidFill>
                <a:latin typeface="微软雅黑" pitchFamily="34" charset="-122"/>
                <a:ea typeface="微软雅黑" pitchFamily="34" charset="-122"/>
              </a:rPr>
              <a:t>：</a:t>
            </a:r>
            <a:r>
              <a:rPr lang="en-US" altLang="zh-CN" sz="1600" dirty="0" smtClean="0">
                <a:solidFill>
                  <a:schemeClr val="bg1"/>
                </a:solidFill>
                <a:latin typeface="微软雅黑" pitchFamily="34" charset="-122"/>
                <a:ea typeface="微软雅黑" pitchFamily="34" charset="-122"/>
              </a:rPr>
              <a:t>HL</a:t>
            </a:r>
          </a:p>
        </p:txBody>
      </p:sp>
    </p:spTree>
    <p:extLst>
      <p:ext uri="{BB962C8B-B14F-4D97-AF65-F5344CB8AC3E}">
        <p14:creationId xmlns:p14="http://schemas.microsoft.com/office/powerpoint/2010/main" xmlns="" val="184466609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250"/>
                                        <p:tgtEl>
                                          <p:spTgt spid="5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250"/>
                                        <p:tgtEl>
                                          <p:spTgt spid="29"/>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250"/>
                                        <p:tgtEl>
                                          <p:spTgt spid="34"/>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250"/>
                                        <p:tgtEl>
                                          <p:spTgt spid="25"/>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250"/>
                                        <p:tgtEl>
                                          <p:spTgt spid="27"/>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250"/>
                                        <p:tgtEl>
                                          <p:spTgt spid="38"/>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250"/>
                                        <p:tgtEl>
                                          <p:spTgt spid="62"/>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25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63" presetClass="path" presetSubtype="0" accel="50000" decel="50000" fill="hold" grpId="0" nodeType="clickEffect">
                                  <p:stCondLst>
                                    <p:cond delay="0"/>
                                  </p:stCondLst>
                                  <p:childTnLst>
                                    <p:animMotion origin="layout" path="M -0.00642 3.7037E-7 L 0.18403 0.00185 " pathEditMode="relative" rAng="0" ptsTypes="AA">
                                      <p:cBhvr>
                                        <p:cTn id="39" dur="750" fill="hold"/>
                                        <p:tgtEl>
                                          <p:spTgt spid="55"/>
                                        </p:tgtEl>
                                        <p:attrNameLst>
                                          <p:attrName>ppt_x</p:attrName>
                                          <p:attrName>ppt_y</p:attrName>
                                        </p:attrNameLst>
                                      </p:cBhvr>
                                      <p:rCtr x="9514" y="93"/>
                                    </p:animMotion>
                                  </p:childTnLst>
                                </p:cTn>
                              </p:par>
                            </p:childTnLst>
                          </p:cTn>
                        </p:par>
                        <p:par>
                          <p:cTn id="40" fill="hold">
                            <p:stCondLst>
                              <p:cond delay="750"/>
                            </p:stCondLst>
                            <p:childTnLst>
                              <p:par>
                                <p:cTn id="41" presetID="10"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par>
                          <p:cTn id="44" fill="hold">
                            <p:stCondLst>
                              <p:cond delay="1250"/>
                            </p:stCondLst>
                            <p:childTnLst>
                              <p:par>
                                <p:cTn id="45" presetID="10"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childTnLst>
                          </p:cTn>
                        </p:par>
                        <p:par>
                          <p:cTn id="48" fill="hold">
                            <p:stCondLst>
                              <p:cond delay="1750"/>
                            </p:stCondLst>
                            <p:childTnLst>
                              <p:par>
                                <p:cTn id="49" presetID="10" presetClass="entr" presetSubtype="0"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fade">
                                      <p:cBhvr>
                                        <p:cTn id="51" dur="500"/>
                                        <p:tgtEl>
                                          <p:spTgt spid="61"/>
                                        </p:tgtEl>
                                      </p:cBhvr>
                                    </p:animEffect>
                                  </p:childTnLst>
                                </p:cTn>
                              </p:par>
                            </p:childTnLst>
                          </p:cTn>
                        </p:par>
                      </p:childTnLst>
                    </p:cTn>
                  </p:par>
                  <p:par>
                    <p:cTn id="52" fill="hold">
                      <p:stCondLst>
                        <p:cond delay="indefinite"/>
                      </p:stCondLst>
                      <p:childTnLst>
                        <p:par>
                          <p:cTn id="53" fill="hold">
                            <p:stCondLst>
                              <p:cond delay="0"/>
                            </p:stCondLst>
                            <p:childTnLst>
                              <p:par>
                                <p:cTn id="54" presetID="63" presetClass="path" presetSubtype="0" accel="50000" decel="50000" fill="hold" grpId="1" nodeType="clickEffect">
                                  <p:stCondLst>
                                    <p:cond delay="0"/>
                                  </p:stCondLst>
                                  <p:childTnLst>
                                    <p:animMotion origin="layout" path="M 0.18403 0.00185 L 0.36372 0.00185 " pathEditMode="relative" rAng="0" ptsTypes="AA">
                                      <p:cBhvr>
                                        <p:cTn id="55" dur="750" fill="hold"/>
                                        <p:tgtEl>
                                          <p:spTgt spid="55"/>
                                        </p:tgtEl>
                                        <p:attrNameLst>
                                          <p:attrName>ppt_x</p:attrName>
                                          <p:attrName>ppt_y</p:attrName>
                                        </p:attrNameLst>
                                      </p:cBhvr>
                                      <p:rCtr x="8976" y="0"/>
                                    </p:animMotion>
                                  </p:childTnLst>
                                </p:cTn>
                              </p:par>
                            </p:childTnLst>
                          </p:cTn>
                        </p:par>
                        <p:par>
                          <p:cTn id="56" fill="hold">
                            <p:stCondLst>
                              <p:cond delay="750"/>
                            </p:stCondLst>
                            <p:childTnLst>
                              <p:par>
                                <p:cTn id="57" presetID="1" presetClass="exit" presetSubtype="0" fill="hold" grpId="1" nodeType="afterEffect">
                                  <p:stCondLst>
                                    <p:cond delay="0"/>
                                  </p:stCondLst>
                                  <p:childTnLst>
                                    <p:set>
                                      <p:cBhvr>
                                        <p:cTn id="58" dur="1" fill="hold">
                                          <p:stCondLst>
                                            <p:cond delay="0"/>
                                          </p:stCondLst>
                                        </p:cTn>
                                        <p:tgtEl>
                                          <p:spTgt spid="40"/>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41"/>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61"/>
                                        </p:tgtEl>
                                        <p:attrNameLst>
                                          <p:attrName>style.visibility</p:attrName>
                                        </p:attrNameLst>
                                      </p:cBhvr>
                                      <p:to>
                                        <p:strVal val="hidden"/>
                                      </p:to>
                                    </p:set>
                                  </p:childTnLst>
                                </p:cTn>
                              </p:par>
                            </p:childTnLst>
                          </p:cTn>
                        </p:par>
                        <p:par>
                          <p:cTn id="63" fill="hold">
                            <p:stCondLst>
                              <p:cond delay="750"/>
                            </p:stCondLst>
                            <p:childTnLst>
                              <p:par>
                                <p:cTn id="64" presetID="10"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500"/>
                                        <p:tgtEl>
                                          <p:spTgt spid="42"/>
                                        </p:tgtEl>
                                      </p:cBhvr>
                                    </p:animEffect>
                                  </p:childTnLst>
                                </p:cTn>
                              </p:par>
                            </p:childTnLst>
                          </p:cTn>
                        </p:par>
                        <p:par>
                          <p:cTn id="67" fill="hold">
                            <p:stCondLst>
                              <p:cond delay="1500"/>
                            </p:stCondLst>
                            <p:childTnLst>
                              <p:par>
                                <p:cTn id="68" presetID="10" presetClass="entr" presetSubtype="0" fill="hold" grpId="0"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500"/>
                                        <p:tgtEl>
                                          <p:spTgt spid="46"/>
                                        </p:tgtEl>
                                      </p:cBhvr>
                                    </p:animEffect>
                                  </p:childTnLst>
                                </p:cTn>
                              </p:par>
                            </p:childTnLst>
                          </p:cTn>
                        </p:par>
                        <p:par>
                          <p:cTn id="71" fill="hold">
                            <p:stCondLst>
                              <p:cond delay="2000"/>
                            </p:stCondLst>
                            <p:childTnLst>
                              <p:par>
                                <p:cTn id="72" presetID="10" presetClass="entr" presetSubtype="0" fill="hold" grpId="0" nodeType="afterEffect">
                                  <p:stCondLst>
                                    <p:cond delay="0"/>
                                  </p:stCondLst>
                                  <p:childTnLst>
                                    <p:set>
                                      <p:cBhvr>
                                        <p:cTn id="73" dur="1" fill="hold">
                                          <p:stCondLst>
                                            <p:cond delay="0"/>
                                          </p:stCondLst>
                                        </p:cTn>
                                        <p:tgtEl>
                                          <p:spTgt spid="60"/>
                                        </p:tgtEl>
                                        <p:attrNameLst>
                                          <p:attrName>style.visibility</p:attrName>
                                        </p:attrNameLst>
                                      </p:cBhvr>
                                      <p:to>
                                        <p:strVal val="visible"/>
                                      </p:to>
                                    </p:set>
                                    <p:animEffect transition="in" filter="fade">
                                      <p:cBhvr>
                                        <p:cTn id="74" dur="500"/>
                                        <p:tgtEl>
                                          <p:spTgt spid="60"/>
                                        </p:tgtEl>
                                      </p:cBhvr>
                                    </p:animEffect>
                                  </p:childTnLst>
                                </p:cTn>
                              </p:par>
                            </p:childTnLst>
                          </p:cTn>
                        </p:par>
                        <p:par>
                          <p:cTn id="75" fill="hold">
                            <p:stCondLst>
                              <p:cond delay="2500"/>
                            </p:stCondLst>
                            <p:childTnLst>
                              <p:par>
                                <p:cTn id="76" presetID="10" presetClass="entr" presetSubtype="0" fill="hold" grpId="0"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63" presetClass="path" presetSubtype="0" accel="50000" decel="50000" fill="hold" grpId="2" nodeType="clickEffect">
                                  <p:stCondLst>
                                    <p:cond delay="0"/>
                                  </p:stCondLst>
                                  <p:childTnLst>
                                    <p:animMotion origin="layout" path="M 0.36372 0.00185 L 0.54479 0.00185 " pathEditMode="relative" rAng="0" ptsTypes="AA">
                                      <p:cBhvr>
                                        <p:cTn id="82" dur="750" fill="hold"/>
                                        <p:tgtEl>
                                          <p:spTgt spid="55"/>
                                        </p:tgtEl>
                                        <p:attrNameLst>
                                          <p:attrName>ppt_x</p:attrName>
                                          <p:attrName>ppt_y</p:attrName>
                                        </p:attrNameLst>
                                      </p:cBhvr>
                                      <p:rCtr x="9045" y="0"/>
                                    </p:animMotion>
                                  </p:childTnLst>
                                </p:cTn>
                              </p:par>
                            </p:childTnLst>
                          </p:cTn>
                        </p:par>
                        <p:par>
                          <p:cTn id="83" fill="hold">
                            <p:stCondLst>
                              <p:cond delay="750"/>
                            </p:stCondLst>
                            <p:childTnLst>
                              <p:par>
                                <p:cTn id="84" presetID="1" presetClass="exit" presetSubtype="0" fill="hold" grpId="1" nodeType="afterEffect">
                                  <p:stCondLst>
                                    <p:cond delay="0"/>
                                  </p:stCondLst>
                                  <p:childTnLst>
                                    <p:set>
                                      <p:cBhvr>
                                        <p:cTn id="85" dur="1" fill="hold">
                                          <p:stCondLst>
                                            <p:cond delay="0"/>
                                          </p:stCondLst>
                                        </p:cTn>
                                        <p:tgtEl>
                                          <p:spTgt spid="42"/>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46"/>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60"/>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26"/>
                                        </p:tgtEl>
                                        <p:attrNameLst>
                                          <p:attrName>style.visibility</p:attrName>
                                        </p:attrNameLst>
                                      </p:cBhvr>
                                      <p:to>
                                        <p:strVal val="hidden"/>
                                      </p:to>
                                    </p:set>
                                  </p:childTnLst>
                                </p:cTn>
                              </p:par>
                            </p:childTnLst>
                          </p:cTn>
                        </p:par>
                        <p:par>
                          <p:cTn id="92" fill="hold">
                            <p:stCondLst>
                              <p:cond delay="750"/>
                            </p:stCondLst>
                            <p:childTnLst>
                              <p:par>
                                <p:cTn id="93" presetID="10" presetClass="entr" presetSubtype="0"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fade">
                                      <p:cBhvr>
                                        <p:cTn id="95" dur="500"/>
                                        <p:tgtEl>
                                          <p:spTgt spid="64"/>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fade">
                                      <p:cBhvr>
                                        <p:cTn id="98" dur="500"/>
                                        <p:tgtEl>
                                          <p:spTgt spid="49"/>
                                        </p:tgtEl>
                                      </p:cBhvr>
                                    </p:animEffect>
                                  </p:childTnLst>
                                </p:cTn>
                              </p:par>
                            </p:childTnLst>
                          </p:cTn>
                        </p:par>
                        <p:par>
                          <p:cTn id="99" fill="hold">
                            <p:stCondLst>
                              <p:cond delay="1250"/>
                            </p:stCondLst>
                            <p:childTnLst>
                              <p:par>
                                <p:cTn id="100" presetID="10" presetClass="entr" presetSubtype="0" fill="hold" grpId="0"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fade">
                                      <p:cBhvr>
                                        <p:cTn id="102" dur="500"/>
                                        <p:tgtEl>
                                          <p:spTgt spid="56"/>
                                        </p:tgtEl>
                                      </p:cBhvr>
                                    </p:animEffect>
                                  </p:childTnLst>
                                </p:cTn>
                              </p:par>
                            </p:childTnLst>
                          </p:cTn>
                        </p:par>
                        <p:par>
                          <p:cTn id="103" fill="hold">
                            <p:stCondLst>
                              <p:cond delay="1750"/>
                            </p:stCondLst>
                            <p:childTnLst>
                              <p:par>
                                <p:cTn id="104" presetID="10" presetClass="entr" presetSubtype="0" fill="hold" grpId="0" nodeType="afterEffect">
                                  <p:stCondLst>
                                    <p:cond delay="0"/>
                                  </p:stCondLst>
                                  <p:childTnLst>
                                    <p:set>
                                      <p:cBhvr>
                                        <p:cTn id="105" dur="1" fill="hold">
                                          <p:stCondLst>
                                            <p:cond delay="0"/>
                                          </p:stCondLst>
                                        </p:cTn>
                                        <p:tgtEl>
                                          <p:spTgt spid="57"/>
                                        </p:tgtEl>
                                        <p:attrNameLst>
                                          <p:attrName>style.visibility</p:attrName>
                                        </p:attrNameLst>
                                      </p:cBhvr>
                                      <p:to>
                                        <p:strVal val="visible"/>
                                      </p:to>
                                    </p:set>
                                    <p:animEffect transition="in" filter="fade">
                                      <p:cBhvr>
                                        <p:cTn id="106" dur="500"/>
                                        <p:tgtEl>
                                          <p:spTgt spid="57"/>
                                        </p:tgtEl>
                                      </p:cBhvr>
                                    </p:animEffect>
                                  </p:childTnLst>
                                </p:cTn>
                              </p:par>
                            </p:childTnLst>
                          </p:cTn>
                        </p:par>
                        <p:par>
                          <p:cTn id="107" fill="hold">
                            <p:stCondLst>
                              <p:cond delay="2250"/>
                            </p:stCondLst>
                            <p:childTnLst>
                              <p:par>
                                <p:cTn id="108" presetID="10" presetClass="entr" presetSubtype="0" fill="hold" grpId="0" nodeType="afterEffect">
                                  <p:stCondLst>
                                    <p:cond delay="0"/>
                                  </p:stCondLst>
                                  <p:childTnLst>
                                    <p:set>
                                      <p:cBhvr>
                                        <p:cTn id="109" dur="1" fill="hold">
                                          <p:stCondLst>
                                            <p:cond delay="0"/>
                                          </p:stCondLst>
                                        </p:cTn>
                                        <p:tgtEl>
                                          <p:spTgt spid="58"/>
                                        </p:tgtEl>
                                        <p:attrNameLst>
                                          <p:attrName>style.visibility</p:attrName>
                                        </p:attrNameLst>
                                      </p:cBhvr>
                                      <p:to>
                                        <p:strVal val="visible"/>
                                      </p:to>
                                    </p:set>
                                    <p:animEffect transition="in" filter="fade">
                                      <p:cBhvr>
                                        <p:cTn id="110" dur="500"/>
                                        <p:tgtEl>
                                          <p:spTgt spid="58"/>
                                        </p:tgtEl>
                                      </p:cBhvr>
                                    </p:animEffect>
                                  </p:childTnLst>
                                </p:cTn>
                              </p:par>
                            </p:childTnLst>
                          </p:cTn>
                        </p:par>
                      </p:childTnLst>
                    </p:cTn>
                  </p:par>
                  <p:par>
                    <p:cTn id="111" fill="hold">
                      <p:stCondLst>
                        <p:cond delay="indefinite"/>
                      </p:stCondLst>
                      <p:childTnLst>
                        <p:par>
                          <p:cTn id="112" fill="hold">
                            <p:stCondLst>
                              <p:cond delay="0"/>
                            </p:stCondLst>
                            <p:childTnLst>
                              <p:par>
                                <p:cTn id="113" presetID="63" presetClass="path" presetSubtype="0" accel="50000" decel="50000" fill="hold" grpId="3" nodeType="clickEffect">
                                  <p:stCondLst>
                                    <p:cond delay="0"/>
                                  </p:stCondLst>
                                  <p:childTnLst>
                                    <p:animMotion origin="layout" path="M 0.54479 0.00185 L 0.65503 0.00185 " pathEditMode="relative" rAng="0" ptsTypes="AA">
                                      <p:cBhvr>
                                        <p:cTn id="114" dur="500" fill="hold"/>
                                        <p:tgtEl>
                                          <p:spTgt spid="55"/>
                                        </p:tgtEl>
                                        <p:attrNameLst>
                                          <p:attrName>ppt_x</p:attrName>
                                          <p:attrName>ppt_y</p:attrName>
                                        </p:attrNameLst>
                                      </p:cBhvr>
                                      <p:rCtr x="5503" y="0"/>
                                    </p:animMotion>
                                  </p:childTnLst>
                                </p:cTn>
                              </p:par>
                            </p:childTnLst>
                          </p:cTn>
                        </p:par>
                        <p:par>
                          <p:cTn id="115" fill="hold">
                            <p:stCondLst>
                              <p:cond delay="500"/>
                            </p:stCondLst>
                            <p:childTnLst>
                              <p:par>
                                <p:cTn id="116" presetID="1" presetClass="exit" presetSubtype="0" fill="hold" grpId="1" nodeType="afterEffect">
                                  <p:stCondLst>
                                    <p:cond delay="0"/>
                                  </p:stCondLst>
                                  <p:childTnLst>
                                    <p:set>
                                      <p:cBhvr>
                                        <p:cTn id="117" dur="1" fill="hold">
                                          <p:stCondLst>
                                            <p:cond delay="0"/>
                                          </p:stCondLst>
                                        </p:cTn>
                                        <p:tgtEl>
                                          <p:spTgt spid="64"/>
                                        </p:tgtEl>
                                        <p:attrNameLst>
                                          <p:attrName>style.visibility</p:attrName>
                                        </p:attrNameLst>
                                      </p:cBhvr>
                                      <p:to>
                                        <p:strVal val="hidden"/>
                                      </p:to>
                                    </p:set>
                                  </p:childTnLst>
                                </p:cTn>
                              </p:par>
                              <p:par>
                                <p:cTn id="118" presetID="1" presetClass="exit" presetSubtype="0" fill="hold" grpId="1" nodeType="withEffect">
                                  <p:stCondLst>
                                    <p:cond delay="0"/>
                                  </p:stCondLst>
                                  <p:childTnLst>
                                    <p:set>
                                      <p:cBhvr>
                                        <p:cTn id="119" dur="1" fill="hold">
                                          <p:stCondLst>
                                            <p:cond delay="0"/>
                                          </p:stCondLst>
                                        </p:cTn>
                                        <p:tgtEl>
                                          <p:spTgt spid="56"/>
                                        </p:tgtEl>
                                        <p:attrNameLst>
                                          <p:attrName>style.visibility</p:attrName>
                                        </p:attrNameLst>
                                      </p:cBhvr>
                                      <p:to>
                                        <p:strVal val="hidden"/>
                                      </p:to>
                                    </p:set>
                                  </p:childTnLst>
                                </p:cTn>
                              </p:par>
                              <p:par>
                                <p:cTn id="120" presetID="1" presetClass="exit" presetSubtype="0" fill="hold" grpId="1" nodeType="withEffect">
                                  <p:stCondLst>
                                    <p:cond delay="0"/>
                                  </p:stCondLst>
                                  <p:childTnLst>
                                    <p:set>
                                      <p:cBhvr>
                                        <p:cTn id="121" dur="1" fill="hold">
                                          <p:stCondLst>
                                            <p:cond delay="0"/>
                                          </p:stCondLst>
                                        </p:cTn>
                                        <p:tgtEl>
                                          <p:spTgt spid="57"/>
                                        </p:tgtEl>
                                        <p:attrNameLst>
                                          <p:attrName>style.visibility</p:attrName>
                                        </p:attrNameLst>
                                      </p:cBhvr>
                                      <p:to>
                                        <p:strVal val="hidden"/>
                                      </p:to>
                                    </p:set>
                                  </p:childTnLst>
                                </p:cTn>
                              </p:par>
                              <p:par>
                                <p:cTn id="122" presetID="1" presetClass="exit" presetSubtype="0" fill="hold" grpId="1" nodeType="withEffect">
                                  <p:stCondLst>
                                    <p:cond delay="0"/>
                                  </p:stCondLst>
                                  <p:childTnLst>
                                    <p:set>
                                      <p:cBhvr>
                                        <p:cTn id="123" dur="1" fill="hold">
                                          <p:stCondLst>
                                            <p:cond delay="0"/>
                                          </p:stCondLst>
                                        </p:cTn>
                                        <p:tgtEl>
                                          <p:spTgt spid="58"/>
                                        </p:tgtEl>
                                        <p:attrNameLst>
                                          <p:attrName>style.visibility</p:attrName>
                                        </p:attrNameLst>
                                      </p:cBhvr>
                                      <p:to>
                                        <p:strVal val="hidden"/>
                                      </p:to>
                                    </p:set>
                                  </p:childTnLst>
                                </p:cTn>
                              </p:par>
                            </p:childTnLst>
                          </p:cTn>
                        </p:par>
                        <p:par>
                          <p:cTn id="124" fill="hold">
                            <p:stCondLst>
                              <p:cond delay="500"/>
                            </p:stCondLst>
                            <p:childTnLst>
                              <p:par>
                                <p:cTn id="125" presetID="10" presetClass="entr" presetSubtype="0" fill="hold" grpId="0" nodeType="afterEffect">
                                  <p:stCondLst>
                                    <p:cond delay="0"/>
                                  </p:stCondLst>
                                  <p:childTnLst>
                                    <p:set>
                                      <p:cBhvr>
                                        <p:cTn id="126" dur="1" fill="hold">
                                          <p:stCondLst>
                                            <p:cond delay="0"/>
                                          </p:stCondLst>
                                        </p:cTn>
                                        <p:tgtEl>
                                          <p:spTgt spid="31"/>
                                        </p:tgtEl>
                                        <p:attrNameLst>
                                          <p:attrName>style.visibility</p:attrName>
                                        </p:attrNameLst>
                                      </p:cBhvr>
                                      <p:to>
                                        <p:strVal val="visible"/>
                                      </p:to>
                                    </p:set>
                                    <p:animEffect transition="in" filter="fade">
                                      <p:cBhvr>
                                        <p:cTn id="127" dur="500"/>
                                        <p:tgtEl>
                                          <p:spTgt spid="31"/>
                                        </p:tgtEl>
                                      </p:cBhvr>
                                    </p:animEffect>
                                  </p:childTnLst>
                                </p:cTn>
                              </p:par>
                            </p:childTnLst>
                          </p:cTn>
                        </p:par>
                        <p:par>
                          <p:cTn id="128" fill="hold">
                            <p:stCondLst>
                              <p:cond delay="1000"/>
                            </p:stCondLst>
                            <p:childTnLst>
                              <p:par>
                                <p:cTn id="129" presetID="10" presetClass="entr" presetSubtype="0" fill="hold" grpId="0" nodeType="afterEffect">
                                  <p:stCondLst>
                                    <p:cond delay="0"/>
                                  </p:stCondLst>
                                  <p:childTnLst>
                                    <p:set>
                                      <p:cBhvr>
                                        <p:cTn id="130" dur="1" fill="hold">
                                          <p:stCondLst>
                                            <p:cond delay="0"/>
                                          </p:stCondLst>
                                        </p:cTn>
                                        <p:tgtEl>
                                          <p:spTgt spid="70"/>
                                        </p:tgtEl>
                                        <p:attrNameLst>
                                          <p:attrName>style.visibility</p:attrName>
                                        </p:attrNameLst>
                                      </p:cBhvr>
                                      <p:to>
                                        <p:strVal val="visible"/>
                                      </p:to>
                                    </p:set>
                                    <p:animEffect transition="in" filter="fade">
                                      <p:cBhvr>
                                        <p:cTn id="131" dur="500"/>
                                        <p:tgtEl>
                                          <p:spTgt spid="70"/>
                                        </p:tgtEl>
                                      </p:cBhvr>
                                    </p:animEffect>
                                  </p:childTnLst>
                                </p:cTn>
                              </p:par>
                            </p:childTnLst>
                          </p:cTn>
                        </p:par>
                        <p:par>
                          <p:cTn id="132" fill="hold">
                            <p:stCondLst>
                              <p:cond delay="1500"/>
                            </p:stCondLst>
                            <p:childTnLst>
                              <p:par>
                                <p:cTn id="133" presetID="10" presetClass="entr" presetSubtype="0" fill="hold" grpId="0" nodeType="afterEffect">
                                  <p:stCondLst>
                                    <p:cond delay="0"/>
                                  </p:stCondLst>
                                  <p:childTnLst>
                                    <p:set>
                                      <p:cBhvr>
                                        <p:cTn id="134" dur="1" fill="hold">
                                          <p:stCondLst>
                                            <p:cond delay="0"/>
                                          </p:stCondLst>
                                        </p:cTn>
                                        <p:tgtEl>
                                          <p:spTgt spid="32"/>
                                        </p:tgtEl>
                                        <p:attrNameLst>
                                          <p:attrName>style.visibility</p:attrName>
                                        </p:attrNameLst>
                                      </p:cBhvr>
                                      <p:to>
                                        <p:strVal val="visible"/>
                                      </p:to>
                                    </p:set>
                                    <p:animEffect transition="in" filter="fade">
                                      <p:cBhvr>
                                        <p:cTn id="135" dur="500"/>
                                        <p:tgtEl>
                                          <p:spTgt spid="32"/>
                                        </p:tgtEl>
                                      </p:cBhvr>
                                    </p:animEffect>
                                  </p:childTnLst>
                                </p:cTn>
                              </p:par>
                            </p:childTnLst>
                          </p:cTn>
                        </p:par>
                      </p:childTnLst>
                    </p:cTn>
                  </p:par>
                  <p:par>
                    <p:cTn id="136" fill="hold">
                      <p:stCondLst>
                        <p:cond delay="indefinite"/>
                      </p:stCondLst>
                      <p:childTnLst>
                        <p:par>
                          <p:cTn id="137" fill="hold">
                            <p:stCondLst>
                              <p:cond delay="0"/>
                            </p:stCondLst>
                            <p:childTnLst>
                              <p:par>
                                <p:cTn id="138" presetID="63" presetClass="path" presetSubtype="0" accel="50000" decel="50000" fill="hold" grpId="4" nodeType="clickEffect">
                                  <p:stCondLst>
                                    <p:cond delay="0"/>
                                  </p:stCondLst>
                                  <p:childTnLst>
                                    <p:animMotion origin="layout" path="M 0.65503 0.00185 L 0.8441 0.00185 " pathEditMode="relative" rAng="0" ptsTypes="AA">
                                      <p:cBhvr>
                                        <p:cTn id="139" dur="2000" fill="hold"/>
                                        <p:tgtEl>
                                          <p:spTgt spid="55"/>
                                        </p:tgtEl>
                                        <p:attrNameLst>
                                          <p:attrName>ppt_x</p:attrName>
                                          <p:attrName>ppt_y</p:attrName>
                                        </p:attrNameLst>
                                      </p:cBhvr>
                                      <p:rCtr x="94" y="0"/>
                                    </p:animMotion>
                                  </p:childTnLst>
                                </p:cTn>
                              </p:par>
                            </p:childTnLst>
                          </p:cTn>
                        </p:par>
                        <p:par>
                          <p:cTn id="140" fill="hold">
                            <p:stCondLst>
                              <p:cond delay="2000"/>
                            </p:stCondLst>
                            <p:childTnLst>
                              <p:par>
                                <p:cTn id="141" presetID="10" presetClass="exit" presetSubtype="0" fill="hold" grpId="1" nodeType="afterEffect">
                                  <p:stCondLst>
                                    <p:cond delay="0"/>
                                  </p:stCondLst>
                                  <p:childTnLst>
                                    <p:animEffect transition="out" filter="fade">
                                      <p:cBhvr>
                                        <p:cTn id="142" dur="500"/>
                                        <p:tgtEl>
                                          <p:spTgt spid="32"/>
                                        </p:tgtEl>
                                      </p:cBhvr>
                                    </p:animEffect>
                                    <p:set>
                                      <p:cBhvr>
                                        <p:cTn id="143" dur="1" fill="hold">
                                          <p:stCondLst>
                                            <p:cond delay="499"/>
                                          </p:stCondLst>
                                        </p:cTn>
                                        <p:tgtEl>
                                          <p:spTgt spid="32"/>
                                        </p:tgtEl>
                                        <p:attrNameLst>
                                          <p:attrName>style.visibility</p:attrName>
                                        </p:attrNameLst>
                                      </p:cBhvr>
                                      <p:to>
                                        <p:strVal val="hidden"/>
                                      </p:to>
                                    </p:set>
                                  </p:childTnLst>
                                </p:cTn>
                              </p:par>
                              <p:par>
                                <p:cTn id="144" presetID="10" presetClass="exit" presetSubtype="0" fill="hold" grpId="1" nodeType="withEffect">
                                  <p:stCondLst>
                                    <p:cond delay="0"/>
                                  </p:stCondLst>
                                  <p:childTnLst>
                                    <p:animEffect transition="out" filter="fade">
                                      <p:cBhvr>
                                        <p:cTn id="145" dur="500"/>
                                        <p:tgtEl>
                                          <p:spTgt spid="49"/>
                                        </p:tgtEl>
                                      </p:cBhvr>
                                    </p:animEffect>
                                    <p:set>
                                      <p:cBhvr>
                                        <p:cTn id="146" dur="1" fill="hold">
                                          <p:stCondLst>
                                            <p:cond delay="499"/>
                                          </p:stCondLst>
                                        </p:cTn>
                                        <p:tgtEl>
                                          <p:spTgt spid="49"/>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500"/>
                                        <p:tgtEl>
                                          <p:spTgt spid="31"/>
                                        </p:tgtEl>
                                      </p:cBhvr>
                                    </p:animEffect>
                                    <p:set>
                                      <p:cBhvr>
                                        <p:cTn id="149" dur="1" fill="hold">
                                          <p:stCondLst>
                                            <p:cond delay="499"/>
                                          </p:stCondLst>
                                        </p:cTn>
                                        <p:tgtEl>
                                          <p:spTgt spid="31"/>
                                        </p:tgtEl>
                                        <p:attrNameLst>
                                          <p:attrName>style.visibility</p:attrName>
                                        </p:attrNameLst>
                                      </p:cBhvr>
                                      <p:to>
                                        <p:strVal val="hidden"/>
                                      </p:to>
                                    </p:set>
                                  </p:childTnLst>
                                </p:cTn>
                              </p:par>
                              <p:par>
                                <p:cTn id="150" presetID="1" presetClass="exit" presetSubtype="0" fill="hold" grpId="1" nodeType="withEffect">
                                  <p:stCondLst>
                                    <p:cond delay="0"/>
                                  </p:stCondLst>
                                  <p:childTnLst>
                                    <p:set>
                                      <p:cBhvr>
                                        <p:cTn id="151" dur="1" fill="hold">
                                          <p:stCondLst>
                                            <p:cond delay="0"/>
                                          </p:stCondLst>
                                        </p:cTn>
                                        <p:tgtEl>
                                          <p:spTgt spid="70"/>
                                        </p:tgtEl>
                                        <p:attrNameLst>
                                          <p:attrName>style.visibility</p:attrName>
                                        </p:attrNameLst>
                                      </p:cBhvr>
                                      <p:to>
                                        <p:strVal val="hidden"/>
                                      </p:to>
                                    </p:set>
                                  </p:childTnLst>
                                </p:cTn>
                              </p:par>
                            </p:childTnLst>
                          </p:cTn>
                        </p:par>
                        <p:par>
                          <p:cTn id="152" fill="hold">
                            <p:stCondLst>
                              <p:cond delay="2500"/>
                            </p:stCondLst>
                            <p:childTnLst>
                              <p:par>
                                <p:cTn id="153" presetID="10" presetClass="entr" presetSubtype="0" fill="hold" grpId="0" nodeType="afterEffect">
                                  <p:stCondLst>
                                    <p:cond delay="0"/>
                                  </p:stCondLst>
                                  <p:childTnLst>
                                    <p:set>
                                      <p:cBhvr>
                                        <p:cTn id="154" dur="1" fill="hold">
                                          <p:stCondLst>
                                            <p:cond delay="0"/>
                                          </p:stCondLst>
                                        </p:cTn>
                                        <p:tgtEl>
                                          <p:spTgt spid="52"/>
                                        </p:tgtEl>
                                        <p:attrNameLst>
                                          <p:attrName>style.visibility</p:attrName>
                                        </p:attrNameLst>
                                      </p:cBhvr>
                                      <p:to>
                                        <p:strVal val="visible"/>
                                      </p:to>
                                    </p:set>
                                    <p:animEffect transition="in" filter="fade">
                                      <p:cBhvr>
                                        <p:cTn id="155" dur="500"/>
                                        <p:tgtEl>
                                          <p:spTgt spid="52"/>
                                        </p:tgtEl>
                                      </p:cBhvr>
                                    </p:animEffect>
                                  </p:childTnLst>
                                </p:cTn>
                              </p:par>
                            </p:childTnLst>
                          </p:cTn>
                        </p:par>
                        <p:par>
                          <p:cTn id="156" fill="hold">
                            <p:stCondLst>
                              <p:cond delay="3000"/>
                            </p:stCondLst>
                            <p:childTnLst>
                              <p:par>
                                <p:cTn id="157" presetID="10" presetClass="entr" presetSubtype="0" fill="hold" grpId="0" nodeType="afterEffect">
                                  <p:stCondLst>
                                    <p:cond delay="0"/>
                                  </p:stCondLst>
                                  <p:childTnLst>
                                    <p:set>
                                      <p:cBhvr>
                                        <p:cTn id="158" dur="1" fill="hold">
                                          <p:stCondLst>
                                            <p:cond delay="0"/>
                                          </p:stCondLst>
                                        </p:cTn>
                                        <p:tgtEl>
                                          <p:spTgt spid="54"/>
                                        </p:tgtEl>
                                        <p:attrNameLst>
                                          <p:attrName>style.visibility</p:attrName>
                                        </p:attrNameLst>
                                      </p:cBhvr>
                                      <p:to>
                                        <p:strVal val="visible"/>
                                      </p:to>
                                    </p:set>
                                    <p:animEffect transition="in" filter="fade">
                                      <p:cBhvr>
                                        <p:cTn id="159" dur="500"/>
                                        <p:tgtEl>
                                          <p:spTgt spid="54"/>
                                        </p:tgtEl>
                                      </p:cBhvr>
                                    </p:animEffect>
                                  </p:childTnLst>
                                </p:cTn>
                              </p:par>
                            </p:childTnLst>
                          </p:cTn>
                        </p:par>
                        <p:par>
                          <p:cTn id="160" fill="hold">
                            <p:stCondLst>
                              <p:cond delay="3500"/>
                            </p:stCondLst>
                            <p:childTnLst>
                              <p:par>
                                <p:cTn id="161" presetID="10" presetClass="entr" presetSubtype="0" fill="hold" grpId="0"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fade">
                                      <p:cBhvr>
                                        <p:cTn id="163" dur="500"/>
                                        <p:tgtEl>
                                          <p:spTgt spid="59"/>
                                        </p:tgtEl>
                                      </p:cBhvr>
                                    </p:animEffect>
                                  </p:childTnLst>
                                </p:cTn>
                              </p:par>
                            </p:childTnLst>
                          </p:cTn>
                        </p:par>
                        <p:par>
                          <p:cTn id="164" fill="hold">
                            <p:stCondLst>
                              <p:cond delay="4000"/>
                            </p:stCondLst>
                            <p:childTnLst>
                              <p:par>
                                <p:cTn id="165" presetID="10" presetClass="entr" presetSubtype="0" fill="hold" grpId="0" nodeType="afterEffect">
                                  <p:stCondLst>
                                    <p:cond delay="0"/>
                                  </p:stCondLst>
                                  <p:childTnLst>
                                    <p:set>
                                      <p:cBhvr>
                                        <p:cTn id="166" dur="1" fill="hold">
                                          <p:stCondLst>
                                            <p:cond delay="0"/>
                                          </p:stCondLst>
                                        </p:cTn>
                                        <p:tgtEl>
                                          <p:spTgt spid="63"/>
                                        </p:tgtEl>
                                        <p:attrNameLst>
                                          <p:attrName>style.visibility</p:attrName>
                                        </p:attrNameLst>
                                      </p:cBhvr>
                                      <p:to>
                                        <p:strVal val="visible"/>
                                      </p:to>
                                    </p:set>
                                    <p:animEffect transition="in" filter="fade">
                                      <p:cBhvr>
                                        <p:cTn id="167" dur="500"/>
                                        <p:tgtEl>
                                          <p:spTgt spid="63"/>
                                        </p:tgtEl>
                                      </p:cBhvr>
                                    </p:animEffect>
                                  </p:childTnLst>
                                </p:cTn>
                              </p:par>
                            </p:childTnLst>
                          </p:cTn>
                        </p:par>
                        <p:par>
                          <p:cTn id="168" fill="hold">
                            <p:stCondLst>
                              <p:cond delay="4500"/>
                            </p:stCondLst>
                            <p:childTnLst>
                              <p:par>
                                <p:cTn id="169" presetID="10" presetClass="entr" presetSubtype="0" fill="hold" grpId="0" nodeType="afterEffect">
                                  <p:stCondLst>
                                    <p:cond delay="0"/>
                                  </p:stCondLst>
                                  <p:childTnLst>
                                    <p:set>
                                      <p:cBhvr>
                                        <p:cTn id="170" dur="1" fill="hold">
                                          <p:stCondLst>
                                            <p:cond delay="0"/>
                                          </p:stCondLst>
                                        </p:cTn>
                                        <p:tgtEl>
                                          <p:spTgt spid="65"/>
                                        </p:tgtEl>
                                        <p:attrNameLst>
                                          <p:attrName>style.visibility</p:attrName>
                                        </p:attrNameLst>
                                      </p:cBhvr>
                                      <p:to>
                                        <p:strVal val="visible"/>
                                      </p:to>
                                    </p:set>
                                    <p:animEffect transition="in" filter="fade">
                                      <p:cBhvr>
                                        <p:cTn id="171" dur="500"/>
                                        <p:tgtEl>
                                          <p:spTgt spid="65"/>
                                        </p:tgtEl>
                                      </p:cBhvr>
                                    </p:animEffect>
                                  </p:childTnLst>
                                </p:cTn>
                              </p:par>
                            </p:childTnLst>
                          </p:cTn>
                        </p:par>
                      </p:childTnLst>
                    </p:cTn>
                  </p:par>
                  <p:par>
                    <p:cTn id="172" fill="hold">
                      <p:stCondLst>
                        <p:cond delay="indefinite"/>
                      </p:stCondLst>
                      <p:childTnLst>
                        <p:par>
                          <p:cTn id="173" fill="hold">
                            <p:stCondLst>
                              <p:cond delay="0"/>
                            </p:stCondLst>
                            <p:childTnLst>
                              <p:par>
                                <p:cTn id="174" presetID="63" presetClass="path" presetSubtype="0" accel="50000" decel="50000" fill="hold" grpId="5" nodeType="clickEffect">
                                  <p:stCondLst>
                                    <p:cond delay="0"/>
                                  </p:stCondLst>
                                  <p:childTnLst>
                                    <p:animMotion origin="layout" path="M 0.8441 0.00185 L 1.00156 0.00185 " pathEditMode="relative" rAng="0" ptsTypes="AA">
                                      <p:cBhvr>
                                        <p:cTn id="175" dur="2000" fill="hold"/>
                                        <p:tgtEl>
                                          <p:spTgt spid="55"/>
                                        </p:tgtEl>
                                        <p:attrNameLst>
                                          <p:attrName>ppt_x</p:attrName>
                                          <p:attrName>ppt_y</p:attrName>
                                        </p:attrNameLst>
                                      </p:cBhvr>
                                      <p:rCtr x="79" y="0"/>
                                    </p:animMotion>
                                  </p:childTnLst>
                                </p:cTn>
                              </p:par>
                            </p:childTnLst>
                          </p:cTn>
                        </p:par>
                        <p:par>
                          <p:cTn id="176" fill="hold">
                            <p:stCondLst>
                              <p:cond delay="2000"/>
                            </p:stCondLst>
                            <p:childTnLst>
                              <p:par>
                                <p:cTn id="177" presetID="1" presetClass="exit" presetSubtype="0" fill="hold" grpId="1" nodeType="afterEffect">
                                  <p:stCondLst>
                                    <p:cond delay="0"/>
                                  </p:stCondLst>
                                  <p:childTnLst>
                                    <p:set>
                                      <p:cBhvr>
                                        <p:cTn id="178" dur="1" fill="hold">
                                          <p:stCondLst>
                                            <p:cond delay="0"/>
                                          </p:stCondLst>
                                        </p:cTn>
                                        <p:tgtEl>
                                          <p:spTgt spid="65"/>
                                        </p:tgtEl>
                                        <p:attrNameLst>
                                          <p:attrName>style.visibility</p:attrName>
                                        </p:attrNameLst>
                                      </p:cBhvr>
                                      <p:to>
                                        <p:strVal val="hidden"/>
                                      </p:to>
                                    </p:set>
                                  </p:childTnLst>
                                </p:cTn>
                              </p:par>
                              <p:par>
                                <p:cTn id="179" presetID="1" presetClass="exit" presetSubtype="0" fill="hold" nodeType="withEffect">
                                  <p:stCondLst>
                                    <p:cond delay="0"/>
                                  </p:stCondLst>
                                  <p:childTnLst>
                                    <p:set>
                                      <p:cBhvr>
                                        <p:cTn id="180" dur="1" fill="hold">
                                          <p:stCondLst>
                                            <p:cond delay="0"/>
                                          </p:stCondLst>
                                        </p:cTn>
                                        <p:tgtEl>
                                          <p:spTgt spid="54"/>
                                        </p:tgtEl>
                                        <p:attrNameLst>
                                          <p:attrName>style.visibility</p:attrName>
                                        </p:attrNameLst>
                                      </p:cBhvr>
                                      <p:to>
                                        <p:strVal val="hidden"/>
                                      </p:to>
                                    </p:set>
                                  </p:childTnLst>
                                </p:cTn>
                              </p:par>
                              <p:par>
                                <p:cTn id="181" presetID="1" presetClass="exit" presetSubtype="0" fill="hold" nodeType="withEffect">
                                  <p:stCondLst>
                                    <p:cond delay="0"/>
                                  </p:stCondLst>
                                  <p:childTnLst>
                                    <p:set>
                                      <p:cBhvr>
                                        <p:cTn id="182" dur="1" fill="hold">
                                          <p:stCondLst>
                                            <p:cond delay="0"/>
                                          </p:stCondLst>
                                        </p:cTn>
                                        <p:tgtEl>
                                          <p:spTgt spid="52"/>
                                        </p:tgtEl>
                                        <p:attrNameLst>
                                          <p:attrName>style.visibility</p:attrName>
                                        </p:attrNameLst>
                                      </p:cBhvr>
                                      <p:to>
                                        <p:strVal val="hidden"/>
                                      </p:to>
                                    </p:set>
                                  </p:childTnLst>
                                </p:cTn>
                              </p:par>
                              <p:par>
                                <p:cTn id="183" presetID="1" presetClass="exit" presetSubtype="0" fill="hold" nodeType="withEffect">
                                  <p:stCondLst>
                                    <p:cond delay="0"/>
                                  </p:stCondLst>
                                  <p:childTnLst>
                                    <p:set>
                                      <p:cBhvr>
                                        <p:cTn id="184" dur="1" fill="hold">
                                          <p:stCondLst>
                                            <p:cond delay="0"/>
                                          </p:stCondLst>
                                        </p:cTn>
                                        <p:tgtEl>
                                          <p:spTgt spid="63"/>
                                        </p:tgtEl>
                                        <p:attrNameLst>
                                          <p:attrName>style.visibility</p:attrName>
                                        </p:attrNameLst>
                                      </p:cBhvr>
                                      <p:to>
                                        <p:strVal val="hidden"/>
                                      </p:to>
                                    </p:set>
                                  </p:childTnLst>
                                </p:cTn>
                              </p:par>
                              <p:par>
                                <p:cTn id="185" presetID="1" presetClass="exit" presetSubtype="0" fill="hold" nodeType="withEffect">
                                  <p:stCondLst>
                                    <p:cond delay="0"/>
                                  </p:stCondLst>
                                  <p:childTnLst>
                                    <p:set>
                                      <p:cBhvr>
                                        <p:cTn id="186" dur="1" fill="hold">
                                          <p:stCondLst>
                                            <p:cond delay="0"/>
                                          </p:stCondLst>
                                        </p:cTn>
                                        <p:tgtEl>
                                          <p:spTgt spid="59"/>
                                        </p:tgtEl>
                                        <p:attrNameLst>
                                          <p:attrName>style.visibility</p:attrName>
                                        </p:attrNameLst>
                                      </p:cBhvr>
                                      <p:to>
                                        <p:strVal val="hidden"/>
                                      </p:to>
                                    </p:set>
                                  </p:childTnLst>
                                </p:cTn>
                              </p:par>
                            </p:childTnLst>
                          </p:cTn>
                        </p:par>
                        <p:par>
                          <p:cTn id="187" fill="hold">
                            <p:stCondLst>
                              <p:cond delay="2000"/>
                            </p:stCondLst>
                            <p:childTnLst>
                              <p:par>
                                <p:cTn id="188" presetID="10"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500"/>
                                        <p:tgtEl>
                                          <p:spTgt spid="67"/>
                                        </p:tgtEl>
                                      </p:cBhvr>
                                    </p:animEffect>
                                  </p:childTnLst>
                                </p:cTn>
                              </p:par>
                            </p:childTnLst>
                          </p:cTn>
                        </p:par>
                        <p:par>
                          <p:cTn id="191" fill="hold">
                            <p:stCondLst>
                              <p:cond delay="2500"/>
                            </p:stCondLst>
                            <p:childTnLst>
                              <p:par>
                                <p:cTn id="192" presetID="10" presetClass="entr" presetSubtype="0" fill="hold" grpId="0" nodeType="afterEffect">
                                  <p:stCondLst>
                                    <p:cond delay="0"/>
                                  </p:stCondLst>
                                  <p:childTnLst>
                                    <p:set>
                                      <p:cBhvr>
                                        <p:cTn id="193" dur="1" fill="hold">
                                          <p:stCondLst>
                                            <p:cond delay="0"/>
                                          </p:stCondLst>
                                        </p:cTn>
                                        <p:tgtEl>
                                          <p:spTgt spid="69"/>
                                        </p:tgtEl>
                                        <p:attrNameLst>
                                          <p:attrName>style.visibility</p:attrName>
                                        </p:attrNameLst>
                                      </p:cBhvr>
                                      <p:to>
                                        <p:strVal val="visible"/>
                                      </p:to>
                                    </p:set>
                                    <p:animEffect transition="in" filter="fade">
                                      <p:cBhvr>
                                        <p:cTn id="194"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63" grpId="0" animBg="1"/>
      <p:bldP spid="59" grpId="0" animBg="1"/>
      <p:bldP spid="34" grpId="0" animBg="1"/>
      <p:bldP spid="38" grpId="0" animBg="1"/>
      <p:bldP spid="53" grpId="0" animBg="1"/>
      <p:bldP spid="41" grpId="0" animBg="1"/>
      <p:bldP spid="41" grpId="1" animBg="1"/>
      <p:bldP spid="61" grpId="0" animBg="1"/>
      <p:bldP spid="61" grpId="1" animBg="1"/>
      <p:bldP spid="62" grpId="0" animBg="1"/>
      <p:bldP spid="58" grpId="0" animBg="1"/>
      <p:bldP spid="58" grpId="1" animBg="1"/>
      <p:bldP spid="25" grpId="0" animBg="1"/>
      <p:bldP spid="27" grpId="0" animBg="1"/>
      <p:bldP spid="28" grpId="0" animBg="1"/>
      <p:bldP spid="40" grpId="0" animBg="1"/>
      <p:bldP spid="40" grpId="1" animBg="1"/>
      <p:bldP spid="42" grpId="0" animBg="1"/>
      <p:bldP spid="42" grpId="1" animBg="1"/>
      <p:bldP spid="46" grpId="0" animBg="1"/>
      <p:bldP spid="46" grpId="1" animBg="1"/>
      <p:bldP spid="26" grpId="0" animBg="1"/>
      <p:bldP spid="26" grpId="1" animBg="1"/>
      <p:bldP spid="49" grpId="0" animBg="1"/>
      <p:bldP spid="49" grpId="1" animBg="1"/>
      <p:bldP spid="64" grpId="0" animBg="1"/>
      <p:bldP spid="64" grpId="1" animBg="1"/>
      <p:bldP spid="56" grpId="0" animBg="1"/>
      <p:bldP spid="56" grpId="1" animBg="1"/>
      <p:bldP spid="29" grpId="0" animBg="1"/>
      <p:bldP spid="57" grpId="0" animBg="1"/>
      <p:bldP spid="57" grpId="1" animBg="1"/>
      <p:bldP spid="55" grpId="0" animBg="1"/>
      <p:bldP spid="55" grpId="1" animBg="1"/>
      <p:bldP spid="55" grpId="2" animBg="1"/>
      <p:bldP spid="55" grpId="3" animBg="1"/>
      <p:bldP spid="55" grpId="4" animBg="1"/>
      <p:bldP spid="55" grpId="5" animBg="1"/>
      <p:bldP spid="31" grpId="0" animBg="1"/>
      <p:bldP spid="31" grpId="1" animBg="1"/>
      <p:bldP spid="32" grpId="0" animBg="1"/>
      <p:bldP spid="32" grpId="1" animBg="1"/>
      <p:bldP spid="52" grpId="0" animBg="1"/>
      <p:bldP spid="54" grpId="0" animBg="1"/>
      <p:bldP spid="65" grpId="0" animBg="1"/>
      <p:bldP spid="65" grpId="1" animBg="1"/>
      <p:bldP spid="67" grpId="0" animBg="1"/>
      <p:bldP spid="70" grpId="0" animBg="1"/>
      <p:bldP spid="70" grpId="1" animBg="1"/>
      <p:bldP spid="60" grpId="0" animBg="1"/>
      <p:bldP spid="60"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b="1" dirty="0" smtClean="0">
                <a:latin typeface="微软雅黑" pitchFamily="34" charset="-122"/>
                <a:ea typeface="微软雅黑" pitchFamily="34" charset="-122"/>
              </a:rPr>
              <a:t>收购</a:t>
            </a:r>
            <a:endParaRPr lang="zh-CN" altLang="en-US" b="1" dirty="0">
              <a:latin typeface="微软雅黑" pitchFamily="34" charset="-122"/>
              <a:ea typeface="微软雅黑" pitchFamily="34" charset="-122"/>
            </a:endParaRPr>
          </a:p>
        </p:txBody>
      </p:sp>
      <p:sp>
        <p:nvSpPr>
          <p:cNvPr id="2" name="文本占位符 1"/>
          <p:cNvSpPr>
            <a:spLocks noGrp="1"/>
          </p:cNvSpPr>
          <p:nvPr>
            <p:ph type="body" idx="1"/>
          </p:nvPr>
        </p:nvSpPr>
        <p:spPr/>
        <p:txBody>
          <a:bodyPr/>
          <a:lstStyle/>
          <a:p>
            <a:r>
              <a:rPr lang="en-US" altLang="zh-CN" sz="2800" dirty="0" smtClean="0"/>
              <a:t>3.4.3</a:t>
            </a:r>
            <a:endParaRPr lang="zh-CN" altLang="en-US" sz="2800" dirty="0"/>
          </a:p>
        </p:txBody>
      </p:sp>
    </p:spTree>
    <p:extLst>
      <p:ext uri="{BB962C8B-B14F-4D97-AF65-F5344CB8AC3E}">
        <p14:creationId xmlns:p14="http://schemas.microsoft.com/office/powerpoint/2010/main" xmlns="" val="280836870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579438" y="260350"/>
            <a:ext cx="7232650" cy="565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ea typeface="宋体" charset="-122"/>
              </a:defRPr>
            </a:lvl1pPr>
            <a:lvl2pPr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marL="0" lvl="1" eaLnBrk="1" hangingPunct="1">
              <a:lnSpc>
                <a:spcPct val="120000"/>
              </a:lnSpc>
            </a:pPr>
            <a:r>
              <a:rPr lang="zh-CN" altLang="en-US" sz="2800" b="1" dirty="0">
                <a:solidFill>
                  <a:schemeClr val="bg1"/>
                </a:solidFill>
                <a:latin typeface="微软雅黑" pitchFamily="34" charset="-122"/>
                <a:ea typeface="微软雅黑" pitchFamily="34" charset="-122"/>
              </a:rPr>
              <a:t>公司</a:t>
            </a:r>
            <a:r>
              <a:rPr lang="zh-CN" altLang="en-US" sz="2800" b="1" dirty="0" smtClean="0">
                <a:solidFill>
                  <a:schemeClr val="bg1"/>
                </a:solidFill>
                <a:latin typeface="微软雅黑" pitchFamily="34" charset="-122"/>
                <a:ea typeface="微软雅黑" pitchFamily="34" charset="-122"/>
              </a:rPr>
              <a:t>收购</a:t>
            </a:r>
            <a:r>
              <a:rPr lang="en-US" altLang="zh-CN" sz="2800" b="1" dirty="0" smtClean="0">
                <a:solidFill>
                  <a:schemeClr val="bg1"/>
                </a:solidFill>
                <a:latin typeface="微软雅黑" pitchFamily="34" charset="-122"/>
                <a:ea typeface="微软雅黑" pitchFamily="34" charset="-122"/>
              </a:rPr>
              <a:t>-</a:t>
            </a:r>
            <a:r>
              <a:rPr lang="zh-CN" altLang="en-US" sz="2800" b="1" dirty="0" smtClean="0">
                <a:solidFill>
                  <a:schemeClr val="bg1"/>
                </a:solidFill>
                <a:latin typeface="微软雅黑" pitchFamily="34" charset="-122"/>
                <a:ea typeface="微软雅黑" pitchFamily="34" charset="-122"/>
              </a:rPr>
              <a:t>非强制收购</a:t>
            </a:r>
            <a:endParaRPr lang="zh-CN" altLang="en-US" sz="2800" b="1" dirty="0">
              <a:solidFill>
                <a:schemeClr val="bg1"/>
              </a:solidFill>
              <a:latin typeface="微软雅黑" pitchFamily="34" charset="-122"/>
              <a:ea typeface="微软雅黑" pitchFamily="34" charset="-122"/>
            </a:endParaRPr>
          </a:p>
        </p:txBody>
      </p:sp>
      <p:sp>
        <p:nvSpPr>
          <p:cNvPr id="10" name="1"/>
          <p:cNvSpPr/>
          <p:nvPr/>
        </p:nvSpPr>
        <p:spPr>
          <a:xfrm>
            <a:off x="-433289" y="3238500"/>
            <a:ext cx="1476897" cy="79216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latin typeface="微软雅黑" pitchFamily="34" charset="-122"/>
              <a:ea typeface="微软雅黑" pitchFamily="34" charset="-122"/>
            </a:endParaRPr>
          </a:p>
        </p:txBody>
      </p:sp>
      <p:sp>
        <p:nvSpPr>
          <p:cNvPr id="11" name="2"/>
          <p:cNvSpPr/>
          <p:nvPr/>
        </p:nvSpPr>
        <p:spPr>
          <a:xfrm>
            <a:off x="1691605" y="3238500"/>
            <a:ext cx="792163" cy="792163"/>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latin typeface="微软雅黑" pitchFamily="34" charset="-122"/>
              <a:ea typeface="微软雅黑" pitchFamily="34" charset="-122"/>
            </a:endParaRPr>
          </a:p>
        </p:txBody>
      </p:sp>
      <p:sp>
        <p:nvSpPr>
          <p:cNvPr id="12" name="3"/>
          <p:cNvSpPr/>
          <p:nvPr/>
        </p:nvSpPr>
        <p:spPr>
          <a:xfrm>
            <a:off x="2051719" y="3235324"/>
            <a:ext cx="3384673" cy="79534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bg1"/>
                </a:solidFill>
                <a:latin typeface="微软雅黑" pitchFamily="34" charset="-122"/>
                <a:ea typeface="微软雅黑" pitchFamily="34" charset="-122"/>
              </a:rPr>
              <a:t>申报期</a:t>
            </a:r>
            <a:endParaRPr lang="zh-CN" altLang="en-US" dirty="0">
              <a:solidFill>
                <a:schemeClr val="bg1"/>
              </a:solidFill>
              <a:latin typeface="微软雅黑" pitchFamily="34" charset="-122"/>
              <a:ea typeface="微软雅黑" pitchFamily="34" charset="-122"/>
            </a:endParaRPr>
          </a:p>
        </p:txBody>
      </p:sp>
      <p:sp>
        <p:nvSpPr>
          <p:cNvPr id="15" name="6"/>
          <p:cNvSpPr/>
          <p:nvPr/>
        </p:nvSpPr>
        <p:spPr>
          <a:xfrm>
            <a:off x="5040313" y="3235325"/>
            <a:ext cx="792162" cy="795339"/>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latin typeface="微软雅黑" pitchFamily="34" charset="-122"/>
              <a:ea typeface="微软雅黑" pitchFamily="34" charset="-122"/>
            </a:endParaRPr>
          </a:p>
        </p:txBody>
      </p:sp>
      <p:sp>
        <p:nvSpPr>
          <p:cNvPr id="16" name="7"/>
          <p:cNvSpPr/>
          <p:nvPr/>
        </p:nvSpPr>
        <p:spPr>
          <a:xfrm>
            <a:off x="5437188" y="3235324"/>
            <a:ext cx="1691058" cy="79534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latin typeface="微软雅黑" pitchFamily="34" charset="-122"/>
              <a:ea typeface="微软雅黑" pitchFamily="34" charset="-122"/>
            </a:endParaRPr>
          </a:p>
        </p:txBody>
      </p:sp>
      <p:sp>
        <p:nvSpPr>
          <p:cNvPr id="17" name="8"/>
          <p:cNvSpPr/>
          <p:nvPr/>
        </p:nvSpPr>
        <p:spPr>
          <a:xfrm>
            <a:off x="6732164" y="3235324"/>
            <a:ext cx="792163" cy="795340"/>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latin typeface="微软雅黑" pitchFamily="34" charset="-122"/>
              <a:ea typeface="微软雅黑" pitchFamily="34" charset="-122"/>
            </a:endParaRPr>
          </a:p>
        </p:txBody>
      </p:sp>
      <p:sp>
        <p:nvSpPr>
          <p:cNvPr id="18" name="9"/>
          <p:cNvSpPr/>
          <p:nvPr/>
        </p:nvSpPr>
        <p:spPr>
          <a:xfrm>
            <a:off x="7092281" y="3235324"/>
            <a:ext cx="2520280" cy="79534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latin typeface="微软雅黑" pitchFamily="34" charset="-122"/>
              <a:ea typeface="微软雅黑" pitchFamily="34" charset="-122"/>
            </a:endParaRPr>
          </a:p>
        </p:txBody>
      </p:sp>
      <p:sp>
        <p:nvSpPr>
          <p:cNvPr id="21" name="矩形标注 20"/>
          <p:cNvSpPr/>
          <p:nvPr/>
        </p:nvSpPr>
        <p:spPr>
          <a:xfrm>
            <a:off x="177800" y="2517775"/>
            <a:ext cx="2377976" cy="576263"/>
          </a:xfrm>
          <a:prstGeom prst="wedgeRectCallout">
            <a:avLst>
              <a:gd name="adj1" fmla="val -20990"/>
              <a:gd name="adj2" fmla="val 65859"/>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bg1"/>
                </a:solidFill>
                <a:latin typeface="微软雅黑" pitchFamily="34" charset="-122"/>
                <a:ea typeface="微软雅黑" pitchFamily="34" charset="-122"/>
              </a:rPr>
              <a:t>业务关键信息齐全日</a:t>
            </a:r>
            <a:endParaRPr lang="zh-CN" altLang="en-US" dirty="0">
              <a:solidFill>
                <a:schemeClr val="bg1"/>
              </a:solidFill>
              <a:latin typeface="微软雅黑" pitchFamily="34" charset="-122"/>
              <a:ea typeface="微软雅黑" pitchFamily="34" charset="-122"/>
            </a:endParaRPr>
          </a:p>
        </p:txBody>
      </p:sp>
      <p:sp>
        <p:nvSpPr>
          <p:cNvPr id="24" name="线形标注 3"/>
          <p:cNvSpPr/>
          <p:nvPr/>
        </p:nvSpPr>
        <p:spPr>
          <a:xfrm>
            <a:off x="1613228" y="4322117"/>
            <a:ext cx="6847204" cy="372765"/>
          </a:xfrm>
          <a:prstGeom prst="snip2DiagRect">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1600" dirty="0">
                <a:solidFill>
                  <a:schemeClr val="bg1"/>
                </a:solidFill>
                <a:latin typeface="微软雅黑" pitchFamily="34" charset="-122"/>
                <a:ea typeface="微软雅黑" pitchFamily="34" charset="-122"/>
              </a:rPr>
              <a:t>SZHK_TZXX</a:t>
            </a:r>
            <a:r>
              <a:rPr lang="zh-CN" altLang="en-US" sz="1600" dirty="0">
                <a:solidFill>
                  <a:schemeClr val="bg1"/>
                </a:solidFill>
                <a:latin typeface="微软雅黑" pitchFamily="34" charset="-122"/>
                <a:ea typeface="微软雅黑" pitchFamily="34" charset="-122"/>
              </a:rPr>
              <a:t>（业务通知信息），通知类别：</a:t>
            </a:r>
            <a:r>
              <a:rPr lang="en-US" altLang="zh-CN" sz="1600" dirty="0">
                <a:solidFill>
                  <a:schemeClr val="bg1"/>
                </a:solidFill>
                <a:latin typeface="微软雅黑" pitchFamily="34" charset="-122"/>
                <a:ea typeface="微软雅黑" pitchFamily="34" charset="-122"/>
              </a:rPr>
              <a:t>H07</a:t>
            </a:r>
            <a:r>
              <a:rPr lang="zh-CN" altLang="en-US" sz="1600" dirty="0">
                <a:solidFill>
                  <a:schemeClr val="bg1"/>
                </a:solidFill>
                <a:latin typeface="微软雅黑" pitchFamily="34" charset="-122"/>
                <a:ea typeface="微软雅黑" pitchFamily="34" charset="-122"/>
              </a:rPr>
              <a:t>，</a:t>
            </a:r>
            <a:r>
              <a:rPr lang="en-US" altLang="zh-CN" sz="1600" dirty="0">
                <a:solidFill>
                  <a:schemeClr val="bg1"/>
                </a:solidFill>
                <a:latin typeface="微软雅黑" pitchFamily="34" charset="-122"/>
                <a:ea typeface="微软雅黑" pitchFamily="34" charset="-122"/>
              </a:rPr>
              <a:t>H08</a:t>
            </a:r>
            <a:r>
              <a:rPr lang="zh-CN" altLang="en-US" sz="1600" dirty="0">
                <a:solidFill>
                  <a:schemeClr val="bg1"/>
                </a:solidFill>
                <a:latin typeface="微软雅黑" pitchFamily="34" charset="-122"/>
                <a:ea typeface="微软雅黑" pitchFamily="34" charset="-122"/>
              </a:rPr>
              <a:t>，</a:t>
            </a:r>
            <a:r>
              <a:rPr lang="en-US" altLang="zh-CN" sz="1600" dirty="0">
                <a:solidFill>
                  <a:schemeClr val="bg1"/>
                </a:solidFill>
                <a:latin typeface="微软雅黑" pitchFamily="34" charset="-122"/>
                <a:ea typeface="微软雅黑" pitchFamily="34" charset="-122"/>
              </a:rPr>
              <a:t>H09</a:t>
            </a:r>
            <a:endParaRPr lang="zh-CN" altLang="en-US" sz="1600" dirty="0">
              <a:solidFill>
                <a:schemeClr val="bg1"/>
              </a:solidFill>
              <a:latin typeface="微软雅黑" pitchFamily="34" charset="-122"/>
              <a:ea typeface="微软雅黑" pitchFamily="34" charset="-122"/>
            </a:endParaRPr>
          </a:p>
        </p:txBody>
      </p:sp>
      <p:sp>
        <p:nvSpPr>
          <p:cNvPr id="27" name="矩形标注 26"/>
          <p:cNvSpPr/>
          <p:nvPr/>
        </p:nvSpPr>
        <p:spPr>
          <a:xfrm>
            <a:off x="899592" y="4216400"/>
            <a:ext cx="1440160" cy="584200"/>
          </a:xfrm>
          <a:prstGeom prst="wedgeRectCallout">
            <a:avLst>
              <a:gd name="adj1" fmla="val 20859"/>
              <a:gd name="adj2" fmla="val -72121"/>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bg1"/>
                </a:solidFill>
                <a:latin typeface="微软雅黑" pitchFamily="34" charset="-122"/>
                <a:ea typeface="微软雅黑" pitchFamily="34" charset="-122"/>
              </a:rPr>
              <a:t>申报起始日</a:t>
            </a:r>
            <a:endParaRPr lang="zh-CN" altLang="en-US" dirty="0">
              <a:solidFill>
                <a:schemeClr val="bg1"/>
              </a:solidFill>
              <a:latin typeface="微软雅黑" pitchFamily="34" charset="-122"/>
              <a:ea typeface="微软雅黑" pitchFamily="34" charset="-122"/>
            </a:endParaRPr>
          </a:p>
        </p:txBody>
      </p:sp>
      <p:sp>
        <p:nvSpPr>
          <p:cNvPr id="31" name="矩形标注 30"/>
          <p:cNvSpPr/>
          <p:nvPr/>
        </p:nvSpPr>
        <p:spPr>
          <a:xfrm>
            <a:off x="4277301" y="4216400"/>
            <a:ext cx="1440160" cy="584200"/>
          </a:xfrm>
          <a:prstGeom prst="wedgeRectCallout">
            <a:avLst>
              <a:gd name="adj1" fmla="val 20859"/>
              <a:gd name="adj2" fmla="val -72121"/>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bg1"/>
                </a:solidFill>
                <a:latin typeface="微软雅黑" pitchFamily="34" charset="-122"/>
                <a:ea typeface="微软雅黑" pitchFamily="34" charset="-122"/>
              </a:rPr>
              <a:t>申报截止日</a:t>
            </a:r>
            <a:endParaRPr lang="zh-CN" altLang="en-US" dirty="0">
              <a:solidFill>
                <a:schemeClr val="bg1"/>
              </a:solidFill>
              <a:latin typeface="微软雅黑" pitchFamily="34" charset="-122"/>
              <a:ea typeface="微软雅黑" pitchFamily="34" charset="-122"/>
            </a:endParaRPr>
          </a:p>
        </p:txBody>
      </p:sp>
      <p:sp>
        <p:nvSpPr>
          <p:cNvPr id="32" name="线形标注 3"/>
          <p:cNvSpPr/>
          <p:nvPr/>
        </p:nvSpPr>
        <p:spPr>
          <a:xfrm>
            <a:off x="1619672" y="1246825"/>
            <a:ext cx="6986696" cy="372765"/>
          </a:xfrm>
          <a:prstGeom prst="snip2DiagRect">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1600" dirty="0">
                <a:solidFill>
                  <a:schemeClr val="bg1"/>
                </a:solidFill>
                <a:latin typeface="微软雅黑" pitchFamily="34" charset="-122"/>
                <a:ea typeface="微软雅黑" pitchFamily="34" charset="-122"/>
              </a:rPr>
              <a:t>SZHK_YWHB</a:t>
            </a:r>
            <a:r>
              <a:rPr lang="zh-CN" altLang="en-US" sz="1600" dirty="0">
                <a:solidFill>
                  <a:schemeClr val="bg1"/>
                </a:solidFill>
                <a:latin typeface="微软雅黑" pitchFamily="34" charset="-122"/>
                <a:ea typeface="微软雅黑" pitchFamily="34" charset="-122"/>
              </a:rPr>
              <a:t>（保管</a:t>
            </a:r>
            <a:r>
              <a:rPr lang="en-US" altLang="zh-CN" sz="1600" dirty="0">
                <a:solidFill>
                  <a:schemeClr val="bg1"/>
                </a:solidFill>
                <a:latin typeface="微软雅黑" pitchFamily="34" charset="-122"/>
                <a:ea typeface="微软雅黑" pitchFamily="34" charset="-122"/>
              </a:rPr>
              <a:t>/</a:t>
            </a:r>
            <a:r>
              <a:rPr lang="zh-CN" altLang="en-US" sz="1600" dirty="0">
                <a:solidFill>
                  <a:schemeClr val="bg1"/>
                </a:solidFill>
                <a:latin typeface="微软雅黑" pitchFamily="34" charset="-122"/>
                <a:ea typeface="微软雅黑" pitchFamily="34" charset="-122"/>
              </a:rPr>
              <a:t>解除保管申报的回报），业务类别：</a:t>
            </a:r>
            <a:r>
              <a:rPr lang="en-US" altLang="zh-CN" sz="1600" dirty="0">
                <a:solidFill>
                  <a:schemeClr val="bg1"/>
                </a:solidFill>
                <a:latin typeface="微软雅黑" pitchFamily="34" charset="-122"/>
                <a:ea typeface="微软雅黑" pitchFamily="34" charset="-122"/>
              </a:rPr>
              <a:t>SGBG</a:t>
            </a:r>
            <a:endParaRPr lang="zh-CN" altLang="en-US" sz="1600" dirty="0">
              <a:solidFill>
                <a:schemeClr val="bg1"/>
              </a:solidFill>
              <a:latin typeface="微软雅黑" pitchFamily="34" charset="-122"/>
              <a:ea typeface="微软雅黑" pitchFamily="34" charset="-122"/>
            </a:endParaRPr>
          </a:p>
        </p:txBody>
      </p:sp>
      <p:sp>
        <p:nvSpPr>
          <p:cNvPr id="33" name="线形标注 3"/>
          <p:cNvSpPr/>
          <p:nvPr/>
        </p:nvSpPr>
        <p:spPr>
          <a:xfrm>
            <a:off x="1619672" y="1887190"/>
            <a:ext cx="6999200" cy="372765"/>
          </a:xfrm>
          <a:prstGeom prst="snip2DiagRect">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1600" dirty="0" smtClean="0">
                <a:solidFill>
                  <a:schemeClr val="bg1"/>
                </a:solidFill>
                <a:latin typeface="微软雅黑" pitchFamily="34" charset="-122"/>
                <a:ea typeface="微软雅黑" pitchFamily="34" charset="-122"/>
              </a:rPr>
              <a:t>SZHK_SJSJG</a:t>
            </a:r>
            <a:r>
              <a:rPr lang="zh-CN" altLang="en-US" sz="1600" dirty="0" smtClean="0">
                <a:solidFill>
                  <a:schemeClr val="bg1"/>
                </a:solidFill>
                <a:latin typeface="微软雅黑" pitchFamily="34" charset="-122"/>
                <a:ea typeface="微软雅黑" pitchFamily="34" charset="-122"/>
              </a:rPr>
              <a:t>（该日申报的保管冻结与解冻结果），业务类别：</a:t>
            </a:r>
            <a:r>
              <a:rPr lang="en-US" altLang="zh-CN" sz="1600" dirty="0" smtClean="0">
                <a:solidFill>
                  <a:schemeClr val="bg1"/>
                </a:solidFill>
                <a:latin typeface="微软雅黑" pitchFamily="34" charset="-122"/>
                <a:ea typeface="微软雅黑" pitchFamily="34" charset="-122"/>
              </a:rPr>
              <a:t>SGDJ/SGJD</a:t>
            </a:r>
            <a:endParaRPr lang="zh-CN" altLang="en-US" sz="1600" dirty="0">
              <a:solidFill>
                <a:schemeClr val="bg1"/>
              </a:solidFill>
              <a:latin typeface="微软雅黑" pitchFamily="34" charset="-122"/>
              <a:ea typeface="微软雅黑" pitchFamily="34" charset="-122"/>
            </a:endParaRPr>
          </a:p>
        </p:txBody>
      </p:sp>
      <p:sp>
        <p:nvSpPr>
          <p:cNvPr id="35" name="线形标注 3"/>
          <p:cNvSpPr/>
          <p:nvPr/>
        </p:nvSpPr>
        <p:spPr>
          <a:xfrm>
            <a:off x="1619672" y="2489200"/>
            <a:ext cx="6999200" cy="579438"/>
          </a:xfrm>
          <a:prstGeom prst="snip2DiagRect">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1600" dirty="0" smtClean="0">
                <a:solidFill>
                  <a:schemeClr val="bg1"/>
                </a:solidFill>
                <a:latin typeface="微软雅黑" pitchFamily="34" charset="-122"/>
                <a:ea typeface="微软雅黑" pitchFamily="34" charset="-122"/>
              </a:rPr>
              <a:t>SZHK_QTSL</a:t>
            </a:r>
            <a:r>
              <a:rPr lang="zh-CN" altLang="en-US" sz="1600" dirty="0" smtClean="0">
                <a:solidFill>
                  <a:schemeClr val="bg1"/>
                </a:solidFill>
                <a:latin typeface="微软雅黑" pitchFamily="34" charset="-122"/>
                <a:ea typeface="微软雅黑" pitchFamily="34" charset="-122"/>
              </a:rPr>
              <a:t>（截至目前的申报累计情况，截至目前的保管冻结情况），辅助代码：</a:t>
            </a:r>
            <a:r>
              <a:rPr lang="en-US" altLang="zh-CN" sz="1600" dirty="0" smtClean="0">
                <a:solidFill>
                  <a:schemeClr val="bg1"/>
                </a:solidFill>
                <a:latin typeface="微软雅黑" pitchFamily="34" charset="-122"/>
                <a:ea typeface="微软雅黑" pitchFamily="34" charset="-122"/>
              </a:rPr>
              <a:t>SGBG</a:t>
            </a:r>
            <a:r>
              <a:rPr lang="zh-CN" altLang="en-US" sz="1600" dirty="0" smtClean="0">
                <a:solidFill>
                  <a:schemeClr val="bg1"/>
                </a:solidFill>
                <a:latin typeface="微软雅黑" pitchFamily="34" charset="-122"/>
                <a:ea typeface="微软雅黑" pitchFamily="34" charset="-122"/>
              </a:rPr>
              <a:t>，</a:t>
            </a:r>
            <a:r>
              <a:rPr lang="en-US" altLang="zh-CN" sz="1600" dirty="0" smtClean="0">
                <a:solidFill>
                  <a:schemeClr val="bg1"/>
                </a:solidFill>
                <a:latin typeface="微软雅黑" pitchFamily="34" charset="-122"/>
                <a:ea typeface="微软雅黑" pitchFamily="34" charset="-122"/>
              </a:rPr>
              <a:t>SGDJ</a:t>
            </a:r>
            <a:endParaRPr lang="zh-CN" altLang="en-US" sz="1600" dirty="0">
              <a:solidFill>
                <a:schemeClr val="bg1"/>
              </a:solidFill>
              <a:latin typeface="微软雅黑" pitchFamily="34" charset="-122"/>
              <a:ea typeface="微软雅黑" pitchFamily="34" charset="-122"/>
            </a:endParaRPr>
          </a:p>
        </p:txBody>
      </p:sp>
      <p:sp>
        <p:nvSpPr>
          <p:cNvPr id="26" name="矩形标注 25"/>
          <p:cNvSpPr/>
          <p:nvPr/>
        </p:nvSpPr>
        <p:spPr>
          <a:xfrm>
            <a:off x="6199218" y="2489200"/>
            <a:ext cx="2305050" cy="579438"/>
          </a:xfrm>
          <a:prstGeom prst="wedgeRectCallout">
            <a:avLst>
              <a:gd name="adj1" fmla="val -20407"/>
              <a:gd name="adj2" fmla="val 67590"/>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bg1"/>
                </a:solidFill>
                <a:latin typeface="微软雅黑" pitchFamily="34" charset="-122"/>
                <a:ea typeface="微软雅黑" pitchFamily="34" charset="-122"/>
              </a:rPr>
              <a:t>股份注销日</a:t>
            </a:r>
            <a:endParaRPr lang="zh-CN" altLang="en-US" dirty="0">
              <a:solidFill>
                <a:schemeClr val="bg1"/>
              </a:solidFill>
              <a:latin typeface="微软雅黑" pitchFamily="34" charset="-122"/>
              <a:ea typeface="微软雅黑" pitchFamily="34" charset="-122"/>
            </a:endParaRPr>
          </a:p>
        </p:txBody>
      </p:sp>
      <p:sp>
        <p:nvSpPr>
          <p:cNvPr id="36" name="线形标注 3"/>
          <p:cNvSpPr/>
          <p:nvPr/>
        </p:nvSpPr>
        <p:spPr>
          <a:xfrm>
            <a:off x="1614659" y="4510881"/>
            <a:ext cx="6999200" cy="545307"/>
          </a:xfrm>
          <a:prstGeom prst="snip2Diag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1600" dirty="0" smtClean="0">
                <a:solidFill>
                  <a:schemeClr val="bg1"/>
                </a:solidFill>
                <a:latin typeface="微软雅黑" pitchFamily="34" charset="-122"/>
                <a:ea typeface="微软雅黑" pitchFamily="34" charset="-122"/>
              </a:rPr>
              <a:t>SZHK_SJSJG</a:t>
            </a:r>
            <a:r>
              <a:rPr lang="zh-CN" altLang="en-US" sz="1600" dirty="0" smtClean="0">
                <a:solidFill>
                  <a:schemeClr val="bg1"/>
                </a:solidFill>
                <a:latin typeface="微软雅黑" pitchFamily="34" charset="-122"/>
                <a:ea typeface="微软雅黑" pitchFamily="34" charset="-122"/>
              </a:rPr>
              <a:t>（保管股份解冻，保管股份注销，收购权登记），业务类别：</a:t>
            </a:r>
            <a:r>
              <a:rPr lang="en-US" altLang="zh-CN" sz="1600" dirty="0" smtClean="0">
                <a:solidFill>
                  <a:schemeClr val="bg1"/>
                </a:solidFill>
                <a:latin typeface="微软雅黑" pitchFamily="34" charset="-122"/>
                <a:ea typeface="微软雅黑" pitchFamily="34" charset="-122"/>
              </a:rPr>
              <a:t>SGJD</a:t>
            </a:r>
            <a:r>
              <a:rPr lang="zh-CN" altLang="en-US" sz="1600" dirty="0" smtClean="0">
                <a:solidFill>
                  <a:schemeClr val="bg1"/>
                </a:solidFill>
                <a:latin typeface="微软雅黑" pitchFamily="34" charset="-122"/>
                <a:ea typeface="微软雅黑" pitchFamily="34" charset="-122"/>
              </a:rPr>
              <a:t>，</a:t>
            </a:r>
            <a:r>
              <a:rPr lang="en-US" altLang="zh-CN" sz="1600" dirty="0" smtClean="0">
                <a:solidFill>
                  <a:schemeClr val="bg1"/>
                </a:solidFill>
                <a:latin typeface="微软雅黑" pitchFamily="34" charset="-122"/>
                <a:ea typeface="微软雅黑" pitchFamily="34" charset="-122"/>
              </a:rPr>
              <a:t>SGZX</a:t>
            </a:r>
            <a:r>
              <a:rPr lang="zh-CN" altLang="en-US" sz="1600" dirty="0" smtClean="0">
                <a:solidFill>
                  <a:schemeClr val="bg1"/>
                </a:solidFill>
                <a:latin typeface="微软雅黑" pitchFamily="34" charset="-122"/>
                <a:ea typeface="微软雅黑" pitchFamily="34" charset="-122"/>
              </a:rPr>
              <a:t>，</a:t>
            </a:r>
            <a:r>
              <a:rPr lang="en-US" altLang="zh-CN" sz="1600" dirty="0" smtClean="0">
                <a:solidFill>
                  <a:schemeClr val="bg1"/>
                </a:solidFill>
                <a:latin typeface="微软雅黑" pitchFamily="34" charset="-122"/>
                <a:ea typeface="微软雅黑" pitchFamily="34" charset="-122"/>
              </a:rPr>
              <a:t>TGDJ</a:t>
            </a:r>
            <a:endParaRPr lang="zh-CN" altLang="en-US" sz="1600" dirty="0">
              <a:solidFill>
                <a:schemeClr val="bg1"/>
              </a:solidFill>
              <a:latin typeface="微软雅黑" pitchFamily="34" charset="-122"/>
              <a:ea typeface="微软雅黑" pitchFamily="34" charset="-122"/>
            </a:endParaRPr>
          </a:p>
        </p:txBody>
      </p:sp>
      <p:sp>
        <p:nvSpPr>
          <p:cNvPr id="28" name="2"/>
          <p:cNvSpPr/>
          <p:nvPr/>
        </p:nvSpPr>
        <p:spPr>
          <a:xfrm>
            <a:off x="655308" y="3238500"/>
            <a:ext cx="792163" cy="792163"/>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latin typeface="微软雅黑" pitchFamily="34" charset="-122"/>
              <a:ea typeface="微软雅黑" pitchFamily="34" charset="-122"/>
            </a:endParaRPr>
          </a:p>
        </p:txBody>
      </p:sp>
      <p:sp>
        <p:nvSpPr>
          <p:cNvPr id="29" name="1"/>
          <p:cNvSpPr/>
          <p:nvPr/>
        </p:nvSpPr>
        <p:spPr>
          <a:xfrm>
            <a:off x="1051389" y="3235324"/>
            <a:ext cx="1053847" cy="79533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latin typeface="微软雅黑" pitchFamily="34" charset="-122"/>
              <a:ea typeface="微软雅黑" pitchFamily="34" charset="-122"/>
            </a:endParaRPr>
          </a:p>
        </p:txBody>
      </p:sp>
      <p:sp>
        <p:nvSpPr>
          <p:cNvPr id="22" name="燕尾形 21"/>
          <p:cNvSpPr/>
          <p:nvPr/>
        </p:nvSpPr>
        <p:spPr>
          <a:xfrm>
            <a:off x="-973138" y="3235326"/>
            <a:ext cx="836613" cy="795338"/>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微软雅黑" pitchFamily="34" charset="-122"/>
              <a:ea typeface="微软雅黑" pitchFamily="34" charset="-122"/>
            </a:endParaRPr>
          </a:p>
        </p:txBody>
      </p:sp>
      <p:sp>
        <p:nvSpPr>
          <p:cNvPr id="30" name="线形标注 3"/>
          <p:cNvSpPr/>
          <p:nvPr/>
        </p:nvSpPr>
        <p:spPr>
          <a:xfrm>
            <a:off x="1613228" y="5056188"/>
            <a:ext cx="6847204" cy="623753"/>
          </a:xfrm>
          <a:prstGeom prst="snip2DiagRect">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1600" dirty="0">
                <a:solidFill>
                  <a:schemeClr val="bg1"/>
                </a:solidFill>
                <a:latin typeface="微软雅黑" pitchFamily="34" charset="-122"/>
                <a:ea typeface="微软雅黑" pitchFamily="34" charset="-122"/>
              </a:rPr>
              <a:t>上海：新增、变更、删除时发布</a:t>
            </a:r>
            <a:endParaRPr lang="en-US" altLang="zh-CN" sz="1600" dirty="0">
              <a:solidFill>
                <a:schemeClr val="bg1"/>
              </a:solidFill>
              <a:latin typeface="微软雅黑" pitchFamily="34" charset="-122"/>
              <a:ea typeface="微软雅黑" pitchFamily="34" charset="-122"/>
            </a:endParaRPr>
          </a:p>
          <a:p>
            <a:r>
              <a:rPr lang="zh-CN" altLang="en-US" sz="1600" dirty="0">
                <a:solidFill>
                  <a:schemeClr val="bg1"/>
                </a:solidFill>
                <a:latin typeface="微软雅黑" pitchFamily="34" charset="-122"/>
                <a:ea typeface="微软雅黑" pitchFamily="34" charset="-122"/>
              </a:rPr>
              <a:t>深圳：从业务关键信息齐全之日起，直至业务完成或取消，每日全量发布</a:t>
            </a:r>
          </a:p>
        </p:txBody>
      </p:sp>
      <p:sp>
        <p:nvSpPr>
          <p:cNvPr id="37" name="线形标注 3"/>
          <p:cNvSpPr/>
          <p:nvPr/>
        </p:nvSpPr>
        <p:spPr>
          <a:xfrm>
            <a:off x="1613228" y="5158953"/>
            <a:ext cx="6999200" cy="358279"/>
          </a:xfrm>
          <a:prstGeom prst="snip2Diag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1600" dirty="0" smtClean="0">
                <a:solidFill>
                  <a:schemeClr val="bg1"/>
                </a:solidFill>
                <a:latin typeface="微软雅黑" pitchFamily="34" charset="-122"/>
                <a:ea typeface="微软雅黑" pitchFamily="34" charset="-122"/>
              </a:rPr>
              <a:t>SZHK_SJSDZ</a:t>
            </a:r>
            <a:r>
              <a:rPr lang="zh-CN" altLang="en-US" sz="1600" dirty="0" smtClean="0">
                <a:solidFill>
                  <a:schemeClr val="bg1"/>
                </a:solidFill>
                <a:latin typeface="微软雅黑" pitchFamily="34" charset="-122"/>
                <a:ea typeface="微软雅黑" pitchFamily="34" charset="-122"/>
              </a:rPr>
              <a:t>（收购权</a:t>
            </a:r>
            <a:r>
              <a:rPr lang="zh-CN" altLang="en-US" sz="1600" dirty="0">
                <a:solidFill>
                  <a:schemeClr val="bg1"/>
                </a:solidFill>
                <a:latin typeface="微软雅黑" pitchFamily="34" charset="-122"/>
                <a:ea typeface="微软雅黑" pitchFamily="34" charset="-122"/>
              </a:rPr>
              <a:t>对账</a:t>
            </a:r>
            <a:r>
              <a:rPr lang="zh-CN" altLang="en-US" sz="1600" dirty="0" smtClean="0">
                <a:solidFill>
                  <a:schemeClr val="bg1"/>
                </a:solidFill>
                <a:latin typeface="微软雅黑" pitchFamily="34" charset="-122"/>
                <a:ea typeface="微软雅黑" pitchFamily="34" charset="-122"/>
              </a:rPr>
              <a:t>信息），权益类别：</a:t>
            </a:r>
            <a:r>
              <a:rPr lang="en-US" altLang="zh-CN" sz="1600" dirty="0" smtClean="0">
                <a:solidFill>
                  <a:schemeClr val="bg1"/>
                </a:solidFill>
                <a:latin typeface="微软雅黑" pitchFamily="34" charset="-122"/>
                <a:ea typeface="微软雅黑" pitchFamily="34" charset="-122"/>
              </a:rPr>
              <a:t>SG</a:t>
            </a:r>
            <a:endParaRPr lang="zh-CN" altLang="en-US" sz="16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xmlns="" val="75983383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250"/>
                                        <p:tgtEl>
                                          <p:spTgt spid="28"/>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250"/>
                                        <p:tgtEl>
                                          <p:spTgt spid="29"/>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50"/>
                                        <p:tgtEl>
                                          <p:spTgt spid="11"/>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50"/>
                                        <p:tgtEl>
                                          <p:spTgt spid="12"/>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50"/>
                                        <p:tgtEl>
                                          <p:spTgt spid="15"/>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50"/>
                                        <p:tgtEl>
                                          <p:spTgt spid="16"/>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250"/>
                                        <p:tgtEl>
                                          <p:spTgt spid="17"/>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25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63" presetClass="path" presetSubtype="0" accel="50000" decel="50000" fill="hold" grpId="0" nodeType="clickEffect">
                                  <p:stCondLst>
                                    <p:cond delay="0"/>
                                  </p:stCondLst>
                                  <p:childTnLst>
                                    <p:animMotion origin="layout" path="M -0.00642 3.7037E-7 L 0.18403 0.00185 " pathEditMode="relative" rAng="0" ptsTypes="AA">
                                      <p:cBhvr>
                                        <p:cTn id="43" dur="750" fill="hold"/>
                                        <p:tgtEl>
                                          <p:spTgt spid="22"/>
                                        </p:tgtEl>
                                        <p:attrNameLst>
                                          <p:attrName>ppt_x</p:attrName>
                                          <p:attrName>ppt_y</p:attrName>
                                        </p:attrNameLst>
                                      </p:cBhvr>
                                      <p:rCtr x="9514" y="93"/>
                                    </p:animMotion>
                                  </p:childTnLst>
                                </p:cTn>
                              </p:par>
                            </p:childTnLst>
                          </p:cTn>
                        </p:par>
                        <p:par>
                          <p:cTn id="44" fill="hold">
                            <p:stCondLst>
                              <p:cond delay="750"/>
                            </p:stCondLst>
                            <p:childTnLst>
                              <p:par>
                                <p:cTn id="45" presetID="10"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par>
                          <p:cTn id="48" fill="hold">
                            <p:stCondLst>
                              <p:cond delay="1250"/>
                            </p:stCondLst>
                            <p:childTnLst>
                              <p:par>
                                <p:cTn id="49" presetID="10" presetClass="entr" presetSubtype="0"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childTnLst>
                          </p:cTn>
                        </p:par>
                        <p:par>
                          <p:cTn id="52" fill="hold">
                            <p:stCondLst>
                              <p:cond delay="1750"/>
                            </p:stCondLst>
                            <p:childTnLst>
                              <p:par>
                                <p:cTn id="53" presetID="10"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63" presetClass="path" presetSubtype="0" accel="50000" decel="50000" fill="hold" grpId="1" nodeType="clickEffect">
                                  <p:stCondLst>
                                    <p:cond delay="0"/>
                                  </p:stCondLst>
                                  <p:childTnLst>
                                    <p:animMotion origin="layout" path="M 0.18403 0.00185 L 0.37951 0.00185 " pathEditMode="relative" rAng="0" ptsTypes="AA">
                                      <p:cBhvr>
                                        <p:cTn id="59" dur="750" fill="hold"/>
                                        <p:tgtEl>
                                          <p:spTgt spid="22"/>
                                        </p:tgtEl>
                                        <p:attrNameLst>
                                          <p:attrName>ppt_x</p:attrName>
                                          <p:attrName>ppt_y</p:attrName>
                                        </p:attrNameLst>
                                      </p:cBhvr>
                                      <p:rCtr x="9774" y="0"/>
                                    </p:animMotion>
                                  </p:childTnLst>
                                </p:cTn>
                              </p:par>
                            </p:childTnLst>
                          </p:cTn>
                        </p:par>
                        <p:par>
                          <p:cTn id="60" fill="hold">
                            <p:stCondLst>
                              <p:cond delay="750"/>
                            </p:stCondLst>
                            <p:childTnLst>
                              <p:par>
                                <p:cTn id="61" presetID="1" presetClass="exit" presetSubtype="0" fill="hold" grpId="1" nodeType="afterEffect">
                                  <p:stCondLst>
                                    <p:cond delay="0"/>
                                  </p:stCondLst>
                                  <p:childTnLst>
                                    <p:set>
                                      <p:cBhvr>
                                        <p:cTn id="62" dur="1" fill="hold">
                                          <p:stCondLst>
                                            <p:cond delay="0"/>
                                          </p:stCondLst>
                                        </p:cTn>
                                        <p:tgtEl>
                                          <p:spTgt spid="21"/>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24"/>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30"/>
                                        </p:tgtEl>
                                        <p:attrNameLst>
                                          <p:attrName>style.visibility</p:attrName>
                                        </p:attrNameLst>
                                      </p:cBhvr>
                                      <p:to>
                                        <p:strVal val="hidden"/>
                                      </p:to>
                                    </p:set>
                                  </p:childTnLst>
                                </p:cTn>
                              </p:par>
                            </p:childTnLst>
                          </p:cTn>
                        </p:par>
                        <p:par>
                          <p:cTn id="67" fill="hold">
                            <p:stCondLst>
                              <p:cond delay="750"/>
                            </p:stCondLst>
                            <p:childTnLst>
                              <p:par>
                                <p:cTn id="68" presetID="10"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childTnLst>
                                </p:cTn>
                              </p:par>
                            </p:childTnLst>
                          </p:cTn>
                        </p:par>
                        <p:par>
                          <p:cTn id="74" fill="hold">
                            <p:stCondLst>
                              <p:cond delay="1250"/>
                            </p:stCondLst>
                            <p:childTnLst>
                              <p:par>
                                <p:cTn id="75" presetID="10"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500"/>
                                        <p:tgtEl>
                                          <p:spTgt spid="32"/>
                                        </p:tgtEl>
                                      </p:cBhvr>
                                    </p:animEffect>
                                  </p:childTnLst>
                                </p:cTn>
                              </p:par>
                            </p:childTnLst>
                          </p:cTn>
                        </p:par>
                        <p:par>
                          <p:cTn id="78" fill="hold">
                            <p:stCondLst>
                              <p:cond delay="1750"/>
                            </p:stCondLst>
                            <p:childTnLst>
                              <p:par>
                                <p:cTn id="79" presetID="10"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500"/>
                                        <p:tgtEl>
                                          <p:spTgt spid="33"/>
                                        </p:tgtEl>
                                      </p:cBhvr>
                                    </p:animEffect>
                                  </p:childTnLst>
                                </p:cTn>
                              </p:par>
                            </p:childTnLst>
                          </p:cTn>
                        </p:par>
                        <p:par>
                          <p:cTn id="82" fill="hold">
                            <p:stCondLst>
                              <p:cond delay="2250"/>
                            </p:stCondLst>
                            <p:childTnLst>
                              <p:par>
                                <p:cTn id="83" presetID="10" presetClass="entr" presetSubtype="0" fill="hold" grpId="0" nodeType="after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500"/>
                                        <p:tgtEl>
                                          <p:spTgt spid="35"/>
                                        </p:tgtEl>
                                      </p:cBhvr>
                                    </p:animEffect>
                                  </p:childTnLst>
                                </p:cTn>
                              </p:par>
                            </p:childTnLst>
                          </p:cTn>
                        </p:par>
                      </p:childTnLst>
                    </p:cTn>
                  </p:par>
                  <p:par>
                    <p:cTn id="86" fill="hold">
                      <p:stCondLst>
                        <p:cond delay="indefinite"/>
                      </p:stCondLst>
                      <p:childTnLst>
                        <p:par>
                          <p:cTn id="87" fill="hold">
                            <p:stCondLst>
                              <p:cond delay="0"/>
                            </p:stCondLst>
                            <p:childTnLst>
                              <p:par>
                                <p:cTn id="88" presetID="63" presetClass="path" presetSubtype="0" accel="50000" decel="50000" fill="hold" grpId="2" nodeType="clickEffect">
                                  <p:stCondLst>
                                    <p:cond delay="0"/>
                                  </p:stCondLst>
                                  <p:childTnLst>
                                    <p:animMotion origin="layout" path="M 0.39514 0.00185 L 0.85191 0.00185 " pathEditMode="relative" rAng="0" ptsTypes="AA">
                                      <p:cBhvr>
                                        <p:cTn id="89" dur="750" fill="hold"/>
                                        <p:tgtEl>
                                          <p:spTgt spid="22"/>
                                        </p:tgtEl>
                                        <p:attrNameLst>
                                          <p:attrName>ppt_x</p:attrName>
                                          <p:attrName>ppt_y</p:attrName>
                                        </p:attrNameLst>
                                      </p:cBhvr>
                                      <p:rCtr x="22830" y="0"/>
                                    </p:animMotion>
                                  </p:childTnLst>
                                </p:cTn>
                              </p:par>
                            </p:childTnLst>
                          </p:cTn>
                        </p:par>
                        <p:par>
                          <p:cTn id="90" fill="hold">
                            <p:stCondLst>
                              <p:cond delay="750"/>
                            </p:stCondLst>
                            <p:childTnLst>
                              <p:par>
                                <p:cTn id="91" presetID="1" presetClass="exit" presetSubtype="0" fill="hold" grpId="1" nodeType="afterEffect">
                                  <p:stCondLst>
                                    <p:cond delay="0"/>
                                  </p:stCondLst>
                                  <p:childTnLst>
                                    <p:set>
                                      <p:cBhvr>
                                        <p:cTn id="92" dur="1" fill="hold">
                                          <p:stCondLst>
                                            <p:cond delay="0"/>
                                          </p:stCondLst>
                                        </p:cTn>
                                        <p:tgtEl>
                                          <p:spTgt spid="27"/>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31"/>
                                        </p:tgtEl>
                                        <p:attrNameLst>
                                          <p:attrName>style.visibility</p:attrName>
                                        </p:attrNameLst>
                                      </p:cBhvr>
                                      <p:to>
                                        <p:strVal val="hidden"/>
                                      </p:to>
                                    </p:set>
                                  </p:childTnLst>
                                </p:cTn>
                              </p:par>
                            </p:childTnLst>
                          </p:cTn>
                        </p:par>
                        <p:par>
                          <p:cTn id="95" fill="hold">
                            <p:stCondLst>
                              <p:cond delay="750"/>
                            </p:stCondLst>
                            <p:childTnLst>
                              <p:par>
                                <p:cTn id="96" presetID="10" presetClass="entr" presetSubtype="0" fill="hold" grpId="0" nodeType="after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fade">
                                      <p:cBhvr>
                                        <p:cTn id="98" dur="500"/>
                                        <p:tgtEl>
                                          <p:spTgt spid="26"/>
                                        </p:tgtEl>
                                      </p:cBhvr>
                                    </p:animEffect>
                                  </p:childTnLst>
                                </p:cTn>
                              </p:par>
                              <p:par>
                                <p:cTn id="99" presetID="1" presetClass="exit" presetSubtype="0" fill="hold" grpId="1" nodeType="withEffect">
                                  <p:stCondLst>
                                    <p:cond delay="0"/>
                                  </p:stCondLst>
                                  <p:childTnLst>
                                    <p:set>
                                      <p:cBhvr>
                                        <p:cTn id="100" dur="1" fill="hold">
                                          <p:stCondLst>
                                            <p:cond delay="0"/>
                                          </p:stCondLst>
                                        </p:cTn>
                                        <p:tgtEl>
                                          <p:spTgt spid="32"/>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33"/>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35"/>
                                        </p:tgtEl>
                                        <p:attrNameLst>
                                          <p:attrName>style.visibility</p:attrName>
                                        </p:attrNameLst>
                                      </p:cBhvr>
                                      <p:to>
                                        <p:strVal val="hidden"/>
                                      </p:to>
                                    </p:set>
                                  </p:childTnLst>
                                </p:cTn>
                              </p:par>
                            </p:childTnLst>
                          </p:cTn>
                        </p:par>
                        <p:par>
                          <p:cTn id="105" fill="hold">
                            <p:stCondLst>
                              <p:cond delay="1250"/>
                            </p:stCondLst>
                            <p:childTnLst>
                              <p:par>
                                <p:cTn id="106" presetID="10" presetClass="entr" presetSubtype="0"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Effect transition="in" filter="fade">
                                      <p:cBhvr>
                                        <p:cTn id="108" dur="500"/>
                                        <p:tgtEl>
                                          <p:spTgt spid="36"/>
                                        </p:tgtEl>
                                      </p:cBhvr>
                                    </p:animEffect>
                                  </p:childTnLst>
                                </p:cTn>
                              </p:par>
                            </p:childTnLst>
                          </p:cTn>
                        </p:par>
                        <p:par>
                          <p:cTn id="109" fill="hold">
                            <p:stCondLst>
                              <p:cond delay="1750"/>
                            </p:stCondLst>
                            <p:childTnLst>
                              <p:par>
                                <p:cTn id="110" presetID="10" presetClass="entr" presetSubtype="0" fill="hold" grpId="0" nodeType="after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fade">
                                      <p:cBhvr>
                                        <p:cTn id="112" dur="500"/>
                                        <p:tgtEl>
                                          <p:spTgt spid="37"/>
                                        </p:tgtEl>
                                      </p:cBhvr>
                                    </p:animEffect>
                                  </p:childTnLst>
                                </p:cTn>
                              </p:par>
                            </p:childTnLst>
                          </p:cTn>
                        </p:par>
                      </p:childTnLst>
                    </p:cTn>
                  </p:par>
                  <p:par>
                    <p:cTn id="113" fill="hold">
                      <p:stCondLst>
                        <p:cond delay="indefinite"/>
                      </p:stCondLst>
                      <p:childTnLst>
                        <p:par>
                          <p:cTn id="114" fill="hold">
                            <p:stCondLst>
                              <p:cond delay="0"/>
                            </p:stCondLst>
                            <p:childTnLst>
                              <p:par>
                                <p:cTn id="115" presetID="63" presetClass="path" presetSubtype="0" accel="50000" decel="50000" fill="hold" grpId="3" nodeType="clickEffect">
                                  <p:stCondLst>
                                    <p:cond delay="0"/>
                                  </p:stCondLst>
                                  <p:childTnLst>
                                    <p:animMotion origin="layout" path="M 0.8599 0.00186 L 1.11181 0.00139 " pathEditMode="relative" rAng="0" ptsTypes="AA">
                                      <p:cBhvr>
                                        <p:cTn id="116" dur="500" fill="hold"/>
                                        <p:tgtEl>
                                          <p:spTgt spid="22"/>
                                        </p:tgtEl>
                                        <p:attrNameLst>
                                          <p:attrName>ppt_x</p:attrName>
                                          <p:attrName>ppt_y</p:attrName>
                                        </p:attrNameLst>
                                      </p:cBhvr>
                                      <p:rCtr x="12587"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5" grpId="0" animBg="1"/>
      <p:bldP spid="16" grpId="0" animBg="1"/>
      <p:bldP spid="17" grpId="0" animBg="1"/>
      <p:bldP spid="18" grpId="0" animBg="1"/>
      <p:bldP spid="21" grpId="0" animBg="1"/>
      <p:bldP spid="21" grpId="1" animBg="1"/>
      <p:bldP spid="24" grpId="0" animBg="1"/>
      <p:bldP spid="24" grpId="1" animBg="1"/>
      <p:bldP spid="27" grpId="0" animBg="1"/>
      <p:bldP spid="27" grpId="1" animBg="1"/>
      <p:bldP spid="31" grpId="0" animBg="1"/>
      <p:bldP spid="31" grpId="1" animBg="1"/>
      <p:bldP spid="32" grpId="0" animBg="1"/>
      <p:bldP spid="32" grpId="1" animBg="1"/>
      <p:bldP spid="33" grpId="0" animBg="1"/>
      <p:bldP spid="33" grpId="1" animBg="1"/>
      <p:bldP spid="35" grpId="0" animBg="1"/>
      <p:bldP spid="35" grpId="1" animBg="1"/>
      <p:bldP spid="26" grpId="0" animBg="1"/>
      <p:bldP spid="36" grpId="0" animBg="1"/>
      <p:bldP spid="28" grpId="0" animBg="1"/>
      <p:bldP spid="29" grpId="0" animBg="1"/>
      <p:bldP spid="22" grpId="0" animBg="1"/>
      <p:bldP spid="22" grpId="1" animBg="1"/>
      <p:bldP spid="22" grpId="2" animBg="1"/>
      <p:bldP spid="22" grpId="3" animBg="1"/>
      <p:bldP spid="30" grpId="0" animBg="1"/>
      <p:bldP spid="30" grpId="1" animBg="1"/>
      <p:bldP spid="3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标注 14"/>
          <p:cNvSpPr/>
          <p:nvPr/>
        </p:nvSpPr>
        <p:spPr>
          <a:xfrm>
            <a:off x="609848" y="2517775"/>
            <a:ext cx="2377976" cy="576263"/>
          </a:xfrm>
          <a:prstGeom prst="wedgeRectCallout">
            <a:avLst>
              <a:gd name="adj1" fmla="val -20990"/>
              <a:gd name="adj2" fmla="val 65859"/>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bg1"/>
                </a:solidFill>
                <a:latin typeface="微软雅黑" pitchFamily="34" charset="-122"/>
                <a:ea typeface="微软雅黑" pitchFamily="34" charset="-122"/>
              </a:rPr>
              <a:t>未接纳股份返还日</a:t>
            </a:r>
            <a:endParaRPr lang="zh-CN" altLang="en-US" dirty="0">
              <a:solidFill>
                <a:schemeClr val="bg1"/>
              </a:solidFill>
              <a:latin typeface="微软雅黑" pitchFamily="34" charset="-122"/>
              <a:ea typeface="微软雅黑" pitchFamily="34" charset="-122"/>
            </a:endParaRPr>
          </a:p>
        </p:txBody>
      </p:sp>
      <p:sp>
        <p:nvSpPr>
          <p:cNvPr id="5" name="Text Box 8"/>
          <p:cNvSpPr txBox="1">
            <a:spLocks noChangeArrowheads="1"/>
          </p:cNvSpPr>
          <p:nvPr/>
        </p:nvSpPr>
        <p:spPr bwMode="auto">
          <a:xfrm>
            <a:off x="579438" y="260350"/>
            <a:ext cx="7232650" cy="565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ea typeface="宋体" charset="-122"/>
              </a:defRPr>
            </a:lvl1pPr>
            <a:lvl2pPr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marL="0" lvl="1" eaLnBrk="1" hangingPunct="1">
              <a:lnSpc>
                <a:spcPct val="120000"/>
              </a:lnSpc>
            </a:pPr>
            <a:r>
              <a:rPr lang="zh-CN" altLang="en-US" sz="2800" b="1" dirty="0">
                <a:solidFill>
                  <a:schemeClr val="bg1"/>
                </a:solidFill>
                <a:latin typeface="微软雅黑" pitchFamily="34" charset="-122"/>
                <a:ea typeface="微软雅黑" pitchFamily="34" charset="-122"/>
              </a:rPr>
              <a:t>公司</a:t>
            </a:r>
            <a:r>
              <a:rPr lang="zh-CN" altLang="en-US" sz="2800" b="1" dirty="0" smtClean="0">
                <a:solidFill>
                  <a:schemeClr val="bg1"/>
                </a:solidFill>
                <a:latin typeface="微软雅黑" pitchFamily="34" charset="-122"/>
                <a:ea typeface="微软雅黑" pitchFamily="34" charset="-122"/>
              </a:rPr>
              <a:t>收购</a:t>
            </a:r>
            <a:r>
              <a:rPr lang="en-US" altLang="zh-CN" sz="2800" b="1" dirty="0" smtClean="0">
                <a:solidFill>
                  <a:schemeClr val="bg1"/>
                </a:solidFill>
                <a:latin typeface="微软雅黑" pitchFamily="34" charset="-122"/>
                <a:ea typeface="微软雅黑" pitchFamily="34" charset="-122"/>
              </a:rPr>
              <a:t>-</a:t>
            </a:r>
            <a:r>
              <a:rPr lang="zh-CN" altLang="en-US" sz="2800" b="1" dirty="0" smtClean="0">
                <a:solidFill>
                  <a:schemeClr val="bg1"/>
                </a:solidFill>
                <a:latin typeface="微软雅黑" pitchFamily="34" charset="-122"/>
                <a:ea typeface="微软雅黑" pitchFamily="34" charset="-122"/>
              </a:rPr>
              <a:t>非强制收购</a:t>
            </a:r>
            <a:endParaRPr lang="zh-CN" altLang="en-US" sz="2800" b="1" dirty="0">
              <a:solidFill>
                <a:schemeClr val="bg1"/>
              </a:solidFill>
              <a:latin typeface="微软雅黑" pitchFamily="34" charset="-122"/>
              <a:ea typeface="微软雅黑" pitchFamily="34" charset="-122"/>
            </a:endParaRPr>
          </a:p>
        </p:txBody>
      </p:sp>
      <p:sp>
        <p:nvSpPr>
          <p:cNvPr id="8" name="1"/>
          <p:cNvSpPr/>
          <p:nvPr/>
        </p:nvSpPr>
        <p:spPr>
          <a:xfrm>
            <a:off x="-433289" y="3238500"/>
            <a:ext cx="1872978" cy="79216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latin typeface="微软雅黑" pitchFamily="34" charset="-122"/>
              <a:ea typeface="微软雅黑" pitchFamily="34" charset="-122"/>
            </a:endParaRPr>
          </a:p>
        </p:txBody>
      </p:sp>
      <p:sp>
        <p:nvSpPr>
          <p:cNvPr id="9" name="2"/>
          <p:cNvSpPr/>
          <p:nvPr/>
        </p:nvSpPr>
        <p:spPr>
          <a:xfrm>
            <a:off x="1043608" y="3238500"/>
            <a:ext cx="792163" cy="792163"/>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latin typeface="微软雅黑" pitchFamily="34" charset="-122"/>
              <a:ea typeface="微软雅黑" pitchFamily="34" charset="-122"/>
            </a:endParaRPr>
          </a:p>
        </p:txBody>
      </p:sp>
      <p:sp>
        <p:nvSpPr>
          <p:cNvPr id="10" name="3"/>
          <p:cNvSpPr/>
          <p:nvPr/>
        </p:nvSpPr>
        <p:spPr>
          <a:xfrm>
            <a:off x="1439688" y="3235325"/>
            <a:ext cx="3996705" cy="79533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latin typeface="微软雅黑" pitchFamily="34" charset="-122"/>
              <a:ea typeface="微软雅黑" pitchFamily="34" charset="-122"/>
            </a:endParaRPr>
          </a:p>
        </p:txBody>
      </p:sp>
      <p:sp>
        <p:nvSpPr>
          <p:cNvPr id="11" name="6"/>
          <p:cNvSpPr/>
          <p:nvPr/>
        </p:nvSpPr>
        <p:spPr>
          <a:xfrm>
            <a:off x="5040313" y="3235325"/>
            <a:ext cx="792162" cy="795339"/>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latin typeface="微软雅黑" pitchFamily="34" charset="-122"/>
              <a:ea typeface="微软雅黑" pitchFamily="34" charset="-122"/>
            </a:endParaRPr>
          </a:p>
        </p:txBody>
      </p:sp>
      <p:sp>
        <p:nvSpPr>
          <p:cNvPr id="12" name="7"/>
          <p:cNvSpPr/>
          <p:nvPr/>
        </p:nvSpPr>
        <p:spPr>
          <a:xfrm>
            <a:off x="6084168" y="3235323"/>
            <a:ext cx="3780383" cy="79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latin typeface="微软雅黑" pitchFamily="34" charset="-122"/>
              <a:ea typeface="微软雅黑" pitchFamily="34" charset="-122"/>
            </a:endParaRPr>
          </a:p>
        </p:txBody>
      </p:sp>
      <p:sp>
        <p:nvSpPr>
          <p:cNvPr id="26" name="线形标注 3"/>
          <p:cNvSpPr/>
          <p:nvPr/>
        </p:nvSpPr>
        <p:spPr>
          <a:xfrm>
            <a:off x="1619672" y="1702569"/>
            <a:ext cx="6999200" cy="648072"/>
          </a:xfrm>
          <a:prstGeom prst="snip2Diag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1600" dirty="0" smtClean="0">
                <a:solidFill>
                  <a:schemeClr val="bg1"/>
                </a:solidFill>
                <a:latin typeface="微软雅黑" pitchFamily="34" charset="-122"/>
                <a:ea typeface="微软雅黑" pitchFamily="34" charset="-122"/>
              </a:rPr>
              <a:t>SZHK_SJSJG</a:t>
            </a:r>
            <a:r>
              <a:rPr lang="zh-CN" altLang="en-US" sz="1600" dirty="0">
                <a:solidFill>
                  <a:schemeClr val="bg1"/>
                </a:solidFill>
                <a:latin typeface="微软雅黑" pitchFamily="34" charset="-122"/>
                <a:ea typeface="微软雅黑" pitchFamily="34" charset="-122"/>
              </a:rPr>
              <a:t>（收购股份对价派发</a:t>
            </a:r>
            <a:r>
              <a:rPr lang="zh-CN" altLang="en-US" sz="1600" dirty="0" smtClean="0">
                <a:solidFill>
                  <a:schemeClr val="bg1"/>
                </a:solidFill>
                <a:latin typeface="微软雅黑" pitchFamily="34" charset="-122"/>
                <a:ea typeface="微软雅黑" pitchFamily="34" charset="-122"/>
              </a:rPr>
              <a:t>，</a:t>
            </a:r>
            <a:r>
              <a:rPr lang="zh-CN" altLang="en-US" sz="1600" dirty="0">
                <a:solidFill>
                  <a:schemeClr val="bg1"/>
                </a:solidFill>
                <a:latin typeface="微软雅黑" pitchFamily="34" charset="-122"/>
                <a:ea typeface="微软雅黑" pitchFamily="34" charset="-122"/>
              </a:rPr>
              <a:t>收购现金对价派发，收购</a:t>
            </a:r>
            <a:r>
              <a:rPr lang="zh-CN" altLang="en-US" sz="1600" dirty="0" smtClean="0">
                <a:solidFill>
                  <a:schemeClr val="bg1"/>
                </a:solidFill>
                <a:latin typeface="微软雅黑" pitchFamily="34" charset="-122"/>
                <a:ea typeface="微软雅黑" pitchFamily="34" charset="-122"/>
              </a:rPr>
              <a:t>印花税，收购权注销），业务类别：</a:t>
            </a:r>
            <a:r>
              <a:rPr lang="en-US" altLang="zh-CN" sz="1600" dirty="0" smtClean="0">
                <a:solidFill>
                  <a:schemeClr val="bg1"/>
                </a:solidFill>
                <a:latin typeface="微软雅黑" pitchFamily="34" charset="-122"/>
                <a:ea typeface="微软雅黑" pitchFamily="34" charset="-122"/>
              </a:rPr>
              <a:t>SGGF</a:t>
            </a:r>
            <a:r>
              <a:rPr lang="zh-CN" altLang="en-US" sz="1600" dirty="0" smtClean="0">
                <a:solidFill>
                  <a:schemeClr val="bg1"/>
                </a:solidFill>
                <a:latin typeface="微软雅黑" pitchFamily="34" charset="-122"/>
                <a:ea typeface="微软雅黑" pitchFamily="34" charset="-122"/>
              </a:rPr>
              <a:t>，</a:t>
            </a:r>
            <a:r>
              <a:rPr lang="en-US" altLang="zh-CN" sz="1600" dirty="0" smtClean="0">
                <a:solidFill>
                  <a:schemeClr val="bg1"/>
                </a:solidFill>
                <a:latin typeface="微软雅黑" pitchFamily="34" charset="-122"/>
                <a:ea typeface="微软雅黑" pitchFamily="34" charset="-122"/>
              </a:rPr>
              <a:t>SGZJ</a:t>
            </a:r>
            <a:r>
              <a:rPr lang="zh-CN" altLang="en-US" sz="1600" dirty="0" smtClean="0">
                <a:solidFill>
                  <a:schemeClr val="bg1"/>
                </a:solidFill>
                <a:latin typeface="微软雅黑" pitchFamily="34" charset="-122"/>
                <a:ea typeface="微软雅黑" pitchFamily="34" charset="-122"/>
              </a:rPr>
              <a:t>，</a:t>
            </a:r>
            <a:r>
              <a:rPr lang="en-US" altLang="zh-CN" sz="1600" dirty="0" smtClean="0">
                <a:solidFill>
                  <a:schemeClr val="bg1"/>
                </a:solidFill>
                <a:latin typeface="微软雅黑" pitchFamily="34" charset="-122"/>
                <a:ea typeface="微软雅黑" pitchFamily="34" charset="-122"/>
              </a:rPr>
              <a:t>SGYH</a:t>
            </a:r>
            <a:r>
              <a:rPr lang="zh-CN" altLang="en-US" sz="1600" dirty="0" smtClean="0">
                <a:solidFill>
                  <a:schemeClr val="bg1"/>
                </a:solidFill>
                <a:latin typeface="微软雅黑" pitchFamily="34" charset="-122"/>
                <a:ea typeface="微软雅黑" pitchFamily="34" charset="-122"/>
              </a:rPr>
              <a:t>，</a:t>
            </a:r>
            <a:r>
              <a:rPr lang="en-US" altLang="zh-CN" sz="1600" dirty="0" smtClean="0">
                <a:solidFill>
                  <a:schemeClr val="bg1"/>
                </a:solidFill>
                <a:latin typeface="微软雅黑" pitchFamily="34" charset="-122"/>
                <a:ea typeface="微软雅黑" pitchFamily="34" charset="-122"/>
              </a:rPr>
              <a:t>TGZX</a:t>
            </a:r>
            <a:endParaRPr lang="zh-CN" altLang="en-US" sz="1600" dirty="0">
              <a:solidFill>
                <a:schemeClr val="bg1"/>
              </a:solidFill>
              <a:latin typeface="微软雅黑" pitchFamily="34" charset="-122"/>
              <a:ea typeface="微软雅黑" pitchFamily="34" charset="-122"/>
            </a:endParaRPr>
          </a:p>
        </p:txBody>
      </p:sp>
      <p:sp>
        <p:nvSpPr>
          <p:cNvPr id="27" name="线形标注 3"/>
          <p:cNvSpPr/>
          <p:nvPr/>
        </p:nvSpPr>
        <p:spPr>
          <a:xfrm>
            <a:off x="1608002" y="2494657"/>
            <a:ext cx="6999200" cy="358279"/>
          </a:xfrm>
          <a:prstGeom prst="snip2Diag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1600" dirty="0" smtClean="0">
                <a:solidFill>
                  <a:schemeClr val="bg1"/>
                </a:solidFill>
                <a:latin typeface="微软雅黑" pitchFamily="34" charset="-122"/>
                <a:ea typeface="微软雅黑" pitchFamily="34" charset="-122"/>
              </a:rPr>
              <a:t>SZHK_SJSDZ</a:t>
            </a:r>
            <a:r>
              <a:rPr lang="zh-CN" altLang="en-US" sz="1600" dirty="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收购对价股份对账信息）</a:t>
            </a:r>
            <a:endParaRPr lang="zh-CN" altLang="en-US" sz="1600" dirty="0">
              <a:solidFill>
                <a:schemeClr val="bg1"/>
              </a:solidFill>
              <a:latin typeface="微软雅黑" pitchFamily="34" charset="-122"/>
              <a:ea typeface="微软雅黑" pitchFamily="34" charset="-122"/>
            </a:endParaRPr>
          </a:p>
        </p:txBody>
      </p:sp>
      <p:sp>
        <p:nvSpPr>
          <p:cNvPr id="28" name="线形标注 3"/>
          <p:cNvSpPr/>
          <p:nvPr/>
        </p:nvSpPr>
        <p:spPr>
          <a:xfrm>
            <a:off x="1608002" y="5735017"/>
            <a:ext cx="6999200" cy="574303"/>
          </a:xfrm>
          <a:prstGeom prst="snip2Diag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1600" dirty="0" smtClean="0">
                <a:solidFill>
                  <a:schemeClr val="bg1"/>
                </a:solidFill>
                <a:latin typeface="微软雅黑" pitchFamily="34" charset="-122"/>
                <a:ea typeface="微软雅黑" pitchFamily="34" charset="-122"/>
              </a:rPr>
              <a:t>支付股份和现金可能在不同日期清算派发</a:t>
            </a:r>
            <a:endParaRPr lang="zh-CN" altLang="en-US" sz="1600" dirty="0">
              <a:solidFill>
                <a:schemeClr val="bg1"/>
              </a:solidFill>
              <a:latin typeface="微软雅黑" pitchFamily="34" charset="-122"/>
              <a:ea typeface="微软雅黑" pitchFamily="34" charset="-122"/>
            </a:endParaRPr>
          </a:p>
        </p:txBody>
      </p:sp>
      <p:sp>
        <p:nvSpPr>
          <p:cNvPr id="29" name="6"/>
          <p:cNvSpPr/>
          <p:nvPr/>
        </p:nvSpPr>
        <p:spPr>
          <a:xfrm>
            <a:off x="5724054" y="3238500"/>
            <a:ext cx="792162" cy="795339"/>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latin typeface="微软雅黑" pitchFamily="34" charset="-122"/>
              <a:ea typeface="微软雅黑" pitchFamily="34" charset="-122"/>
            </a:endParaRPr>
          </a:p>
        </p:txBody>
      </p:sp>
      <p:sp>
        <p:nvSpPr>
          <p:cNvPr id="18" name="矩形标注 17"/>
          <p:cNvSpPr/>
          <p:nvPr/>
        </p:nvSpPr>
        <p:spPr>
          <a:xfrm>
            <a:off x="4059089" y="4215041"/>
            <a:ext cx="1440160" cy="584200"/>
          </a:xfrm>
          <a:prstGeom prst="wedgeRectCallout">
            <a:avLst>
              <a:gd name="adj1" fmla="val 30196"/>
              <a:gd name="adj2" fmla="val -74423"/>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dirty="0" smtClean="0">
                <a:solidFill>
                  <a:schemeClr val="bg1"/>
                </a:solidFill>
                <a:latin typeface="微软雅黑" pitchFamily="34" charset="-122"/>
                <a:ea typeface="微软雅黑" pitchFamily="34" charset="-122"/>
              </a:rPr>
              <a:t>对价派发日</a:t>
            </a:r>
            <a:endParaRPr lang="zh-CN" altLang="en-US" dirty="0">
              <a:solidFill>
                <a:schemeClr val="bg1"/>
              </a:solidFill>
              <a:latin typeface="微软雅黑" pitchFamily="34" charset="-122"/>
              <a:ea typeface="微软雅黑" pitchFamily="34" charset="-122"/>
            </a:endParaRPr>
          </a:p>
        </p:txBody>
      </p:sp>
      <p:sp>
        <p:nvSpPr>
          <p:cNvPr id="30" name="矩形标注 29"/>
          <p:cNvSpPr/>
          <p:nvPr/>
        </p:nvSpPr>
        <p:spPr>
          <a:xfrm>
            <a:off x="5832475" y="4204295"/>
            <a:ext cx="1440160" cy="584200"/>
          </a:xfrm>
          <a:prstGeom prst="wedgeRectCallout">
            <a:avLst>
              <a:gd name="adj1" fmla="val -44501"/>
              <a:gd name="adj2" fmla="val -79026"/>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dirty="0" smtClean="0">
                <a:solidFill>
                  <a:schemeClr val="bg1"/>
                </a:solidFill>
                <a:latin typeface="微软雅黑" pitchFamily="34" charset="-122"/>
                <a:ea typeface="微软雅黑" pitchFamily="34" charset="-122"/>
              </a:rPr>
              <a:t>对价派发日</a:t>
            </a:r>
            <a:endParaRPr lang="zh-CN" altLang="en-US" dirty="0">
              <a:solidFill>
                <a:schemeClr val="bg1"/>
              </a:solidFill>
              <a:latin typeface="微软雅黑" pitchFamily="34" charset="-122"/>
              <a:ea typeface="微软雅黑" pitchFamily="34" charset="-122"/>
            </a:endParaRPr>
          </a:p>
        </p:txBody>
      </p:sp>
      <p:sp>
        <p:nvSpPr>
          <p:cNvPr id="31" name="线形标注 3"/>
          <p:cNvSpPr/>
          <p:nvPr/>
        </p:nvSpPr>
        <p:spPr>
          <a:xfrm>
            <a:off x="1619672" y="4845105"/>
            <a:ext cx="6999200" cy="816143"/>
          </a:xfrm>
          <a:prstGeom prst="snip2Diag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1600" dirty="0" smtClean="0">
                <a:solidFill>
                  <a:schemeClr val="bg1"/>
                </a:solidFill>
                <a:latin typeface="微软雅黑" pitchFamily="34" charset="-122"/>
                <a:ea typeface="微软雅黑" pitchFamily="34" charset="-122"/>
              </a:rPr>
              <a:t>支付方式为现金或现金</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股份：印花税在支付的现金中扣除，</a:t>
            </a:r>
            <a:r>
              <a:rPr lang="en-US" altLang="zh-CN" sz="1600" dirty="0" smtClean="0">
                <a:solidFill>
                  <a:schemeClr val="bg1"/>
                </a:solidFill>
                <a:latin typeface="微软雅黑" pitchFamily="34" charset="-122"/>
                <a:ea typeface="微软雅黑" pitchFamily="34" charset="-122"/>
              </a:rPr>
              <a:t>SZHK_SJSJG</a:t>
            </a:r>
            <a:r>
              <a:rPr lang="zh-CN" altLang="en-US" sz="1600" dirty="0" smtClean="0">
                <a:solidFill>
                  <a:schemeClr val="bg1"/>
                </a:solidFill>
                <a:latin typeface="微软雅黑" pitchFamily="34" charset="-122"/>
                <a:ea typeface="微软雅黑" pitchFamily="34" charset="-122"/>
              </a:rPr>
              <a:t>业务类别为</a:t>
            </a:r>
            <a:r>
              <a:rPr lang="en-US" altLang="zh-CN" sz="1600" dirty="0" smtClean="0">
                <a:solidFill>
                  <a:schemeClr val="bg1"/>
                </a:solidFill>
                <a:latin typeface="微软雅黑" pitchFamily="34" charset="-122"/>
                <a:ea typeface="微软雅黑" pitchFamily="34" charset="-122"/>
              </a:rPr>
              <a:t>SGZJ</a:t>
            </a:r>
            <a:r>
              <a:rPr lang="zh-CN" altLang="en-US" sz="1600" dirty="0" smtClean="0">
                <a:solidFill>
                  <a:schemeClr val="bg1"/>
                </a:solidFill>
                <a:latin typeface="微软雅黑" pitchFamily="34" charset="-122"/>
                <a:ea typeface="微软雅黑" pitchFamily="34" charset="-122"/>
              </a:rPr>
              <a:t>或</a:t>
            </a:r>
            <a:r>
              <a:rPr lang="en-US" altLang="zh-CN" sz="1600" dirty="0" smtClean="0">
                <a:solidFill>
                  <a:schemeClr val="bg1"/>
                </a:solidFill>
                <a:latin typeface="微软雅黑" pitchFamily="34" charset="-122"/>
                <a:ea typeface="微软雅黑" pitchFamily="34" charset="-122"/>
              </a:rPr>
              <a:t>SGZJ+SGGF</a:t>
            </a:r>
          </a:p>
          <a:p>
            <a:r>
              <a:rPr lang="zh-CN" altLang="en-US" sz="1600" dirty="0" smtClean="0">
                <a:solidFill>
                  <a:schemeClr val="bg1"/>
                </a:solidFill>
                <a:latin typeface="微软雅黑" pitchFamily="34" charset="-122"/>
                <a:ea typeface="微软雅黑" pitchFamily="34" charset="-122"/>
              </a:rPr>
              <a:t>支付方式为股份：印花税单独清算，</a:t>
            </a:r>
            <a:r>
              <a:rPr lang="en-US" altLang="zh-CN" sz="1600" dirty="0" smtClean="0">
                <a:solidFill>
                  <a:schemeClr val="bg1"/>
                </a:solidFill>
                <a:latin typeface="微软雅黑" pitchFamily="34" charset="-122"/>
                <a:ea typeface="微软雅黑" pitchFamily="34" charset="-122"/>
              </a:rPr>
              <a:t>SZHK_SJSJG</a:t>
            </a:r>
            <a:r>
              <a:rPr lang="zh-CN" altLang="en-US" sz="1600" dirty="0" smtClean="0">
                <a:solidFill>
                  <a:schemeClr val="bg1"/>
                </a:solidFill>
                <a:latin typeface="微软雅黑" pitchFamily="34" charset="-122"/>
                <a:ea typeface="微软雅黑" pitchFamily="34" charset="-122"/>
              </a:rPr>
              <a:t>业务类别为</a:t>
            </a:r>
            <a:r>
              <a:rPr lang="en-US" altLang="zh-CN" sz="1600" dirty="0" smtClean="0">
                <a:solidFill>
                  <a:schemeClr val="bg1"/>
                </a:solidFill>
                <a:latin typeface="微软雅黑" pitchFamily="34" charset="-122"/>
                <a:ea typeface="微软雅黑" pitchFamily="34" charset="-122"/>
              </a:rPr>
              <a:t>SGGF+SGYH</a:t>
            </a:r>
            <a:endParaRPr lang="zh-CN" altLang="en-US" sz="1600" dirty="0">
              <a:solidFill>
                <a:schemeClr val="bg1"/>
              </a:solidFill>
              <a:latin typeface="微软雅黑" pitchFamily="34" charset="-122"/>
              <a:ea typeface="微软雅黑" pitchFamily="34" charset="-122"/>
            </a:endParaRPr>
          </a:p>
        </p:txBody>
      </p:sp>
      <p:sp>
        <p:nvSpPr>
          <p:cNvPr id="35" name="7"/>
          <p:cNvSpPr/>
          <p:nvPr/>
        </p:nvSpPr>
        <p:spPr>
          <a:xfrm>
            <a:off x="5451656" y="3235323"/>
            <a:ext cx="668479" cy="79851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latin typeface="微软雅黑" pitchFamily="34" charset="-122"/>
              <a:ea typeface="微软雅黑" pitchFamily="34" charset="-122"/>
            </a:endParaRPr>
          </a:p>
        </p:txBody>
      </p:sp>
      <p:sp>
        <p:nvSpPr>
          <p:cNvPr id="16" name="燕尾形 15"/>
          <p:cNvSpPr/>
          <p:nvPr/>
        </p:nvSpPr>
        <p:spPr>
          <a:xfrm>
            <a:off x="-973138" y="3235326"/>
            <a:ext cx="836613" cy="795338"/>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微软雅黑" pitchFamily="34" charset="-122"/>
              <a:ea typeface="微软雅黑" pitchFamily="34" charset="-122"/>
            </a:endParaRPr>
          </a:p>
        </p:txBody>
      </p:sp>
      <p:sp>
        <p:nvSpPr>
          <p:cNvPr id="17" name="线形标注 3"/>
          <p:cNvSpPr/>
          <p:nvPr/>
        </p:nvSpPr>
        <p:spPr>
          <a:xfrm>
            <a:off x="1613228" y="4496395"/>
            <a:ext cx="6768306" cy="516781"/>
          </a:xfrm>
          <a:prstGeom prst="snip2DiagRect">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1600" dirty="0" smtClean="0">
                <a:solidFill>
                  <a:schemeClr val="bg1"/>
                </a:solidFill>
                <a:latin typeface="微软雅黑" pitchFamily="34" charset="-122"/>
                <a:ea typeface="微软雅黑" pitchFamily="34" charset="-122"/>
              </a:rPr>
              <a:t>SZHK_SJSJG</a:t>
            </a:r>
            <a:r>
              <a:rPr lang="zh-CN" altLang="en-US" sz="1600" dirty="0" smtClean="0">
                <a:solidFill>
                  <a:schemeClr val="bg1"/>
                </a:solidFill>
                <a:latin typeface="微软雅黑" pitchFamily="34" charset="-122"/>
                <a:ea typeface="微软雅黑" pitchFamily="34" charset="-122"/>
              </a:rPr>
              <a:t>（未接纳股份返还，收购权注销），业务类别：</a:t>
            </a:r>
            <a:r>
              <a:rPr lang="en-US" altLang="zh-CN" sz="1600" dirty="0" smtClean="0">
                <a:solidFill>
                  <a:schemeClr val="bg1"/>
                </a:solidFill>
                <a:latin typeface="微软雅黑" pitchFamily="34" charset="-122"/>
                <a:ea typeface="微软雅黑" pitchFamily="34" charset="-122"/>
              </a:rPr>
              <a:t>SGFH</a:t>
            </a:r>
            <a:r>
              <a:rPr lang="zh-CN" altLang="en-US" sz="1600" dirty="0" smtClean="0">
                <a:solidFill>
                  <a:schemeClr val="bg1"/>
                </a:solidFill>
                <a:latin typeface="微软雅黑" pitchFamily="34" charset="-122"/>
                <a:ea typeface="微软雅黑" pitchFamily="34" charset="-122"/>
              </a:rPr>
              <a:t>，</a:t>
            </a:r>
            <a:r>
              <a:rPr lang="en-US" altLang="zh-CN" sz="1600" dirty="0" smtClean="0">
                <a:solidFill>
                  <a:schemeClr val="bg1"/>
                </a:solidFill>
                <a:latin typeface="微软雅黑" pitchFamily="34" charset="-122"/>
                <a:ea typeface="微软雅黑" pitchFamily="34" charset="-122"/>
              </a:rPr>
              <a:t>TGZX</a:t>
            </a:r>
            <a:endParaRPr lang="zh-CN" altLang="en-US" sz="16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xmlns="" val="664938900"/>
      </p:ext>
    </p:extLst>
  </p:cSld>
  <p:clrMapOvr>
    <a:masterClrMapping/>
  </p:clrMapOvr>
  <mc:AlternateContent xmlns:mc="http://schemas.openxmlformats.org/markup-compatibility/2006">
    <mc:Choice xmlns:p14="http://schemas.microsoft.com/office/powerpoint/2010/main" xmlns=""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50"/>
                                        <p:tgtEl>
                                          <p:spTgt spid="9"/>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50"/>
                                        <p:tgtEl>
                                          <p:spTgt spid="10"/>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50"/>
                                        <p:tgtEl>
                                          <p:spTgt spid="11"/>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250"/>
                                        <p:tgtEl>
                                          <p:spTgt spid="35"/>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250"/>
                                        <p:tgtEl>
                                          <p:spTgt spid="29"/>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50"/>
                                        <p:tgtEl>
                                          <p:spTgt spid="12"/>
                                        </p:tgtEl>
                                      </p:cBhvr>
                                    </p:animEffect>
                                  </p:childTnLst>
                                </p:cTn>
                              </p:par>
                            </p:childTnLst>
                          </p:cTn>
                        </p:par>
                        <p:par>
                          <p:cTn id="32" fill="hold">
                            <p:stCondLst>
                              <p:cond delay="1750"/>
                            </p:stCondLst>
                            <p:childTnLst>
                              <p:par>
                                <p:cTn id="33" presetID="63" presetClass="path" presetSubtype="0" accel="50000" decel="50000" fill="hold" grpId="0" nodeType="afterEffect">
                                  <p:stCondLst>
                                    <p:cond delay="0"/>
                                  </p:stCondLst>
                                  <p:childTnLst>
                                    <p:animMotion origin="layout" path="M 2.77778E-7 -4.54419E-6 L 0.23767 0.00186 " pathEditMode="relative" rAng="0" ptsTypes="AA">
                                      <p:cBhvr>
                                        <p:cTn id="34" dur="750" fill="hold"/>
                                        <p:tgtEl>
                                          <p:spTgt spid="16"/>
                                        </p:tgtEl>
                                        <p:attrNameLst>
                                          <p:attrName>ppt_x</p:attrName>
                                          <p:attrName>ppt_y</p:attrName>
                                        </p:attrNameLst>
                                      </p:cBhvr>
                                      <p:rCtr x="11875" y="93"/>
                                    </p:animMotion>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par>
                          <p:cTn id="39" fill="hold">
                            <p:stCondLst>
                              <p:cond delay="3000"/>
                            </p:stCondLst>
                            <p:childTnLst>
                              <p:par>
                                <p:cTn id="40" presetID="10" presetClass="entr" presetSubtype="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grpId="1" nodeType="clickEffect">
                                  <p:stCondLst>
                                    <p:cond delay="0"/>
                                  </p:stCondLst>
                                  <p:childTnLst>
                                    <p:animMotion origin="layout" path="M 0.23767 0.00186 L 0.68663 0.00186 " pathEditMode="relative" rAng="0" ptsTypes="AA">
                                      <p:cBhvr>
                                        <p:cTn id="46" dur="750" fill="hold"/>
                                        <p:tgtEl>
                                          <p:spTgt spid="16"/>
                                        </p:tgtEl>
                                        <p:attrNameLst>
                                          <p:attrName>ppt_x</p:attrName>
                                          <p:attrName>ppt_y</p:attrName>
                                        </p:attrNameLst>
                                      </p:cBhvr>
                                      <p:rCtr x="22448" y="0"/>
                                    </p:animMotion>
                                  </p:childTnLst>
                                </p:cTn>
                              </p:par>
                            </p:childTnLst>
                          </p:cTn>
                        </p:par>
                        <p:par>
                          <p:cTn id="47" fill="hold">
                            <p:stCondLst>
                              <p:cond delay="750"/>
                            </p:stCondLst>
                            <p:childTnLst>
                              <p:par>
                                <p:cTn id="48" presetID="1" presetClass="exit" presetSubtype="0" fill="hold" grpId="1" nodeType="afterEffect">
                                  <p:stCondLst>
                                    <p:cond delay="0"/>
                                  </p:stCondLst>
                                  <p:childTnLst>
                                    <p:set>
                                      <p:cBhvr>
                                        <p:cTn id="49" dur="1" fill="hold">
                                          <p:stCondLst>
                                            <p:cond delay="0"/>
                                          </p:stCondLst>
                                        </p:cTn>
                                        <p:tgtEl>
                                          <p:spTgt spid="15"/>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17"/>
                                        </p:tgtEl>
                                        <p:attrNameLst>
                                          <p:attrName>style.visibility</p:attrName>
                                        </p:attrNameLst>
                                      </p:cBhvr>
                                      <p:to>
                                        <p:strVal val="hidden"/>
                                      </p:to>
                                    </p:set>
                                  </p:childTnLst>
                                </p:cTn>
                              </p:par>
                            </p:childTnLst>
                          </p:cTn>
                        </p:par>
                        <p:par>
                          <p:cTn id="52" fill="hold">
                            <p:stCondLst>
                              <p:cond delay="750"/>
                            </p:stCondLst>
                            <p:childTnLst>
                              <p:par>
                                <p:cTn id="53" presetID="10"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childTnLst>
                          </p:cTn>
                        </p:par>
                        <p:par>
                          <p:cTn id="59" fill="hold">
                            <p:stCondLst>
                              <p:cond delay="1250"/>
                            </p:stCondLst>
                            <p:childTnLst>
                              <p:par>
                                <p:cTn id="60" presetID="10" presetClass="entr" presetSubtype="0" fill="hold" grpId="0"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par>
                          <p:cTn id="63" fill="hold">
                            <p:stCondLst>
                              <p:cond delay="1750"/>
                            </p:stCondLst>
                            <p:childTnLst>
                              <p:par>
                                <p:cTn id="64" presetID="10" presetClass="entr" presetSubtype="0"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childTnLst>
                          </p:cTn>
                        </p:par>
                        <p:par>
                          <p:cTn id="67" fill="hold">
                            <p:stCondLst>
                              <p:cond delay="2250"/>
                            </p:stCondLst>
                            <p:childTnLst>
                              <p:par>
                                <p:cTn id="68" presetID="10"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childTnLst>
                          </p:cTn>
                        </p:par>
                        <p:par>
                          <p:cTn id="71" fill="hold">
                            <p:stCondLst>
                              <p:cond delay="2750"/>
                            </p:stCondLst>
                            <p:childTnLst>
                              <p:par>
                                <p:cTn id="72" presetID="10"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8" grpId="0" animBg="1"/>
      <p:bldP spid="9" grpId="0" animBg="1"/>
      <p:bldP spid="10" grpId="0" animBg="1"/>
      <p:bldP spid="11" grpId="0" animBg="1"/>
      <p:bldP spid="12" grpId="0" animBg="1"/>
      <p:bldP spid="26" grpId="0" animBg="1"/>
      <p:bldP spid="27" grpId="0" animBg="1"/>
      <p:bldP spid="28" grpId="0" animBg="1"/>
      <p:bldP spid="29" grpId="0" animBg="1"/>
      <p:bldP spid="18" grpId="0" animBg="1"/>
      <p:bldP spid="30" grpId="0" animBg="1"/>
      <p:bldP spid="31" grpId="0" animBg="1"/>
      <p:bldP spid="35" grpId="0" animBg="1"/>
      <p:bldP spid="16" grpId="0" animBg="1"/>
      <p:bldP spid="16" grpId="1" animBg="1"/>
      <p:bldP spid="17" grpId="0" animBg="1"/>
      <p:bldP spid="17"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Box 8"/>
          <p:cNvSpPr txBox="1">
            <a:spLocks noChangeArrowheads="1"/>
          </p:cNvSpPr>
          <p:nvPr/>
        </p:nvSpPr>
        <p:spPr bwMode="auto">
          <a:xfrm>
            <a:off x="579438" y="260350"/>
            <a:ext cx="7232650" cy="565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ea typeface="宋体" charset="-122"/>
              </a:defRPr>
            </a:lvl1pPr>
            <a:lvl2pPr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marL="0" lvl="1" eaLnBrk="1" hangingPunct="1">
              <a:lnSpc>
                <a:spcPct val="120000"/>
              </a:lnSpc>
            </a:pPr>
            <a:r>
              <a:rPr lang="zh-CN" altLang="en-US" sz="2800" b="1" dirty="0">
                <a:solidFill>
                  <a:schemeClr val="bg1"/>
                </a:solidFill>
                <a:latin typeface="微软雅黑" pitchFamily="34" charset="-122"/>
                <a:ea typeface="微软雅黑" pitchFamily="34" charset="-122"/>
              </a:rPr>
              <a:t>公司</a:t>
            </a:r>
            <a:r>
              <a:rPr lang="zh-CN" altLang="en-US" sz="2800" b="1" dirty="0" smtClean="0">
                <a:solidFill>
                  <a:schemeClr val="bg1"/>
                </a:solidFill>
                <a:latin typeface="微软雅黑" pitchFamily="34" charset="-122"/>
                <a:ea typeface="微软雅黑" pitchFamily="34" charset="-122"/>
              </a:rPr>
              <a:t>收购</a:t>
            </a:r>
            <a:r>
              <a:rPr lang="en-US" altLang="zh-CN" sz="2800" b="1" dirty="0" smtClean="0">
                <a:solidFill>
                  <a:schemeClr val="bg1"/>
                </a:solidFill>
                <a:latin typeface="微软雅黑" pitchFamily="34" charset="-122"/>
                <a:ea typeface="微软雅黑" pitchFamily="34" charset="-122"/>
              </a:rPr>
              <a:t>-</a:t>
            </a:r>
            <a:r>
              <a:rPr lang="zh-CN" altLang="en-US" sz="2800" b="1" dirty="0" smtClean="0">
                <a:solidFill>
                  <a:schemeClr val="bg1"/>
                </a:solidFill>
                <a:latin typeface="微软雅黑" pitchFamily="34" charset="-122"/>
                <a:ea typeface="微软雅黑" pitchFamily="34" charset="-122"/>
              </a:rPr>
              <a:t>强制收购</a:t>
            </a:r>
            <a:endParaRPr lang="zh-CN" altLang="en-US" sz="2800" b="1" dirty="0">
              <a:solidFill>
                <a:schemeClr val="bg1"/>
              </a:solidFill>
              <a:latin typeface="微软雅黑" pitchFamily="34" charset="-122"/>
              <a:ea typeface="微软雅黑" pitchFamily="34" charset="-122"/>
            </a:endParaRPr>
          </a:p>
        </p:txBody>
      </p:sp>
      <p:sp>
        <p:nvSpPr>
          <p:cNvPr id="33" name="1"/>
          <p:cNvSpPr/>
          <p:nvPr/>
        </p:nvSpPr>
        <p:spPr>
          <a:xfrm>
            <a:off x="-433289" y="3238500"/>
            <a:ext cx="1476897" cy="79216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latin typeface="微软雅黑" pitchFamily="34" charset="-122"/>
              <a:ea typeface="微软雅黑" pitchFamily="34" charset="-122"/>
            </a:endParaRPr>
          </a:p>
        </p:txBody>
      </p:sp>
      <p:sp>
        <p:nvSpPr>
          <p:cNvPr id="34" name="2"/>
          <p:cNvSpPr/>
          <p:nvPr/>
        </p:nvSpPr>
        <p:spPr>
          <a:xfrm>
            <a:off x="2843733" y="3238500"/>
            <a:ext cx="792163" cy="792163"/>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latin typeface="微软雅黑" pitchFamily="34" charset="-122"/>
              <a:ea typeface="微软雅黑" pitchFamily="34" charset="-122"/>
            </a:endParaRPr>
          </a:p>
        </p:txBody>
      </p:sp>
      <p:sp>
        <p:nvSpPr>
          <p:cNvPr id="35" name="3"/>
          <p:cNvSpPr/>
          <p:nvPr/>
        </p:nvSpPr>
        <p:spPr>
          <a:xfrm>
            <a:off x="3203847" y="3235324"/>
            <a:ext cx="3924398" cy="79534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latin typeface="微软雅黑" pitchFamily="34" charset="-122"/>
              <a:ea typeface="微软雅黑" pitchFamily="34" charset="-122"/>
            </a:endParaRPr>
          </a:p>
        </p:txBody>
      </p:sp>
      <p:sp>
        <p:nvSpPr>
          <p:cNvPr id="38" name="8"/>
          <p:cNvSpPr/>
          <p:nvPr/>
        </p:nvSpPr>
        <p:spPr>
          <a:xfrm>
            <a:off x="6732164" y="3235324"/>
            <a:ext cx="792163" cy="795340"/>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latin typeface="微软雅黑" pitchFamily="34" charset="-122"/>
              <a:ea typeface="微软雅黑" pitchFamily="34" charset="-122"/>
            </a:endParaRPr>
          </a:p>
        </p:txBody>
      </p:sp>
      <p:sp>
        <p:nvSpPr>
          <p:cNvPr id="39" name="9"/>
          <p:cNvSpPr/>
          <p:nvPr/>
        </p:nvSpPr>
        <p:spPr>
          <a:xfrm>
            <a:off x="7920408" y="3235324"/>
            <a:ext cx="1692152" cy="79534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latin typeface="微软雅黑" pitchFamily="34" charset="-122"/>
              <a:ea typeface="微软雅黑" pitchFamily="34" charset="-122"/>
            </a:endParaRPr>
          </a:p>
        </p:txBody>
      </p:sp>
      <p:sp>
        <p:nvSpPr>
          <p:cNvPr id="40" name="矩形标注 39"/>
          <p:cNvSpPr/>
          <p:nvPr/>
        </p:nvSpPr>
        <p:spPr>
          <a:xfrm>
            <a:off x="177800" y="2517775"/>
            <a:ext cx="2377976" cy="576263"/>
          </a:xfrm>
          <a:prstGeom prst="wedgeRectCallout">
            <a:avLst>
              <a:gd name="adj1" fmla="val -20990"/>
              <a:gd name="adj2" fmla="val 65859"/>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bg1"/>
                </a:solidFill>
                <a:latin typeface="微软雅黑" pitchFamily="34" charset="-122"/>
                <a:ea typeface="微软雅黑" pitchFamily="34" charset="-122"/>
              </a:rPr>
              <a:t>业务关键信息齐全日</a:t>
            </a:r>
            <a:endParaRPr lang="zh-CN" altLang="en-US" dirty="0">
              <a:solidFill>
                <a:schemeClr val="bg1"/>
              </a:solidFill>
              <a:latin typeface="微软雅黑" pitchFamily="34" charset="-122"/>
              <a:ea typeface="微软雅黑" pitchFamily="34" charset="-122"/>
            </a:endParaRPr>
          </a:p>
        </p:txBody>
      </p:sp>
      <p:sp>
        <p:nvSpPr>
          <p:cNvPr id="42" name="矩形标注 41"/>
          <p:cNvSpPr/>
          <p:nvPr/>
        </p:nvSpPr>
        <p:spPr>
          <a:xfrm>
            <a:off x="2051720" y="4216400"/>
            <a:ext cx="1440160" cy="584200"/>
          </a:xfrm>
          <a:prstGeom prst="wedgeRectCallout">
            <a:avLst>
              <a:gd name="adj1" fmla="val 20859"/>
              <a:gd name="adj2" fmla="val -72121"/>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bg1"/>
                </a:solidFill>
                <a:latin typeface="微软雅黑" pitchFamily="34" charset="-122"/>
                <a:ea typeface="微软雅黑" pitchFamily="34" charset="-122"/>
              </a:rPr>
              <a:t>股份注销日</a:t>
            </a:r>
            <a:endParaRPr lang="zh-CN" altLang="en-US" dirty="0">
              <a:solidFill>
                <a:schemeClr val="bg1"/>
              </a:solidFill>
              <a:latin typeface="微软雅黑" pitchFamily="34" charset="-122"/>
              <a:ea typeface="微软雅黑" pitchFamily="34" charset="-122"/>
            </a:endParaRPr>
          </a:p>
        </p:txBody>
      </p:sp>
      <p:sp>
        <p:nvSpPr>
          <p:cNvPr id="48" name="线形标注 3"/>
          <p:cNvSpPr/>
          <p:nvPr/>
        </p:nvSpPr>
        <p:spPr>
          <a:xfrm>
            <a:off x="1619672" y="5157192"/>
            <a:ext cx="6999200" cy="579438"/>
          </a:xfrm>
          <a:prstGeom prst="snip2DiagRect">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1600" dirty="0" smtClean="0">
                <a:solidFill>
                  <a:schemeClr val="bg1"/>
                </a:solidFill>
                <a:latin typeface="微软雅黑" pitchFamily="34" charset="-122"/>
                <a:ea typeface="微软雅黑" pitchFamily="34" charset="-122"/>
              </a:rPr>
              <a:t>先解冻（司法、质押等），后强制注销，有</a:t>
            </a:r>
            <a:r>
              <a:rPr lang="zh-CN" altLang="en-US" sz="1600" dirty="0">
                <a:solidFill>
                  <a:schemeClr val="bg1"/>
                </a:solidFill>
                <a:latin typeface="微软雅黑" pitchFamily="34" charset="-122"/>
                <a:ea typeface="微软雅黑" pitchFamily="34" charset="-122"/>
              </a:rPr>
              <a:t>收购权</a:t>
            </a:r>
            <a:r>
              <a:rPr lang="zh-CN" altLang="en-US" sz="1600" dirty="0" smtClean="0">
                <a:solidFill>
                  <a:schemeClr val="bg1"/>
                </a:solidFill>
                <a:latin typeface="微软雅黑" pitchFamily="34" charset="-122"/>
                <a:ea typeface="微软雅黑" pitchFamily="34" charset="-122"/>
              </a:rPr>
              <a:t>并每日</a:t>
            </a:r>
            <a:r>
              <a:rPr lang="zh-CN" altLang="en-US" sz="1600" dirty="0">
                <a:solidFill>
                  <a:schemeClr val="bg1"/>
                </a:solidFill>
                <a:latin typeface="微软雅黑" pitchFamily="34" charset="-122"/>
                <a:ea typeface="微软雅黑" pitchFamily="34" charset="-122"/>
              </a:rPr>
              <a:t>发送</a:t>
            </a:r>
          </a:p>
        </p:txBody>
      </p:sp>
      <p:sp>
        <p:nvSpPr>
          <p:cNvPr id="53" name="2"/>
          <p:cNvSpPr/>
          <p:nvPr/>
        </p:nvSpPr>
        <p:spPr>
          <a:xfrm>
            <a:off x="655308" y="3238500"/>
            <a:ext cx="792163" cy="792163"/>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latin typeface="微软雅黑" pitchFamily="34" charset="-122"/>
              <a:ea typeface="微软雅黑" pitchFamily="34" charset="-122"/>
            </a:endParaRPr>
          </a:p>
        </p:txBody>
      </p:sp>
      <p:sp>
        <p:nvSpPr>
          <p:cNvPr id="54" name="1"/>
          <p:cNvSpPr/>
          <p:nvPr/>
        </p:nvSpPr>
        <p:spPr>
          <a:xfrm>
            <a:off x="1051389" y="3235324"/>
            <a:ext cx="2188425" cy="79533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latin typeface="微软雅黑" pitchFamily="34" charset="-122"/>
              <a:ea typeface="微软雅黑" pitchFamily="34" charset="-122"/>
            </a:endParaRPr>
          </a:p>
        </p:txBody>
      </p:sp>
      <p:sp>
        <p:nvSpPr>
          <p:cNvPr id="41" name="线形标注 3"/>
          <p:cNvSpPr/>
          <p:nvPr/>
        </p:nvSpPr>
        <p:spPr>
          <a:xfrm>
            <a:off x="1613228" y="4322117"/>
            <a:ext cx="6768306" cy="372765"/>
          </a:xfrm>
          <a:prstGeom prst="snip2DiagRect">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1600" dirty="0">
                <a:solidFill>
                  <a:schemeClr val="bg1"/>
                </a:solidFill>
                <a:latin typeface="微软雅黑" pitchFamily="34" charset="-122"/>
                <a:ea typeface="微软雅黑" pitchFamily="34" charset="-122"/>
              </a:rPr>
              <a:t>SZHK_TZXX</a:t>
            </a:r>
            <a:r>
              <a:rPr lang="zh-CN" altLang="en-US" sz="1600" dirty="0">
                <a:solidFill>
                  <a:schemeClr val="bg1"/>
                </a:solidFill>
                <a:latin typeface="微软雅黑" pitchFamily="34" charset="-122"/>
                <a:ea typeface="微软雅黑" pitchFamily="34" charset="-122"/>
              </a:rPr>
              <a:t>（业务通知信息），通知类别：</a:t>
            </a:r>
            <a:r>
              <a:rPr lang="en-US" altLang="zh-CN" sz="1600" dirty="0">
                <a:solidFill>
                  <a:schemeClr val="bg1"/>
                </a:solidFill>
                <a:latin typeface="微软雅黑" pitchFamily="34" charset="-122"/>
                <a:ea typeface="微软雅黑" pitchFamily="34" charset="-122"/>
              </a:rPr>
              <a:t>H07</a:t>
            </a:r>
            <a:r>
              <a:rPr lang="zh-CN" altLang="en-US" sz="1600" dirty="0">
                <a:solidFill>
                  <a:schemeClr val="bg1"/>
                </a:solidFill>
                <a:latin typeface="微软雅黑" pitchFamily="34" charset="-122"/>
                <a:ea typeface="微软雅黑" pitchFamily="34" charset="-122"/>
              </a:rPr>
              <a:t>，</a:t>
            </a:r>
            <a:r>
              <a:rPr lang="en-US" altLang="zh-CN" sz="1600" dirty="0">
                <a:solidFill>
                  <a:schemeClr val="bg1"/>
                </a:solidFill>
                <a:latin typeface="微软雅黑" pitchFamily="34" charset="-122"/>
                <a:ea typeface="微软雅黑" pitchFamily="34" charset="-122"/>
              </a:rPr>
              <a:t>H08</a:t>
            </a:r>
            <a:r>
              <a:rPr lang="zh-CN" altLang="en-US" sz="1600" dirty="0">
                <a:solidFill>
                  <a:schemeClr val="bg1"/>
                </a:solidFill>
                <a:latin typeface="微软雅黑" pitchFamily="34" charset="-122"/>
                <a:ea typeface="微软雅黑" pitchFamily="34" charset="-122"/>
              </a:rPr>
              <a:t>，</a:t>
            </a:r>
            <a:r>
              <a:rPr lang="en-US" altLang="zh-CN" sz="1600" dirty="0">
                <a:solidFill>
                  <a:schemeClr val="bg1"/>
                </a:solidFill>
                <a:latin typeface="微软雅黑" pitchFamily="34" charset="-122"/>
                <a:ea typeface="微软雅黑" pitchFamily="34" charset="-122"/>
              </a:rPr>
              <a:t>H09</a:t>
            </a:r>
            <a:endParaRPr lang="zh-CN" altLang="en-US" sz="1600" dirty="0">
              <a:solidFill>
                <a:schemeClr val="bg1"/>
              </a:solidFill>
              <a:latin typeface="微软雅黑" pitchFamily="34" charset="-122"/>
              <a:ea typeface="微软雅黑" pitchFamily="34" charset="-122"/>
            </a:endParaRPr>
          </a:p>
        </p:txBody>
      </p:sp>
      <p:sp>
        <p:nvSpPr>
          <p:cNvPr id="49" name="矩形标注 48"/>
          <p:cNvSpPr/>
          <p:nvPr/>
        </p:nvSpPr>
        <p:spPr>
          <a:xfrm>
            <a:off x="7377558" y="2489200"/>
            <a:ext cx="1370906" cy="579438"/>
          </a:xfrm>
          <a:prstGeom prst="wedgeRectCallout">
            <a:avLst>
              <a:gd name="adj1" fmla="val -20407"/>
              <a:gd name="adj2" fmla="val 67590"/>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bg1"/>
                </a:solidFill>
                <a:latin typeface="微软雅黑" pitchFamily="34" charset="-122"/>
                <a:ea typeface="微软雅黑" pitchFamily="34" charset="-122"/>
              </a:rPr>
              <a:t>对价派发日</a:t>
            </a:r>
            <a:endParaRPr lang="zh-CN" altLang="en-US" dirty="0">
              <a:solidFill>
                <a:schemeClr val="bg1"/>
              </a:solidFill>
              <a:latin typeface="微软雅黑" pitchFamily="34" charset="-122"/>
              <a:ea typeface="微软雅黑" pitchFamily="34" charset="-122"/>
            </a:endParaRPr>
          </a:p>
        </p:txBody>
      </p:sp>
      <p:sp>
        <p:nvSpPr>
          <p:cNvPr id="46" name="线形标注 3"/>
          <p:cNvSpPr/>
          <p:nvPr/>
        </p:nvSpPr>
        <p:spPr>
          <a:xfrm>
            <a:off x="1600400" y="1556792"/>
            <a:ext cx="6999200" cy="339188"/>
          </a:xfrm>
          <a:prstGeom prst="snip2DiagRect">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1600" dirty="0">
                <a:solidFill>
                  <a:schemeClr val="bg1"/>
                </a:solidFill>
                <a:latin typeface="微软雅黑" pitchFamily="34" charset="-122"/>
                <a:ea typeface="微软雅黑" pitchFamily="34" charset="-122"/>
              </a:rPr>
              <a:t>SZHK_SJSJG</a:t>
            </a:r>
            <a:r>
              <a:rPr lang="zh-CN" altLang="en-US" sz="1600" dirty="0" smtClean="0">
                <a:solidFill>
                  <a:schemeClr val="bg1"/>
                </a:solidFill>
                <a:latin typeface="微软雅黑" pitchFamily="34" charset="-122"/>
                <a:ea typeface="微软雅黑" pitchFamily="34" charset="-122"/>
              </a:rPr>
              <a:t>（股份全部注销，收购权登记），</a:t>
            </a:r>
            <a:r>
              <a:rPr lang="zh-CN" altLang="en-US" sz="1600" dirty="0">
                <a:solidFill>
                  <a:schemeClr val="bg1"/>
                </a:solidFill>
                <a:latin typeface="微软雅黑" pitchFamily="34" charset="-122"/>
                <a:ea typeface="微软雅黑" pitchFamily="34" charset="-122"/>
              </a:rPr>
              <a:t>业务类别</a:t>
            </a:r>
            <a:r>
              <a:rPr lang="zh-CN" altLang="en-US" sz="1600" dirty="0" smtClean="0">
                <a:solidFill>
                  <a:schemeClr val="bg1"/>
                </a:solidFill>
                <a:latin typeface="微软雅黑" pitchFamily="34" charset="-122"/>
                <a:ea typeface="微软雅黑" pitchFamily="34" charset="-122"/>
              </a:rPr>
              <a:t>：</a:t>
            </a:r>
            <a:r>
              <a:rPr lang="en-US" altLang="zh-CN" sz="1600" dirty="0" smtClean="0">
                <a:solidFill>
                  <a:schemeClr val="bg1"/>
                </a:solidFill>
                <a:latin typeface="微软雅黑" pitchFamily="34" charset="-122"/>
                <a:ea typeface="微软雅黑" pitchFamily="34" charset="-122"/>
              </a:rPr>
              <a:t>SGZX</a:t>
            </a:r>
            <a:r>
              <a:rPr lang="zh-CN" altLang="en-US" sz="1600" dirty="0" smtClean="0">
                <a:solidFill>
                  <a:schemeClr val="bg1"/>
                </a:solidFill>
                <a:latin typeface="微软雅黑" pitchFamily="34" charset="-122"/>
                <a:ea typeface="微软雅黑" pitchFamily="34" charset="-122"/>
              </a:rPr>
              <a:t>，</a:t>
            </a:r>
            <a:r>
              <a:rPr lang="en-US" altLang="zh-CN" sz="1600" dirty="0" smtClean="0">
                <a:solidFill>
                  <a:schemeClr val="bg1"/>
                </a:solidFill>
                <a:latin typeface="微软雅黑" pitchFamily="34" charset="-122"/>
                <a:ea typeface="微软雅黑" pitchFamily="34" charset="-122"/>
              </a:rPr>
              <a:t>TGDJ</a:t>
            </a:r>
            <a:endParaRPr lang="en-US" altLang="zh-CN" sz="1600" dirty="0">
              <a:solidFill>
                <a:schemeClr val="bg1"/>
              </a:solidFill>
              <a:latin typeface="微软雅黑" pitchFamily="34" charset="-122"/>
              <a:ea typeface="微软雅黑" pitchFamily="34" charset="-122"/>
            </a:endParaRPr>
          </a:p>
        </p:txBody>
      </p:sp>
      <p:sp>
        <p:nvSpPr>
          <p:cNvPr id="60" name="线形标注 3"/>
          <p:cNvSpPr/>
          <p:nvPr/>
        </p:nvSpPr>
        <p:spPr>
          <a:xfrm>
            <a:off x="1600400" y="2060848"/>
            <a:ext cx="6999200" cy="648072"/>
          </a:xfrm>
          <a:prstGeom prst="snip2DiagRect">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1600" dirty="0">
                <a:solidFill>
                  <a:schemeClr val="bg1"/>
                </a:solidFill>
                <a:latin typeface="微软雅黑" pitchFamily="34" charset="-122"/>
                <a:ea typeface="微软雅黑" pitchFamily="34" charset="-122"/>
              </a:rPr>
              <a:t>SZHK_SJSDZ</a:t>
            </a:r>
            <a:r>
              <a:rPr lang="zh-CN" altLang="en-US" sz="1600" dirty="0">
                <a:solidFill>
                  <a:schemeClr val="bg1"/>
                </a:solidFill>
                <a:latin typeface="微软雅黑" pitchFamily="34" charset="-122"/>
                <a:ea typeface="微软雅黑" pitchFamily="34" charset="-122"/>
              </a:rPr>
              <a:t>（收购权登记信息），权益类别：</a:t>
            </a:r>
            <a:r>
              <a:rPr lang="en-US" altLang="zh-CN" sz="1600" dirty="0" smtClean="0">
                <a:solidFill>
                  <a:schemeClr val="bg1"/>
                </a:solidFill>
                <a:latin typeface="微软雅黑" pitchFamily="34" charset="-122"/>
                <a:ea typeface="微软雅黑" pitchFamily="34" charset="-122"/>
              </a:rPr>
              <a:t>SG</a:t>
            </a:r>
          </a:p>
          <a:p>
            <a:r>
              <a:rPr lang="zh-CN" altLang="en-US" sz="1600" dirty="0" smtClean="0">
                <a:solidFill>
                  <a:schemeClr val="bg1"/>
                </a:solidFill>
                <a:latin typeface="微软雅黑" pitchFamily="34" charset="-122"/>
                <a:ea typeface="微软雅黑" pitchFamily="34" charset="-122"/>
              </a:rPr>
              <a:t>注销前已冻结股份生成的收购权仍处于冻结状态，用于将来冻结对价</a:t>
            </a:r>
            <a:endParaRPr lang="zh-CN" altLang="en-US" sz="1600" dirty="0">
              <a:solidFill>
                <a:schemeClr val="bg1"/>
              </a:solidFill>
              <a:latin typeface="微软雅黑" pitchFamily="34" charset="-122"/>
              <a:ea typeface="微软雅黑" pitchFamily="34" charset="-122"/>
            </a:endParaRPr>
          </a:p>
        </p:txBody>
      </p:sp>
      <p:sp>
        <p:nvSpPr>
          <p:cNvPr id="61" name="线形标注 3"/>
          <p:cNvSpPr/>
          <p:nvPr/>
        </p:nvSpPr>
        <p:spPr>
          <a:xfrm>
            <a:off x="1613228" y="5056188"/>
            <a:ext cx="6847204" cy="623753"/>
          </a:xfrm>
          <a:prstGeom prst="snip2DiagRect">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1600" dirty="0">
                <a:solidFill>
                  <a:schemeClr val="bg1"/>
                </a:solidFill>
                <a:latin typeface="微软雅黑" pitchFamily="34" charset="-122"/>
                <a:ea typeface="微软雅黑" pitchFamily="34" charset="-122"/>
              </a:rPr>
              <a:t>上海：新增、变更、删除时发布</a:t>
            </a:r>
            <a:endParaRPr lang="en-US" altLang="zh-CN" sz="1600" dirty="0">
              <a:solidFill>
                <a:schemeClr val="bg1"/>
              </a:solidFill>
              <a:latin typeface="微软雅黑" pitchFamily="34" charset="-122"/>
              <a:ea typeface="微软雅黑" pitchFamily="34" charset="-122"/>
            </a:endParaRPr>
          </a:p>
          <a:p>
            <a:r>
              <a:rPr lang="zh-CN" altLang="en-US" sz="1600" dirty="0">
                <a:solidFill>
                  <a:schemeClr val="bg1"/>
                </a:solidFill>
                <a:latin typeface="微软雅黑" pitchFamily="34" charset="-122"/>
                <a:ea typeface="微软雅黑" pitchFamily="34" charset="-122"/>
              </a:rPr>
              <a:t>深圳：从业务关键信息齐全之日起，直至业务完成或取消，每日全量发布</a:t>
            </a:r>
          </a:p>
        </p:txBody>
      </p:sp>
      <p:sp>
        <p:nvSpPr>
          <p:cNvPr id="62" name="8"/>
          <p:cNvSpPr/>
          <p:nvPr/>
        </p:nvSpPr>
        <p:spPr>
          <a:xfrm>
            <a:off x="7524327" y="3238500"/>
            <a:ext cx="792163" cy="795340"/>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latin typeface="微软雅黑" pitchFamily="34" charset="-122"/>
              <a:ea typeface="微软雅黑" pitchFamily="34" charset="-122"/>
            </a:endParaRPr>
          </a:p>
        </p:txBody>
      </p:sp>
      <p:sp>
        <p:nvSpPr>
          <p:cNvPr id="63" name="9"/>
          <p:cNvSpPr/>
          <p:nvPr/>
        </p:nvSpPr>
        <p:spPr>
          <a:xfrm>
            <a:off x="7092280" y="3235325"/>
            <a:ext cx="828128" cy="79533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latin typeface="微软雅黑" pitchFamily="34" charset="-122"/>
              <a:ea typeface="微软雅黑" pitchFamily="34" charset="-122"/>
            </a:endParaRPr>
          </a:p>
        </p:txBody>
      </p:sp>
      <p:sp>
        <p:nvSpPr>
          <p:cNvPr id="64" name="矩形标注 63"/>
          <p:cNvSpPr/>
          <p:nvPr/>
        </p:nvSpPr>
        <p:spPr>
          <a:xfrm>
            <a:off x="5757339" y="2489200"/>
            <a:ext cx="1370906" cy="579438"/>
          </a:xfrm>
          <a:prstGeom prst="wedgeRectCallout">
            <a:avLst>
              <a:gd name="adj1" fmla="val 36485"/>
              <a:gd name="adj2" fmla="val 72231"/>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bg1"/>
                </a:solidFill>
                <a:latin typeface="微软雅黑" pitchFamily="34" charset="-122"/>
                <a:ea typeface="微软雅黑" pitchFamily="34" charset="-122"/>
              </a:rPr>
              <a:t>对价派发日</a:t>
            </a:r>
            <a:endParaRPr lang="zh-CN" altLang="en-US" dirty="0">
              <a:solidFill>
                <a:schemeClr val="bg1"/>
              </a:solidFill>
              <a:latin typeface="微软雅黑" pitchFamily="34" charset="-122"/>
              <a:ea typeface="微软雅黑" pitchFamily="34" charset="-122"/>
            </a:endParaRPr>
          </a:p>
        </p:txBody>
      </p:sp>
      <p:sp>
        <p:nvSpPr>
          <p:cNvPr id="55" name="燕尾形 54"/>
          <p:cNvSpPr/>
          <p:nvPr/>
        </p:nvSpPr>
        <p:spPr>
          <a:xfrm>
            <a:off x="-973138" y="3235326"/>
            <a:ext cx="836613" cy="795338"/>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微软雅黑" pitchFamily="34" charset="-122"/>
              <a:ea typeface="微软雅黑" pitchFamily="34" charset="-122"/>
            </a:endParaRPr>
          </a:p>
        </p:txBody>
      </p:sp>
      <p:sp>
        <p:nvSpPr>
          <p:cNvPr id="56" name="线形标注 3"/>
          <p:cNvSpPr/>
          <p:nvPr/>
        </p:nvSpPr>
        <p:spPr>
          <a:xfrm>
            <a:off x="1619672" y="980728"/>
            <a:ext cx="6999200" cy="648072"/>
          </a:xfrm>
          <a:prstGeom prst="snip2Diag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1600" dirty="0" smtClean="0">
                <a:solidFill>
                  <a:schemeClr val="bg1"/>
                </a:solidFill>
                <a:latin typeface="微软雅黑" pitchFamily="34" charset="-122"/>
                <a:ea typeface="微软雅黑" pitchFamily="34" charset="-122"/>
              </a:rPr>
              <a:t>SZHK_SJSJG</a:t>
            </a:r>
            <a:r>
              <a:rPr lang="zh-CN" altLang="en-US" sz="1600" dirty="0">
                <a:solidFill>
                  <a:schemeClr val="bg1"/>
                </a:solidFill>
                <a:latin typeface="微软雅黑" pitchFamily="34" charset="-122"/>
                <a:ea typeface="微软雅黑" pitchFamily="34" charset="-122"/>
              </a:rPr>
              <a:t>（收购股份对价派发</a:t>
            </a:r>
            <a:r>
              <a:rPr lang="zh-CN" altLang="en-US" sz="1600" dirty="0" smtClean="0">
                <a:solidFill>
                  <a:schemeClr val="bg1"/>
                </a:solidFill>
                <a:latin typeface="微软雅黑" pitchFamily="34" charset="-122"/>
                <a:ea typeface="微软雅黑" pitchFamily="34" charset="-122"/>
              </a:rPr>
              <a:t>，</a:t>
            </a:r>
            <a:r>
              <a:rPr lang="zh-CN" altLang="en-US" sz="1600" dirty="0">
                <a:solidFill>
                  <a:schemeClr val="bg1"/>
                </a:solidFill>
                <a:latin typeface="微软雅黑" pitchFamily="34" charset="-122"/>
                <a:ea typeface="微软雅黑" pitchFamily="34" charset="-122"/>
              </a:rPr>
              <a:t>收购现金对价派发，收购</a:t>
            </a:r>
            <a:r>
              <a:rPr lang="zh-CN" altLang="en-US" sz="1600" dirty="0" smtClean="0">
                <a:solidFill>
                  <a:schemeClr val="bg1"/>
                </a:solidFill>
                <a:latin typeface="微软雅黑" pitchFamily="34" charset="-122"/>
                <a:ea typeface="微软雅黑" pitchFamily="34" charset="-122"/>
              </a:rPr>
              <a:t>印花税，收购权注销），业务类别：</a:t>
            </a:r>
            <a:r>
              <a:rPr lang="en-US" altLang="zh-CN" sz="1600" dirty="0" smtClean="0">
                <a:solidFill>
                  <a:schemeClr val="bg1"/>
                </a:solidFill>
                <a:latin typeface="微软雅黑" pitchFamily="34" charset="-122"/>
                <a:ea typeface="微软雅黑" pitchFamily="34" charset="-122"/>
              </a:rPr>
              <a:t>SGGF</a:t>
            </a:r>
            <a:r>
              <a:rPr lang="zh-CN" altLang="en-US" sz="1600" dirty="0" smtClean="0">
                <a:solidFill>
                  <a:schemeClr val="bg1"/>
                </a:solidFill>
                <a:latin typeface="微软雅黑" pitchFamily="34" charset="-122"/>
                <a:ea typeface="微软雅黑" pitchFamily="34" charset="-122"/>
              </a:rPr>
              <a:t>，</a:t>
            </a:r>
            <a:r>
              <a:rPr lang="en-US" altLang="zh-CN" sz="1600" dirty="0" smtClean="0">
                <a:solidFill>
                  <a:schemeClr val="bg1"/>
                </a:solidFill>
                <a:latin typeface="微软雅黑" pitchFamily="34" charset="-122"/>
                <a:ea typeface="微软雅黑" pitchFamily="34" charset="-122"/>
              </a:rPr>
              <a:t>SGZJ</a:t>
            </a:r>
            <a:r>
              <a:rPr lang="zh-CN" altLang="en-US" sz="1600" dirty="0" smtClean="0">
                <a:solidFill>
                  <a:schemeClr val="bg1"/>
                </a:solidFill>
                <a:latin typeface="微软雅黑" pitchFamily="34" charset="-122"/>
                <a:ea typeface="微软雅黑" pitchFamily="34" charset="-122"/>
              </a:rPr>
              <a:t>，</a:t>
            </a:r>
            <a:r>
              <a:rPr lang="en-US" altLang="zh-CN" sz="1600" dirty="0" smtClean="0">
                <a:solidFill>
                  <a:schemeClr val="bg1"/>
                </a:solidFill>
                <a:latin typeface="微软雅黑" pitchFamily="34" charset="-122"/>
                <a:ea typeface="微软雅黑" pitchFamily="34" charset="-122"/>
              </a:rPr>
              <a:t>SGYH</a:t>
            </a:r>
            <a:r>
              <a:rPr lang="zh-CN" altLang="en-US" sz="1600" dirty="0" smtClean="0">
                <a:solidFill>
                  <a:schemeClr val="bg1"/>
                </a:solidFill>
                <a:latin typeface="微软雅黑" pitchFamily="34" charset="-122"/>
                <a:ea typeface="微软雅黑" pitchFamily="34" charset="-122"/>
              </a:rPr>
              <a:t>，</a:t>
            </a:r>
            <a:r>
              <a:rPr lang="en-US" altLang="zh-CN" sz="1600" dirty="0" smtClean="0">
                <a:solidFill>
                  <a:schemeClr val="bg1"/>
                </a:solidFill>
                <a:latin typeface="微软雅黑" pitchFamily="34" charset="-122"/>
                <a:ea typeface="微软雅黑" pitchFamily="34" charset="-122"/>
              </a:rPr>
              <a:t>TGZX</a:t>
            </a:r>
            <a:endParaRPr lang="zh-CN" altLang="en-US" sz="1600" dirty="0">
              <a:solidFill>
                <a:schemeClr val="bg1"/>
              </a:solidFill>
              <a:latin typeface="微软雅黑" pitchFamily="34" charset="-122"/>
              <a:ea typeface="微软雅黑" pitchFamily="34" charset="-122"/>
            </a:endParaRPr>
          </a:p>
        </p:txBody>
      </p:sp>
      <p:sp>
        <p:nvSpPr>
          <p:cNvPr id="57" name="线形标注 3"/>
          <p:cNvSpPr/>
          <p:nvPr/>
        </p:nvSpPr>
        <p:spPr>
          <a:xfrm>
            <a:off x="1608002" y="1772816"/>
            <a:ext cx="6999200" cy="358279"/>
          </a:xfrm>
          <a:prstGeom prst="snip2Diag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1600" dirty="0">
                <a:solidFill>
                  <a:schemeClr val="bg1"/>
                </a:solidFill>
                <a:latin typeface="微软雅黑" pitchFamily="34" charset="-122"/>
                <a:ea typeface="微软雅黑" pitchFamily="34" charset="-122"/>
              </a:rPr>
              <a:t>SZHK_SJSDZ</a:t>
            </a:r>
            <a:r>
              <a:rPr lang="zh-CN" altLang="en-US" sz="1600" dirty="0">
                <a:solidFill>
                  <a:schemeClr val="bg1"/>
                </a:solidFill>
                <a:latin typeface="微软雅黑" pitchFamily="34" charset="-122"/>
                <a:ea typeface="微软雅黑" pitchFamily="34" charset="-122"/>
              </a:rPr>
              <a:t>（收购对价</a:t>
            </a:r>
            <a:r>
              <a:rPr lang="zh-CN" altLang="en-US" sz="1600" dirty="0" smtClean="0">
                <a:solidFill>
                  <a:schemeClr val="bg1"/>
                </a:solidFill>
                <a:latin typeface="微软雅黑" pitchFamily="34" charset="-122"/>
                <a:ea typeface="微软雅黑" pitchFamily="34" charset="-122"/>
              </a:rPr>
              <a:t>股份对账信息）</a:t>
            </a:r>
            <a:endParaRPr lang="zh-CN" altLang="en-US" sz="1600" dirty="0">
              <a:solidFill>
                <a:schemeClr val="bg1"/>
              </a:solidFill>
              <a:latin typeface="微软雅黑" pitchFamily="34" charset="-122"/>
              <a:ea typeface="微软雅黑" pitchFamily="34" charset="-122"/>
            </a:endParaRPr>
          </a:p>
        </p:txBody>
      </p:sp>
      <p:sp>
        <p:nvSpPr>
          <p:cNvPr id="59" name="线形标注 3"/>
          <p:cNvSpPr/>
          <p:nvPr/>
        </p:nvSpPr>
        <p:spPr>
          <a:xfrm>
            <a:off x="1619672" y="4286810"/>
            <a:ext cx="6999200" cy="816143"/>
          </a:xfrm>
          <a:prstGeom prst="snip2Diag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1600" dirty="0" smtClean="0">
                <a:solidFill>
                  <a:schemeClr val="bg1"/>
                </a:solidFill>
                <a:latin typeface="微软雅黑" pitchFamily="34" charset="-122"/>
                <a:ea typeface="微软雅黑" pitchFamily="34" charset="-122"/>
              </a:rPr>
              <a:t>支付方式为现金或现金</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股份：印花税在支付的现金中扣除，</a:t>
            </a:r>
            <a:r>
              <a:rPr lang="zh-CN" altLang="en-US" sz="1600" b="1" dirty="0" smtClean="0">
                <a:solidFill>
                  <a:schemeClr val="bg1"/>
                </a:solidFill>
                <a:latin typeface="微软雅黑" pitchFamily="34" charset="-122"/>
                <a:ea typeface="微软雅黑" pitchFamily="34" charset="-122"/>
              </a:rPr>
              <a:t>注销前已冻结股份对应的资金仍被冻结</a:t>
            </a:r>
            <a:r>
              <a:rPr lang="zh-CN" altLang="en-US" sz="1600" dirty="0" smtClean="0">
                <a:solidFill>
                  <a:schemeClr val="bg1"/>
                </a:solidFill>
                <a:latin typeface="微软雅黑" pitchFamily="34" charset="-122"/>
                <a:ea typeface="微软雅黑" pitchFamily="34" charset="-122"/>
              </a:rPr>
              <a:t>，</a:t>
            </a:r>
            <a:r>
              <a:rPr lang="en-US" altLang="zh-CN" sz="1600" dirty="0" smtClean="0">
                <a:solidFill>
                  <a:schemeClr val="bg1"/>
                </a:solidFill>
                <a:latin typeface="微软雅黑" pitchFamily="34" charset="-122"/>
                <a:ea typeface="微软雅黑" pitchFamily="34" charset="-122"/>
              </a:rPr>
              <a:t>SZHK_SJSJG</a:t>
            </a:r>
            <a:r>
              <a:rPr lang="zh-CN" altLang="en-US" sz="1600" dirty="0" smtClean="0">
                <a:solidFill>
                  <a:schemeClr val="bg1"/>
                </a:solidFill>
                <a:latin typeface="微软雅黑" pitchFamily="34" charset="-122"/>
                <a:ea typeface="微软雅黑" pitchFamily="34" charset="-122"/>
              </a:rPr>
              <a:t>业务类别为</a:t>
            </a:r>
            <a:r>
              <a:rPr lang="en-US" altLang="zh-CN" sz="1600" dirty="0" smtClean="0">
                <a:solidFill>
                  <a:schemeClr val="bg1"/>
                </a:solidFill>
                <a:latin typeface="微软雅黑" pitchFamily="34" charset="-122"/>
                <a:ea typeface="微软雅黑" pitchFamily="34" charset="-122"/>
              </a:rPr>
              <a:t>SGZJ</a:t>
            </a:r>
            <a:r>
              <a:rPr lang="zh-CN" altLang="en-US" sz="1600" dirty="0" smtClean="0">
                <a:solidFill>
                  <a:schemeClr val="bg1"/>
                </a:solidFill>
                <a:latin typeface="微软雅黑" pitchFamily="34" charset="-122"/>
                <a:ea typeface="微软雅黑" pitchFamily="34" charset="-122"/>
              </a:rPr>
              <a:t>或</a:t>
            </a:r>
            <a:r>
              <a:rPr lang="en-US" altLang="zh-CN" sz="1600" dirty="0" smtClean="0">
                <a:solidFill>
                  <a:schemeClr val="bg1"/>
                </a:solidFill>
                <a:latin typeface="微软雅黑" pitchFamily="34" charset="-122"/>
                <a:ea typeface="微软雅黑" pitchFamily="34" charset="-122"/>
              </a:rPr>
              <a:t>SGZJ+SGGF</a:t>
            </a:r>
          </a:p>
          <a:p>
            <a:r>
              <a:rPr lang="zh-CN" altLang="en-US" sz="1600" dirty="0" smtClean="0">
                <a:solidFill>
                  <a:schemeClr val="bg1"/>
                </a:solidFill>
                <a:latin typeface="微软雅黑" pitchFamily="34" charset="-122"/>
                <a:ea typeface="微软雅黑" pitchFamily="34" charset="-122"/>
              </a:rPr>
              <a:t>支付方式为股份：印花税单独清算，</a:t>
            </a:r>
            <a:r>
              <a:rPr lang="en-US" altLang="zh-CN" sz="1600" dirty="0" smtClean="0">
                <a:solidFill>
                  <a:schemeClr val="bg1"/>
                </a:solidFill>
                <a:latin typeface="微软雅黑" pitchFamily="34" charset="-122"/>
                <a:ea typeface="微软雅黑" pitchFamily="34" charset="-122"/>
              </a:rPr>
              <a:t>SZHK_SJSJG</a:t>
            </a:r>
            <a:r>
              <a:rPr lang="zh-CN" altLang="en-US" sz="1600" dirty="0" smtClean="0">
                <a:solidFill>
                  <a:schemeClr val="bg1"/>
                </a:solidFill>
                <a:latin typeface="微软雅黑" pitchFamily="34" charset="-122"/>
                <a:ea typeface="微软雅黑" pitchFamily="34" charset="-122"/>
              </a:rPr>
              <a:t>业务类别为</a:t>
            </a:r>
            <a:r>
              <a:rPr lang="en-US" altLang="zh-CN" sz="1600" dirty="0" smtClean="0">
                <a:solidFill>
                  <a:schemeClr val="bg1"/>
                </a:solidFill>
                <a:latin typeface="微软雅黑" pitchFamily="34" charset="-122"/>
                <a:ea typeface="微软雅黑" pitchFamily="34" charset="-122"/>
              </a:rPr>
              <a:t>SGGF+SGYH</a:t>
            </a:r>
            <a:endParaRPr lang="zh-CN" altLang="en-US" sz="1600" dirty="0">
              <a:solidFill>
                <a:schemeClr val="bg1"/>
              </a:solidFill>
              <a:latin typeface="微软雅黑" pitchFamily="34" charset="-122"/>
              <a:ea typeface="微软雅黑" pitchFamily="34" charset="-122"/>
            </a:endParaRPr>
          </a:p>
        </p:txBody>
      </p:sp>
      <p:sp>
        <p:nvSpPr>
          <p:cNvPr id="58" name="线形标注 3"/>
          <p:cNvSpPr/>
          <p:nvPr/>
        </p:nvSpPr>
        <p:spPr>
          <a:xfrm>
            <a:off x="1608002" y="5301208"/>
            <a:ext cx="6999200" cy="574303"/>
          </a:xfrm>
          <a:prstGeom prst="snip2Diag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1600" dirty="0" smtClean="0">
                <a:solidFill>
                  <a:schemeClr val="bg1"/>
                </a:solidFill>
                <a:latin typeface="微软雅黑" pitchFamily="34" charset="-122"/>
                <a:ea typeface="微软雅黑" pitchFamily="34" charset="-122"/>
              </a:rPr>
              <a:t>支付股份和现金可能在不同日期清算派发</a:t>
            </a:r>
            <a:endParaRPr lang="zh-CN" altLang="en-US" sz="16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xmlns="" val="141111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50"/>
                                        <p:tgtEl>
                                          <p:spTgt spid="3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250"/>
                                        <p:tgtEl>
                                          <p:spTgt spid="53"/>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250"/>
                                        <p:tgtEl>
                                          <p:spTgt spid="54"/>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250"/>
                                        <p:tgtEl>
                                          <p:spTgt spid="34"/>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250"/>
                                        <p:tgtEl>
                                          <p:spTgt spid="35"/>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250"/>
                                        <p:tgtEl>
                                          <p:spTgt spid="38"/>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250"/>
                                        <p:tgtEl>
                                          <p:spTgt spid="63"/>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250"/>
                                        <p:tgtEl>
                                          <p:spTgt spid="62"/>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250"/>
                                        <p:tgtEl>
                                          <p:spTgt spid="39"/>
                                        </p:tgtEl>
                                      </p:cBhvr>
                                    </p:animEffect>
                                  </p:childTnLst>
                                </p:cTn>
                              </p:par>
                            </p:childTnLst>
                          </p:cTn>
                        </p:par>
                      </p:childTnLst>
                    </p:cTn>
                  </p:par>
                  <p:par>
                    <p:cTn id="40" fill="hold">
                      <p:stCondLst>
                        <p:cond delay="indefinite"/>
                      </p:stCondLst>
                      <p:childTnLst>
                        <p:par>
                          <p:cTn id="41" fill="hold">
                            <p:stCondLst>
                              <p:cond delay="0"/>
                            </p:stCondLst>
                            <p:childTnLst>
                              <p:par>
                                <p:cTn id="42" presetID="63" presetClass="path" presetSubtype="0" accel="50000" decel="50000" fill="hold" grpId="0" nodeType="clickEffect">
                                  <p:stCondLst>
                                    <p:cond delay="0"/>
                                  </p:stCondLst>
                                  <p:childTnLst>
                                    <p:animMotion origin="layout" path="M -0.00642 3.7037E-7 L 0.18403 0.00185 " pathEditMode="relative" rAng="0" ptsTypes="AA">
                                      <p:cBhvr>
                                        <p:cTn id="43" dur="750" fill="hold"/>
                                        <p:tgtEl>
                                          <p:spTgt spid="55"/>
                                        </p:tgtEl>
                                        <p:attrNameLst>
                                          <p:attrName>ppt_x</p:attrName>
                                          <p:attrName>ppt_y</p:attrName>
                                        </p:attrNameLst>
                                      </p:cBhvr>
                                      <p:rCtr x="9514" y="93"/>
                                    </p:animMotion>
                                  </p:childTnLst>
                                </p:cTn>
                              </p:par>
                            </p:childTnLst>
                          </p:cTn>
                        </p:par>
                        <p:par>
                          <p:cTn id="44" fill="hold">
                            <p:stCondLst>
                              <p:cond delay="750"/>
                            </p:stCondLst>
                            <p:childTnLst>
                              <p:par>
                                <p:cTn id="45" presetID="10" presetClass="entr" presetSubtype="0"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childTnLst>
                          </p:cTn>
                        </p:par>
                        <p:par>
                          <p:cTn id="48" fill="hold">
                            <p:stCondLst>
                              <p:cond delay="1250"/>
                            </p:stCondLst>
                            <p:childTnLst>
                              <p:par>
                                <p:cTn id="49" presetID="10"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500"/>
                                        <p:tgtEl>
                                          <p:spTgt spid="41"/>
                                        </p:tgtEl>
                                      </p:cBhvr>
                                    </p:animEffect>
                                  </p:childTnLst>
                                </p:cTn>
                              </p:par>
                            </p:childTnLst>
                          </p:cTn>
                        </p:par>
                        <p:par>
                          <p:cTn id="52" fill="hold">
                            <p:stCondLst>
                              <p:cond delay="1750"/>
                            </p:stCondLst>
                            <p:childTnLst>
                              <p:par>
                                <p:cTn id="53" presetID="10"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500"/>
                                        <p:tgtEl>
                                          <p:spTgt spid="61"/>
                                        </p:tgtEl>
                                      </p:cBhvr>
                                    </p:animEffect>
                                  </p:childTnLst>
                                </p:cTn>
                              </p:par>
                            </p:childTnLst>
                          </p:cTn>
                        </p:par>
                      </p:childTnLst>
                    </p:cTn>
                  </p:par>
                  <p:par>
                    <p:cTn id="56" fill="hold">
                      <p:stCondLst>
                        <p:cond delay="indefinite"/>
                      </p:stCondLst>
                      <p:childTnLst>
                        <p:par>
                          <p:cTn id="57" fill="hold">
                            <p:stCondLst>
                              <p:cond delay="0"/>
                            </p:stCondLst>
                            <p:childTnLst>
                              <p:par>
                                <p:cTn id="58" presetID="63" presetClass="path" presetSubtype="0" accel="50000" decel="50000" fill="hold" grpId="1" nodeType="clickEffect">
                                  <p:stCondLst>
                                    <p:cond delay="0"/>
                                  </p:stCondLst>
                                  <p:childTnLst>
                                    <p:animMotion origin="layout" path="M 0.18403 0.00185 L 0.42674 0.00185 " pathEditMode="relative" rAng="0" ptsTypes="AA">
                                      <p:cBhvr>
                                        <p:cTn id="59" dur="750" fill="hold"/>
                                        <p:tgtEl>
                                          <p:spTgt spid="55"/>
                                        </p:tgtEl>
                                        <p:attrNameLst>
                                          <p:attrName>ppt_x</p:attrName>
                                          <p:attrName>ppt_y</p:attrName>
                                        </p:attrNameLst>
                                      </p:cBhvr>
                                      <p:rCtr x="12135" y="0"/>
                                    </p:animMotion>
                                  </p:childTnLst>
                                </p:cTn>
                              </p:par>
                            </p:childTnLst>
                          </p:cTn>
                        </p:par>
                        <p:par>
                          <p:cTn id="60" fill="hold">
                            <p:stCondLst>
                              <p:cond delay="750"/>
                            </p:stCondLst>
                            <p:childTnLst>
                              <p:par>
                                <p:cTn id="61" presetID="1" presetClass="exit" presetSubtype="0" fill="hold" grpId="1" nodeType="afterEffect">
                                  <p:stCondLst>
                                    <p:cond delay="0"/>
                                  </p:stCondLst>
                                  <p:childTnLst>
                                    <p:set>
                                      <p:cBhvr>
                                        <p:cTn id="62" dur="1" fill="hold">
                                          <p:stCondLst>
                                            <p:cond delay="0"/>
                                          </p:stCondLst>
                                        </p:cTn>
                                        <p:tgtEl>
                                          <p:spTgt spid="40"/>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41"/>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61"/>
                                        </p:tgtEl>
                                        <p:attrNameLst>
                                          <p:attrName>style.visibility</p:attrName>
                                        </p:attrNameLst>
                                      </p:cBhvr>
                                      <p:to>
                                        <p:strVal val="hidden"/>
                                      </p:to>
                                    </p:set>
                                  </p:childTnLst>
                                </p:cTn>
                              </p:par>
                            </p:childTnLst>
                          </p:cTn>
                        </p:par>
                        <p:par>
                          <p:cTn id="67" fill="hold">
                            <p:stCondLst>
                              <p:cond delay="750"/>
                            </p:stCondLst>
                            <p:childTnLst>
                              <p:par>
                                <p:cTn id="68" presetID="10" presetClass="entr" presetSubtype="0" fill="hold" grpId="0" nodeType="after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500"/>
                                        <p:tgtEl>
                                          <p:spTgt spid="42"/>
                                        </p:tgtEl>
                                      </p:cBhvr>
                                    </p:animEffect>
                                  </p:childTnLst>
                                </p:cTn>
                              </p:par>
                            </p:childTnLst>
                          </p:cTn>
                        </p:par>
                        <p:par>
                          <p:cTn id="71" fill="hold">
                            <p:stCondLst>
                              <p:cond delay="1250"/>
                            </p:stCondLst>
                            <p:childTnLst>
                              <p:par>
                                <p:cTn id="72" presetID="10" presetClass="entr" presetSubtype="0"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fade">
                                      <p:cBhvr>
                                        <p:cTn id="74" dur="500"/>
                                        <p:tgtEl>
                                          <p:spTgt spid="46"/>
                                        </p:tgtEl>
                                      </p:cBhvr>
                                    </p:animEffect>
                                  </p:childTnLst>
                                </p:cTn>
                              </p:par>
                            </p:childTnLst>
                          </p:cTn>
                        </p:par>
                        <p:par>
                          <p:cTn id="75" fill="hold">
                            <p:stCondLst>
                              <p:cond delay="1750"/>
                            </p:stCondLst>
                            <p:childTnLst>
                              <p:par>
                                <p:cTn id="76" presetID="10" presetClass="entr" presetSubtype="0"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Effect transition="in" filter="fade">
                                      <p:cBhvr>
                                        <p:cTn id="78" dur="500"/>
                                        <p:tgtEl>
                                          <p:spTgt spid="60"/>
                                        </p:tgtEl>
                                      </p:cBhvr>
                                    </p:animEffect>
                                  </p:childTnLst>
                                </p:cTn>
                              </p:par>
                            </p:childTnLst>
                          </p:cTn>
                        </p:par>
                        <p:par>
                          <p:cTn id="79" fill="hold">
                            <p:stCondLst>
                              <p:cond delay="2250"/>
                            </p:stCondLst>
                            <p:childTnLst>
                              <p:par>
                                <p:cTn id="80" presetID="10" presetClass="entr" presetSubtype="0" fill="hold" grpId="0" nodeType="after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fade">
                                      <p:cBhvr>
                                        <p:cTn id="82" dur="500"/>
                                        <p:tgtEl>
                                          <p:spTgt spid="48"/>
                                        </p:tgtEl>
                                      </p:cBhvr>
                                    </p:animEffect>
                                  </p:childTnLst>
                                </p:cTn>
                              </p:par>
                            </p:childTnLst>
                          </p:cTn>
                        </p:par>
                      </p:childTnLst>
                    </p:cTn>
                  </p:par>
                  <p:par>
                    <p:cTn id="83" fill="hold">
                      <p:stCondLst>
                        <p:cond delay="indefinite"/>
                      </p:stCondLst>
                      <p:childTnLst>
                        <p:par>
                          <p:cTn id="84" fill="hold">
                            <p:stCondLst>
                              <p:cond delay="0"/>
                            </p:stCondLst>
                            <p:childTnLst>
                              <p:par>
                                <p:cTn id="85" presetID="63" presetClass="path" presetSubtype="0" accel="50000" decel="50000" fill="hold" grpId="2" nodeType="clickEffect">
                                  <p:stCondLst>
                                    <p:cond delay="0"/>
                                  </p:stCondLst>
                                  <p:childTnLst>
                                    <p:animMotion origin="layout" path="M 0.42674 0.00185 L 0.88351 0.00185 " pathEditMode="relative" rAng="0" ptsTypes="AA">
                                      <p:cBhvr>
                                        <p:cTn id="86" dur="750" fill="hold"/>
                                        <p:tgtEl>
                                          <p:spTgt spid="55"/>
                                        </p:tgtEl>
                                        <p:attrNameLst>
                                          <p:attrName>ppt_x</p:attrName>
                                          <p:attrName>ppt_y</p:attrName>
                                        </p:attrNameLst>
                                      </p:cBhvr>
                                      <p:rCtr x="22830" y="0"/>
                                    </p:animMotion>
                                  </p:childTnLst>
                                </p:cTn>
                              </p:par>
                            </p:childTnLst>
                          </p:cTn>
                        </p:par>
                        <p:par>
                          <p:cTn id="87" fill="hold">
                            <p:stCondLst>
                              <p:cond delay="750"/>
                            </p:stCondLst>
                            <p:childTnLst>
                              <p:par>
                                <p:cTn id="88" presetID="1" presetClass="exit" presetSubtype="0" fill="hold" grpId="1" nodeType="afterEffect">
                                  <p:stCondLst>
                                    <p:cond delay="0"/>
                                  </p:stCondLst>
                                  <p:childTnLst>
                                    <p:set>
                                      <p:cBhvr>
                                        <p:cTn id="89" dur="1" fill="hold">
                                          <p:stCondLst>
                                            <p:cond delay="0"/>
                                          </p:stCondLst>
                                        </p:cTn>
                                        <p:tgtEl>
                                          <p:spTgt spid="42"/>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46"/>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60"/>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48"/>
                                        </p:tgtEl>
                                        <p:attrNameLst>
                                          <p:attrName>style.visibility</p:attrName>
                                        </p:attrNameLst>
                                      </p:cBhvr>
                                      <p:to>
                                        <p:strVal val="hidden"/>
                                      </p:to>
                                    </p:set>
                                  </p:childTnLst>
                                </p:cTn>
                              </p:par>
                            </p:childTnLst>
                          </p:cTn>
                        </p:par>
                        <p:par>
                          <p:cTn id="96" fill="hold">
                            <p:stCondLst>
                              <p:cond delay="750"/>
                            </p:stCondLst>
                            <p:childTnLst>
                              <p:par>
                                <p:cTn id="97" presetID="10" presetClass="entr" presetSubtype="0"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fade">
                                      <p:cBhvr>
                                        <p:cTn id="99" dur="500"/>
                                        <p:tgtEl>
                                          <p:spTgt spid="6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9"/>
                                        </p:tgtEl>
                                        <p:attrNameLst>
                                          <p:attrName>style.visibility</p:attrName>
                                        </p:attrNameLst>
                                      </p:cBhvr>
                                      <p:to>
                                        <p:strVal val="visible"/>
                                      </p:to>
                                    </p:set>
                                    <p:animEffect transition="in" filter="fade">
                                      <p:cBhvr>
                                        <p:cTn id="102" dur="500"/>
                                        <p:tgtEl>
                                          <p:spTgt spid="49"/>
                                        </p:tgtEl>
                                      </p:cBhvr>
                                    </p:animEffect>
                                  </p:childTnLst>
                                </p:cTn>
                              </p:par>
                            </p:childTnLst>
                          </p:cTn>
                        </p:par>
                        <p:par>
                          <p:cTn id="103" fill="hold">
                            <p:stCondLst>
                              <p:cond delay="1250"/>
                            </p:stCondLst>
                            <p:childTnLst>
                              <p:par>
                                <p:cTn id="104" presetID="10" presetClass="entr" presetSubtype="0" fill="hold" grpId="0" nodeType="afterEffect">
                                  <p:stCondLst>
                                    <p:cond delay="0"/>
                                  </p:stCondLst>
                                  <p:childTnLst>
                                    <p:set>
                                      <p:cBhvr>
                                        <p:cTn id="105" dur="1" fill="hold">
                                          <p:stCondLst>
                                            <p:cond delay="0"/>
                                          </p:stCondLst>
                                        </p:cTn>
                                        <p:tgtEl>
                                          <p:spTgt spid="56"/>
                                        </p:tgtEl>
                                        <p:attrNameLst>
                                          <p:attrName>style.visibility</p:attrName>
                                        </p:attrNameLst>
                                      </p:cBhvr>
                                      <p:to>
                                        <p:strVal val="visible"/>
                                      </p:to>
                                    </p:set>
                                    <p:animEffect transition="in" filter="fade">
                                      <p:cBhvr>
                                        <p:cTn id="106" dur="500"/>
                                        <p:tgtEl>
                                          <p:spTgt spid="56"/>
                                        </p:tgtEl>
                                      </p:cBhvr>
                                    </p:animEffect>
                                  </p:childTnLst>
                                </p:cTn>
                              </p:par>
                            </p:childTnLst>
                          </p:cTn>
                        </p:par>
                        <p:par>
                          <p:cTn id="107" fill="hold">
                            <p:stCondLst>
                              <p:cond delay="1750"/>
                            </p:stCondLst>
                            <p:childTnLst>
                              <p:par>
                                <p:cTn id="108" presetID="10" presetClass="entr" presetSubtype="0"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Effect transition="in" filter="fade">
                                      <p:cBhvr>
                                        <p:cTn id="110" dur="500"/>
                                        <p:tgtEl>
                                          <p:spTgt spid="57"/>
                                        </p:tgtEl>
                                      </p:cBhvr>
                                    </p:animEffect>
                                  </p:childTnLst>
                                </p:cTn>
                              </p:par>
                            </p:childTnLst>
                          </p:cTn>
                        </p:par>
                        <p:par>
                          <p:cTn id="111" fill="hold">
                            <p:stCondLst>
                              <p:cond delay="2250"/>
                            </p:stCondLst>
                            <p:childTnLst>
                              <p:par>
                                <p:cTn id="112" presetID="10" presetClass="entr" presetSubtype="0" fill="hold" grpId="0" nodeType="afterEffect">
                                  <p:stCondLst>
                                    <p:cond delay="0"/>
                                  </p:stCondLst>
                                  <p:childTnLst>
                                    <p:set>
                                      <p:cBhvr>
                                        <p:cTn id="113" dur="1" fill="hold">
                                          <p:stCondLst>
                                            <p:cond delay="0"/>
                                          </p:stCondLst>
                                        </p:cTn>
                                        <p:tgtEl>
                                          <p:spTgt spid="59"/>
                                        </p:tgtEl>
                                        <p:attrNameLst>
                                          <p:attrName>style.visibility</p:attrName>
                                        </p:attrNameLst>
                                      </p:cBhvr>
                                      <p:to>
                                        <p:strVal val="visible"/>
                                      </p:to>
                                    </p:set>
                                    <p:animEffect transition="in" filter="fade">
                                      <p:cBhvr>
                                        <p:cTn id="114" dur="500"/>
                                        <p:tgtEl>
                                          <p:spTgt spid="59"/>
                                        </p:tgtEl>
                                      </p:cBhvr>
                                    </p:animEffect>
                                  </p:childTnLst>
                                </p:cTn>
                              </p:par>
                            </p:childTnLst>
                          </p:cTn>
                        </p:par>
                        <p:par>
                          <p:cTn id="115" fill="hold">
                            <p:stCondLst>
                              <p:cond delay="2750"/>
                            </p:stCondLst>
                            <p:childTnLst>
                              <p:par>
                                <p:cTn id="116" presetID="10" presetClass="entr" presetSubtype="0"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fade">
                                      <p:cBhvr>
                                        <p:cTn id="118" dur="500"/>
                                        <p:tgtEl>
                                          <p:spTgt spid="58"/>
                                        </p:tgtEl>
                                      </p:cBhvr>
                                    </p:animEffect>
                                  </p:childTnLst>
                                </p:cTn>
                              </p:par>
                            </p:childTnLst>
                          </p:cTn>
                        </p:par>
                      </p:childTnLst>
                    </p:cTn>
                  </p:par>
                  <p:par>
                    <p:cTn id="119" fill="hold">
                      <p:stCondLst>
                        <p:cond delay="indefinite"/>
                      </p:stCondLst>
                      <p:childTnLst>
                        <p:par>
                          <p:cTn id="120" fill="hold">
                            <p:stCondLst>
                              <p:cond delay="0"/>
                            </p:stCondLst>
                            <p:childTnLst>
                              <p:par>
                                <p:cTn id="121" presetID="63" presetClass="path" presetSubtype="0" accel="50000" decel="50000" fill="hold" grpId="3" nodeType="clickEffect">
                                  <p:stCondLst>
                                    <p:cond delay="0"/>
                                  </p:stCondLst>
                                  <p:childTnLst>
                                    <p:animMotion origin="layout" path="M 0.88351 0.00185 L 1.09619 0.00139 " pathEditMode="relative" rAng="0" ptsTypes="AA">
                                      <p:cBhvr>
                                        <p:cTn id="122" dur="500" fill="hold"/>
                                        <p:tgtEl>
                                          <p:spTgt spid="55"/>
                                        </p:tgtEl>
                                        <p:attrNameLst>
                                          <p:attrName>ppt_x</p:attrName>
                                          <p:attrName>ppt_y</p:attrName>
                                        </p:attrNameLst>
                                      </p:cBhvr>
                                      <p:rCtr x="10625"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8" grpId="0" animBg="1"/>
      <p:bldP spid="39" grpId="0" animBg="1"/>
      <p:bldP spid="40" grpId="0" animBg="1"/>
      <p:bldP spid="40" grpId="1" animBg="1"/>
      <p:bldP spid="42" grpId="0" animBg="1"/>
      <p:bldP spid="42" grpId="1" animBg="1"/>
      <p:bldP spid="48" grpId="0" animBg="1"/>
      <p:bldP spid="48" grpId="1" animBg="1"/>
      <p:bldP spid="53" grpId="0" animBg="1"/>
      <p:bldP spid="54" grpId="0" animBg="1"/>
      <p:bldP spid="41" grpId="0" animBg="1"/>
      <p:bldP spid="41" grpId="1" animBg="1"/>
      <p:bldP spid="49" grpId="0" animBg="1"/>
      <p:bldP spid="46" grpId="0" animBg="1"/>
      <p:bldP spid="46" grpId="1" animBg="1"/>
      <p:bldP spid="60" grpId="0" animBg="1"/>
      <p:bldP spid="60" grpId="1" animBg="1"/>
      <p:bldP spid="61" grpId="0" animBg="1"/>
      <p:bldP spid="61" grpId="1" animBg="1"/>
      <p:bldP spid="62" grpId="0" animBg="1"/>
      <p:bldP spid="63" grpId="0" animBg="1"/>
      <p:bldP spid="64" grpId="0" animBg="1"/>
      <p:bldP spid="55" grpId="0" animBg="1"/>
      <p:bldP spid="55" grpId="1" animBg="1"/>
      <p:bldP spid="55" grpId="2" animBg="1"/>
      <p:bldP spid="55" grpId="3" animBg="1"/>
      <p:bldP spid="56" grpId="0" animBg="1"/>
      <p:bldP spid="57" grpId="0" animBg="1"/>
      <p:bldP spid="59" grpId="0" animBg="1"/>
      <p:bldP spid="5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b="1" dirty="0" smtClean="0">
                <a:latin typeface="微软雅黑" pitchFamily="34" charset="-122"/>
                <a:ea typeface="微软雅黑" pitchFamily="34" charset="-122"/>
              </a:rPr>
              <a:t>分拆合并</a:t>
            </a:r>
            <a:endParaRPr lang="zh-CN" altLang="en-US" b="1" dirty="0">
              <a:latin typeface="微软雅黑" pitchFamily="34" charset="-122"/>
              <a:ea typeface="微软雅黑" pitchFamily="34" charset="-122"/>
            </a:endParaRPr>
          </a:p>
        </p:txBody>
      </p:sp>
      <p:sp>
        <p:nvSpPr>
          <p:cNvPr id="2" name="文本占位符 1"/>
          <p:cNvSpPr>
            <a:spLocks noGrp="1"/>
          </p:cNvSpPr>
          <p:nvPr>
            <p:ph type="body" idx="1"/>
          </p:nvPr>
        </p:nvSpPr>
        <p:spPr/>
        <p:txBody>
          <a:bodyPr/>
          <a:lstStyle/>
          <a:p>
            <a:r>
              <a:rPr lang="en-US" altLang="zh-CN" sz="2800" dirty="0" smtClean="0"/>
              <a:t>3.4.4</a:t>
            </a:r>
            <a:endParaRPr lang="zh-CN" altLang="en-US" sz="2800" dirty="0"/>
          </a:p>
        </p:txBody>
      </p:sp>
    </p:spTree>
    <p:extLst>
      <p:ext uri="{BB962C8B-B14F-4D97-AF65-F5344CB8AC3E}">
        <p14:creationId xmlns:p14="http://schemas.microsoft.com/office/powerpoint/2010/main" xmlns="" val="2808368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p:txBody>
          <a:bodyPr/>
          <a:lstStyle/>
          <a:p>
            <a:r>
              <a:rPr lang="en-US" altLang="zh-CN" dirty="0" smtClean="0">
                <a:latin typeface="微软雅黑" pitchFamily="34" charset="-122"/>
                <a:ea typeface="微软雅黑" pitchFamily="34" charset="-122"/>
              </a:rPr>
              <a:t>2</a:t>
            </a:r>
            <a:endParaRPr lang="zh-CN" altLang="en-US" dirty="0">
              <a:latin typeface="微软雅黑" pitchFamily="34" charset="-122"/>
              <a:ea typeface="微软雅黑" pitchFamily="34" charset="-122"/>
            </a:endParaRPr>
          </a:p>
        </p:txBody>
      </p:sp>
      <p:sp>
        <p:nvSpPr>
          <p:cNvPr id="4" name="标题 3"/>
          <p:cNvSpPr>
            <a:spLocks noGrp="1"/>
          </p:cNvSpPr>
          <p:nvPr>
            <p:ph type="title"/>
          </p:nvPr>
        </p:nvSpPr>
        <p:spPr/>
        <p:txBody>
          <a:bodyPr/>
          <a:lstStyle/>
          <a:p>
            <a:r>
              <a:rPr lang="zh-CN" altLang="en-US" b="1" dirty="0">
                <a:latin typeface="微软雅黑" pitchFamily="34" charset="-122"/>
                <a:ea typeface="微软雅黑" pitchFamily="34" charset="-122"/>
              </a:rPr>
              <a:t>深</a:t>
            </a:r>
            <a:r>
              <a:rPr lang="zh-CN" altLang="en-US" b="1" dirty="0" smtClean="0">
                <a:latin typeface="微软雅黑" pitchFamily="34" charset="-122"/>
                <a:ea typeface="微软雅黑" pitchFamily="34" charset="-122"/>
              </a:rPr>
              <a:t>沪结算文件差异</a:t>
            </a:r>
            <a:endParaRPr lang="zh-CN" altLang="en-US" b="1" dirty="0">
              <a:latin typeface="微软雅黑" pitchFamily="34" charset="-122"/>
              <a:ea typeface="微软雅黑" pitchFamily="34" charset="-122"/>
            </a:endParaRPr>
          </a:p>
        </p:txBody>
      </p:sp>
    </p:spTree>
    <p:extLst>
      <p:ext uri="{BB962C8B-B14F-4D97-AF65-F5344CB8AC3E}">
        <p14:creationId xmlns:p14="http://schemas.microsoft.com/office/powerpoint/2010/main" xmlns="" val="15672962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Box 8"/>
          <p:cNvSpPr txBox="1">
            <a:spLocks noChangeArrowheads="1"/>
          </p:cNvSpPr>
          <p:nvPr/>
        </p:nvSpPr>
        <p:spPr bwMode="auto">
          <a:xfrm>
            <a:off x="579438" y="260350"/>
            <a:ext cx="7232650" cy="565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ea typeface="宋体" charset="-122"/>
              </a:defRPr>
            </a:lvl1pPr>
            <a:lvl2pPr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marL="0" lvl="1" eaLnBrk="1" hangingPunct="1">
              <a:lnSpc>
                <a:spcPct val="120000"/>
              </a:lnSpc>
            </a:pPr>
            <a:r>
              <a:rPr lang="zh-CN" altLang="en-US" sz="2800" b="1" dirty="0" smtClean="0">
                <a:solidFill>
                  <a:schemeClr val="bg1"/>
                </a:solidFill>
                <a:latin typeface="微软雅黑" pitchFamily="34" charset="-122"/>
                <a:ea typeface="微软雅黑" pitchFamily="34" charset="-122"/>
              </a:rPr>
              <a:t>分拆合并</a:t>
            </a:r>
            <a:endParaRPr lang="zh-CN" altLang="en-US" sz="2800" b="1" dirty="0">
              <a:solidFill>
                <a:schemeClr val="bg1"/>
              </a:solidFill>
              <a:latin typeface="微软雅黑" pitchFamily="34" charset="-122"/>
              <a:ea typeface="微软雅黑" pitchFamily="34" charset="-122"/>
            </a:endParaRPr>
          </a:p>
        </p:txBody>
      </p:sp>
      <p:sp>
        <p:nvSpPr>
          <p:cNvPr id="33" name="1"/>
          <p:cNvSpPr/>
          <p:nvPr/>
        </p:nvSpPr>
        <p:spPr>
          <a:xfrm>
            <a:off x="-433289" y="3238500"/>
            <a:ext cx="1476897" cy="79216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latin typeface="微软雅黑" pitchFamily="34" charset="-122"/>
              <a:ea typeface="微软雅黑" pitchFamily="34" charset="-122"/>
            </a:endParaRPr>
          </a:p>
        </p:txBody>
      </p:sp>
      <p:sp>
        <p:nvSpPr>
          <p:cNvPr id="34" name="2"/>
          <p:cNvSpPr/>
          <p:nvPr/>
        </p:nvSpPr>
        <p:spPr>
          <a:xfrm>
            <a:off x="3589586" y="3231653"/>
            <a:ext cx="792163" cy="792163"/>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latin typeface="微软雅黑" pitchFamily="34" charset="-122"/>
              <a:ea typeface="微软雅黑" pitchFamily="34" charset="-122"/>
            </a:endParaRPr>
          </a:p>
        </p:txBody>
      </p:sp>
      <p:sp>
        <p:nvSpPr>
          <p:cNvPr id="35" name="3"/>
          <p:cNvSpPr/>
          <p:nvPr/>
        </p:nvSpPr>
        <p:spPr>
          <a:xfrm>
            <a:off x="4000496" y="3235324"/>
            <a:ext cx="3127748" cy="79534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latin typeface="微软雅黑" pitchFamily="34" charset="-122"/>
              <a:ea typeface="微软雅黑" pitchFamily="34" charset="-122"/>
            </a:endParaRPr>
          </a:p>
        </p:txBody>
      </p:sp>
      <p:sp>
        <p:nvSpPr>
          <p:cNvPr id="38" name="8"/>
          <p:cNvSpPr/>
          <p:nvPr/>
        </p:nvSpPr>
        <p:spPr>
          <a:xfrm>
            <a:off x="6732164" y="3235324"/>
            <a:ext cx="792163" cy="795340"/>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latin typeface="微软雅黑" pitchFamily="34" charset="-122"/>
              <a:ea typeface="微软雅黑" pitchFamily="34" charset="-122"/>
            </a:endParaRPr>
          </a:p>
        </p:txBody>
      </p:sp>
      <p:sp>
        <p:nvSpPr>
          <p:cNvPr id="39" name="9"/>
          <p:cNvSpPr/>
          <p:nvPr/>
        </p:nvSpPr>
        <p:spPr>
          <a:xfrm>
            <a:off x="7143768" y="3235324"/>
            <a:ext cx="2468792" cy="79534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latin typeface="微软雅黑" pitchFamily="34" charset="-122"/>
              <a:ea typeface="微软雅黑" pitchFamily="34" charset="-122"/>
            </a:endParaRPr>
          </a:p>
        </p:txBody>
      </p:sp>
      <p:sp>
        <p:nvSpPr>
          <p:cNvPr id="40" name="矩形标注 39"/>
          <p:cNvSpPr/>
          <p:nvPr/>
        </p:nvSpPr>
        <p:spPr>
          <a:xfrm>
            <a:off x="177800" y="2517775"/>
            <a:ext cx="2377976" cy="576263"/>
          </a:xfrm>
          <a:prstGeom prst="wedgeRectCallout">
            <a:avLst>
              <a:gd name="adj1" fmla="val -20990"/>
              <a:gd name="adj2" fmla="val 65859"/>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bg1"/>
                </a:solidFill>
                <a:latin typeface="微软雅黑" pitchFamily="34" charset="-122"/>
                <a:ea typeface="微软雅黑" pitchFamily="34" charset="-122"/>
              </a:rPr>
              <a:t>原代码交易末日</a:t>
            </a:r>
            <a:endParaRPr lang="zh-CN" altLang="en-US" dirty="0">
              <a:solidFill>
                <a:schemeClr val="bg1"/>
              </a:solidFill>
              <a:latin typeface="微软雅黑" pitchFamily="34" charset="-122"/>
              <a:ea typeface="微软雅黑" pitchFamily="34" charset="-122"/>
            </a:endParaRPr>
          </a:p>
        </p:txBody>
      </p:sp>
      <p:sp>
        <p:nvSpPr>
          <p:cNvPr id="53" name="2"/>
          <p:cNvSpPr/>
          <p:nvPr/>
        </p:nvSpPr>
        <p:spPr>
          <a:xfrm>
            <a:off x="655308" y="3238500"/>
            <a:ext cx="792163" cy="792163"/>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latin typeface="微软雅黑" pitchFamily="34" charset="-122"/>
              <a:ea typeface="微软雅黑" pitchFamily="34" charset="-122"/>
            </a:endParaRPr>
          </a:p>
        </p:txBody>
      </p:sp>
      <p:sp>
        <p:nvSpPr>
          <p:cNvPr id="54" name="1"/>
          <p:cNvSpPr/>
          <p:nvPr/>
        </p:nvSpPr>
        <p:spPr>
          <a:xfrm>
            <a:off x="1051389" y="3235324"/>
            <a:ext cx="2949107" cy="79533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latin typeface="微软雅黑" pitchFamily="34" charset="-122"/>
              <a:ea typeface="微软雅黑" pitchFamily="34" charset="-122"/>
            </a:endParaRPr>
          </a:p>
        </p:txBody>
      </p:sp>
      <p:sp>
        <p:nvSpPr>
          <p:cNvPr id="55" name="燕尾形 54"/>
          <p:cNvSpPr/>
          <p:nvPr/>
        </p:nvSpPr>
        <p:spPr>
          <a:xfrm>
            <a:off x="-973138" y="3235326"/>
            <a:ext cx="836613" cy="795338"/>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微软雅黑" pitchFamily="34" charset="-122"/>
              <a:ea typeface="微软雅黑" pitchFamily="34" charset="-122"/>
            </a:endParaRPr>
          </a:p>
        </p:txBody>
      </p:sp>
      <p:sp>
        <p:nvSpPr>
          <p:cNvPr id="45" name="线形标注 3"/>
          <p:cNvSpPr/>
          <p:nvPr/>
        </p:nvSpPr>
        <p:spPr>
          <a:xfrm>
            <a:off x="1613228" y="4143380"/>
            <a:ext cx="6847204" cy="857256"/>
          </a:xfrm>
          <a:prstGeom prst="snip2DiagRect">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ltLang="zh-CN" sz="1600" dirty="0" smtClean="0">
              <a:solidFill>
                <a:schemeClr val="bg1"/>
              </a:solidFill>
              <a:latin typeface="微软雅黑" pitchFamily="34" charset="-122"/>
              <a:ea typeface="微软雅黑" pitchFamily="34" charset="-122"/>
            </a:endParaRPr>
          </a:p>
          <a:p>
            <a:r>
              <a:rPr lang="en-US" altLang="zh-CN" sz="1600" dirty="0" smtClean="0">
                <a:solidFill>
                  <a:schemeClr val="bg1"/>
                </a:solidFill>
                <a:latin typeface="微软雅黑" pitchFamily="34" charset="-122"/>
                <a:ea typeface="微软雅黑" pitchFamily="34" charset="-122"/>
              </a:rPr>
              <a:t>SZHK_TZXX</a:t>
            </a:r>
            <a:r>
              <a:rPr lang="zh-CN" altLang="en-US" sz="1600" dirty="0">
                <a:solidFill>
                  <a:schemeClr val="bg1"/>
                </a:solidFill>
                <a:latin typeface="微软雅黑" pitchFamily="34" charset="-122"/>
                <a:ea typeface="微软雅黑" pitchFamily="34" charset="-122"/>
              </a:rPr>
              <a:t>（业务通知信息），通知类别：</a:t>
            </a:r>
            <a:r>
              <a:rPr lang="en-US" altLang="zh-CN" sz="1600" dirty="0" smtClean="0">
                <a:solidFill>
                  <a:schemeClr val="bg1"/>
                </a:solidFill>
                <a:latin typeface="微软雅黑" pitchFamily="34" charset="-122"/>
                <a:ea typeface="微软雅黑" pitchFamily="34" charset="-122"/>
              </a:rPr>
              <a:t>H10</a:t>
            </a:r>
          </a:p>
          <a:p>
            <a:r>
              <a:rPr lang="zh-CN" altLang="en-US" sz="1600" dirty="0" smtClean="0">
                <a:solidFill>
                  <a:schemeClr val="bg1"/>
                </a:solidFill>
                <a:latin typeface="微软雅黑" pitchFamily="34" charset="-122"/>
                <a:ea typeface="微软雅黑" pitchFamily="34" charset="-122"/>
              </a:rPr>
              <a:t>上海：新增、变更、删除时发布</a:t>
            </a:r>
            <a:endParaRPr lang="en-US" altLang="zh-CN" sz="1600" dirty="0" smtClean="0">
              <a:solidFill>
                <a:schemeClr val="bg1"/>
              </a:solidFill>
              <a:latin typeface="微软雅黑" pitchFamily="34" charset="-122"/>
              <a:ea typeface="微软雅黑" pitchFamily="34" charset="-122"/>
            </a:endParaRPr>
          </a:p>
          <a:p>
            <a:r>
              <a:rPr lang="zh-CN" altLang="en-US" sz="1600" dirty="0" smtClean="0">
                <a:solidFill>
                  <a:schemeClr val="bg1"/>
                </a:solidFill>
                <a:latin typeface="微软雅黑" pitchFamily="34" charset="-122"/>
                <a:ea typeface="微软雅黑" pitchFamily="34" charset="-122"/>
              </a:rPr>
              <a:t>深圳：从业务关键信息录入复核起，直至业务完成或取消，每日全量发布</a:t>
            </a:r>
          </a:p>
          <a:p>
            <a:endParaRPr lang="zh-CN" altLang="en-US" sz="1600" dirty="0">
              <a:solidFill>
                <a:schemeClr val="bg1"/>
              </a:solidFill>
              <a:latin typeface="微软雅黑" pitchFamily="34" charset="-122"/>
              <a:ea typeface="微软雅黑" pitchFamily="34" charset="-122"/>
            </a:endParaRPr>
          </a:p>
        </p:txBody>
      </p:sp>
      <p:sp>
        <p:nvSpPr>
          <p:cNvPr id="47" name="线形标注 3"/>
          <p:cNvSpPr/>
          <p:nvPr/>
        </p:nvSpPr>
        <p:spPr>
          <a:xfrm>
            <a:off x="1613228" y="5072074"/>
            <a:ext cx="6768306" cy="857256"/>
          </a:xfrm>
          <a:prstGeom prst="snip2DiagRect">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1600" dirty="0" smtClean="0">
                <a:solidFill>
                  <a:schemeClr val="bg1"/>
                </a:solidFill>
                <a:latin typeface="微软雅黑" pitchFamily="34" charset="-122"/>
                <a:ea typeface="微软雅黑" pitchFamily="34" charset="-122"/>
              </a:rPr>
              <a:t>SZHK_QTSL(</a:t>
            </a:r>
            <a:r>
              <a:rPr lang="zh-CN" altLang="en-US" sz="1600" dirty="0" smtClean="0">
                <a:solidFill>
                  <a:schemeClr val="bg1"/>
                </a:solidFill>
                <a:latin typeface="微软雅黑" pitchFamily="34" charset="-122"/>
                <a:ea typeface="微软雅黑" pitchFamily="34" charset="-122"/>
              </a:rPr>
              <a:t>其他数量文件</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，数据类型：</a:t>
            </a:r>
            <a:r>
              <a:rPr lang="en-US" altLang="zh-CN" sz="1600" dirty="0" smtClean="0">
                <a:solidFill>
                  <a:schemeClr val="bg1"/>
                </a:solidFill>
                <a:latin typeface="微软雅黑" pitchFamily="34" charset="-122"/>
                <a:ea typeface="微软雅黑" pitchFamily="34" charset="-122"/>
              </a:rPr>
              <a:t>016</a:t>
            </a:r>
          </a:p>
          <a:p>
            <a:r>
              <a:rPr lang="zh-CN" altLang="en-US" sz="1600" dirty="0" smtClean="0">
                <a:solidFill>
                  <a:schemeClr val="bg1"/>
                </a:solidFill>
                <a:latin typeface="微软雅黑" pitchFamily="34" charset="-122"/>
                <a:ea typeface="微软雅黑" pitchFamily="34" charset="-122"/>
              </a:rPr>
              <a:t>上海：给出临时持有额度、冻结额度</a:t>
            </a:r>
            <a:endParaRPr lang="en-US" altLang="zh-CN" sz="1600" dirty="0">
              <a:solidFill>
                <a:schemeClr val="bg1"/>
              </a:solidFill>
              <a:latin typeface="微软雅黑" pitchFamily="34" charset="-122"/>
              <a:ea typeface="微软雅黑" pitchFamily="34" charset="-122"/>
            </a:endParaRPr>
          </a:p>
          <a:p>
            <a:r>
              <a:rPr lang="zh-CN" altLang="en-US" sz="1600" dirty="0">
                <a:solidFill>
                  <a:schemeClr val="bg1"/>
                </a:solidFill>
                <a:latin typeface="微软雅黑" pitchFamily="34" charset="-122"/>
                <a:ea typeface="微软雅黑" pitchFamily="34" charset="-122"/>
              </a:rPr>
              <a:t>深圳</a:t>
            </a:r>
            <a:r>
              <a:rPr lang="zh-CN" altLang="en-US" sz="1600" dirty="0" smtClean="0">
                <a:solidFill>
                  <a:schemeClr val="bg1"/>
                </a:solidFill>
                <a:latin typeface="微软雅黑" pitchFamily="34" charset="-122"/>
                <a:ea typeface="微软雅黑" pitchFamily="34" charset="-122"/>
              </a:rPr>
              <a:t>：给出最终的可交易额度</a:t>
            </a:r>
            <a:endParaRPr lang="zh-CN" altLang="en-US" sz="1600" dirty="0">
              <a:solidFill>
                <a:schemeClr val="bg1"/>
              </a:solidFill>
              <a:latin typeface="微软雅黑" pitchFamily="34" charset="-122"/>
              <a:ea typeface="微软雅黑" pitchFamily="34" charset="-122"/>
            </a:endParaRPr>
          </a:p>
        </p:txBody>
      </p:sp>
      <p:sp>
        <p:nvSpPr>
          <p:cNvPr id="51" name="矩形标注 50"/>
          <p:cNvSpPr/>
          <p:nvPr/>
        </p:nvSpPr>
        <p:spPr>
          <a:xfrm>
            <a:off x="357158" y="2508470"/>
            <a:ext cx="2377976" cy="576263"/>
          </a:xfrm>
          <a:prstGeom prst="wedgeRectCallout">
            <a:avLst>
              <a:gd name="adj1" fmla="val -20990"/>
              <a:gd name="adj2" fmla="val 65859"/>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bg1"/>
                </a:solidFill>
                <a:latin typeface="微软雅黑" pitchFamily="34" charset="-122"/>
                <a:ea typeface="微软雅黑" pitchFamily="34" charset="-122"/>
              </a:rPr>
              <a:t>临时代码交易首日</a:t>
            </a:r>
            <a:endParaRPr lang="zh-CN" altLang="en-US" dirty="0">
              <a:solidFill>
                <a:schemeClr val="bg1"/>
              </a:solidFill>
              <a:latin typeface="微软雅黑" pitchFamily="34" charset="-122"/>
              <a:ea typeface="微软雅黑" pitchFamily="34" charset="-122"/>
            </a:endParaRPr>
          </a:p>
        </p:txBody>
      </p:sp>
      <p:sp>
        <p:nvSpPr>
          <p:cNvPr id="65" name="线形标注 3"/>
          <p:cNvSpPr/>
          <p:nvPr/>
        </p:nvSpPr>
        <p:spPr>
          <a:xfrm>
            <a:off x="1589908" y="5072074"/>
            <a:ext cx="6768306" cy="857256"/>
          </a:xfrm>
          <a:prstGeom prst="snip2DiagRect">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1600" dirty="0" smtClean="0">
                <a:solidFill>
                  <a:schemeClr val="bg1"/>
                </a:solidFill>
                <a:latin typeface="微软雅黑" pitchFamily="34" charset="-122"/>
                <a:ea typeface="微软雅黑" pitchFamily="34" charset="-122"/>
              </a:rPr>
              <a:t>SZHK_QTSL(</a:t>
            </a:r>
            <a:r>
              <a:rPr lang="zh-CN" altLang="en-US" sz="1600" dirty="0" smtClean="0">
                <a:solidFill>
                  <a:schemeClr val="bg1"/>
                </a:solidFill>
                <a:latin typeface="微软雅黑" pitchFamily="34" charset="-122"/>
                <a:ea typeface="微软雅黑" pitchFamily="34" charset="-122"/>
              </a:rPr>
              <a:t>其他数量文件</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，数据类型：</a:t>
            </a:r>
            <a:r>
              <a:rPr lang="en-US" altLang="zh-CN" sz="1600" dirty="0" smtClean="0">
                <a:solidFill>
                  <a:schemeClr val="bg1"/>
                </a:solidFill>
                <a:latin typeface="微软雅黑" pitchFamily="34" charset="-122"/>
                <a:ea typeface="微软雅黑" pitchFamily="34" charset="-122"/>
              </a:rPr>
              <a:t>016</a:t>
            </a:r>
          </a:p>
          <a:p>
            <a:r>
              <a:rPr lang="zh-CN" altLang="en-US" sz="1600" dirty="0" smtClean="0">
                <a:solidFill>
                  <a:schemeClr val="bg1"/>
                </a:solidFill>
                <a:latin typeface="微软雅黑" pitchFamily="34" charset="-122"/>
                <a:ea typeface="微软雅黑" pitchFamily="34" charset="-122"/>
              </a:rPr>
              <a:t>上海：给出临时持有额度、冻结额度</a:t>
            </a:r>
            <a:endParaRPr lang="en-US" altLang="zh-CN" sz="1600" dirty="0">
              <a:solidFill>
                <a:schemeClr val="bg1"/>
              </a:solidFill>
              <a:latin typeface="微软雅黑" pitchFamily="34" charset="-122"/>
              <a:ea typeface="微软雅黑" pitchFamily="34" charset="-122"/>
            </a:endParaRPr>
          </a:p>
          <a:p>
            <a:r>
              <a:rPr lang="zh-CN" altLang="en-US" sz="1600" dirty="0">
                <a:solidFill>
                  <a:schemeClr val="bg1"/>
                </a:solidFill>
                <a:latin typeface="微软雅黑" pitchFamily="34" charset="-122"/>
                <a:ea typeface="微软雅黑" pitchFamily="34" charset="-122"/>
              </a:rPr>
              <a:t>深圳</a:t>
            </a:r>
            <a:r>
              <a:rPr lang="zh-CN" altLang="en-US" sz="1600" dirty="0" smtClean="0">
                <a:solidFill>
                  <a:schemeClr val="bg1"/>
                </a:solidFill>
                <a:latin typeface="微软雅黑" pitchFamily="34" charset="-122"/>
                <a:ea typeface="微软雅黑" pitchFamily="34" charset="-122"/>
              </a:rPr>
              <a:t>：给出最终的可交易额度</a:t>
            </a:r>
            <a:endParaRPr lang="zh-CN" altLang="en-US" sz="1600" dirty="0">
              <a:solidFill>
                <a:schemeClr val="bg1"/>
              </a:solidFill>
              <a:latin typeface="微软雅黑" pitchFamily="34" charset="-122"/>
              <a:ea typeface="微软雅黑" pitchFamily="34" charset="-122"/>
            </a:endParaRPr>
          </a:p>
        </p:txBody>
      </p:sp>
      <p:sp>
        <p:nvSpPr>
          <p:cNvPr id="66" name="线形标注 3"/>
          <p:cNvSpPr/>
          <p:nvPr/>
        </p:nvSpPr>
        <p:spPr>
          <a:xfrm>
            <a:off x="1571604" y="1000108"/>
            <a:ext cx="6986696" cy="1214446"/>
          </a:xfrm>
          <a:prstGeom prst="snip2DiagRect">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1600" dirty="0" smtClean="0">
                <a:solidFill>
                  <a:schemeClr val="bg1"/>
                </a:solidFill>
                <a:latin typeface="微软雅黑" pitchFamily="34" charset="-122"/>
                <a:ea typeface="微软雅黑" pitchFamily="34" charset="-122"/>
              </a:rPr>
              <a:t>临时代码交易首日进行第二次额度换算</a:t>
            </a:r>
            <a:endParaRPr lang="en-US" altLang="zh-CN" sz="1600" dirty="0" smtClean="0">
              <a:solidFill>
                <a:schemeClr val="bg1"/>
              </a:solidFill>
              <a:latin typeface="微软雅黑" pitchFamily="34" charset="-122"/>
              <a:ea typeface="微软雅黑" pitchFamily="34" charset="-122"/>
            </a:endParaRPr>
          </a:p>
          <a:p>
            <a:r>
              <a:rPr lang="zh-CN" altLang="en-US" sz="1200" dirty="0" smtClean="0">
                <a:solidFill>
                  <a:schemeClr val="bg1"/>
                </a:solidFill>
                <a:latin typeface="微软雅黑" pitchFamily="34" charset="-122"/>
                <a:ea typeface="微软雅黑" pitchFamily="34" charset="-122"/>
              </a:rPr>
              <a:t>临时代码换算的可交易额度＝（原代码的持有数量＋原代码未交收数量（应收为正，应付为负）</a:t>
            </a:r>
            <a:r>
              <a:rPr lang="en-US" altLang="zh-CN" sz="1200" dirty="0" smtClean="0">
                <a:solidFill>
                  <a:schemeClr val="bg1"/>
                </a:solidFill>
                <a:latin typeface="微软雅黑" pitchFamily="34" charset="-122"/>
                <a:ea typeface="微软雅黑" pitchFamily="34" charset="-122"/>
              </a:rPr>
              <a:t>—</a:t>
            </a:r>
            <a:r>
              <a:rPr lang="zh-CN" altLang="en-US" sz="1200" dirty="0" smtClean="0">
                <a:solidFill>
                  <a:schemeClr val="bg1"/>
                </a:solidFill>
                <a:latin typeface="微软雅黑" pitchFamily="34" charset="-122"/>
                <a:ea typeface="微软雅黑" pitchFamily="34" charset="-122"/>
              </a:rPr>
              <a:t>原代码冻结数量）</a:t>
            </a:r>
            <a:r>
              <a:rPr lang="en-US" altLang="zh-CN" sz="1200" dirty="0" smtClean="0">
                <a:solidFill>
                  <a:schemeClr val="bg1"/>
                </a:solidFill>
                <a:latin typeface="微软雅黑" pitchFamily="34" charset="-122"/>
                <a:ea typeface="微软雅黑" pitchFamily="34" charset="-122"/>
              </a:rPr>
              <a:t>×</a:t>
            </a:r>
            <a:r>
              <a:rPr lang="zh-CN" altLang="en-US" sz="1200" dirty="0" smtClean="0">
                <a:solidFill>
                  <a:schemeClr val="bg1"/>
                </a:solidFill>
                <a:latin typeface="微软雅黑" pitchFamily="34" charset="-122"/>
                <a:ea typeface="微软雅黑" pitchFamily="34" charset="-122"/>
              </a:rPr>
              <a:t>分拆合并比例</a:t>
            </a:r>
            <a:r>
              <a:rPr lang="en-US" sz="1200" dirty="0" smtClean="0">
                <a:solidFill>
                  <a:schemeClr val="bg1"/>
                </a:solidFill>
                <a:latin typeface="微软雅黑" pitchFamily="34" charset="-122"/>
                <a:ea typeface="微软雅黑" pitchFamily="34" charset="-122"/>
              </a:rPr>
              <a:t>+ </a:t>
            </a:r>
            <a:r>
              <a:rPr lang="zh-CN" altLang="en-US" sz="1200" dirty="0" smtClean="0">
                <a:solidFill>
                  <a:schemeClr val="bg1"/>
                </a:solidFill>
                <a:latin typeface="微软雅黑" pitchFamily="34" charset="-122"/>
                <a:ea typeface="微软雅黑" pitchFamily="34" charset="-122"/>
              </a:rPr>
              <a:t>临时代码可交易额度（原代码交易末日为零，自临时代码交易首日起可能不为零），尾数直接舍尾。</a:t>
            </a:r>
          </a:p>
        </p:txBody>
      </p:sp>
      <p:sp>
        <p:nvSpPr>
          <p:cNvPr id="67" name="矩形标注 66"/>
          <p:cNvSpPr/>
          <p:nvPr/>
        </p:nvSpPr>
        <p:spPr>
          <a:xfrm>
            <a:off x="571472" y="2526165"/>
            <a:ext cx="2377976" cy="576263"/>
          </a:xfrm>
          <a:prstGeom prst="wedgeRectCallout">
            <a:avLst>
              <a:gd name="adj1" fmla="val -20990"/>
              <a:gd name="adj2" fmla="val 65859"/>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bg1"/>
                </a:solidFill>
                <a:latin typeface="微软雅黑" pitchFamily="34" charset="-122"/>
                <a:ea typeface="微软雅黑" pitchFamily="34" charset="-122"/>
              </a:rPr>
              <a:t>第一次代码转换日</a:t>
            </a:r>
            <a:endParaRPr lang="zh-CN" altLang="en-US" dirty="0">
              <a:solidFill>
                <a:schemeClr val="bg1"/>
              </a:solidFill>
              <a:latin typeface="微软雅黑" pitchFamily="34" charset="-122"/>
              <a:ea typeface="微软雅黑" pitchFamily="34" charset="-122"/>
            </a:endParaRPr>
          </a:p>
        </p:txBody>
      </p:sp>
      <p:sp>
        <p:nvSpPr>
          <p:cNvPr id="69" name="线形标注 3"/>
          <p:cNvSpPr/>
          <p:nvPr/>
        </p:nvSpPr>
        <p:spPr>
          <a:xfrm>
            <a:off x="1619848" y="5085686"/>
            <a:ext cx="6768306" cy="857256"/>
          </a:xfrm>
          <a:prstGeom prst="snip2DiagRect">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1600" dirty="0" smtClean="0">
                <a:solidFill>
                  <a:schemeClr val="bg1"/>
                </a:solidFill>
                <a:latin typeface="微软雅黑" pitchFamily="34" charset="-122"/>
                <a:ea typeface="微软雅黑" pitchFamily="34" charset="-122"/>
              </a:rPr>
              <a:t>SZHK_SJSJG(</a:t>
            </a:r>
            <a:r>
              <a:rPr lang="zh-CN" altLang="en-US" sz="1600" dirty="0" smtClean="0">
                <a:solidFill>
                  <a:schemeClr val="bg1"/>
                </a:solidFill>
                <a:latin typeface="微软雅黑" pitchFamily="34" charset="-122"/>
                <a:ea typeface="微软雅黑" pitchFamily="34" charset="-122"/>
              </a:rPr>
              <a:t>证券变动</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非交易结果文件</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，业务类别：</a:t>
            </a:r>
            <a:r>
              <a:rPr lang="en-US" altLang="zh-CN" sz="1600" dirty="0" smtClean="0">
                <a:solidFill>
                  <a:schemeClr val="bg1"/>
                </a:solidFill>
                <a:latin typeface="微软雅黑" pitchFamily="34" charset="-122"/>
                <a:ea typeface="微软雅黑" pitchFamily="34" charset="-122"/>
              </a:rPr>
              <a:t>GSZ1</a:t>
            </a:r>
          </a:p>
          <a:p>
            <a:r>
              <a:rPr lang="zh-CN" altLang="en-US" sz="1600" dirty="0" smtClean="0">
                <a:solidFill>
                  <a:schemeClr val="bg1"/>
                </a:solidFill>
                <a:latin typeface="微软雅黑" pitchFamily="34" charset="-122"/>
                <a:ea typeface="微软雅黑" pitchFamily="34" charset="-122"/>
              </a:rPr>
              <a:t>原代码记减，临时代码记增</a:t>
            </a:r>
            <a:endParaRPr lang="en-US" altLang="zh-CN" sz="1600" dirty="0" smtClean="0">
              <a:solidFill>
                <a:schemeClr val="bg1"/>
              </a:solidFill>
              <a:latin typeface="微软雅黑" pitchFamily="34" charset="-122"/>
              <a:ea typeface="微软雅黑" pitchFamily="34" charset="-122"/>
            </a:endParaRPr>
          </a:p>
        </p:txBody>
      </p:sp>
      <p:sp>
        <p:nvSpPr>
          <p:cNvPr id="71" name="矩形标注 70"/>
          <p:cNvSpPr/>
          <p:nvPr/>
        </p:nvSpPr>
        <p:spPr>
          <a:xfrm>
            <a:off x="3000364" y="2500306"/>
            <a:ext cx="2377976" cy="576263"/>
          </a:xfrm>
          <a:prstGeom prst="wedgeRectCallout">
            <a:avLst>
              <a:gd name="adj1" fmla="val -20990"/>
              <a:gd name="adj2" fmla="val 65859"/>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bg1"/>
                </a:solidFill>
                <a:latin typeface="微软雅黑" pitchFamily="34" charset="-122"/>
                <a:ea typeface="微软雅黑" pitchFamily="34" charset="-122"/>
              </a:rPr>
              <a:t>第二次代码转换日</a:t>
            </a:r>
            <a:endParaRPr lang="zh-CN" altLang="en-US" dirty="0">
              <a:solidFill>
                <a:schemeClr val="bg1"/>
              </a:solidFill>
              <a:latin typeface="微软雅黑" pitchFamily="34" charset="-122"/>
              <a:ea typeface="微软雅黑" pitchFamily="34" charset="-122"/>
            </a:endParaRPr>
          </a:p>
        </p:txBody>
      </p:sp>
      <p:sp>
        <p:nvSpPr>
          <p:cNvPr id="72" name="线形标注 3"/>
          <p:cNvSpPr/>
          <p:nvPr/>
        </p:nvSpPr>
        <p:spPr>
          <a:xfrm>
            <a:off x="1633460" y="5082970"/>
            <a:ext cx="6768306" cy="857256"/>
          </a:xfrm>
          <a:prstGeom prst="snip2DiagRect">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1600" dirty="0" smtClean="0">
                <a:solidFill>
                  <a:schemeClr val="bg1"/>
                </a:solidFill>
                <a:latin typeface="微软雅黑" pitchFamily="34" charset="-122"/>
                <a:ea typeface="微软雅黑" pitchFamily="34" charset="-122"/>
              </a:rPr>
              <a:t>SZHK_SJSJG(</a:t>
            </a:r>
            <a:r>
              <a:rPr lang="zh-CN" altLang="en-US" sz="1600" dirty="0" smtClean="0">
                <a:solidFill>
                  <a:schemeClr val="bg1"/>
                </a:solidFill>
                <a:latin typeface="微软雅黑" pitchFamily="34" charset="-122"/>
                <a:ea typeface="微软雅黑" pitchFamily="34" charset="-122"/>
              </a:rPr>
              <a:t>证券变动</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非交易结果文件</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，业务类别：</a:t>
            </a:r>
            <a:r>
              <a:rPr lang="en-US" altLang="zh-CN" sz="1600" dirty="0" smtClean="0">
                <a:solidFill>
                  <a:schemeClr val="bg1"/>
                </a:solidFill>
                <a:latin typeface="微软雅黑" pitchFamily="34" charset="-122"/>
                <a:ea typeface="微软雅黑" pitchFamily="34" charset="-122"/>
              </a:rPr>
              <a:t>GSZ2</a:t>
            </a:r>
          </a:p>
          <a:p>
            <a:r>
              <a:rPr lang="zh-CN" altLang="en-US" sz="1600" dirty="0" smtClean="0">
                <a:solidFill>
                  <a:schemeClr val="bg1"/>
                </a:solidFill>
                <a:latin typeface="微软雅黑" pitchFamily="34" charset="-122"/>
                <a:ea typeface="微软雅黑" pitchFamily="34" charset="-122"/>
              </a:rPr>
              <a:t>临时代码记减，新代码记增</a:t>
            </a:r>
            <a:endParaRPr lang="en-US" altLang="zh-CN" sz="1600" dirty="0" smtClean="0">
              <a:solidFill>
                <a:schemeClr val="bg1"/>
              </a:solidFill>
              <a:latin typeface="微软雅黑" pitchFamily="34" charset="-122"/>
              <a:ea typeface="微软雅黑" pitchFamily="34" charset="-122"/>
            </a:endParaRPr>
          </a:p>
        </p:txBody>
      </p:sp>
      <p:sp>
        <p:nvSpPr>
          <p:cNvPr id="76" name="矩形标注 75"/>
          <p:cNvSpPr/>
          <p:nvPr/>
        </p:nvSpPr>
        <p:spPr>
          <a:xfrm>
            <a:off x="6192620" y="2500306"/>
            <a:ext cx="2377976" cy="576263"/>
          </a:xfrm>
          <a:prstGeom prst="wedgeRectCallout">
            <a:avLst>
              <a:gd name="adj1" fmla="val -20990"/>
              <a:gd name="adj2" fmla="val 65859"/>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chemeClr val="bg1"/>
                </a:solidFill>
                <a:latin typeface="微软雅黑" pitchFamily="34" charset="-122"/>
                <a:ea typeface="微软雅黑" pitchFamily="34" charset="-122"/>
              </a:rPr>
              <a:t>第三次代码转换日</a:t>
            </a:r>
            <a:endParaRPr lang="zh-CN" altLang="en-US" dirty="0">
              <a:solidFill>
                <a:schemeClr val="bg1"/>
              </a:solidFill>
              <a:latin typeface="微软雅黑" pitchFamily="34" charset="-122"/>
              <a:ea typeface="微软雅黑" pitchFamily="34" charset="-122"/>
            </a:endParaRPr>
          </a:p>
        </p:txBody>
      </p:sp>
      <p:sp>
        <p:nvSpPr>
          <p:cNvPr id="77" name="线形标注 3"/>
          <p:cNvSpPr/>
          <p:nvPr/>
        </p:nvSpPr>
        <p:spPr>
          <a:xfrm>
            <a:off x="1630744" y="5096582"/>
            <a:ext cx="6768306" cy="857256"/>
          </a:xfrm>
          <a:prstGeom prst="snip2DiagRect">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1600" dirty="0" smtClean="0">
                <a:solidFill>
                  <a:schemeClr val="bg1"/>
                </a:solidFill>
                <a:latin typeface="微软雅黑" pitchFamily="34" charset="-122"/>
                <a:ea typeface="微软雅黑" pitchFamily="34" charset="-122"/>
              </a:rPr>
              <a:t>SZHK_SJSJG(</a:t>
            </a:r>
            <a:r>
              <a:rPr lang="zh-CN" altLang="en-US" sz="1600" dirty="0" smtClean="0">
                <a:solidFill>
                  <a:schemeClr val="bg1"/>
                </a:solidFill>
                <a:latin typeface="微软雅黑" pitchFamily="34" charset="-122"/>
                <a:ea typeface="微软雅黑" pitchFamily="34" charset="-122"/>
              </a:rPr>
              <a:t>证券变动</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非交易结果文件</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，业务类别：</a:t>
            </a:r>
            <a:r>
              <a:rPr lang="en-US" altLang="zh-CN" sz="1600" dirty="0" smtClean="0">
                <a:solidFill>
                  <a:schemeClr val="bg1"/>
                </a:solidFill>
                <a:latin typeface="微软雅黑" pitchFamily="34" charset="-122"/>
                <a:ea typeface="微软雅黑" pitchFamily="34" charset="-122"/>
              </a:rPr>
              <a:t>GSZ3</a:t>
            </a:r>
          </a:p>
          <a:p>
            <a:r>
              <a:rPr lang="zh-CN" altLang="en-US" sz="1600" dirty="0" smtClean="0">
                <a:solidFill>
                  <a:schemeClr val="bg1"/>
                </a:solidFill>
                <a:latin typeface="微软雅黑" pitchFamily="34" charset="-122"/>
                <a:ea typeface="微软雅黑" pitchFamily="34" charset="-122"/>
              </a:rPr>
              <a:t>临时代码记减，新代码记增</a:t>
            </a:r>
            <a:endParaRPr lang="en-US" altLang="zh-CN" sz="1600" dirty="0" smtClean="0">
              <a:solidFill>
                <a:schemeClr val="bg1"/>
              </a:solidFill>
              <a:latin typeface="微软雅黑" pitchFamily="34" charset="-122"/>
              <a:ea typeface="微软雅黑" pitchFamily="34" charset="-122"/>
            </a:endParaRPr>
          </a:p>
        </p:txBody>
      </p:sp>
      <p:sp>
        <p:nvSpPr>
          <p:cNvPr id="70" name="线形标注 3"/>
          <p:cNvSpPr/>
          <p:nvPr/>
        </p:nvSpPr>
        <p:spPr>
          <a:xfrm>
            <a:off x="1593380" y="1142984"/>
            <a:ext cx="6986696" cy="1085182"/>
          </a:xfrm>
          <a:prstGeom prst="snip2DiagRect">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1600" dirty="0" smtClean="0">
                <a:solidFill>
                  <a:schemeClr val="bg1"/>
                </a:solidFill>
                <a:latin typeface="微软雅黑" pitchFamily="34" charset="-122"/>
                <a:ea typeface="微软雅黑" pitchFamily="34" charset="-122"/>
              </a:rPr>
              <a:t>第一次代码转换日</a:t>
            </a:r>
            <a:endParaRPr lang="en-US" altLang="zh-CN" sz="1600" dirty="0" smtClean="0">
              <a:solidFill>
                <a:schemeClr val="bg1"/>
              </a:solidFill>
              <a:latin typeface="微软雅黑" pitchFamily="34" charset="-122"/>
              <a:ea typeface="微软雅黑" pitchFamily="34" charset="-122"/>
            </a:endParaRPr>
          </a:p>
          <a:p>
            <a:r>
              <a:rPr lang="zh-CN" altLang="en-US" sz="1200" dirty="0" smtClean="0">
                <a:solidFill>
                  <a:schemeClr val="bg1"/>
                </a:solidFill>
                <a:latin typeface="微软雅黑" pitchFamily="34" charset="-122"/>
                <a:ea typeface="微软雅黑" pitchFamily="34" charset="-122"/>
              </a:rPr>
              <a:t>在临时代码单柜交易的第二个交易交收日</a:t>
            </a:r>
            <a:endParaRPr lang="en-US" altLang="zh-CN" sz="1200" dirty="0" smtClean="0">
              <a:solidFill>
                <a:schemeClr val="bg1"/>
              </a:solidFill>
              <a:latin typeface="微软雅黑" pitchFamily="34" charset="-122"/>
              <a:ea typeface="微软雅黑" pitchFamily="34" charset="-122"/>
            </a:endParaRPr>
          </a:p>
          <a:p>
            <a:r>
              <a:rPr lang="zh-CN" altLang="en-US" sz="1200" dirty="0" smtClean="0">
                <a:solidFill>
                  <a:schemeClr val="bg1"/>
                </a:solidFill>
                <a:latin typeface="微软雅黑" pitchFamily="34" charset="-122"/>
                <a:ea typeface="微软雅黑" pitchFamily="34" charset="-122"/>
              </a:rPr>
              <a:t>转换方法：原代码的持有、冻结乘以转换比例，原代码记减，临时代码记增</a:t>
            </a:r>
            <a:endParaRPr lang="en-US" altLang="zh-CN" sz="1200" dirty="0" smtClean="0">
              <a:solidFill>
                <a:schemeClr val="bg1"/>
              </a:solidFill>
              <a:latin typeface="微软雅黑" pitchFamily="34" charset="-122"/>
              <a:ea typeface="微软雅黑" pitchFamily="34" charset="-122"/>
            </a:endParaRPr>
          </a:p>
          <a:p>
            <a:r>
              <a:rPr lang="zh-CN" altLang="en-US" sz="1200" dirty="0" smtClean="0">
                <a:solidFill>
                  <a:schemeClr val="bg1"/>
                </a:solidFill>
                <a:latin typeface="微软雅黑" pitchFamily="34" charset="-122"/>
                <a:ea typeface="微软雅黑" pitchFamily="34" charset="-122"/>
              </a:rPr>
              <a:t>与其他分交易业务关联：从原代码交易日到第一次代码转换日，不允许发生原代码的冻结和转托管</a:t>
            </a:r>
          </a:p>
        </p:txBody>
      </p:sp>
      <p:sp>
        <p:nvSpPr>
          <p:cNvPr id="78" name="线形标注 3"/>
          <p:cNvSpPr/>
          <p:nvPr/>
        </p:nvSpPr>
        <p:spPr>
          <a:xfrm>
            <a:off x="1612440" y="1379074"/>
            <a:ext cx="6986696" cy="884480"/>
          </a:xfrm>
          <a:prstGeom prst="snip2DiagRect">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1600" dirty="0" smtClean="0">
                <a:solidFill>
                  <a:schemeClr val="bg1"/>
                </a:solidFill>
                <a:latin typeface="微软雅黑" pitchFamily="34" charset="-122"/>
                <a:ea typeface="微软雅黑" pitchFamily="34" charset="-122"/>
              </a:rPr>
              <a:t>第三次代码转换日</a:t>
            </a:r>
            <a:endParaRPr lang="en-US" altLang="zh-CN" sz="1600" dirty="0" smtClean="0">
              <a:solidFill>
                <a:schemeClr val="bg1"/>
              </a:solidFill>
              <a:latin typeface="微软雅黑" pitchFamily="34" charset="-122"/>
              <a:ea typeface="微软雅黑" pitchFamily="34" charset="-122"/>
            </a:endParaRPr>
          </a:p>
          <a:p>
            <a:r>
              <a:rPr lang="zh-CN" altLang="en-US" sz="1200" dirty="0" smtClean="0">
                <a:solidFill>
                  <a:schemeClr val="bg1"/>
                </a:solidFill>
                <a:latin typeface="微软雅黑" pitchFamily="34" charset="-122"/>
                <a:ea typeface="微软雅黑" pitchFamily="34" charset="-122"/>
              </a:rPr>
              <a:t>在临时代码和新代码并柜交易末日</a:t>
            </a:r>
            <a:endParaRPr lang="en-US" altLang="zh-CN" sz="1200" dirty="0" smtClean="0">
              <a:solidFill>
                <a:schemeClr val="bg1"/>
              </a:solidFill>
              <a:latin typeface="微软雅黑" pitchFamily="34" charset="-122"/>
              <a:ea typeface="微软雅黑" pitchFamily="34" charset="-122"/>
            </a:endParaRPr>
          </a:p>
          <a:p>
            <a:r>
              <a:rPr lang="zh-CN" altLang="en-US" sz="1200" dirty="0" smtClean="0">
                <a:solidFill>
                  <a:schemeClr val="bg1"/>
                </a:solidFill>
                <a:latin typeface="微软雅黑" pitchFamily="34" charset="-122"/>
                <a:ea typeface="微软雅黑" pitchFamily="34" charset="-122"/>
              </a:rPr>
              <a:t>转换方法：</a:t>
            </a:r>
            <a:r>
              <a:rPr lang="zh-CN" altLang="en-US" sz="1200" dirty="0">
                <a:solidFill>
                  <a:schemeClr val="bg1"/>
                </a:solidFill>
                <a:latin typeface="微软雅黑" pitchFamily="34" charset="-122"/>
                <a:ea typeface="微软雅黑" pitchFamily="34" charset="-122"/>
              </a:rPr>
              <a:t>临时</a:t>
            </a:r>
            <a:r>
              <a:rPr lang="zh-CN" altLang="en-US" sz="1200" dirty="0" smtClean="0">
                <a:solidFill>
                  <a:schemeClr val="bg1"/>
                </a:solidFill>
                <a:latin typeface="微软雅黑" pitchFamily="34" charset="-122"/>
                <a:ea typeface="微软雅黑" pitchFamily="34" charset="-122"/>
              </a:rPr>
              <a:t>代码的持有、冻结乘以</a:t>
            </a:r>
            <a:r>
              <a:rPr lang="en-US" altLang="zh-CN" sz="1200" dirty="0" smtClean="0">
                <a:solidFill>
                  <a:schemeClr val="bg1"/>
                </a:solidFill>
                <a:latin typeface="微软雅黑" pitchFamily="34" charset="-122"/>
                <a:ea typeface="微软雅黑" pitchFamily="34" charset="-122"/>
              </a:rPr>
              <a:t>1</a:t>
            </a:r>
            <a:r>
              <a:rPr lang="zh-CN" altLang="en-US" sz="1200" dirty="0" smtClean="0">
                <a:solidFill>
                  <a:schemeClr val="bg1"/>
                </a:solidFill>
                <a:latin typeface="微软雅黑" pitchFamily="34" charset="-122"/>
                <a:ea typeface="微软雅黑" pitchFamily="34" charset="-122"/>
              </a:rPr>
              <a:t>，临时代码记减，新代码记增</a:t>
            </a:r>
            <a:endParaRPr lang="en-US" altLang="zh-CN" sz="1200" dirty="0" smtClean="0">
              <a:solidFill>
                <a:schemeClr val="bg1"/>
              </a:solidFill>
              <a:latin typeface="微软雅黑" pitchFamily="34" charset="-122"/>
              <a:ea typeface="微软雅黑" pitchFamily="34" charset="-122"/>
            </a:endParaRPr>
          </a:p>
        </p:txBody>
      </p:sp>
      <p:sp>
        <p:nvSpPr>
          <p:cNvPr id="75" name="线形标注 3"/>
          <p:cNvSpPr/>
          <p:nvPr/>
        </p:nvSpPr>
        <p:spPr>
          <a:xfrm>
            <a:off x="1598828" y="1357298"/>
            <a:ext cx="6986696" cy="884480"/>
          </a:xfrm>
          <a:prstGeom prst="snip2DiagRect">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1600" dirty="0" smtClean="0">
                <a:solidFill>
                  <a:schemeClr val="bg1"/>
                </a:solidFill>
                <a:latin typeface="微软雅黑" pitchFamily="34" charset="-122"/>
                <a:ea typeface="微软雅黑" pitchFamily="34" charset="-122"/>
              </a:rPr>
              <a:t>第二次代码转换日</a:t>
            </a:r>
            <a:endParaRPr lang="en-US" altLang="zh-CN" sz="1600" dirty="0" smtClean="0">
              <a:solidFill>
                <a:schemeClr val="bg1"/>
              </a:solidFill>
              <a:latin typeface="微软雅黑" pitchFamily="34" charset="-122"/>
              <a:ea typeface="微软雅黑" pitchFamily="34" charset="-122"/>
            </a:endParaRPr>
          </a:p>
          <a:p>
            <a:r>
              <a:rPr lang="zh-CN" altLang="en-US" sz="1200" dirty="0" smtClean="0">
                <a:solidFill>
                  <a:schemeClr val="bg1"/>
                </a:solidFill>
                <a:latin typeface="微软雅黑" pitchFamily="34" charset="-122"/>
                <a:ea typeface="微软雅黑" pitchFamily="34" charset="-122"/>
              </a:rPr>
              <a:t>在临时代码单柜交易末日</a:t>
            </a:r>
            <a:endParaRPr lang="en-US" altLang="zh-CN" sz="1200" dirty="0" smtClean="0">
              <a:solidFill>
                <a:schemeClr val="bg1"/>
              </a:solidFill>
              <a:latin typeface="微软雅黑" pitchFamily="34" charset="-122"/>
              <a:ea typeface="微软雅黑" pitchFamily="34" charset="-122"/>
            </a:endParaRPr>
          </a:p>
          <a:p>
            <a:r>
              <a:rPr lang="zh-CN" altLang="en-US" sz="1200" dirty="0" smtClean="0">
                <a:solidFill>
                  <a:schemeClr val="bg1"/>
                </a:solidFill>
                <a:latin typeface="微软雅黑" pitchFamily="34" charset="-122"/>
                <a:ea typeface="微软雅黑" pitchFamily="34" charset="-122"/>
              </a:rPr>
              <a:t>转换方法：临时代码的持有、冻结乘以</a:t>
            </a:r>
            <a:r>
              <a:rPr lang="en-US" altLang="zh-CN" sz="1200" dirty="0" smtClean="0">
                <a:solidFill>
                  <a:schemeClr val="bg1"/>
                </a:solidFill>
                <a:latin typeface="微软雅黑" pitchFamily="34" charset="-122"/>
                <a:ea typeface="微软雅黑" pitchFamily="34" charset="-122"/>
              </a:rPr>
              <a:t>1</a:t>
            </a:r>
            <a:r>
              <a:rPr lang="zh-CN" altLang="en-US" sz="1200" dirty="0" smtClean="0">
                <a:solidFill>
                  <a:schemeClr val="bg1"/>
                </a:solidFill>
                <a:latin typeface="微软雅黑" pitchFamily="34" charset="-122"/>
                <a:ea typeface="微软雅黑" pitchFamily="34" charset="-122"/>
              </a:rPr>
              <a:t>，临时代码记减，新代码记增</a:t>
            </a:r>
            <a:endParaRPr lang="en-US" altLang="zh-CN" sz="1200" dirty="0" smtClean="0">
              <a:solidFill>
                <a:schemeClr val="bg1"/>
              </a:solidFill>
              <a:latin typeface="微软雅黑" pitchFamily="34" charset="-122"/>
              <a:ea typeface="微软雅黑" pitchFamily="34" charset="-122"/>
            </a:endParaRPr>
          </a:p>
        </p:txBody>
      </p:sp>
      <p:sp>
        <p:nvSpPr>
          <p:cNvPr id="50" name="线形标注 3"/>
          <p:cNvSpPr/>
          <p:nvPr/>
        </p:nvSpPr>
        <p:spPr>
          <a:xfrm>
            <a:off x="1571604" y="1000108"/>
            <a:ext cx="6986696" cy="1214446"/>
          </a:xfrm>
          <a:prstGeom prst="snip2DiagRect">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1600" dirty="0" smtClean="0">
                <a:solidFill>
                  <a:schemeClr val="bg1"/>
                </a:solidFill>
                <a:latin typeface="微软雅黑" pitchFamily="34" charset="-122"/>
                <a:ea typeface="微软雅黑" pitchFamily="34" charset="-122"/>
              </a:rPr>
              <a:t>原代码交易末日进行第一次额度换算</a:t>
            </a:r>
            <a:endParaRPr lang="en-US" altLang="zh-CN" sz="1600" dirty="0" smtClean="0">
              <a:solidFill>
                <a:schemeClr val="bg1"/>
              </a:solidFill>
              <a:latin typeface="微软雅黑" pitchFamily="34" charset="-122"/>
              <a:ea typeface="微软雅黑" pitchFamily="34" charset="-122"/>
            </a:endParaRPr>
          </a:p>
          <a:p>
            <a:r>
              <a:rPr lang="zh-CN" altLang="en-US" sz="1200" dirty="0" smtClean="0">
                <a:solidFill>
                  <a:schemeClr val="bg1"/>
                </a:solidFill>
                <a:latin typeface="微软雅黑" pitchFamily="34" charset="-122"/>
                <a:ea typeface="微软雅黑" pitchFamily="34" charset="-122"/>
              </a:rPr>
              <a:t>临时代码换算的可交易额度＝（原代码的持有数量＋原代码未交收数量（应收为正，应付为负）</a:t>
            </a:r>
            <a:r>
              <a:rPr lang="en-US" altLang="zh-CN" sz="1200" dirty="0" smtClean="0">
                <a:solidFill>
                  <a:schemeClr val="bg1"/>
                </a:solidFill>
                <a:latin typeface="微软雅黑" pitchFamily="34" charset="-122"/>
                <a:ea typeface="微软雅黑" pitchFamily="34" charset="-122"/>
              </a:rPr>
              <a:t>—</a:t>
            </a:r>
            <a:r>
              <a:rPr lang="zh-CN" altLang="en-US" sz="1200" dirty="0" smtClean="0">
                <a:solidFill>
                  <a:schemeClr val="bg1"/>
                </a:solidFill>
                <a:latin typeface="微软雅黑" pitchFamily="34" charset="-122"/>
                <a:ea typeface="微软雅黑" pitchFamily="34" charset="-122"/>
              </a:rPr>
              <a:t>原代码冻结数量）</a:t>
            </a:r>
            <a:r>
              <a:rPr lang="en-US" altLang="zh-CN" sz="1200" dirty="0" smtClean="0">
                <a:solidFill>
                  <a:schemeClr val="bg1"/>
                </a:solidFill>
                <a:latin typeface="微软雅黑" pitchFamily="34" charset="-122"/>
                <a:ea typeface="微软雅黑" pitchFamily="34" charset="-122"/>
              </a:rPr>
              <a:t>×</a:t>
            </a:r>
            <a:r>
              <a:rPr lang="zh-CN" altLang="en-US" sz="1200" dirty="0" smtClean="0">
                <a:solidFill>
                  <a:schemeClr val="bg1"/>
                </a:solidFill>
                <a:latin typeface="微软雅黑" pitchFamily="34" charset="-122"/>
                <a:ea typeface="微软雅黑" pitchFamily="34" charset="-122"/>
              </a:rPr>
              <a:t>分拆合并比例</a:t>
            </a:r>
            <a:r>
              <a:rPr lang="en-US" sz="1200" dirty="0" smtClean="0">
                <a:solidFill>
                  <a:schemeClr val="bg1"/>
                </a:solidFill>
                <a:latin typeface="微软雅黑" pitchFamily="34" charset="-122"/>
                <a:ea typeface="微软雅黑" pitchFamily="34" charset="-122"/>
              </a:rPr>
              <a:t>+ </a:t>
            </a:r>
            <a:r>
              <a:rPr lang="zh-CN" altLang="en-US" sz="1200" dirty="0" smtClean="0">
                <a:solidFill>
                  <a:schemeClr val="bg1"/>
                </a:solidFill>
                <a:latin typeface="微软雅黑" pitchFamily="34" charset="-122"/>
                <a:ea typeface="微软雅黑" pitchFamily="34" charset="-122"/>
              </a:rPr>
              <a:t>临时代码可交易额度（原代码交易末日为零，自临时代码交易首日起可能不为零），尾数直接舍尾。</a:t>
            </a:r>
          </a:p>
        </p:txBody>
      </p:sp>
    </p:spTree>
    <p:extLst>
      <p:ext uri="{BB962C8B-B14F-4D97-AF65-F5344CB8AC3E}">
        <p14:creationId xmlns:p14="http://schemas.microsoft.com/office/powerpoint/2010/main" xmlns="" val="215724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50"/>
                                        <p:tgtEl>
                                          <p:spTgt spid="3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250"/>
                                        <p:tgtEl>
                                          <p:spTgt spid="53"/>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250"/>
                                        <p:tgtEl>
                                          <p:spTgt spid="54"/>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250"/>
                                        <p:tgtEl>
                                          <p:spTgt spid="34"/>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250"/>
                                        <p:tgtEl>
                                          <p:spTgt spid="35"/>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250"/>
                                        <p:tgtEl>
                                          <p:spTgt spid="38"/>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250"/>
                                        <p:tgtEl>
                                          <p:spTgt spid="39"/>
                                        </p:tgtEl>
                                      </p:cBhvr>
                                    </p:animEffect>
                                  </p:childTnLst>
                                </p:cTn>
                              </p:par>
                            </p:childTnLst>
                          </p:cTn>
                        </p:par>
                      </p:childTnLst>
                    </p:cTn>
                  </p:par>
                  <p:par>
                    <p:cTn id="32" fill="hold">
                      <p:stCondLst>
                        <p:cond delay="indefinite"/>
                      </p:stCondLst>
                      <p:childTnLst>
                        <p:par>
                          <p:cTn id="33" fill="hold">
                            <p:stCondLst>
                              <p:cond delay="0"/>
                            </p:stCondLst>
                            <p:childTnLst>
                              <p:par>
                                <p:cTn id="34" presetID="63" presetClass="path" presetSubtype="0" accel="50000" decel="50000" fill="hold" grpId="0" nodeType="clickEffect">
                                  <p:stCondLst>
                                    <p:cond delay="0"/>
                                  </p:stCondLst>
                                  <p:childTnLst>
                                    <p:animMotion origin="layout" path="M 1.38889E-6 3.7037E-7 L 0.17326 0.00185 " pathEditMode="relative" rAng="0" ptsTypes="AA">
                                      <p:cBhvr>
                                        <p:cTn id="35" dur="1000" fill="hold"/>
                                        <p:tgtEl>
                                          <p:spTgt spid="55"/>
                                        </p:tgtEl>
                                        <p:attrNameLst>
                                          <p:attrName>ppt_x</p:attrName>
                                          <p:attrName>ppt_y</p:attrName>
                                        </p:attrNameLst>
                                      </p:cBhvr>
                                      <p:rCtr x="87" y="1"/>
                                    </p:animMotion>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fade">
                                      <p:cBhvr>
                                        <p:cTn id="51" dur="500"/>
                                        <p:tgtEl>
                                          <p:spTgt spid="50"/>
                                        </p:tgtEl>
                                      </p:cBhvr>
                                    </p:animEffect>
                                  </p:childTnLst>
                                </p:cTn>
                              </p:par>
                            </p:childTnLst>
                          </p:cTn>
                        </p:par>
                      </p:childTnLst>
                    </p:cTn>
                  </p:par>
                  <p:par>
                    <p:cTn id="52" fill="hold">
                      <p:stCondLst>
                        <p:cond delay="indefinite"/>
                      </p:stCondLst>
                      <p:childTnLst>
                        <p:par>
                          <p:cTn id="53" fill="hold">
                            <p:stCondLst>
                              <p:cond delay="0"/>
                            </p:stCondLst>
                            <p:childTnLst>
                              <p:par>
                                <p:cTn id="54" presetID="63" presetClass="path" presetSubtype="0" accel="50000" decel="50000" fill="hold" grpId="1" nodeType="clickEffect">
                                  <p:stCondLst>
                                    <p:cond delay="0"/>
                                  </p:stCondLst>
                                  <p:childTnLst>
                                    <p:animMotion origin="layout" path="M 0.17326 0.00185 L 0.22205 0.00185 " pathEditMode="relative" rAng="0" ptsTypes="AA">
                                      <p:cBhvr>
                                        <p:cTn id="55" dur="1000" fill="hold"/>
                                        <p:tgtEl>
                                          <p:spTgt spid="55"/>
                                        </p:tgtEl>
                                        <p:attrNameLst>
                                          <p:attrName>ppt_x</p:attrName>
                                          <p:attrName>ppt_y</p:attrName>
                                        </p:attrNameLst>
                                      </p:cBhvr>
                                      <p:rCtr x="24" y="0"/>
                                    </p:animMotion>
                                  </p:childTnLst>
                                </p:cTn>
                              </p:par>
                            </p:childTnLst>
                          </p:cTn>
                        </p:par>
                        <p:par>
                          <p:cTn id="56" fill="hold">
                            <p:stCondLst>
                              <p:cond delay="1000"/>
                            </p:stCondLst>
                            <p:childTnLst>
                              <p:par>
                                <p:cTn id="57" presetID="1" presetClass="exit" presetSubtype="0" fill="hold" grpId="1" nodeType="afterEffect">
                                  <p:stCondLst>
                                    <p:cond delay="0"/>
                                  </p:stCondLst>
                                  <p:childTnLst>
                                    <p:set>
                                      <p:cBhvr>
                                        <p:cTn id="58" dur="1" fill="hold">
                                          <p:stCondLst>
                                            <p:cond delay="0"/>
                                          </p:stCondLst>
                                        </p:cTn>
                                        <p:tgtEl>
                                          <p:spTgt spid="40"/>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45"/>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47"/>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50"/>
                                        </p:tgtEl>
                                        <p:attrNameLst>
                                          <p:attrName>style.visibility</p:attrName>
                                        </p:attrNameLst>
                                      </p:cBhvr>
                                      <p:to>
                                        <p:strVal val="hidden"/>
                                      </p:to>
                                    </p:set>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500"/>
                                        <p:tgtEl>
                                          <p:spTgt spid="51"/>
                                        </p:tgtEl>
                                      </p:cBhvr>
                                    </p:animEffect>
                                  </p:childTnLst>
                                </p:cTn>
                              </p:par>
                            </p:childTnLst>
                          </p:cTn>
                        </p:par>
                        <p:par>
                          <p:cTn id="69" fill="hold">
                            <p:stCondLst>
                              <p:cond delay="1500"/>
                            </p:stCondLst>
                            <p:childTnLst>
                              <p:par>
                                <p:cTn id="70" presetID="10" presetClass="entr" presetSubtype="0" fill="hold" grpId="0" nodeType="afterEffect">
                                  <p:stCondLst>
                                    <p:cond delay="0"/>
                                  </p:stCondLst>
                                  <p:childTnLst>
                                    <p:set>
                                      <p:cBhvr>
                                        <p:cTn id="71" dur="1" fill="hold">
                                          <p:stCondLst>
                                            <p:cond delay="0"/>
                                          </p:stCondLst>
                                        </p:cTn>
                                        <p:tgtEl>
                                          <p:spTgt spid="65"/>
                                        </p:tgtEl>
                                        <p:attrNameLst>
                                          <p:attrName>style.visibility</p:attrName>
                                        </p:attrNameLst>
                                      </p:cBhvr>
                                      <p:to>
                                        <p:strVal val="visible"/>
                                      </p:to>
                                    </p:set>
                                    <p:animEffect transition="in" filter="fade">
                                      <p:cBhvr>
                                        <p:cTn id="72" dur="500"/>
                                        <p:tgtEl>
                                          <p:spTgt spid="65"/>
                                        </p:tgtEl>
                                      </p:cBhvr>
                                    </p:animEffect>
                                  </p:childTnLst>
                                </p:cTn>
                              </p:par>
                            </p:childTnLst>
                          </p:cTn>
                        </p:par>
                        <p:par>
                          <p:cTn id="73" fill="hold">
                            <p:stCondLst>
                              <p:cond delay="2000"/>
                            </p:stCondLst>
                            <p:childTnLst>
                              <p:par>
                                <p:cTn id="74" presetID="10" presetClass="entr" presetSubtype="0"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Effect transition="in" filter="fade">
                                      <p:cBhvr>
                                        <p:cTn id="76" dur="500"/>
                                        <p:tgtEl>
                                          <p:spTgt spid="66"/>
                                        </p:tgtEl>
                                      </p:cBhvr>
                                    </p:animEffect>
                                  </p:childTnLst>
                                </p:cTn>
                              </p:par>
                            </p:childTnLst>
                          </p:cTn>
                        </p:par>
                      </p:childTnLst>
                    </p:cTn>
                  </p:par>
                  <p:par>
                    <p:cTn id="77" fill="hold">
                      <p:stCondLst>
                        <p:cond delay="indefinite"/>
                      </p:stCondLst>
                      <p:childTnLst>
                        <p:par>
                          <p:cTn id="78" fill="hold">
                            <p:stCondLst>
                              <p:cond delay="0"/>
                            </p:stCondLst>
                            <p:childTnLst>
                              <p:par>
                                <p:cTn id="79" presetID="63" presetClass="path" presetSubtype="0" accel="50000" decel="50000" fill="hold" grpId="4" nodeType="clickEffect">
                                  <p:stCondLst>
                                    <p:cond delay="0"/>
                                  </p:stCondLst>
                                  <p:childTnLst>
                                    <p:animMotion origin="layout" path="M 0.22205 0.00185 L 0.26927 0.00185 " pathEditMode="relative" rAng="0" ptsTypes="AA">
                                      <p:cBhvr>
                                        <p:cTn id="80" dur="1000" fill="hold"/>
                                        <p:tgtEl>
                                          <p:spTgt spid="55"/>
                                        </p:tgtEl>
                                        <p:attrNameLst>
                                          <p:attrName>ppt_x</p:attrName>
                                          <p:attrName>ppt_y</p:attrName>
                                        </p:attrNameLst>
                                      </p:cBhvr>
                                      <p:rCtr x="24" y="0"/>
                                    </p:animMotion>
                                  </p:childTnLst>
                                </p:cTn>
                              </p:par>
                            </p:childTnLst>
                          </p:cTn>
                        </p:par>
                        <p:par>
                          <p:cTn id="81" fill="hold">
                            <p:stCondLst>
                              <p:cond delay="1000"/>
                            </p:stCondLst>
                            <p:childTnLst>
                              <p:par>
                                <p:cTn id="82" presetID="1" presetClass="exit" presetSubtype="0" fill="hold" grpId="1" nodeType="afterEffect">
                                  <p:stCondLst>
                                    <p:cond delay="0"/>
                                  </p:stCondLst>
                                  <p:childTnLst>
                                    <p:set>
                                      <p:cBhvr>
                                        <p:cTn id="83" dur="1" fill="hold">
                                          <p:stCondLst>
                                            <p:cond delay="0"/>
                                          </p:stCondLst>
                                        </p:cTn>
                                        <p:tgtEl>
                                          <p:spTgt spid="51"/>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65"/>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66"/>
                                        </p:tgtEl>
                                        <p:attrNameLst>
                                          <p:attrName>style.visibility</p:attrName>
                                        </p:attrNameLst>
                                      </p:cBhvr>
                                      <p:to>
                                        <p:strVal val="hidden"/>
                                      </p:to>
                                    </p:set>
                                  </p:childTnLst>
                                </p:cTn>
                              </p:par>
                            </p:childTnLst>
                          </p:cTn>
                        </p:par>
                        <p:par>
                          <p:cTn id="88" fill="hold">
                            <p:stCondLst>
                              <p:cond delay="1000"/>
                            </p:stCondLst>
                            <p:childTnLst>
                              <p:par>
                                <p:cTn id="89" presetID="10" presetClass="entr" presetSubtype="0" fill="hold" grpId="0" nodeType="afterEffect">
                                  <p:stCondLst>
                                    <p:cond delay="0"/>
                                  </p:stCondLst>
                                  <p:childTnLst>
                                    <p:set>
                                      <p:cBhvr>
                                        <p:cTn id="90" dur="1" fill="hold">
                                          <p:stCondLst>
                                            <p:cond delay="0"/>
                                          </p:stCondLst>
                                        </p:cTn>
                                        <p:tgtEl>
                                          <p:spTgt spid="67"/>
                                        </p:tgtEl>
                                        <p:attrNameLst>
                                          <p:attrName>style.visibility</p:attrName>
                                        </p:attrNameLst>
                                      </p:cBhvr>
                                      <p:to>
                                        <p:strVal val="visible"/>
                                      </p:to>
                                    </p:set>
                                    <p:animEffect transition="in" filter="fade">
                                      <p:cBhvr>
                                        <p:cTn id="91" dur="500"/>
                                        <p:tgtEl>
                                          <p:spTgt spid="67"/>
                                        </p:tgtEl>
                                      </p:cBhvr>
                                    </p:animEffect>
                                  </p:childTnLst>
                                </p:cTn>
                              </p:par>
                            </p:childTnLst>
                          </p:cTn>
                        </p:par>
                        <p:par>
                          <p:cTn id="92" fill="hold">
                            <p:stCondLst>
                              <p:cond delay="1500"/>
                            </p:stCondLst>
                            <p:childTnLst>
                              <p:par>
                                <p:cTn id="93" presetID="10" presetClass="entr" presetSubtype="0" fill="hold" grpId="0"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500"/>
                                        <p:tgtEl>
                                          <p:spTgt spid="69"/>
                                        </p:tgtEl>
                                      </p:cBhvr>
                                    </p:animEffect>
                                  </p:childTnLst>
                                </p:cTn>
                              </p:par>
                            </p:childTnLst>
                          </p:cTn>
                        </p:par>
                        <p:par>
                          <p:cTn id="96" fill="hold">
                            <p:stCondLst>
                              <p:cond delay="2000"/>
                            </p:stCondLst>
                            <p:childTnLst>
                              <p:par>
                                <p:cTn id="97" presetID="10"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500"/>
                                        <p:tgtEl>
                                          <p:spTgt spid="70"/>
                                        </p:tgtEl>
                                      </p:cBhvr>
                                    </p:animEffect>
                                  </p:childTnLst>
                                </p:cTn>
                              </p:par>
                            </p:childTnLst>
                          </p:cTn>
                        </p:par>
                      </p:childTnLst>
                    </p:cTn>
                  </p:par>
                  <p:par>
                    <p:cTn id="100" fill="hold">
                      <p:stCondLst>
                        <p:cond delay="indefinite"/>
                      </p:stCondLst>
                      <p:childTnLst>
                        <p:par>
                          <p:cTn id="101" fill="hold">
                            <p:stCondLst>
                              <p:cond delay="0"/>
                            </p:stCondLst>
                            <p:childTnLst>
                              <p:par>
                                <p:cTn id="102" presetID="63" presetClass="path" presetSubtype="0" accel="50000" decel="50000" fill="hold" grpId="5" nodeType="clickEffect">
                                  <p:stCondLst>
                                    <p:cond delay="0"/>
                                  </p:stCondLst>
                                  <p:childTnLst>
                                    <p:animMotion origin="layout" path="M 0.26927 0.00185 L 0.49757 0.00185 " pathEditMode="relative" rAng="0" ptsTypes="AA">
                                      <p:cBhvr>
                                        <p:cTn id="103" dur="1000" fill="hold"/>
                                        <p:tgtEl>
                                          <p:spTgt spid="55"/>
                                        </p:tgtEl>
                                        <p:attrNameLst>
                                          <p:attrName>ppt_x</p:attrName>
                                          <p:attrName>ppt_y</p:attrName>
                                        </p:attrNameLst>
                                      </p:cBhvr>
                                      <p:rCtr x="114" y="0"/>
                                    </p:animMotion>
                                  </p:childTnLst>
                                </p:cTn>
                              </p:par>
                            </p:childTnLst>
                          </p:cTn>
                        </p:par>
                        <p:par>
                          <p:cTn id="104" fill="hold">
                            <p:stCondLst>
                              <p:cond delay="1000"/>
                            </p:stCondLst>
                            <p:childTnLst>
                              <p:par>
                                <p:cTn id="105" presetID="1" presetClass="exit" presetSubtype="0" fill="hold" grpId="1" nodeType="afterEffect">
                                  <p:stCondLst>
                                    <p:cond delay="0"/>
                                  </p:stCondLst>
                                  <p:childTnLst>
                                    <p:set>
                                      <p:cBhvr>
                                        <p:cTn id="106" dur="1" fill="hold">
                                          <p:stCondLst>
                                            <p:cond delay="0"/>
                                          </p:stCondLst>
                                        </p:cTn>
                                        <p:tgtEl>
                                          <p:spTgt spid="67"/>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69"/>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70"/>
                                        </p:tgtEl>
                                        <p:attrNameLst>
                                          <p:attrName>style.visibility</p:attrName>
                                        </p:attrNameLst>
                                      </p:cBhvr>
                                      <p:to>
                                        <p:strVal val="hidden"/>
                                      </p:to>
                                    </p:set>
                                  </p:childTnLst>
                                </p:cTn>
                              </p:par>
                            </p:childTnLst>
                          </p:cTn>
                        </p:par>
                        <p:par>
                          <p:cTn id="111" fill="hold">
                            <p:stCondLst>
                              <p:cond delay="1000"/>
                            </p:stCondLst>
                            <p:childTnLst>
                              <p:par>
                                <p:cTn id="112" presetID="10" presetClass="entr" presetSubtype="0" fill="hold" grpId="0" nodeType="afterEffect">
                                  <p:stCondLst>
                                    <p:cond delay="0"/>
                                  </p:stCondLst>
                                  <p:childTnLst>
                                    <p:set>
                                      <p:cBhvr>
                                        <p:cTn id="113" dur="1" fill="hold">
                                          <p:stCondLst>
                                            <p:cond delay="0"/>
                                          </p:stCondLst>
                                        </p:cTn>
                                        <p:tgtEl>
                                          <p:spTgt spid="71"/>
                                        </p:tgtEl>
                                        <p:attrNameLst>
                                          <p:attrName>style.visibility</p:attrName>
                                        </p:attrNameLst>
                                      </p:cBhvr>
                                      <p:to>
                                        <p:strVal val="visible"/>
                                      </p:to>
                                    </p:set>
                                    <p:animEffect transition="in" filter="fade">
                                      <p:cBhvr>
                                        <p:cTn id="114" dur="500"/>
                                        <p:tgtEl>
                                          <p:spTgt spid="71"/>
                                        </p:tgtEl>
                                      </p:cBhvr>
                                    </p:animEffect>
                                  </p:childTnLst>
                                </p:cTn>
                              </p:par>
                            </p:childTnLst>
                          </p:cTn>
                        </p:par>
                        <p:par>
                          <p:cTn id="115" fill="hold">
                            <p:stCondLst>
                              <p:cond delay="1500"/>
                            </p:stCondLst>
                            <p:childTnLst>
                              <p:par>
                                <p:cTn id="116" presetID="10" presetClass="entr" presetSubtype="0" fill="hold" grpId="0" nodeType="afterEffect">
                                  <p:stCondLst>
                                    <p:cond delay="0"/>
                                  </p:stCondLst>
                                  <p:childTnLst>
                                    <p:set>
                                      <p:cBhvr>
                                        <p:cTn id="117" dur="1" fill="hold">
                                          <p:stCondLst>
                                            <p:cond delay="0"/>
                                          </p:stCondLst>
                                        </p:cTn>
                                        <p:tgtEl>
                                          <p:spTgt spid="72"/>
                                        </p:tgtEl>
                                        <p:attrNameLst>
                                          <p:attrName>style.visibility</p:attrName>
                                        </p:attrNameLst>
                                      </p:cBhvr>
                                      <p:to>
                                        <p:strVal val="visible"/>
                                      </p:to>
                                    </p:set>
                                    <p:animEffect transition="in" filter="fade">
                                      <p:cBhvr>
                                        <p:cTn id="118" dur="500"/>
                                        <p:tgtEl>
                                          <p:spTgt spid="72"/>
                                        </p:tgtEl>
                                      </p:cBhvr>
                                    </p:animEffect>
                                  </p:childTnLst>
                                </p:cTn>
                              </p:par>
                            </p:childTnLst>
                          </p:cTn>
                        </p:par>
                        <p:par>
                          <p:cTn id="119" fill="hold">
                            <p:stCondLst>
                              <p:cond delay="2000"/>
                            </p:stCondLst>
                            <p:childTnLst>
                              <p:par>
                                <p:cTn id="120" presetID="10" presetClass="entr" presetSubtype="0" fill="hold" grpId="0" nodeType="afterEffect">
                                  <p:stCondLst>
                                    <p:cond delay="0"/>
                                  </p:stCondLst>
                                  <p:childTnLst>
                                    <p:set>
                                      <p:cBhvr>
                                        <p:cTn id="121" dur="1" fill="hold">
                                          <p:stCondLst>
                                            <p:cond delay="0"/>
                                          </p:stCondLst>
                                        </p:cTn>
                                        <p:tgtEl>
                                          <p:spTgt spid="75"/>
                                        </p:tgtEl>
                                        <p:attrNameLst>
                                          <p:attrName>style.visibility</p:attrName>
                                        </p:attrNameLst>
                                      </p:cBhvr>
                                      <p:to>
                                        <p:strVal val="visible"/>
                                      </p:to>
                                    </p:set>
                                    <p:animEffect transition="in" filter="fade">
                                      <p:cBhvr>
                                        <p:cTn id="122" dur="500"/>
                                        <p:tgtEl>
                                          <p:spTgt spid="75"/>
                                        </p:tgtEl>
                                      </p:cBhvr>
                                    </p:animEffect>
                                  </p:childTnLst>
                                </p:cTn>
                              </p:par>
                            </p:childTnLst>
                          </p:cTn>
                        </p:par>
                      </p:childTnLst>
                    </p:cTn>
                  </p:par>
                  <p:par>
                    <p:cTn id="123" fill="hold">
                      <p:stCondLst>
                        <p:cond delay="indefinite"/>
                      </p:stCondLst>
                      <p:childTnLst>
                        <p:par>
                          <p:cTn id="124" fill="hold">
                            <p:stCondLst>
                              <p:cond delay="0"/>
                            </p:stCondLst>
                            <p:childTnLst>
                              <p:par>
                                <p:cTn id="125" presetID="63" presetClass="path" presetSubtype="0" accel="50000" decel="50000" fill="hold" grpId="2" nodeType="clickEffect">
                                  <p:stCondLst>
                                    <p:cond delay="0"/>
                                  </p:stCondLst>
                                  <p:childTnLst>
                                    <p:animMotion origin="layout" path="M 0.49757 0.00185 L 0.8441 0.00185 " pathEditMode="relative" rAng="0" ptsTypes="AA">
                                      <p:cBhvr>
                                        <p:cTn id="126" dur="1000" fill="hold"/>
                                        <p:tgtEl>
                                          <p:spTgt spid="55"/>
                                        </p:tgtEl>
                                        <p:attrNameLst>
                                          <p:attrName>ppt_x</p:attrName>
                                          <p:attrName>ppt_y</p:attrName>
                                        </p:attrNameLst>
                                      </p:cBhvr>
                                      <p:rCtr x="173" y="0"/>
                                    </p:animMotion>
                                  </p:childTnLst>
                                </p:cTn>
                              </p:par>
                            </p:childTnLst>
                          </p:cTn>
                        </p:par>
                        <p:par>
                          <p:cTn id="127" fill="hold">
                            <p:stCondLst>
                              <p:cond delay="1000"/>
                            </p:stCondLst>
                            <p:childTnLst>
                              <p:par>
                                <p:cTn id="128" presetID="1" presetClass="exit" presetSubtype="0" fill="hold" grpId="1" nodeType="afterEffect">
                                  <p:stCondLst>
                                    <p:cond delay="0"/>
                                  </p:stCondLst>
                                  <p:childTnLst>
                                    <p:set>
                                      <p:cBhvr>
                                        <p:cTn id="129" dur="1" fill="hold">
                                          <p:stCondLst>
                                            <p:cond delay="0"/>
                                          </p:stCondLst>
                                        </p:cTn>
                                        <p:tgtEl>
                                          <p:spTgt spid="71"/>
                                        </p:tgtEl>
                                        <p:attrNameLst>
                                          <p:attrName>style.visibility</p:attrName>
                                        </p:attrNameLst>
                                      </p:cBhvr>
                                      <p:to>
                                        <p:strVal val="hidden"/>
                                      </p:to>
                                    </p:set>
                                  </p:childTnLst>
                                </p:cTn>
                              </p:par>
                              <p:par>
                                <p:cTn id="130" presetID="1" presetClass="exit" presetSubtype="0" fill="hold" grpId="1" nodeType="withEffect">
                                  <p:stCondLst>
                                    <p:cond delay="0"/>
                                  </p:stCondLst>
                                  <p:childTnLst>
                                    <p:set>
                                      <p:cBhvr>
                                        <p:cTn id="131" dur="1" fill="hold">
                                          <p:stCondLst>
                                            <p:cond delay="0"/>
                                          </p:stCondLst>
                                        </p:cTn>
                                        <p:tgtEl>
                                          <p:spTgt spid="72"/>
                                        </p:tgtEl>
                                        <p:attrNameLst>
                                          <p:attrName>style.visibility</p:attrName>
                                        </p:attrNameLst>
                                      </p:cBhvr>
                                      <p:to>
                                        <p:strVal val="hidden"/>
                                      </p:to>
                                    </p:set>
                                  </p:childTnLst>
                                </p:cTn>
                              </p:par>
                              <p:par>
                                <p:cTn id="132" presetID="1" presetClass="exit" presetSubtype="0" fill="hold" grpId="1" nodeType="withEffect">
                                  <p:stCondLst>
                                    <p:cond delay="0"/>
                                  </p:stCondLst>
                                  <p:childTnLst>
                                    <p:set>
                                      <p:cBhvr>
                                        <p:cTn id="133" dur="1" fill="hold">
                                          <p:stCondLst>
                                            <p:cond delay="0"/>
                                          </p:stCondLst>
                                        </p:cTn>
                                        <p:tgtEl>
                                          <p:spTgt spid="75"/>
                                        </p:tgtEl>
                                        <p:attrNameLst>
                                          <p:attrName>style.visibility</p:attrName>
                                        </p:attrNameLst>
                                      </p:cBhvr>
                                      <p:to>
                                        <p:strVal val="hidden"/>
                                      </p:to>
                                    </p:set>
                                  </p:childTnLst>
                                </p:cTn>
                              </p:par>
                            </p:childTnLst>
                          </p:cTn>
                        </p:par>
                        <p:par>
                          <p:cTn id="134" fill="hold">
                            <p:stCondLst>
                              <p:cond delay="1000"/>
                            </p:stCondLst>
                            <p:childTnLst>
                              <p:par>
                                <p:cTn id="135" presetID="10" presetClass="entr" presetSubtype="0" fill="hold" grpId="0" nodeType="after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childTnLst>
                                </p:cTn>
                              </p:par>
                            </p:childTnLst>
                          </p:cTn>
                        </p:par>
                        <p:par>
                          <p:cTn id="138" fill="hold">
                            <p:stCondLst>
                              <p:cond delay="1500"/>
                            </p:stCondLst>
                            <p:childTnLst>
                              <p:par>
                                <p:cTn id="139" presetID="10" presetClass="entr" presetSubtype="0" fill="hold" grpId="0" nodeType="afterEffect">
                                  <p:stCondLst>
                                    <p:cond delay="0"/>
                                  </p:stCondLst>
                                  <p:childTnLst>
                                    <p:set>
                                      <p:cBhvr>
                                        <p:cTn id="140" dur="1" fill="hold">
                                          <p:stCondLst>
                                            <p:cond delay="0"/>
                                          </p:stCondLst>
                                        </p:cTn>
                                        <p:tgtEl>
                                          <p:spTgt spid="77"/>
                                        </p:tgtEl>
                                        <p:attrNameLst>
                                          <p:attrName>style.visibility</p:attrName>
                                        </p:attrNameLst>
                                      </p:cBhvr>
                                      <p:to>
                                        <p:strVal val="visible"/>
                                      </p:to>
                                    </p:set>
                                    <p:animEffect transition="in" filter="fade">
                                      <p:cBhvr>
                                        <p:cTn id="141" dur="500"/>
                                        <p:tgtEl>
                                          <p:spTgt spid="77"/>
                                        </p:tgtEl>
                                      </p:cBhvr>
                                    </p:animEffect>
                                  </p:childTnLst>
                                </p:cTn>
                              </p:par>
                            </p:childTnLst>
                          </p:cTn>
                        </p:par>
                        <p:par>
                          <p:cTn id="142" fill="hold">
                            <p:stCondLst>
                              <p:cond delay="2000"/>
                            </p:stCondLst>
                            <p:childTnLst>
                              <p:par>
                                <p:cTn id="143" presetID="10" presetClass="entr" presetSubtype="0" fill="hold" grpId="0" nodeType="afterEffect">
                                  <p:stCondLst>
                                    <p:cond delay="0"/>
                                  </p:stCondLst>
                                  <p:childTnLst>
                                    <p:set>
                                      <p:cBhvr>
                                        <p:cTn id="144" dur="1" fill="hold">
                                          <p:stCondLst>
                                            <p:cond delay="0"/>
                                          </p:stCondLst>
                                        </p:cTn>
                                        <p:tgtEl>
                                          <p:spTgt spid="78"/>
                                        </p:tgtEl>
                                        <p:attrNameLst>
                                          <p:attrName>style.visibility</p:attrName>
                                        </p:attrNameLst>
                                      </p:cBhvr>
                                      <p:to>
                                        <p:strVal val="visible"/>
                                      </p:to>
                                    </p:set>
                                    <p:animEffect transition="in" filter="fade">
                                      <p:cBhvr>
                                        <p:cTn id="145" dur="500"/>
                                        <p:tgtEl>
                                          <p:spTgt spid="78"/>
                                        </p:tgtEl>
                                      </p:cBhvr>
                                    </p:animEffect>
                                  </p:childTnLst>
                                </p:cTn>
                              </p:par>
                            </p:childTnLst>
                          </p:cTn>
                        </p:par>
                      </p:childTnLst>
                    </p:cTn>
                  </p:par>
                  <p:par>
                    <p:cTn id="146" fill="hold">
                      <p:stCondLst>
                        <p:cond delay="indefinite"/>
                      </p:stCondLst>
                      <p:childTnLst>
                        <p:par>
                          <p:cTn id="147" fill="hold">
                            <p:stCondLst>
                              <p:cond delay="0"/>
                            </p:stCondLst>
                            <p:childTnLst>
                              <p:par>
                                <p:cTn id="148" presetID="63" presetClass="path" presetSubtype="0" accel="50000" decel="50000" fill="hold" grpId="3" nodeType="clickEffect">
                                  <p:stCondLst>
                                    <p:cond delay="0"/>
                                  </p:stCondLst>
                                  <p:childTnLst>
                                    <p:animMotion origin="layout" path="M 0.84409 0.00185 L 1.10399 0.00139 " pathEditMode="relative" rAng="0" ptsTypes="AA">
                                      <p:cBhvr>
                                        <p:cTn id="149" dur="1000" fill="hold"/>
                                        <p:tgtEl>
                                          <p:spTgt spid="55"/>
                                        </p:tgtEl>
                                        <p:attrNameLst>
                                          <p:attrName>ppt_x</p:attrName>
                                          <p:attrName>ppt_y</p:attrName>
                                        </p:attrNameLst>
                                      </p:cBhvr>
                                      <p:rCtr x="130" y="0"/>
                                    </p:animMotion>
                                  </p:childTnLst>
                                </p:cTn>
                              </p:par>
                            </p:childTnLst>
                          </p:cTn>
                        </p:par>
                        <p:par>
                          <p:cTn id="150" fill="hold">
                            <p:stCondLst>
                              <p:cond delay="1000"/>
                            </p:stCondLst>
                            <p:childTnLst>
                              <p:par>
                                <p:cTn id="151" presetID="1" presetClass="exit" presetSubtype="0" fill="hold" grpId="1" nodeType="afterEffect">
                                  <p:stCondLst>
                                    <p:cond delay="0"/>
                                  </p:stCondLst>
                                  <p:childTnLst>
                                    <p:set>
                                      <p:cBhvr>
                                        <p:cTn id="152" dur="1" fill="hold">
                                          <p:stCondLst>
                                            <p:cond delay="0"/>
                                          </p:stCondLst>
                                        </p:cTn>
                                        <p:tgtEl>
                                          <p:spTgt spid="76"/>
                                        </p:tgtEl>
                                        <p:attrNameLst>
                                          <p:attrName>style.visibility</p:attrName>
                                        </p:attrNameLst>
                                      </p:cBhvr>
                                      <p:to>
                                        <p:strVal val="hidden"/>
                                      </p:to>
                                    </p:set>
                                  </p:childTnLst>
                                </p:cTn>
                              </p:par>
                              <p:par>
                                <p:cTn id="153" presetID="1" presetClass="exit" presetSubtype="0" fill="hold" grpId="1" nodeType="withEffect">
                                  <p:stCondLst>
                                    <p:cond delay="0"/>
                                  </p:stCondLst>
                                  <p:childTnLst>
                                    <p:set>
                                      <p:cBhvr>
                                        <p:cTn id="154" dur="1" fill="hold">
                                          <p:stCondLst>
                                            <p:cond delay="0"/>
                                          </p:stCondLst>
                                        </p:cTn>
                                        <p:tgtEl>
                                          <p:spTgt spid="77"/>
                                        </p:tgtEl>
                                        <p:attrNameLst>
                                          <p:attrName>style.visibility</p:attrName>
                                        </p:attrNameLst>
                                      </p:cBhvr>
                                      <p:to>
                                        <p:strVal val="hidden"/>
                                      </p:to>
                                    </p:set>
                                  </p:childTnLst>
                                </p:cTn>
                              </p:par>
                              <p:par>
                                <p:cTn id="155" presetID="1" presetClass="exit" presetSubtype="0" fill="hold" grpId="1" nodeType="withEffect">
                                  <p:stCondLst>
                                    <p:cond delay="0"/>
                                  </p:stCondLst>
                                  <p:childTnLst>
                                    <p:set>
                                      <p:cBhvr>
                                        <p:cTn id="156" dur="1" fill="hold">
                                          <p:stCondLst>
                                            <p:cond delay="0"/>
                                          </p:stCondLst>
                                        </p:cTn>
                                        <p:tgtEl>
                                          <p:spTgt spid="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8" grpId="0" animBg="1"/>
      <p:bldP spid="39" grpId="0" animBg="1"/>
      <p:bldP spid="40" grpId="0" animBg="1"/>
      <p:bldP spid="40" grpId="1" animBg="1"/>
      <p:bldP spid="53" grpId="0" animBg="1"/>
      <p:bldP spid="54" grpId="0" animBg="1"/>
      <p:bldP spid="55" grpId="0" animBg="1"/>
      <p:bldP spid="55" grpId="1" animBg="1"/>
      <p:bldP spid="55" grpId="2" animBg="1"/>
      <p:bldP spid="55" grpId="3" animBg="1"/>
      <p:bldP spid="55" grpId="4" animBg="1"/>
      <p:bldP spid="55" grpId="5" animBg="1"/>
      <p:bldP spid="45" grpId="0" animBg="1"/>
      <p:bldP spid="45" grpId="1" animBg="1"/>
      <p:bldP spid="47" grpId="0" animBg="1"/>
      <p:bldP spid="47" grpId="1" animBg="1"/>
      <p:bldP spid="51" grpId="0" animBg="1"/>
      <p:bldP spid="51" grpId="1" animBg="1"/>
      <p:bldP spid="65" grpId="0" animBg="1"/>
      <p:bldP spid="65" grpId="1" animBg="1"/>
      <p:bldP spid="66" grpId="0" animBg="1"/>
      <p:bldP spid="66" grpId="1" animBg="1"/>
      <p:bldP spid="67" grpId="0" animBg="1"/>
      <p:bldP spid="67" grpId="1" animBg="1"/>
      <p:bldP spid="69" grpId="0" animBg="1"/>
      <p:bldP spid="69" grpId="1" animBg="1"/>
      <p:bldP spid="71" grpId="0" animBg="1"/>
      <p:bldP spid="71" grpId="1" animBg="1"/>
      <p:bldP spid="72" grpId="0" animBg="1"/>
      <p:bldP spid="72" grpId="1" animBg="1"/>
      <p:bldP spid="76" grpId="0" animBg="1"/>
      <p:bldP spid="76" grpId="1" animBg="1"/>
      <p:bldP spid="77" grpId="0" animBg="1"/>
      <p:bldP spid="77" grpId="1" animBg="1"/>
      <p:bldP spid="70" grpId="0" animBg="1"/>
      <p:bldP spid="70" grpId="1" animBg="1"/>
      <p:bldP spid="78" grpId="0" animBg="1"/>
      <p:bldP spid="78" grpId="1" animBg="1"/>
      <p:bldP spid="75" grpId="0" animBg="1"/>
      <p:bldP spid="75" grpId="1" animBg="1"/>
      <p:bldP spid="50" grpId="0" animBg="1"/>
      <p:bldP spid="50"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b="1" dirty="0" smtClean="0">
                <a:latin typeface="微软雅黑" pitchFamily="34" charset="-122"/>
                <a:ea typeface="微软雅黑" pitchFamily="34" charset="-122"/>
              </a:rPr>
              <a:t>供配股</a:t>
            </a:r>
            <a:endParaRPr lang="zh-CN" altLang="en-US" b="1" dirty="0">
              <a:latin typeface="微软雅黑" pitchFamily="34" charset="-122"/>
              <a:ea typeface="微软雅黑" pitchFamily="34" charset="-122"/>
            </a:endParaRPr>
          </a:p>
        </p:txBody>
      </p:sp>
      <p:sp>
        <p:nvSpPr>
          <p:cNvPr id="2" name="文本占位符 1"/>
          <p:cNvSpPr>
            <a:spLocks noGrp="1"/>
          </p:cNvSpPr>
          <p:nvPr>
            <p:ph type="body" idx="1"/>
          </p:nvPr>
        </p:nvSpPr>
        <p:spPr/>
        <p:txBody>
          <a:bodyPr/>
          <a:lstStyle/>
          <a:p>
            <a:r>
              <a:rPr lang="en-US" altLang="zh-CN" sz="2800" dirty="0" smtClean="0"/>
              <a:t>3.4.5</a:t>
            </a:r>
            <a:endParaRPr lang="zh-CN" altLang="en-US" sz="2800" dirty="0"/>
          </a:p>
        </p:txBody>
      </p:sp>
    </p:spTree>
    <p:extLst>
      <p:ext uri="{BB962C8B-B14F-4D97-AF65-F5344CB8AC3E}">
        <p14:creationId xmlns:p14="http://schemas.microsoft.com/office/powerpoint/2010/main" xmlns="" val="280836870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股份与权益转换流程及示意</a:t>
            </a:r>
            <a:endParaRPr lang="zh-CN" altLang="en-US" dirty="0"/>
          </a:p>
        </p:txBody>
      </p:sp>
      <p:pic>
        <p:nvPicPr>
          <p:cNvPr id="113666" name="Picture 2"/>
          <p:cNvPicPr>
            <a:picLocks noChangeAspect="1" noChangeArrowheads="1"/>
          </p:cNvPicPr>
          <p:nvPr/>
        </p:nvPicPr>
        <p:blipFill>
          <a:blip r:embed="rId2" cstate="print"/>
          <a:srcRect/>
          <a:stretch>
            <a:fillRect/>
          </a:stretch>
        </p:blipFill>
        <p:spPr bwMode="auto">
          <a:xfrm>
            <a:off x="35496" y="1029430"/>
            <a:ext cx="9052424" cy="3695714"/>
          </a:xfrm>
          <a:prstGeom prst="rect">
            <a:avLst/>
          </a:prstGeom>
          <a:noFill/>
          <a:ln w="9525">
            <a:noFill/>
            <a:miter lim="800000"/>
            <a:headEnd/>
            <a:tailEnd/>
          </a:ln>
          <a:effectLst/>
        </p:spPr>
      </p:pic>
      <p:cxnSp>
        <p:nvCxnSpPr>
          <p:cNvPr id="7" name="直接连接符 6"/>
          <p:cNvCxnSpPr/>
          <p:nvPr/>
        </p:nvCxnSpPr>
        <p:spPr>
          <a:xfrm>
            <a:off x="711640" y="6377759"/>
            <a:ext cx="4508432" cy="0"/>
          </a:xfrm>
          <a:prstGeom prst="line">
            <a:avLst/>
          </a:prstGeom>
          <a:noFill/>
          <a:ln w="38100" cap="flat" cmpd="sng" algn="ctr">
            <a:solidFill>
              <a:srgbClr val="0070C0"/>
            </a:solidFill>
            <a:prstDash val="solid"/>
          </a:ln>
          <a:effectLst/>
        </p:spPr>
      </p:cxnSp>
      <p:sp>
        <p:nvSpPr>
          <p:cNvPr id="8" name="矩形 7"/>
          <p:cNvSpPr/>
          <p:nvPr/>
        </p:nvSpPr>
        <p:spPr>
          <a:xfrm>
            <a:off x="611560" y="4904000"/>
            <a:ext cx="5760640" cy="1477328"/>
          </a:xfrm>
          <a:prstGeom prst="rect">
            <a:avLst/>
          </a:prstGeom>
        </p:spPr>
        <p:txBody>
          <a:bodyPr wrap="square">
            <a:spAutoFit/>
          </a:bodyPr>
          <a:lstStyle/>
          <a:p>
            <a:pPr algn="just">
              <a:spcAft>
                <a:spcPts val="0"/>
              </a:spcAft>
            </a:pPr>
            <a:r>
              <a:rPr lang="zh-CN" altLang="en-US" b="1" kern="100" dirty="0">
                <a:solidFill>
                  <a:srgbClr val="0070C0"/>
                </a:solidFill>
                <a:latin typeface="微软雅黑" pitchFamily="34" charset="-122"/>
                <a:ea typeface="微软雅黑" pitchFamily="34" charset="-122"/>
                <a:cs typeface="Times New Roman"/>
              </a:rPr>
              <a:t>注：</a:t>
            </a:r>
          </a:p>
          <a:p>
            <a:pPr algn="just">
              <a:spcAft>
                <a:spcPts val="0"/>
              </a:spcAft>
            </a:pPr>
            <a:r>
              <a:rPr lang="zh-CN" altLang="en-US" b="1" kern="100" dirty="0">
                <a:solidFill>
                  <a:srgbClr val="0070C0"/>
                </a:solidFill>
                <a:latin typeface="微软雅黑" pitchFamily="34" charset="-122"/>
                <a:ea typeface="微软雅黑" pitchFamily="34" charset="-122"/>
                <a:cs typeface="Times New Roman"/>
              </a:rPr>
              <a:t>红色</a:t>
            </a:r>
            <a:r>
              <a:rPr lang="zh-CN" altLang="en-US" b="1" kern="100" dirty="0" smtClean="0">
                <a:solidFill>
                  <a:srgbClr val="0070C0"/>
                </a:solidFill>
                <a:latin typeface="微软雅黑" pitchFamily="34" charset="-122"/>
                <a:ea typeface="微软雅黑" pitchFamily="34" charset="-122"/>
                <a:cs typeface="Times New Roman"/>
              </a:rPr>
              <a:t>方框表示权益</a:t>
            </a:r>
            <a:r>
              <a:rPr lang="zh-CN" altLang="en-US" b="1" kern="100" dirty="0">
                <a:solidFill>
                  <a:srgbClr val="0070C0"/>
                </a:solidFill>
                <a:latin typeface="微软雅黑" pitchFamily="34" charset="-122"/>
                <a:ea typeface="微软雅黑" pitchFamily="34" charset="-122"/>
                <a:cs typeface="Times New Roman"/>
              </a:rPr>
              <a:t>，蓝色</a:t>
            </a:r>
            <a:r>
              <a:rPr lang="zh-CN" altLang="en-US" b="1" kern="100" dirty="0" smtClean="0">
                <a:solidFill>
                  <a:srgbClr val="0070C0"/>
                </a:solidFill>
                <a:latin typeface="微软雅黑" pitchFamily="34" charset="-122"/>
                <a:ea typeface="微软雅黑" pitchFamily="34" charset="-122"/>
                <a:cs typeface="Times New Roman"/>
              </a:rPr>
              <a:t>方框表示股份；</a:t>
            </a:r>
            <a:endParaRPr lang="zh-CN" altLang="en-US" b="1" kern="100" dirty="0">
              <a:solidFill>
                <a:srgbClr val="0070C0"/>
              </a:solidFill>
              <a:latin typeface="微软雅黑" pitchFamily="34" charset="-122"/>
              <a:ea typeface="微软雅黑" pitchFamily="34" charset="-122"/>
              <a:cs typeface="Times New Roman"/>
            </a:endParaRPr>
          </a:p>
          <a:p>
            <a:pPr algn="just">
              <a:spcAft>
                <a:spcPts val="0"/>
              </a:spcAft>
            </a:pPr>
            <a:r>
              <a:rPr lang="zh-CN" altLang="en-US" b="1" kern="100" dirty="0" smtClean="0">
                <a:solidFill>
                  <a:srgbClr val="0070C0"/>
                </a:solidFill>
                <a:latin typeface="微软雅黑" pitchFamily="34" charset="-122"/>
                <a:ea typeface="微软雅黑" pitchFamily="34" charset="-122"/>
                <a:cs typeface="Times New Roman"/>
              </a:rPr>
              <a:t>箭头连线表</a:t>
            </a:r>
            <a:r>
              <a:rPr lang="zh-CN" altLang="en-US" b="1" kern="100" dirty="0">
                <a:solidFill>
                  <a:srgbClr val="0070C0"/>
                </a:solidFill>
                <a:latin typeface="微软雅黑" pitchFamily="34" charset="-122"/>
                <a:ea typeface="微软雅黑" pitchFamily="34" charset="-122"/>
                <a:cs typeface="Times New Roman"/>
              </a:rPr>
              <a:t>示</a:t>
            </a:r>
            <a:r>
              <a:rPr lang="zh-CN" altLang="en-US" b="1" kern="100" dirty="0" smtClean="0">
                <a:solidFill>
                  <a:srgbClr val="0070C0"/>
                </a:solidFill>
                <a:latin typeface="微软雅黑" pitchFamily="34" charset="-122"/>
                <a:ea typeface="微软雅黑" pitchFamily="34" charset="-122"/>
                <a:cs typeface="Times New Roman"/>
              </a:rPr>
              <a:t>股份与权益间</a:t>
            </a:r>
            <a:r>
              <a:rPr lang="zh-CN" altLang="en-US" b="1" kern="100" dirty="0">
                <a:solidFill>
                  <a:srgbClr val="0070C0"/>
                </a:solidFill>
                <a:latin typeface="微软雅黑" pitchFamily="34" charset="-122"/>
                <a:ea typeface="微软雅黑" pitchFamily="34" charset="-122"/>
                <a:cs typeface="Times New Roman"/>
              </a:rPr>
              <a:t>的</a:t>
            </a:r>
            <a:r>
              <a:rPr lang="zh-CN" altLang="en-US" b="1" kern="100" dirty="0" smtClean="0">
                <a:solidFill>
                  <a:srgbClr val="0070C0"/>
                </a:solidFill>
                <a:latin typeface="微软雅黑" pitchFamily="34" charset="-122"/>
                <a:ea typeface="微软雅黑" pitchFamily="34" charset="-122"/>
                <a:cs typeface="Times New Roman"/>
              </a:rPr>
              <a:t>转换</a:t>
            </a:r>
            <a:r>
              <a:rPr lang="zh-CN" altLang="en-US" b="1" kern="100" dirty="0">
                <a:solidFill>
                  <a:srgbClr val="0070C0"/>
                </a:solidFill>
                <a:latin typeface="微软雅黑" pitchFamily="34" charset="-122"/>
                <a:ea typeface="微软雅黑" pitchFamily="34" charset="-122"/>
                <a:cs typeface="Times New Roman"/>
              </a:rPr>
              <a:t>；</a:t>
            </a:r>
            <a:endParaRPr lang="en-US" altLang="zh-CN" b="1" kern="100" dirty="0" smtClean="0">
              <a:solidFill>
                <a:srgbClr val="0070C0"/>
              </a:solidFill>
              <a:latin typeface="微软雅黑" pitchFamily="34" charset="-122"/>
              <a:ea typeface="微软雅黑" pitchFamily="34" charset="-122"/>
              <a:cs typeface="Times New Roman"/>
            </a:endParaRPr>
          </a:p>
          <a:p>
            <a:pPr algn="just">
              <a:spcAft>
                <a:spcPts val="0"/>
              </a:spcAft>
            </a:pPr>
            <a:r>
              <a:rPr lang="zh-CN" altLang="en-US" b="1" kern="100" dirty="0" smtClean="0">
                <a:solidFill>
                  <a:srgbClr val="0070C0"/>
                </a:solidFill>
                <a:latin typeface="微软雅黑" pitchFamily="34" charset="-122"/>
                <a:ea typeface="微软雅黑" pitchFamily="34" charset="-122"/>
                <a:cs typeface="Times New Roman"/>
              </a:rPr>
              <a:t>箭头</a:t>
            </a:r>
            <a:r>
              <a:rPr lang="zh-CN" altLang="en-US" b="1" kern="100" dirty="0">
                <a:solidFill>
                  <a:srgbClr val="0070C0"/>
                </a:solidFill>
                <a:latin typeface="微软雅黑" pitchFamily="34" charset="-122"/>
                <a:ea typeface="微软雅黑" pitchFamily="34" charset="-122"/>
                <a:cs typeface="Times New Roman"/>
              </a:rPr>
              <a:t>处的业务</a:t>
            </a:r>
            <a:r>
              <a:rPr lang="zh-CN" altLang="en-US" b="1" kern="100" dirty="0" smtClean="0">
                <a:solidFill>
                  <a:srgbClr val="0070C0"/>
                </a:solidFill>
                <a:latin typeface="微软雅黑" pitchFamily="34" charset="-122"/>
                <a:ea typeface="微软雅黑" pitchFamily="34" charset="-122"/>
                <a:cs typeface="Times New Roman"/>
              </a:rPr>
              <a:t>类别表示</a:t>
            </a:r>
            <a:r>
              <a:rPr lang="zh-CN" altLang="en-US" b="1" kern="100" dirty="0">
                <a:solidFill>
                  <a:srgbClr val="0070C0"/>
                </a:solidFill>
                <a:latin typeface="微软雅黑" pitchFamily="34" charset="-122"/>
                <a:ea typeface="微软雅黑" pitchFamily="34" charset="-122"/>
                <a:cs typeface="Times New Roman"/>
              </a:rPr>
              <a:t>股份（权益）的生成</a:t>
            </a:r>
            <a:r>
              <a:rPr lang="zh-CN" altLang="en-US" b="1" kern="100" dirty="0" smtClean="0">
                <a:solidFill>
                  <a:srgbClr val="0070C0"/>
                </a:solidFill>
                <a:latin typeface="微软雅黑" pitchFamily="34" charset="-122"/>
                <a:ea typeface="微软雅黑" pitchFamily="34" charset="-122"/>
                <a:cs typeface="Times New Roman"/>
              </a:rPr>
              <a:t>，</a:t>
            </a:r>
            <a:endParaRPr lang="en-US" altLang="zh-CN" b="1" kern="100" dirty="0" smtClean="0">
              <a:solidFill>
                <a:srgbClr val="0070C0"/>
              </a:solidFill>
              <a:latin typeface="微软雅黑" pitchFamily="34" charset="-122"/>
              <a:ea typeface="微软雅黑" pitchFamily="34" charset="-122"/>
              <a:cs typeface="Times New Roman"/>
            </a:endParaRPr>
          </a:p>
          <a:p>
            <a:pPr algn="just">
              <a:spcAft>
                <a:spcPts val="0"/>
              </a:spcAft>
            </a:pPr>
            <a:r>
              <a:rPr lang="zh-CN" altLang="en-US" b="1" kern="100" dirty="0" smtClean="0">
                <a:solidFill>
                  <a:srgbClr val="0070C0"/>
                </a:solidFill>
                <a:latin typeface="微软雅黑" pitchFamily="34" charset="-122"/>
                <a:ea typeface="微软雅黑" pitchFamily="34" charset="-122"/>
                <a:cs typeface="Times New Roman"/>
              </a:rPr>
              <a:t>箭</a:t>
            </a:r>
            <a:r>
              <a:rPr lang="zh-CN" altLang="en-US" b="1" kern="100" dirty="0">
                <a:solidFill>
                  <a:srgbClr val="0070C0"/>
                </a:solidFill>
                <a:latin typeface="微软雅黑" pitchFamily="34" charset="-122"/>
                <a:ea typeface="微软雅黑" pitchFamily="34" charset="-122"/>
                <a:cs typeface="Times New Roman"/>
              </a:rPr>
              <a:t>尾处的业务类别表示股份（权益）的注销。</a:t>
            </a:r>
          </a:p>
        </p:txBody>
      </p:sp>
    </p:spTree>
    <p:extLst>
      <p:ext uri="{BB962C8B-B14F-4D97-AF65-F5344CB8AC3E}">
        <p14:creationId xmlns:p14="http://schemas.microsoft.com/office/powerpoint/2010/main" xmlns="" val="57922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标题 1"/>
          <p:cNvSpPr>
            <a:spLocks noGrp="1"/>
          </p:cNvSpPr>
          <p:nvPr>
            <p:ph type="title"/>
          </p:nvPr>
        </p:nvSpPr>
        <p:spPr/>
        <p:txBody>
          <a:bodyPr/>
          <a:lstStyle/>
          <a:p>
            <a:r>
              <a:rPr lang="zh-CN" altLang="en-US" dirty="0" smtClean="0">
                <a:latin typeface="黑体" charset="0"/>
                <a:ea typeface="黑体" charset="0"/>
              </a:rPr>
              <a:t>供</a:t>
            </a:r>
            <a:r>
              <a:rPr lang="en-US" altLang="zh-CN" dirty="0">
                <a:latin typeface="黑体" charset="0"/>
                <a:ea typeface="黑体" charset="0"/>
              </a:rPr>
              <a:t>/</a:t>
            </a:r>
            <a:r>
              <a:rPr lang="zh-CN" altLang="en-US" dirty="0" smtClean="0">
                <a:latin typeface="黑体" charset="0"/>
                <a:ea typeface="黑体" charset="0"/>
              </a:rPr>
              <a:t>配股沪深接口差异</a:t>
            </a:r>
            <a:endParaRPr lang="zh-CN" altLang="en-US" dirty="0">
              <a:latin typeface="黑体" charset="0"/>
              <a:ea typeface="黑体" charset="0"/>
            </a:endParaRPr>
          </a:p>
        </p:txBody>
      </p:sp>
      <p:grpSp>
        <p:nvGrpSpPr>
          <p:cNvPr id="16" name="组合 15"/>
          <p:cNvGrpSpPr/>
          <p:nvPr/>
        </p:nvGrpSpPr>
        <p:grpSpPr>
          <a:xfrm>
            <a:off x="755576" y="836712"/>
            <a:ext cx="7200800" cy="3744767"/>
            <a:chOff x="755576" y="1052736"/>
            <a:chExt cx="6912768" cy="3631290"/>
          </a:xfrm>
        </p:grpSpPr>
        <p:grpSp>
          <p:nvGrpSpPr>
            <p:cNvPr id="17" name="组合 16"/>
            <p:cNvGrpSpPr/>
            <p:nvPr/>
          </p:nvGrpSpPr>
          <p:grpSpPr>
            <a:xfrm>
              <a:off x="755576" y="1052736"/>
              <a:ext cx="3096344" cy="3631290"/>
              <a:chOff x="611560" y="1052736"/>
              <a:chExt cx="3096344" cy="3631290"/>
            </a:xfrm>
          </p:grpSpPr>
          <p:sp>
            <p:nvSpPr>
              <p:cNvPr id="22" name="圆角矩形 21"/>
              <p:cNvSpPr/>
              <p:nvPr/>
            </p:nvSpPr>
            <p:spPr bwMode="auto">
              <a:xfrm>
                <a:off x="1007604" y="1448780"/>
                <a:ext cx="2700300" cy="396044"/>
              </a:xfrm>
              <a:prstGeom prst="round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dirty="0" smtClean="0">
                    <a:latin typeface="微软雅黑" pitchFamily="34" charset="-122"/>
                    <a:ea typeface="微软雅黑" pitchFamily="34" charset="-122"/>
                  </a:rPr>
                  <a:t>SZHK_TZXX</a:t>
                </a:r>
                <a:endParaRPr lang="en-US" altLang="zh-CN" dirty="0">
                  <a:latin typeface="微软雅黑" pitchFamily="34" charset="-122"/>
                  <a:ea typeface="微软雅黑" pitchFamily="34" charset="-122"/>
                </a:endParaRPr>
              </a:p>
            </p:txBody>
          </p:sp>
          <p:sp>
            <p:nvSpPr>
              <p:cNvPr id="23" name="椭圆 22"/>
              <p:cNvSpPr/>
              <p:nvPr/>
            </p:nvSpPr>
            <p:spPr bwMode="auto">
              <a:xfrm>
                <a:off x="611560" y="1052736"/>
                <a:ext cx="792088" cy="792088"/>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CN" altLang="en-US" sz="3200" dirty="0">
                    <a:solidFill>
                      <a:schemeClr val="bg1"/>
                    </a:solidFill>
                    <a:latin typeface="微软雅黑" pitchFamily="34" charset="-122"/>
                    <a:ea typeface="微软雅黑" pitchFamily="34" charset="-122"/>
                  </a:rPr>
                  <a:t>深</a:t>
                </a:r>
                <a:endParaRPr kumimoji="0" lang="zh-CN" altLang="en-US" sz="3200" b="0" i="0" u="none" strike="noStrike" cap="none" normalizeH="0" baseline="0" dirty="0" smtClean="0">
                  <a:ln>
                    <a:noFill/>
                  </a:ln>
                  <a:solidFill>
                    <a:schemeClr val="bg1"/>
                  </a:solidFill>
                  <a:effectLst/>
                  <a:latin typeface="微软雅黑" pitchFamily="34" charset="-122"/>
                  <a:ea typeface="微软雅黑" pitchFamily="34" charset="-122"/>
                </a:endParaRPr>
              </a:p>
            </p:txBody>
          </p:sp>
          <p:sp>
            <p:nvSpPr>
              <p:cNvPr id="24" name="对角圆角矩形 23"/>
              <p:cNvSpPr/>
              <p:nvPr/>
            </p:nvSpPr>
            <p:spPr bwMode="auto">
              <a:xfrm>
                <a:off x="611560" y="1844824"/>
                <a:ext cx="3024336" cy="2839202"/>
              </a:xfrm>
              <a:prstGeom prst="round2DiagRect">
                <a:avLst/>
              </a:prstGeom>
              <a:solidFill>
                <a:schemeClr val="bg1"/>
              </a:solidFill>
              <a:ln w="28575"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lvl="0" indent="-285750" algn="just">
                  <a:buFont typeface="Wingdings" pitchFamily="2" charset="2"/>
                  <a:buChar char="p"/>
                </a:pPr>
                <a:r>
                  <a:rPr lang="zh-CN" altLang="en-US" sz="1600" dirty="0">
                    <a:latin typeface="微软雅黑" pitchFamily="34" charset="-122"/>
                    <a:ea typeface="微软雅黑" pitchFamily="34" charset="-122"/>
                  </a:rPr>
                  <a:t>派发供股权阶段，通知信息只有</a:t>
                </a:r>
                <a:r>
                  <a:rPr lang="zh-CN" altLang="en-US" sz="1600" dirty="0" smtClean="0">
                    <a:latin typeface="微软雅黑" pitchFamily="34" charset="-122"/>
                    <a:ea typeface="微软雅黑" pitchFamily="34" charset="-122"/>
                  </a:rPr>
                  <a:t>一条；派发</a:t>
                </a:r>
                <a:r>
                  <a:rPr lang="zh-CN" altLang="en-US" sz="1600" dirty="0">
                    <a:latin typeface="微软雅黑" pitchFamily="34" charset="-122"/>
                    <a:ea typeface="微软雅黑" pitchFamily="34" charset="-122"/>
                  </a:rPr>
                  <a:t>供股股份阶段</a:t>
                </a:r>
                <a:r>
                  <a:rPr lang="zh-CN" altLang="en-US" sz="1600" dirty="0" smtClean="0">
                    <a:latin typeface="微软雅黑" pitchFamily="34" charset="-122"/>
                    <a:ea typeface="微软雅黑" pitchFamily="34" charset="-122"/>
                  </a:rPr>
                  <a:t>，</a:t>
                </a:r>
                <a:r>
                  <a:rPr lang="zh-CN" altLang="en-US" sz="1600" dirty="0">
                    <a:latin typeface="微软雅黑" pitchFamily="34" charset="-122"/>
                    <a:ea typeface="微软雅黑" pitchFamily="34" charset="-122"/>
                  </a:rPr>
                  <a:t>通知</a:t>
                </a:r>
                <a:r>
                  <a:rPr lang="zh-CN" altLang="en-US" sz="1600" dirty="0" smtClean="0">
                    <a:latin typeface="微软雅黑" pitchFamily="34" charset="-122"/>
                    <a:ea typeface="微软雅黑" pitchFamily="34" charset="-122"/>
                  </a:rPr>
                  <a:t>信息数量与供</a:t>
                </a:r>
                <a:r>
                  <a:rPr lang="zh-CN" altLang="en-US" sz="1600" dirty="0">
                    <a:latin typeface="微软雅黑" pitchFamily="34" charset="-122"/>
                    <a:ea typeface="微软雅黑" pitchFamily="34" charset="-122"/>
                  </a:rPr>
                  <a:t>股</a:t>
                </a:r>
                <a:r>
                  <a:rPr lang="zh-CN" altLang="en-US" sz="1600" dirty="0" smtClean="0">
                    <a:latin typeface="微软雅黑" pitchFamily="34" charset="-122"/>
                    <a:ea typeface="微软雅黑" pitchFamily="34" charset="-122"/>
                  </a:rPr>
                  <a:t>股份数量一一对应</a:t>
                </a:r>
                <a:endParaRPr lang="en-US" altLang="zh-CN" sz="1600" dirty="0">
                  <a:latin typeface="微软雅黑" pitchFamily="34" charset="-122"/>
                  <a:ea typeface="微软雅黑" pitchFamily="34" charset="-122"/>
                </a:endParaRPr>
              </a:p>
              <a:p>
                <a:pPr marL="285750" lvl="0" indent="-285750" algn="just">
                  <a:buFont typeface="Wingdings" pitchFamily="2" charset="2"/>
                  <a:buChar char="p"/>
                </a:pPr>
                <a:r>
                  <a:rPr lang="zh-CN" altLang="en-US" sz="1600" dirty="0" smtClean="0">
                    <a:latin typeface="微软雅黑" pitchFamily="34" charset="-122"/>
                    <a:ea typeface="微软雅黑" pitchFamily="34" charset="-122"/>
                  </a:rPr>
                  <a:t>通知</a:t>
                </a:r>
                <a:r>
                  <a:rPr lang="zh-CN" altLang="en-US" sz="1600" dirty="0">
                    <a:latin typeface="微软雅黑" pitchFamily="34" charset="-122"/>
                    <a:ea typeface="微软雅黑" pitchFamily="34" charset="-122"/>
                  </a:rPr>
                  <a:t>信息中</a:t>
                </a:r>
                <a:r>
                  <a:rPr lang="zh-CN" altLang="en-US" sz="1600" dirty="0" smtClean="0">
                    <a:latin typeface="微软雅黑" pitchFamily="34" charset="-122"/>
                    <a:ea typeface="微软雅黑" pitchFamily="34" charset="-122"/>
                  </a:rPr>
                  <a:t>不含原证券代码，但可通过“供</a:t>
                </a:r>
                <a:r>
                  <a:rPr lang="zh-CN" altLang="en-US" sz="1600" dirty="0">
                    <a:latin typeface="微软雅黑" pitchFamily="34" charset="-122"/>
                    <a:ea typeface="微软雅黑" pitchFamily="34" charset="-122"/>
                  </a:rPr>
                  <a:t>股权</a:t>
                </a:r>
                <a:r>
                  <a:rPr lang="zh-CN" altLang="en-US" sz="1600" dirty="0" smtClean="0">
                    <a:latin typeface="微软雅黑" pitchFamily="34" charset="-122"/>
                    <a:ea typeface="微软雅黑" pitchFamily="34" charset="-122"/>
                  </a:rPr>
                  <a:t>代码</a:t>
                </a:r>
                <a:r>
                  <a:rPr lang="en-US" altLang="zh-CN" sz="1600" dirty="0" smtClean="0">
                    <a:latin typeface="微软雅黑" pitchFamily="34" charset="-122"/>
                    <a:ea typeface="微软雅黑" pitchFamily="34" charset="-122"/>
                  </a:rPr>
                  <a:t>+</a:t>
                </a:r>
                <a:r>
                  <a:rPr lang="zh-CN" altLang="en-US" sz="1600" dirty="0">
                    <a:latin typeface="微软雅黑" pitchFamily="34" charset="-122"/>
                    <a:ea typeface="微软雅黑" pitchFamily="34" charset="-122"/>
                  </a:rPr>
                  <a:t>权益登记</a:t>
                </a:r>
                <a:r>
                  <a:rPr lang="zh-CN" altLang="en-US" sz="1600" dirty="0" smtClean="0">
                    <a:latin typeface="微软雅黑" pitchFamily="34" charset="-122"/>
                    <a:ea typeface="微软雅黑" pitchFamily="34" charset="-122"/>
                  </a:rPr>
                  <a:t>日”在通知类别为</a:t>
                </a:r>
                <a:r>
                  <a:rPr lang="en-US" altLang="zh-CN" sz="1600" dirty="0" smtClean="0">
                    <a:latin typeface="微软雅黑" pitchFamily="34" charset="-122"/>
                    <a:ea typeface="微软雅黑" pitchFamily="34" charset="-122"/>
                  </a:rPr>
                  <a:t>H01</a:t>
                </a:r>
                <a:r>
                  <a:rPr lang="zh-CN" altLang="en-US" sz="1600" dirty="0" smtClean="0">
                    <a:latin typeface="微软雅黑" pitchFamily="34" charset="-122"/>
                    <a:ea typeface="微软雅黑" pitchFamily="34" charset="-122"/>
                  </a:rPr>
                  <a:t>（权益登记通知信息）中查找相应的“派发证券代码</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权益登记日”获得</a:t>
                </a:r>
                <a:endParaRPr lang="zh-CN" altLang="en-US" sz="1600" dirty="0">
                  <a:latin typeface="微软雅黑" pitchFamily="34" charset="-122"/>
                  <a:ea typeface="微软雅黑" pitchFamily="34" charset="-122"/>
                </a:endParaRPr>
              </a:p>
            </p:txBody>
          </p:sp>
        </p:grpSp>
        <p:grpSp>
          <p:nvGrpSpPr>
            <p:cNvPr id="18" name="组合 17"/>
            <p:cNvGrpSpPr/>
            <p:nvPr/>
          </p:nvGrpSpPr>
          <p:grpSpPr>
            <a:xfrm>
              <a:off x="4572000" y="1052736"/>
              <a:ext cx="3096344" cy="3631290"/>
              <a:chOff x="611560" y="1052736"/>
              <a:chExt cx="3096344" cy="3631290"/>
            </a:xfrm>
          </p:grpSpPr>
          <p:sp>
            <p:nvSpPr>
              <p:cNvPr id="19" name="圆角矩形 18"/>
              <p:cNvSpPr/>
              <p:nvPr/>
            </p:nvSpPr>
            <p:spPr bwMode="auto">
              <a:xfrm>
                <a:off x="1007604" y="1448780"/>
                <a:ext cx="2700300" cy="396044"/>
              </a:xfrm>
              <a:prstGeom prst="round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dirty="0" err="1">
                    <a:latin typeface="微软雅黑" pitchFamily="34" charset="-122"/>
                    <a:ea typeface="微软雅黑" pitchFamily="34" charset="-122"/>
                  </a:rPr>
                  <a:t>hk_tzxx</a:t>
                </a:r>
                <a:endParaRPr lang="en-US" altLang="zh-CN" dirty="0">
                  <a:latin typeface="微软雅黑" pitchFamily="34" charset="-122"/>
                  <a:ea typeface="微软雅黑" pitchFamily="34" charset="-122"/>
                </a:endParaRPr>
              </a:p>
            </p:txBody>
          </p:sp>
          <p:sp>
            <p:nvSpPr>
              <p:cNvPr id="20" name="椭圆 19"/>
              <p:cNvSpPr/>
              <p:nvPr/>
            </p:nvSpPr>
            <p:spPr bwMode="auto">
              <a:xfrm>
                <a:off x="611560" y="1052736"/>
                <a:ext cx="792088" cy="792088"/>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3200" b="0" i="0" u="none" strike="noStrike" cap="none" normalizeH="0" baseline="0" dirty="0" smtClean="0">
                    <a:ln>
                      <a:noFill/>
                    </a:ln>
                    <a:solidFill>
                      <a:schemeClr val="bg1"/>
                    </a:solidFill>
                    <a:effectLst/>
                    <a:latin typeface="微软雅黑" pitchFamily="34" charset="-122"/>
                    <a:ea typeface="微软雅黑" pitchFamily="34" charset="-122"/>
                  </a:rPr>
                  <a:t>沪</a:t>
                </a:r>
              </a:p>
            </p:txBody>
          </p:sp>
          <p:sp>
            <p:nvSpPr>
              <p:cNvPr id="21" name="对角圆角矩形 20"/>
              <p:cNvSpPr/>
              <p:nvPr/>
            </p:nvSpPr>
            <p:spPr bwMode="auto">
              <a:xfrm>
                <a:off x="611560" y="1844824"/>
                <a:ext cx="3024336" cy="2839202"/>
              </a:xfrm>
              <a:prstGeom prst="round2DiagRect">
                <a:avLst/>
              </a:prstGeom>
              <a:solidFill>
                <a:schemeClr val="bg1"/>
              </a:solidFill>
              <a:ln w="28575"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buFont typeface="Wingdings" pitchFamily="2" charset="2"/>
                  <a:buChar char="p"/>
                </a:pPr>
                <a:r>
                  <a:rPr lang="zh-CN" altLang="en-US" dirty="0" smtClean="0">
                    <a:latin typeface="微软雅黑" pitchFamily="34" charset="-122"/>
                    <a:ea typeface="微软雅黑" pitchFamily="34" charset="-122"/>
                  </a:rPr>
                  <a:t>一条通知信息</a:t>
                </a:r>
                <a:endParaRPr lang="zh-CN" altLang="en-US" dirty="0">
                  <a:latin typeface="微软雅黑" pitchFamily="34" charset="-122"/>
                  <a:ea typeface="微软雅黑" pitchFamily="34" charset="-122"/>
                  <a:cs typeface="Times New Roman"/>
                </a:endParaRPr>
              </a:p>
            </p:txBody>
          </p:sp>
        </p:grpSp>
      </p:grpSp>
      <p:cxnSp>
        <p:nvCxnSpPr>
          <p:cNvPr id="25" name="直接连接符 24"/>
          <p:cNvCxnSpPr/>
          <p:nvPr/>
        </p:nvCxnSpPr>
        <p:spPr>
          <a:xfrm>
            <a:off x="711640" y="6350870"/>
            <a:ext cx="5300520" cy="0"/>
          </a:xfrm>
          <a:prstGeom prst="line">
            <a:avLst/>
          </a:prstGeom>
          <a:noFill/>
          <a:ln w="38100" cap="flat" cmpd="sng" algn="ctr">
            <a:solidFill>
              <a:srgbClr val="0070C0"/>
            </a:solidFill>
            <a:prstDash val="solid"/>
          </a:ln>
          <a:effectLst/>
        </p:spPr>
      </p:cxnSp>
      <p:sp>
        <p:nvSpPr>
          <p:cNvPr id="26" name="矩形 25"/>
          <p:cNvSpPr/>
          <p:nvPr/>
        </p:nvSpPr>
        <p:spPr>
          <a:xfrm>
            <a:off x="611560" y="4869160"/>
            <a:ext cx="5472608" cy="1477328"/>
          </a:xfrm>
          <a:prstGeom prst="rect">
            <a:avLst/>
          </a:prstGeom>
        </p:spPr>
        <p:txBody>
          <a:bodyPr wrap="square">
            <a:spAutoFit/>
          </a:bodyPr>
          <a:lstStyle/>
          <a:p>
            <a:pPr algn="just">
              <a:spcAft>
                <a:spcPts val="0"/>
              </a:spcAft>
            </a:pPr>
            <a:r>
              <a:rPr lang="zh-CN" altLang="en-US" b="1" kern="100" dirty="0">
                <a:solidFill>
                  <a:srgbClr val="0070C0"/>
                </a:solidFill>
                <a:latin typeface="微软雅黑" pitchFamily="34" charset="-122"/>
                <a:ea typeface="微软雅黑" pitchFamily="34" charset="-122"/>
                <a:cs typeface="Times New Roman"/>
              </a:rPr>
              <a:t>注：</a:t>
            </a:r>
          </a:p>
          <a:p>
            <a:pPr algn="just">
              <a:spcAft>
                <a:spcPts val="0"/>
              </a:spcAft>
            </a:pPr>
            <a:r>
              <a:rPr lang="zh-CN" altLang="en-US" b="1" kern="100" dirty="0" smtClean="0">
                <a:solidFill>
                  <a:srgbClr val="0070C0"/>
                </a:solidFill>
                <a:latin typeface="微软雅黑" pitchFamily="34" charset="-122"/>
                <a:ea typeface="微软雅黑" pitchFamily="34" charset="-122"/>
                <a:cs typeface="Times New Roman"/>
              </a:rPr>
              <a:t>对</a:t>
            </a:r>
            <a:r>
              <a:rPr lang="zh-CN" altLang="en-US" b="1" kern="100" dirty="0">
                <a:solidFill>
                  <a:srgbClr val="0070C0"/>
                </a:solidFill>
                <a:latin typeface="微软雅黑" pitchFamily="34" charset="-122"/>
                <a:ea typeface="微软雅黑" pitchFamily="34" charset="-122"/>
                <a:cs typeface="Times New Roman"/>
              </a:rPr>
              <a:t>有效申报认购供股股份的投资者，上市公司在向其派发供股</a:t>
            </a:r>
            <a:r>
              <a:rPr lang="zh-CN" altLang="en-US" b="1" kern="100" dirty="0" smtClean="0">
                <a:solidFill>
                  <a:srgbClr val="0070C0"/>
                </a:solidFill>
                <a:latin typeface="微软雅黑" pitchFamily="34" charset="-122"/>
                <a:ea typeface="微软雅黑" pitchFamily="34" charset="-122"/>
                <a:cs typeface="Times New Roman"/>
              </a:rPr>
              <a:t>股份时，可能会额外</a:t>
            </a:r>
            <a:r>
              <a:rPr lang="zh-CN" altLang="en-US" b="1" kern="100" dirty="0">
                <a:solidFill>
                  <a:srgbClr val="0070C0"/>
                </a:solidFill>
                <a:latin typeface="微软雅黑" pitchFamily="34" charset="-122"/>
                <a:ea typeface="微软雅黑" pitchFamily="34" charset="-122"/>
                <a:cs typeface="Times New Roman"/>
              </a:rPr>
              <a:t>派发红股、权证等证券（额外派发的证券无需额外申报认购</a:t>
            </a:r>
            <a:r>
              <a:rPr lang="zh-CN" altLang="en-US" b="1" kern="100" dirty="0" smtClean="0">
                <a:solidFill>
                  <a:srgbClr val="0070C0"/>
                </a:solidFill>
                <a:latin typeface="微软雅黑" pitchFamily="34" charset="-122"/>
                <a:ea typeface="微软雅黑" pitchFamily="34" charset="-122"/>
                <a:cs typeface="Times New Roman"/>
              </a:rPr>
              <a:t>）</a:t>
            </a:r>
            <a:r>
              <a:rPr lang="zh-CN" altLang="en-US" b="1" kern="100" dirty="0">
                <a:solidFill>
                  <a:srgbClr val="0070C0"/>
                </a:solidFill>
                <a:latin typeface="微软雅黑" pitchFamily="34" charset="-122"/>
                <a:ea typeface="微软雅黑" pitchFamily="34" charset="-122"/>
                <a:cs typeface="Times New Roman"/>
              </a:rPr>
              <a:t>。</a:t>
            </a:r>
            <a:endParaRPr lang="en-US" altLang="zh-CN" b="1" kern="100" dirty="0" smtClean="0">
              <a:solidFill>
                <a:srgbClr val="0070C0"/>
              </a:solidFill>
              <a:latin typeface="微软雅黑" pitchFamily="34" charset="-122"/>
              <a:ea typeface="微软雅黑" pitchFamily="34" charset="-122"/>
              <a:cs typeface="Times New Roman"/>
            </a:endParaRPr>
          </a:p>
          <a:p>
            <a:pPr algn="just">
              <a:spcAft>
                <a:spcPts val="0"/>
              </a:spcAft>
            </a:pPr>
            <a:r>
              <a:rPr lang="zh-CN" altLang="en-US" b="1" kern="100" dirty="0" smtClean="0">
                <a:solidFill>
                  <a:srgbClr val="0070C0"/>
                </a:solidFill>
                <a:latin typeface="微软雅黑" pitchFamily="34" charset="-122"/>
                <a:ea typeface="微软雅黑" pitchFamily="34" charset="-122"/>
                <a:cs typeface="Times New Roman"/>
              </a:rPr>
              <a:t>因此</a:t>
            </a:r>
            <a:r>
              <a:rPr lang="zh-CN" altLang="en-US" b="1" kern="100" dirty="0">
                <a:solidFill>
                  <a:srgbClr val="0070C0"/>
                </a:solidFill>
                <a:latin typeface="微软雅黑" pitchFamily="34" charset="-122"/>
                <a:ea typeface="微软雅黑" pitchFamily="34" charset="-122"/>
                <a:cs typeface="Times New Roman"/>
              </a:rPr>
              <a:t>供</a:t>
            </a:r>
            <a:r>
              <a:rPr lang="zh-CN" altLang="en-US" b="1" kern="100" dirty="0" smtClean="0">
                <a:solidFill>
                  <a:srgbClr val="0070C0"/>
                </a:solidFill>
                <a:latin typeface="微软雅黑" pitchFamily="34" charset="-122"/>
                <a:ea typeface="微软雅黑" pitchFamily="34" charset="-122"/>
                <a:cs typeface="Times New Roman"/>
              </a:rPr>
              <a:t>股权可能对应</a:t>
            </a:r>
            <a:r>
              <a:rPr lang="zh-CN" altLang="en-US" b="1" kern="100" dirty="0">
                <a:solidFill>
                  <a:srgbClr val="0070C0"/>
                </a:solidFill>
                <a:latin typeface="微软雅黑" pitchFamily="34" charset="-122"/>
                <a:ea typeface="微软雅黑" pitchFamily="34" charset="-122"/>
                <a:cs typeface="Times New Roman"/>
              </a:rPr>
              <a:t>多个供股股份的派发</a:t>
            </a:r>
            <a:r>
              <a:rPr lang="zh-CN" altLang="en-US" b="1" kern="100" dirty="0" smtClean="0">
                <a:solidFill>
                  <a:srgbClr val="0070C0"/>
                </a:solidFill>
                <a:latin typeface="微软雅黑" pitchFamily="34" charset="-122"/>
                <a:ea typeface="微软雅黑" pitchFamily="34" charset="-122"/>
                <a:cs typeface="Times New Roman"/>
              </a:rPr>
              <a:t>。</a:t>
            </a:r>
            <a:endParaRPr lang="en-US" altLang="zh-CN" b="1" kern="100" dirty="0" smtClean="0">
              <a:solidFill>
                <a:srgbClr val="0070C0"/>
              </a:solidFill>
              <a:latin typeface="微软雅黑" pitchFamily="34" charset="-122"/>
              <a:ea typeface="微软雅黑" pitchFamily="34" charset="-122"/>
              <a:cs typeface="Times New Roman"/>
            </a:endParaRPr>
          </a:p>
        </p:txBody>
      </p:sp>
    </p:spTree>
    <p:extLst>
      <p:ext uri="{BB962C8B-B14F-4D97-AF65-F5344CB8AC3E}">
        <p14:creationId xmlns:p14="http://schemas.microsoft.com/office/powerpoint/2010/main" xmlns="" val="166301015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barn(inVertical)">
                                      <p:cBhvr>
                                        <p:cTn id="11" dur="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5" name="Object 4" hidden="1"/>
          <p:cNvGraphicFramePr>
            <a:graphicFrameLocks noChangeAspect="1"/>
          </p:cNvGraphicFramePr>
          <p:nvPr/>
        </p:nvGraphicFramePr>
        <p:xfrm>
          <a:off x="0" y="0"/>
          <a:ext cx="158750" cy="158750"/>
        </p:xfrm>
        <a:graphic>
          <a:graphicData uri="http://schemas.openxmlformats.org/presentationml/2006/ole">
            <p:oleObj spid="_x0000_s8213" name="think-cell Slide" r:id="rId7" imgW="360" imgH="360" progId="">
              <p:embed/>
            </p:oleObj>
          </a:graphicData>
        </a:graphic>
      </p:graphicFrame>
      <p:sp>
        <p:nvSpPr>
          <p:cNvPr id="62466" name="标题 1"/>
          <p:cNvSpPr>
            <a:spLocks noGrp="1"/>
          </p:cNvSpPr>
          <p:nvPr>
            <p:ph type="title"/>
            <p:custDataLst>
              <p:tags r:id="rId2"/>
            </p:custDataLst>
          </p:nvPr>
        </p:nvSpPr>
        <p:spPr/>
        <p:txBody>
          <a:bodyPr/>
          <a:lstStyle/>
          <a:p>
            <a:r>
              <a:rPr lang="zh-CN" altLang="en-US" dirty="0" smtClean="0">
                <a:latin typeface="黑体" charset="0"/>
                <a:ea typeface="黑体" charset="0"/>
              </a:rPr>
              <a:t>要约</a:t>
            </a:r>
            <a:r>
              <a:rPr lang="zh-CN" altLang="en-US" dirty="0">
                <a:latin typeface="黑体" charset="0"/>
                <a:ea typeface="黑体" charset="0"/>
              </a:rPr>
              <a:t>出售公告实例</a:t>
            </a:r>
          </a:p>
        </p:txBody>
      </p:sp>
      <p:pic>
        <p:nvPicPr>
          <p:cNvPr id="135171" name="Picture 3"/>
          <p:cNvPicPr>
            <a:picLocks noChangeAspect="1" noChangeArrowheads="1"/>
          </p:cNvPicPr>
          <p:nvPr>
            <p:custDataLst>
              <p:tags r:id="rId3"/>
            </p:custDataLst>
          </p:nvPr>
        </p:nvPicPr>
        <p:blipFill>
          <a:blip r:embed="rId8" cstate="print">
            <a:extLst>
              <a:ext uri="{28A0092B-C50C-407E-A947-70E740481C1C}">
                <a14:useLocalDpi xmlns:a14="http://schemas.microsoft.com/office/drawing/2010/main" xmlns="" val="0"/>
              </a:ext>
            </a:extLst>
          </a:blip>
          <a:srcRect/>
          <a:stretch>
            <a:fillRect/>
          </a:stretch>
        </p:blipFill>
        <p:spPr bwMode="auto">
          <a:xfrm>
            <a:off x="0" y="785813"/>
            <a:ext cx="5786438" cy="3533775"/>
          </a:xfrm>
          <a:prstGeom prst="rect">
            <a:avLst/>
          </a:prstGeom>
          <a:noFill/>
          <a:ln>
            <a:noFill/>
          </a:ln>
          <a:effectLst>
            <a:outerShdw blurRad="63500" dist="17961" dir="2700000" algn="ctr" rotWithShape="0">
              <a:srgbClr val="708688"/>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5170" name="Picture 2"/>
          <p:cNvPicPr>
            <a:picLocks noChangeAspect="1" noChangeArrowheads="1"/>
          </p:cNvPicPr>
          <p:nvPr>
            <p:custDataLst>
              <p:tags r:id="rId4"/>
            </p:custDataLst>
          </p:nvPr>
        </p:nvPicPr>
        <p:blipFill>
          <a:blip r:embed="rId9" cstate="print">
            <a:extLst>
              <a:ext uri="{28A0092B-C50C-407E-A947-70E740481C1C}">
                <a14:useLocalDpi xmlns:a14="http://schemas.microsoft.com/office/drawing/2010/main" xmlns="" val="0"/>
              </a:ext>
            </a:extLst>
          </a:blip>
          <a:srcRect/>
          <a:stretch>
            <a:fillRect/>
          </a:stretch>
        </p:blipFill>
        <p:spPr bwMode="auto">
          <a:xfrm>
            <a:off x="1562100" y="3598118"/>
            <a:ext cx="7483475" cy="3143250"/>
          </a:xfrm>
          <a:prstGeom prst="rect">
            <a:avLst/>
          </a:prstGeom>
          <a:noFill/>
          <a:ln>
            <a:noFill/>
          </a:ln>
          <a:effectLst>
            <a:outerShdw blurRad="63500" dist="17961" dir="2700000" algn="ctr" rotWithShape="0">
              <a:srgbClr val="708688"/>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8919" name="Straight Connector 9"/>
          <p:cNvCxnSpPr>
            <a:cxnSpLocks noChangeShapeType="1"/>
          </p:cNvCxnSpPr>
          <p:nvPr/>
        </p:nvCxnSpPr>
        <p:spPr bwMode="auto">
          <a:xfrm>
            <a:off x="5429250" y="4669680"/>
            <a:ext cx="3546475" cy="1588"/>
          </a:xfrm>
          <a:prstGeom prst="line">
            <a:avLst/>
          </a:prstGeom>
          <a:noFill/>
          <a:ln w="25400">
            <a:solidFill>
              <a:srgbClr val="FF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38920" name="Straight Connector 9"/>
          <p:cNvCxnSpPr>
            <a:cxnSpLocks noChangeShapeType="1"/>
          </p:cNvCxnSpPr>
          <p:nvPr/>
        </p:nvCxnSpPr>
        <p:spPr bwMode="auto">
          <a:xfrm>
            <a:off x="1571625" y="4883993"/>
            <a:ext cx="4572000" cy="1587"/>
          </a:xfrm>
          <a:prstGeom prst="line">
            <a:avLst/>
          </a:prstGeom>
          <a:noFill/>
          <a:ln w="25400">
            <a:solidFill>
              <a:srgbClr val="FF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38921" name="Straight Connector 9"/>
          <p:cNvCxnSpPr>
            <a:cxnSpLocks noChangeShapeType="1"/>
          </p:cNvCxnSpPr>
          <p:nvPr/>
        </p:nvCxnSpPr>
        <p:spPr bwMode="auto">
          <a:xfrm>
            <a:off x="6357938" y="5169743"/>
            <a:ext cx="2786062" cy="1587"/>
          </a:xfrm>
          <a:prstGeom prst="line">
            <a:avLst/>
          </a:prstGeom>
          <a:noFill/>
          <a:ln w="25400">
            <a:solidFill>
              <a:srgbClr val="FF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38922" name="Straight Connector 9"/>
          <p:cNvCxnSpPr>
            <a:cxnSpLocks noChangeShapeType="1"/>
          </p:cNvCxnSpPr>
          <p:nvPr/>
        </p:nvCxnSpPr>
        <p:spPr bwMode="auto">
          <a:xfrm>
            <a:off x="1571625" y="5455493"/>
            <a:ext cx="2286000" cy="1587"/>
          </a:xfrm>
          <a:prstGeom prst="line">
            <a:avLst/>
          </a:prstGeom>
          <a:noFill/>
          <a:ln w="25400">
            <a:solidFill>
              <a:srgbClr val="FF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62474" name="内容占位符 33"/>
          <p:cNvSpPr txBox="1">
            <a:spLocks/>
          </p:cNvSpPr>
          <p:nvPr/>
        </p:nvSpPr>
        <p:spPr bwMode="auto">
          <a:xfrm>
            <a:off x="6000750" y="1143000"/>
            <a:ext cx="3000375" cy="150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宋体" charset="0"/>
              </a:defRPr>
            </a:lvl1pPr>
            <a:lvl2pPr marL="742950" indent="-285750" eaLnBrk="0" hangingPunct="0">
              <a:defRPr sz="2400">
                <a:solidFill>
                  <a:schemeClr val="tx1"/>
                </a:solidFill>
                <a:latin typeface="Arial" charset="0"/>
                <a:ea typeface="宋体" charset="0"/>
              </a:defRPr>
            </a:lvl2pPr>
            <a:lvl3pPr marL="1143000" indent="-228600" eaLnBrk="0" hangingPunct="0">
              <a:defRPr sz="2400">
                <a:solidFill>
                  <a:schemeClr val="tx1"/>
                </a:solidFill>
                <a:latin typeface="Arial" charset="0"/>
                <a:ea typeface="宋体" charset="0"/>
              </a:defRPr>
            </a:lvl3pPr>
            <a:lvl4pPr marL="1600200" indent="-228600" eaLnBrk="0" hangingPunct="0">
              <a:defRPr sz="2400">
                <a:solidFill>
                  <a:schemeClr val="tx1"/>
                </a:solidFill>
                <a:latin typeface="Arial" charset="0"/>
                <a:ea typeface="宋体" charset="0"/>
              </a:defRPr>
            </a:lvl4pPr>
            <a:lvl5pPr marL="2057400" indent="-228600" eaLnBrk="0" hangingPunct="0">
              <a:defRPr sz="2400">
                <a:solidFill>
                  <a:schemeClr val="tx1"/>
                </a:solidFill>
                <a:latin typeface="Arial" charset="0"/>
                <a:ea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defRPr>
            </a:lvl9pPr>
          </a:lstStyle>
          <a:p>
            <a:pPr>
              <a:spcBef>
                <a:spcPct val="40000"/>
              </a:spcBef>
              <a:buClr>
                <a:srgbClr val="CC0000"/>
              </a:buClr>
              <a:buSzPct val="80000"/>
              <a:buFont typeface="Wingdings" pitchFamily="2" charset="2"/>
              <a:buChar char="p"/>
            </a:pPr>
            <a:r>
              <a:rPr lang="zh-CN" altLang="en-US" sz="1600" dirty="0" smtClean="0">
                <a:latin typeface="微软雅黑" pitchFamily="34" charset="-122"/>
                <a:ea typeface="微软雅黑" pitchFamily="34" charset="-122"/>
              </a:rPr>
              <a:t>配股权</a:t>
            </a:r>
            <a:endParaRPr lang="en-US" altLang="zh-CN" sz="1600" dirty="0" smtClean="0">
              <a:latin typeface="微软雅黑" pitchFamily="34" charset="-122"/>
              <a:ea typeface="微软雅黑" pitchFamily="34" charset="-122"/>
            </a:endParaRPr>
          </a:p>
          <a:p>
            <a:pPr marL="0" indent="0">
              <a:spcBef>
                <a:spcPct val="40000"/>
              </a:spcBef>
              <a:buClr>
                <a:srgbClr val="CC0000"/>
              </a:buClr>
              <a:buSzPct val="80000"/>
            </a:pPr>
            <a:r>
              <a:rPr lang="zh-CN" altLang="en-US" sz="1600" dirty="0" smtClean="0">
                <a:latin typeface="微软雅黑" pitchFamily="34" charset="-122"/>
                <a:ea typeface="微软雅黑" pitchFamily="34" charset="-122"/>
              </a:rPr>
              <a:t>派发比例为</a:t>
            </a:r>
            <a:r>
              <a:rPr lang="en-US" altLang="zh-CN" sz="1600" dirty="0" smtClean="0">
                <a:latin typeface="微软雅黑" pitchFamily="34" charset="-122"/>
                <a:ea typeface="微软雅黑" pitchFamily="34" charset="-122"/>
              </a:rPr>
              <a:t>2:9</a:t>
            </a:r>
            <a:endParaRPr lang="en-US" altLang="zh-CN" sz="1600" dirty="0">
              <a:latin typeface="微软雅黑" pitchFamily="34" charset="-122"/>
              <a:ea typeface="微软雅黑" pitchFamily="34" charset="-122"/>
            </a:endParaRPr>
          </a:p>
          <a:p>
            <a:pPr>
              <a:spcBef>
                <a:spcPct val="40000"/>
              </a:spcBef>
              <a:buClr>
                <a:srgbClr val="CC0000"/>
              </a:buClr>
              <a:buSzPct val="80000"/>
              <a:buFont typeface="Wingdings" pitchFamily="2" charset="2"/>
              <a:buChar char="p"/>
            </a:pPr>
            <a:r>
              <a:rPr lang="zh-CN" altLang="en-US" sz="1600" dirty="0">
                <a:latin typeface="微软雅黑" pitchFamily="34" charset="-122"/>
                <a:ea typeface="微软雅黑" pitchFamily="34" charset="-122"/>
              </a:rPr>
              <a:t>事件</a:t>
            </a:r>
            <a:r>
              <a:rPr lang="en-US" altLang="zh-CN" sz="1600" dirty="0" smtClean="0">
                <a:latin typeface="微软雅黑" pitchFamily="34" charset="-122"/>
                <a:ea typeface="微软雅黑" pitchFamily="34" charset="-122"/>
              </a:rPr>
              <a:t>1</a:t>
            </a:r>
            <a:r>
              <a:rPr lang="zh-CN" altLang="en-US" sz="1600" dirty="0" smtClean="0">
                <a:latin typeface="微软雅黑" pitchFamily="34" charset="-122"/>
                <a:ea typeface="微软雅黑" pitchFamily="34" charset="-122"/>
              </a:rPr>
              <a:t>：配股股份</a:t>
            </a:r>
            <a:endParaRPr lang="en-US" altLang="zh-CN" sz="1600" dirty="0" smtClean="0">
              <a:latin typeface="微软雅黑" pitchFamily="34" charset="-122"/>
              <a:ea typeface="微软雅黑" pitchFamily="34" charset="-122"/>
            </a:endParaRPr>
          </a:p>
          <a:p>
            <a:pPr marL="0" indent="0">
              <a:spcBef>
                <a:spcPct val="40000"/>
              </a:spcBef>
              <a:buClr>
                <a:srgbClr val="CC0000"/>
              </a:buClr>
              <a:buSzPct val="80000"/>
            </a:pPr>
            <a:r>
              <a:rPr lang="zh-CN" altLang="en-US" sz="1600" dirty="0" smtClean="0">
                <a:latin typeface="微软雅黑" pitchFamily="34" charset="-122"/>
                <a:ea typeface="微软雅黑" pitchFamily="34" charset="-122"/>
              </a:rPr>
              <a:t>转换比例为</a:t>
            </a:r>
            <a:r>
              <a:rPr lang="en-US" altLang="zh-CN" sz="1600" dirty="0" smtClean="0">
                <a:latin typeface="微软雅黑" pitchFamily="34" charset="-122"/>
                <a:ea typeface="微软雅黑" pitchFamily="34" charset="-122"/>
              </a:rPr>
              <a:t>1:1</a:t>
            </a:r>
            <a:endParaRPr lang="en-US" altLang="zh-CN" sz="1600" dirty="0">
              <a:latin typeface="微软雅黑" pitchFamily="34" charset="-122"/>
              <a:ea typeface="微软雅黑" pitchFamily="34" charset="-122"/>
            </a:endParaRPr>
          </a:p>
        </p:txBody>
      </p:sp>
      <p:sp>
        <p:nvSpPr>
          <p:cNvPr id="13" name="圆角矩形 12"/>
          <p:cNvSpPr/>
          <p:nvPr/>
        </p:nvSpPr>
        <p:spPr bwMode="auto">
          <a:xfrm>
            <a:off x="5857875" y="1000125"/>
            <a:ext cx="3143250" cy="1714500"/>
          </a:xfrm>
          <a:prstGeom prst="round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endParaRPr lang="zh-CN" altLang="en-US">
              <a:solidFill>
                <a:schemeClr val="tx1"/>
              </a:solidFill>
              <a:cs typeface="宋体" charset="0"/>
            </a:endParaRPr>
          </a:p>
        </p:txBody>
      </p:sp>
    </p:spTree>
    <p:extLst>
      <p:ext uri="{BB962C8B-B14F-4D97-AF65-F5344CB8AC3E}">
        <p14:creationId xmlns:p14="http://schemas.microsoft.com/office/powerpoint/2010/main" xmlns="" val="1816697234"/>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内容占位符 33"/>
          <p:cNvSpPr>
            <a:spLocks noGrp="1"/>
          </p:cNvSpPr>
          <p:nvPr>
            <p:ph idx="1"/>
          </p:nvPr>
        </p:nvSpPr>
        <p:spPr>
          <a:xfrm>
            <a:off x="4643438" y="1143001"/>
            <a:ext cx="4357687" cy="1997968"/>
          </a:xfrm>
        </p:spPr>
        <p:txBody>
          <a:bodyPr/>
          <a:lstStyle/>
          <a:p>
            <a:pPr marL="285750" indent="-285750">
              <a:lnSpc>
                <a:spcPct val="100000"/>
              </a:lnSpc>
              <a:buFont typeface="Wingdings" pitchFamily="2" charset="2"/>
              <a:buChar char="p"/>
            </a:pPr>
            <a:r>
              <a:rPr lang="zh-CN" altLang="en-US" sz="1600" dirty="0" smtClean="0">
                <a:solidFill>
                  <a:schemeClr val="tx1"/>
                </a:solidFill>
                <a:latin typeface="微软雅黑" pitchFamily="34" charset="-122"/>
                <a:ea typeface="微软雅黑" pitchFamily="34" charset="-122"/>
              </a:rPr>
              <a:t>供股权</a:t>
            </a:r>
            <a:endParaRPr lang="en-US" altLang="zh-CN" sz="1600" dirty="0" smtClean="0">
              <a:solidFill>
                <a:schemeClr val="tx1"/>
              </a:solidFill>
              <a:latin typeface="微软雅黑" pitchFamily="34" charset="-122"/>
              <a:ea typeface="微软雅黑" pitchFamily="34" charset="-122"/>
            </a:endParaRPr>
          </a:p>
          <a:p>
            <a:pPr indent="0">
              <a:lnSpc>
                <a:spcPct val="100000"/>
              </a:lnSpc>
            </a:pPr>
            <a:r>
              <a:rPr lang="zh-CN" altLang="en-US" sz="1600" dirty="0" smtClean="0">
                <a:solidFill>
                  <a:schemeClr val="tx1"/>
                </a:solidFill>
                <a:latin typeface="微软雅黑" pitchFamily="34" charset="-122"/>
                <a:ea typeface="微软雅黑" pitchFamily="34" charset="-122"/>
              </a:rPr>
              <a:t>派发比例为</a:t>
            </a:r>
            <a:r>
              <a:rPr lang="en-US" altLang="zh-CN" sz="1600" dirty="0" smtClean="0">
                <a:solidFill>
                  <a:schemeClr val="tx1"/>
                </a:solidFill>
                <a:latin typeface="微软雅黑" pitchFamily="34" charset="-122"/>
                <a:ea typeface="微软雅黑" pitchFamily="34" charset="-122"/>
              </a:rPr>
              <a:t>4:1</a:t>
            </a:r>
            <a:endParaRPr lang="en-US" altLang="zh-CN" sz="1600" dirty="0">
              <a:solidFill>
                <a:schemeClr val="tx1"/>
              </a:solidFill>
              <a:latin typeface="微软雅黑" pitchFamily="34" charset="-122"/>
              <a:ea typeface="微软雅黑" pitchFamily="34" charset="-122"/>
            </a:endParaRPr>
          </a:p>
          <a:p>
            <a:pPr marL="285750" indent="-285750">
              <a:lnSpc>
                <a:spcPct val="100000"/>
              </a:lnSpc>
              <a:buFont typeface="Wingdings" pitchFamily="2" charset="2"/>
              <a:buChar char="p"/>
            </a:pPr>
            <a:r>
              <a:rPr lang="zh-CN" altLang="en-US" sz="1600" dirty="0">
                <a:solidFill>
                  <a:schemeClr val="tx1"/>
                </a:solidFill>
                <a:latin typeface="微软雅黑" pitchFamily="34" charset="-122"/>
                <a:ea typeface="微软雅黑" pitchFamily="34" charset="-122"/>
              </a:rPr>
              <a:t>事件</a:t>
            </a:r>
            <a:r>
              <a:rPr lang="en-US" altLang="zh-CN" sz="1600" dirty="0">
                <a:solidFill>
                  <a:schemeClr val="tx1"/>
                </a:solidFill>
                <a:latin typeface="微软雅黑" pitchFamily="34" charset="-122"/>
                <a:ea typeface="微软雅黑" pitchFamily="34" charset="-122"/>
              </a:rPr>
              <a:t>1</a:t>
            </a:r>
            <a:r>
              <a:rPr lang="zh-CN" altLang="en-US" sz="1600" dirty="0" smtClean="0">
                <a:solidFill>
                  <a:schemeClr val="tx1"/>
                </a:solidFill>
                <a:latin typeface="微软雅黑" pitchFamily="34" charset="-122"/>
                <a:ea typeface="微软雅黑" pitchFamily="34" charset="-122"/>
              </a:rPr>
              <a:t>：</a:t>
            </a:r>
            <a:r>
              <a:rPr sz="1600" dirty="0" err="1" smtClean="0">
                <a:solidFill>
                  <a:schemeClr val="tx1"/>
                </a:solidFill>
                <a:latin typeface="微软雅黑" pitchFamily="34" charset="-122"/>
                <a:ea typeface="微软雅黑" pitchFamily="34" charset="-122"/>
              </a:rPr>
              <a:t>供股股份</a:t>
            </a:r>
            <a:endParaRPr lang="en-US" sz="1600" dirty="0" smtClean="0">
              <a:solidFill>
                <a:schemeClr val="tx1"/>
              </a:solidFill>
              <a:latin typeface="微软雅黑" pitchFamily="34" charset="-122"/>
              <a:ea typeface="微软雅黑" pitchFamily="34" charset="-122"/>
            </a:endParaRPr>
          </a:p>
          <a:p>
            <a:pPr indent="0">
              <a:lnSpc>
                <a:spcPct val="100000"/>
              </a:lnSpc>
            </a:pPr>
            <a:r>
              <a:rPr sz="1600" dirty="0" err="1" smtClean="0">
                <a:solidFill>
                  <a:schemeClr val="tx1"/>
                </a:solidFill>
                <a:latin typeface="微软雅黑" pitchFamily="34" charset="-122"/>
                <a:ea typeface="微软雅黑" pitchFamily="34" charset="-122"/>
              </a:rPr>
              <a:t>转换比例</a:t>
            </a:r>
            <a:r>
              <a:rPr lang="zh-CN" altLang="en-US" sz="1600" dirty="0" smtClean="0">
                <a:solidFill>
                  <a:schemeClr val="tx1"/>
                </a:solidFill>
                <a:latin typeface="微软雅黑" pitchFamily="34" charset="-122"/>
                <a:ea typeface="微软雅黑" pitchFamily="34" charset="-122"/>
              </a:rPr>
              <a:t>为</a:t>
            </a:r>
            <a:r>
              <a:rPr lang="en-US" altLang="zh-CN" sz="1600" dirty="0" smtClean="0">
                <a:solidFill>
                  <a:schemeClr val="tx1"/>
                </a:solidFill>
                <a:latin typeface="微软雅黑" pitchFamily="34" charset="-122"/>
                <a:ea typeface="微软雅黑" pitchFamily="34" charset="-122"/>
              </a:rPr>
              <a:t>1:1</a:t>
            </a:r>
            <a:endParaRPr lang="en-US" altLang="zh-CN" sz="1600" dirty="0">
              <a:solidFill>
                <a:schemeClr val="tx1"/>
              </a:solidFill>
              <a:latin typeface="微软雅黑" pitchFamily="34" charset="-122"/>
              <a:ea typeface="微软雅黑" pitchFamily="34" charset="-122"/>
            </a:endParaRPr>
          </a:p>
          <a:p>
            <a:pPr marL="285750" indent="-285750">
              <a:lnSpc>
                <a:spcPct val="100000"/>
              </a:lnSpc>
              <a:buFont typeface="Wingdings" pitchFamily="2" charset="2"/>
              <a:buChar char="p"/>
            </a:pPr>
            <a:r>
              <a:rPr lang="zh-CN" altLang="en-US" sz="1600" dirty="0">
                <a:solidFill>
                  <a:schemeClr val="tx1"/>
                </a:solidFill>
                <a:latin typeface="微软雅黑" pitchFamily="34" charset="-122"/>
                <a:ea typeface="微软雅黑" pitchFamily="34" charset="-122"/>
              </a:rPr>
              <a:t>事件</a:t>
            </a:r>
            <a:r>
              <a:rPr lang="en-US" altLang="zh-CN" sz="1600" dirty="0">
                <a:solidFill>
                  <a:schemeClr val="tx1"/>
                </a:solidFill>
                <a:latin typeface="微软雅黑" pitchFamily="34" charset="-122"/>
                <a:ea typeface="微软雅黑" pitchFamily="34" charset="-122"/>
              </a:rPr>
              <a:t>2</a:t>
            </a:r>
            <a:r>
              <a:rPr lang="zh-CN" altLang="en-US" sz="1600" dirty="0" smtClean="0">
                <a:solidFill>
                  <a:schemeClr val="tx1"/>
                </a:solidFill>
                <a:latin typeface="微软雅黑" pitchFamily="34" charset="-122"/>
                <a:ea typeface="微软雅黑" pitchFamily="34" charset="-122"/>
              </a:rPr>
              <a:t>：</a:t>
            </a:r>
            <a:r>
              <a:rPr sz="1600" dirty="0" err="1" smtClean="0">
                <a:solidFill>
                  <a:schemeClr val="tx1"/>
                </a:solidFill>
                <a:latin typeface="微软雅黑" pitchFamily="34" charset="-122"/>
                <a:ea typeface="微软雅黑" pitchFamily="34" charset="-122"/>
              </a:rPr>
              <a:t>派送红股</a:t>
            </a:r>
            <a:endParaRPr lang="en-US" sz="1600" dirty="0" err="1">
              <a:solidFill>
                <a:schemeClr val="tx1"/>
              </a:solidFill>
              <a:latin typeface="微软雅黑" pitchFamily="34" charset="-122"/>
              <a:ea typeface="微软雅黑" pitchFamily="34" charset="-122"/>
            </a:endParaRPr>
          </a:p>
          <a:p>
            <a:pPr indent="0">
              <a:lnSpc>
                <a:spcPct val="100000"/>
              </a:lnSpc>
            </a:pPr>
            <a:r>
              <a:rPr sz="1600" dirty="0" err="1" smtClean="0">
                <a:solidFill>
                  <a:schemeClr val="tx1"/>
                </a:solidFill>
                <a:latin typeface="微软雅黑" pitchFamily="34" charset="-122"/>
                <a:ea typeface="微软雅黑" pitchFamily="34" charset="-122"/>
              </a:rPr>
              <a:t>转换比例</a:t>
            </a:r>
            <a:r>
              <a:rPr lang="zh-CN" altLang="en-US" sz="1600" dirty="0" smtClean="0">
                <a:solidFill>
                  <a:schemeClr val="tx1"/>
                </a:solidFill>
                <a:latin typeface="微软雅黑" pitchFamily="34" charset="-122"/>
                <a:ea typeface="微软雅黑" pitchFamily="34" charset="-122"/>
              </a:rPr>
              <a:t>为</a:t>
            </a:r>
            <a:r>
              <a:rPr lang="en-US" altLang="zh-CN" sz="1600" dirty="0" smtClean="0">
                <a:solidFill>
                  <a:schemeClr val="tx1"/>
                </a:solidFill>
                <a:latin typeface="微软雅黑" pitchFamily="34" charset="-122"/>
                <a:ea typeface="微软雅黑" pitchFamily="34" charset="-122"/>
              </a:rPr>
              <a:t>1:2</a:t>
            </a:r>
            <a:endParaRPr sz="1600" dirty="0">
              <a:solidFill>
                <a:schemeClr val="tx1"/>
              </a:solidFill>
              <a:latin typeface="微软雅黑" pitchFamily="34" charset="-122"/>
              <a:ea typeface="微软雅黑" pitchFamily="34" charset="-122"/>
            </a:endParaRPr>
          </a:p>
        </p:txBody>
      </p:sp>
      <p:sp>
        <p:nvSpPr>
          <p:cNvPr id="64514" name="标题 1"/>
          <p:cNvSpPr>
            <a:spLocks noGrp="1"/>
          </p:cNvSpPr>
          <p:nvPr>
            <p:ph type="title"/>
          </p:nvPr>
        </p:nvSpPr>
        <p:spPr/>
        <p:txBody>
          <a:bodyPr/>
          <a:lstStyle/>
          <a:p>
            <a:r>
              <a:rPr lang="zh-CN" altLang="en-US" dirty="0" smtClean="0">
                <a:latin typeface="黑体" charset="0"/>
                <a:ea typeface="黑体" charset="0"/>
              </a:rPr>
              <a:t>供</a:t>
            </a:r>
            <a:r>
              <a:rPr lang="zh-CN" altLang="en-US" dirty="0">
                <a:latin typeface="黑体" charset="0"/>
                <a:ea typeface="黑体" charset="0"/>
              </a:rPr>
              <a:t>股公告实例</a:t>
            </a:r>
            <a:r>
              <a:rPr lang="en-US" altLang="zh-CN" dirty="0">
                <a:latin typeface="黑体" charset="0"/>
                <a:ea typeface="黑体" charset="0"/>
              </a:rPr>
              <a:t>-</a:t>
            </a:r>
            <a:r>
              <a:rPr lang="zh-CN" altLang="en-US" dirty="0">
                <a:latin typeface="黑体" charset="0"/>
                <a:ea typeface="黑体" charset="0"/>
              </a:rPr>
              <a:t>供股同时派发红股</a:t>
            </a:r>
          </a:p>
        </p:txBody>
      </p:sp>
      <p:pic>
        <p:nvPicPr>
          <p:cNvPr id="12288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4313" y="857250"/>
            <a:ext cx="4214812" cy="3316288"/>
          </a:xfrm>
          <a:prstGeom prst="rect">
            <a:avLst/>
          </a:prstGeom>
          <a:noFill/>
          <a:ln>
            <a:noFill/>
          </a:ln>
          <a:effectLst>
            <a:outerShdw blurRad="63500" dist="17961" dir="2700000" algn="ctr" rotWithShape="0">
              <a:srgbClr val="708688"/>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9942" name="Straight Connector 9"/>
          <p:cNvCxnSpPr>
            <a:cxnSpLocks noChangeShapeType="1"/>
          </p:cNvCxnSpPr>
          <p:nvPr/>
        </p:nvCxnSpPr>
        <p:spPr bwMode="auto">
          <a:xfrm>
            <a:off x="1624013" y="2357438"/>
            <a:ext cx="1530350" cy="1587"/>
          </a:xfrm>
          <a:prstGeom prst="line">
            <a:avLst/>
          </a:prstGeom>
          <a:noFill/>
          <a:ln w="25400">
            <a:solidFill>
              <a:srgbClr val="FF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39943" name="Straight Connector 9"/>
          <p:cNvCxnSpPr>
            <a:cxnSpLocks noChangeShapeType="1"/>
          </p:cNvCxnSpPr>
          <p:nvPr/>
        </p:nvCxnSpPr>
        <p:spPr bwMode="auto">
          <a:xfrm>
            <a:off x="1338263" y="2643188"/>
            <a:ext cx="1530350" cy="1587"/>
          </a:xfrm>
          <a:prstGeom prst="line">
            <a:avLst/>
          </a:prstGeom>
          <a:noFill/>
          <a:ln w="25400">
            <a:solidFill>
              <a:srgbClr val="FF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39944" name="Straight Connector 9"/>
          <p:cNvCxnSpPr>
            <a:cxnSpLocks noChangeShapeType="1"/>
          </p:cNvCxnSpPr>
          <p:nvPr/>
        </p:nvCxnSpPr>
        <p:spPr bwMode="auto">
          <a:xfrm>
            <a:off x="1766888" y="2855913"/>
            <a:ext cx="2019300" cy="1587"/>
          </a:xfrm>
          <a:prstGeom prst="line">
            <a:avLst/>
          </a:prstGeom>
          <a:noFill/>
          <a:ln w="25400">
            <a:solidFill>
              <a:srgbClr val="FF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39945" name="Straight Connector 9"/>
          <p:cNvCxnSpPr>
            <a:cxnSpLocks noChangeShapeType="1"/>
          </p:cNvCxnSpPr>
          <p:nvPr/>
        </p:nvCxnSpPr>
        <p:spPr bwMode="auto">
          <a:xfrm>
            <a:off x="1481138" y="3071813"/>
            <a:ext cx="1162050" cy="1587"/>
          </a:xfrm>
          <a:prstGeom prst="line">
            <a:avLst/>
          </a:prstGeom>
          <a:noFill/>
          <a:ln w="25400">
            <a:solidFill>
              <a:srgbClr val="FF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pic>
        <p:nvPicPr>
          <p:cNvPr id="12288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00313" y="3786188"/>
            <a:ext cx="6500812" cy="2997200"/>
          </a:xfrm>
          <a:prstGeom prst="rect">
            <a:avLst/>
          </a:prstGeom>
          <a:noFill/>
          <a:ln>
            <a:noFill/>
          </a:ln>
          <a:effectLst>
            <a:outerShdw blurRad="63500" dist="17961" dir="2700000" algn="ctr" rotWithShape="0">
              <a:srgbClr val="708688"/>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9947" name="Straight Connector 9"/>
          <p:cNvCxnSpPr>
            <a:cxnSpLocks noChangeShapeType="1"/>
          </p:cNvCxnSpPr>
          <p:nvPr/>
        </p:nvCxnSpPr>
        <p:spPr bwMode="auto">
          <a:xfrm>
            <a:off x="4572000" y="4572000"/>
            <a:ext cx="3286125" cy="1588"/>
          </a:xfrm>
          <a:prstGeom prst="line">
            <a:avLst/>
          </a:prstGeom>
          <a:noFill/>
          <a:ln w="25400">
            <a:solidFill>
              <a:srgbClr val="FF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39948" name="Straight Connector 9"/>
          <p:cNvCxnSpPr>
            <a:cxnSpLocks noChangeShapeType="1"/>
          </p:cNvCxnSpPr>
          <p:nvPr/>
        </p:nvCxnSpPr>
        <p:spPr bwMode="auto">
          <a:xfrm>
            <a:off x="2786063" y="4857750"/>
            <a:ext cx="2928937" cy="1588"/>
          </a:xfrm>
          <a:prstGeom prst="line">
            <a:avLst/>
          </a:prstGeom>
          <a:noFill/>
          <a:ln w="25400">
            <a:solidFill>
              <a:srgbClr val="FF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39949" name="Straight Connector 9"/>
          <p:cNvCxnSpPr>
            <a:cxnSpLocks noChangeShapeType="1"/>
          </p:cNvCxnSpPr>
          <p:nvPr/>
        </p:nvCxnSpPr>
        <p:spPr bwMode="auto">
          <a:xfrm>
            <a:off x="2786063" y="5929313"/>
            <a:ext cx="1571625" cy="1587"/>
          </a:xfrm>
          <a:prstGeom prst="line">
            <a:avLst/>
          </a:prstGeom>
          <a:noFill/>
          <a:ln w="25400">
            <a:solidFill>
              <a:srgbClr val="FF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39950" name="Straight Connector 9"/>
          <p:cNvCxnSpPr>
            <a:cxnSpLocks noChangeShapeType="1"/>
          </p:cNvCxnSpPr>
          <p:nvPr/>
        </p:nvCxnSpPr>
        <p:spPr bwMode="auto">
          <a:xfrm>
            <a:off x="5572125" y="5929313"/>
            <a:ext cx="3071813" cy="1587"/>
          </a:xfrm>
          <a:prstGeom prst="line">
            <a:avLst/>
          </a:prstGeom>
          <a:noFill/>
          <a:ln w="25400">
            <a:solidFill>
              <a:srgbClr val="FF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39951" name="Straight Connector 9"/>
          <p:cNvCxnSpPr>
            <a:cxnSpLocks noChangeShapeType="1"/>
          </p:cNvCxnSpPr>
          <p:nvPr/>
        </p:nvCxnSpPr>
        <p:spPr bwMode="auto">
          <a:xfrm>
            <a:off x="2786063" y="6215063"/>
            <a:ext cx="3071812" cy="1587"/>
          </a:xfrm>
          <a:prstGeom prst="line">
            <a:avLst/>
          </a:prstGeom>
          <a:noFill/>
          <a:ln w="25400">
            <a:solidFill>
              <a:srgbClr val="FF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6" name="圆角矩形 15"/>
          <p:cNvSpPr/>
          <p:nvPr/>
        </p:nvSpPr>
        <p:spPr bwMode="auto">
          <a:xfrm>
            <a:off x="4572000" y="1000125"/>
            <a:ext cx="4357688" cy="2214561"/>
          </a:xfrm>
          <a:prstGeom prst="round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endParaRPr lang="zh-CN" altLang="en-US">
              <a:solidFill>
                <a:schemeClr val="tx1"/>
              </a:solidFill>
              <a:cs typeface="宋体" charset="0"/>
            </a:endParaRPr>
          </a:p>
        </p:txBody>
      </p:sp>
    </p:spTree>
    <p:extLst>
      <p:ext uri="{BB962C8B-B14F-4D97-AF65-F5344CB8AC3E}">
        <p14:creationId xmlns:p14="http://schemas.microsoft.com/office/powerpoint/2010/main" xmlns="" val="3849083887"/>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altLang="en-US" b="1" dirty="0" smtClean="0">
                <a:latin typeface="微软雅黑" pitchFamily="34" charset="-122"/>
                <a:ea typeface="微软雅黑" pitchFamily="34" charset="-122"/>
              </a:rPr>
              <a:t>证券注销</a:t>
            </a:r>
            <a:endParaRPr lang="zh-CN" altLang="en-US" b="1" dirty="0">
              <a:latin typeface="微软雅黑" pitchFamily="34" charset="-122"/>
              <a:ea typeface="微软雅黑" pitchFamily="34" charset="-122"/>
            </a:endParaRPr>
          </a:p>
        </p:txBody>
      </p:sp>
      <p:sp>
        <p:nvSpPr>
          <p:cNvPr id="2" name="文本占位符 1"/>
          <p:cNvSpPr>
            <a:spLocks noGrp="1"/>
          </p:cNvSpPr>
          <p:nvPr>
            <p:ph type="body" idx="1"/>
          </p:nvPr>
        </p:nvSpPr>
        <p:spPr/>
        <p:txBody>
          <a:bodyPr/>
          <a:lstStyle/>
          <a:p>
            <a:r>
              <a:rPr lang="en-US" altLang="zh-CN" sz="2800" dirty="0" smtClean="0"/>
              <a:t>3.4.6</a:t>
            </a:r>
            <a:endParaRPr lang="zh-CN" altLang="en-US" sz="2800" dirty="0"/>
          </a:p>
        </p:txBody>
      </p:sp>
    </p:spTree>
    <p:extLst>
      <p:ext uri="{BB962C8B-B14F-4D97-AF65-F5344CB8AC3E}">
        <p14:creationId xmlns:p14="http://schemas.microsoft.com/office/powerpoint/2010/main" xmlns="" val="51999933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ltLang="en-US" sz="2800" dirty="0" smtClean="0">
                <a:latin typeface="微软雅黑" pitchFamily="34" charset="-122"/>
                <a:ea typeface="微软雅黑" pitchFamily="34" charset="-122"/>
              </a:rPr>
              <a:t>证券注销</a:t>
            </a:r>
            <a:endParaRPr lang="zh-CN" altLang="en-US" sz="2800" dirty="0">
              <a:latin typeface="微软雅黑" pitchFamily="34" charset="-122"/>
              <a:ea typeface="微软雅黑" pitchFamily="34" charset="-122"/>
            </a:endParaRPr>
          </a:p>
        </p:txBody>
      </p:sp>
      <p:sp>
        <p:nvSpPr>
          <p:cNvPr id="3" name="内容占位符 2"/>
          <p:cNvSpPr>
            <a:spLocks noGrp="1"/>
          </p:cNvSpPr>
          <p:nvPr>
            <p:ph idx="1"/>
          </p:nvPr>
        </p:nvSpPr>
        <p:spPr>
          <a:xfrm>
            <a:off x="611560" y="1052736"/>
            <a:ext cx="7128792" cy="4176464"/>
          </a:xfrm>
        </p:spPr>
        <p:txBody>
          <a:bodyPr/>
          <a:lstStyle/>
          <a:p>
            <a:pPr indent="0">
              <a:buClr>
                <a:srgbClr val="FF0000"/>
              </a:buClr>
            </a:pPr>
            <a:r>
              <a:rPr lang="zh-CN" altLang="en-US" sz="1800" dirty="0" smtClean="0">
                <a:solidFill>
                  <a:schemeClr val="tx1"/>
                </a:solidFill>
                <a:latin typeface="微软雅黑" pitchFamily="34" charset="-122"/>
                <a:ea typeface="微软雅黑" pitchFamily="34" charset="-122"/>
              </a:rPr>
              <a:t>若证券出现退市等会退出香港结算登记系统的情形，如果证券属于港股通标的范围内，相应的，该证券也将退出中国结算的登记系统。</a:t>
            </a:r>
            <a:endParaRPr lang="en-US" altLang="zh-CN" sz="1800" dirty="0" smtClean="0">
              <a:solidFill>
                <a:schemeClr val="tx1"/>
              </a:solidFill>
              <a:latin typeface="微软雅黑" pitchFamily="34" charset="-122"/>
              <a:ea typeface="微软雅黑" pitchFamily="34" charset="-122"/>
            </a:endParaRPr>
          </a:p>
          <a:p>
            <a:pPr indent="0">
              <a:buClr>
                <a:srgbClr val="FF0000"/>
              </a:buClr>
            </a:pPr>
            <a:endParaRPr lang="zh-CN" altLang="en-US" sz="1800" dirty="0" smtClean="0">
              <a:solidFill>
                <a:schemeClr val="tx1"/>
              </a:solidFill>
              <a:latin typeface="微软雅黑" pitchFamily="34" charset="-122"/>
              <a:ea typeface="微软雅黑" pitchFamily="34" charset="-122"/>
            </a:endParaRPr>
          </a:p>
          <a:p>
            <a:pPr indent="0">
              <a:buClr>
                <a:srgbClr val="FF0000"/>
              </a:buClr>
            </a:pPr>
            <a:r>
              <a:rPr lang="zh-CN" altLang="en-US" sz="1800" dirty="0" smtClean="0">
                <a:solidFill>
                  <a:schemeClr val="tx1"/>
                </a:solidFill>
                <a:latin typeface="微软雅黑" pitchFamily="34" charset="-122"/>
                <a:ea typeface="微软雅黑" pitchFamily="34" charset="-122"/>
              </a:rPr>
              <a:t>在信息维护日日终，在</a:t>
            </a:r>
            <a:r>
              <a:rPr lang="en-US" altLang="zh-CN" sz="1800" dirty="0" smtClean="0">
                <a:solidFill>
                  <a:schemeClr val="tx1"/>
                </a:solidFill>
                <a:latin typeface="微软雅黑" pitchFamily="34" charset="-122"/>
                <a:ea typeface="微软雅黑" pitchFamily="34" charset="-122"/>
              </a:rPr>
              <a:t>SZHK_TZXX</a:t>
            </a:r>
            <a:r>
              <a:rPr lang="zh-CN" altLang="en-US" sz="1800" dirty="0" smtClean="0">
                <a:solidFill>
                  <a:schemeClr val="tx1"/>
                </a:solidFill>
                <a:latin typeface="微软雅黑" pitchFamily="34" charset="-122"/>
                <a:ea typeface="微软雅黑" pitchFamily="34" charset="-122"/>
              </a:rPr>
              <a:t>中将证券注销通知信息（</a:t>
            </a:r>
            <a:r>
              <a:rPr lang="en-US" altLang="zh-CN" sz="1800" dirty="0" smtClean="0">
                <a:solidFill>
                  <a:schemeClr val="tx1"/>
                </a:solidFill>
                <a:latin typeface="微软雅黑" pitchFamily="34" charset="-122"/>
                <a:ea typeface="微软雅黑" pitchFamily="34" charset="-122"/>
              </a:rPr>
              <a:t>H15</a:t>
            </a:r>
            <a:r>
              <a:rPr lang="zh-CN" altLang="en-US" sz="1800" dirty="0" smtClean="0">
                <a:solidFill>
                  <a:schemeClr val="tx1"/>
                </a:solidFill>
                <a:latin typeface="微软雅黑" pitchFamily="34" charset="-122"/>
                <a:ea typeface="微软雅黑" pitchFamily="34" charset="-122"/>
              </a:rPr>
              <a:t>）发送结算参与人，主要内容有：证券代码，退出结算系统日。</a:t>
            </a:r>
            <a:endParaRPr lang="en-US" altLang="zh-CN" sz="1800" dirty="0" smtClean="0">
              <a:solidFill>
                <a:schemeClr val="tx1"/>
              </a:solidFill>
              <a:latin typeface="微软雅黑" pitchFamily="34" charset="-122"/>
              <a:ea typeface="微软雅黑" pitchFamily="34" charset="-122"/>
            </a:endParaRPr>
          </a:p>
          <a:p>
            <a:pPr indent="0">
              <a:buClr>
                <a:srgbClr val="FF0000"/>
              </a:buClr>
            </a:pPr>
            <a:endParaRPr lang="en-US" altLang="zh-CN" sz="1800" dirty="0" smtClean="0">
              <a:solidFill>
                <a:schemeClr val="tx1"/>
              </a:solidFill>
              <a:latin typeface="微软雅黑" pitchFamily="34" charset="-122"/>
              <a:ea typeface="微软雅黑" pitchFamily="34" charset="-122"/>
            </a:endParaRPr>
          </a:p>
          <a:p>
            <a:pPr indent="0">
              <a:buClr>
                <a:srgbClr val="FF0000"/>
              </a:buClr>
            </a:pPr>
            <a:r>
              <a:rPr lang="zh-CN" altLang="en-US" sz="1800" dirty="0" smtClean="0">
                <a:solidFill>
                  <a:schemeClr val="tx1"/>
                </a:solidFill>
                <a:latin typeface="微软雅黑" pitchFamily="34" charset="-122"/>
                <a:ea typeface="微软雅黑" pitchFamily="34" charset="-122"/>
              </a:rPr>
              <a:t>在退出结算系统日日终，在</a:t>
            </a:r>
            <a:r>
              <a:rPr lang="en-US" altLang="zh-CN" sz="1800" dirty="0" smtClean="0">
                <a:solidFill>
                  <a:schemeClr val="tx1"/>
                </a:solidFill>
                <a:latin typeface="微软雅黑" pitchFamily="34" charset="-122"/>
                <a:ea typeface="微软雅黑" pitchFamily="34" charset="-122"/>
              </a:rPr>
              <a:t>SZHK_SJSJG</a:t>
            </a:r>
            <a:r>
              <a:rPr lang="zh-CN" altLang="en-US" sz="1800" dirty="0" smtClean="0">
                <a:solidFill>
                  <a:schemeClr val="tx1"/>
                </a:solidFill>
                <a:latin typeface="微软雅黑" pitchFamily="34" charset="-122"/>
                <a:ea typeface="微软雅黑" pitchFamily="34" charset="-122"/>
              </a:rPr>
              <a:t>中将证券退出结算系统股份变更数据（</a:t>
            </a:r>
            <a:r>
              <a:rPr lang="en-US" altLang="zh-CN" sz="1800" dirty="0" smtClean="0">
                <a:solidFill>
                  <a:schemeClr val="tx1"/>
                </a:solidFill>
                <a:latin typeface="微软雅黑" pitchFamily="34" charset="-122"/>
                <a:ea typeface="微软雅黑" pitchFamily="34" charset="-122"/>
              </a:rPr>
              <a:t>GSTS</a:t>
            </a:r>
            <a:r>
              <a:rPr lang="zh-CN" altLang="en-US" sz="1800" dirty="0" smtClean="0">
                <a:solidFill>
                  <a:schemeClr val="tx1"/>
                </a:solidFill>
                <a:latin typeface="微软雅黑" pitchFamily="34" charset="-122"/>
                <a:ea typeface="微软雅黑" pitchFamily="34" charset="-122"/>
              </a:rPr>
              <a:t>）发送结算参与人。</a:t>
            </a:r>
            <a:endParaRPr lang="zh-CN" altLang="en-US" sz="1800"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xmlns="" val="230449967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p:txBody>
          <a:bodyPr/>
          <a:lstStyle/>
          <a:p>
            <a:r>
              <a:rPr lang="zh-CN" altLang="en-US" sz="2800" dirty="0">
                <a:latin typeface="微软雅黑" pitchFamily="34" charset="-122"/>
                <a:ea typeface="微软雅黑" pitchFamily="34" charset="-122"/>
              </a:rPr>
              <a:t>目录</a:t>
            </a:r>
          </a:p>
        </p:txBody>
      </p:sp>
      <p:sp>
        <p:nvSpPr>
          <p:cNvPr id="4" name="标题 3"/>
          <p:cNvSpPr>
            <a:spLocks noGrp="1"/>
          </p:cNvSpPr>
          <p:nvPr>
            <p:ph type="title"/>
          </p:nvPr>
        </p:nvSpPr>
        <p:spPr>
          <a:xfrm>
            <a:off x="3707904" y="2132856"/>
            <a:ext cx="5184576" cy="2232248"/>
          </a:xfrm>
        </p:spPr>
        <p:txBody>
          <a:bodyPr>
            <a:normAutofit fontScale="90000"/>
          </a:bodyPr>
          <a:lstStyle/>
          <a:p>
            <a:pPr>
              <a:lnSpc>
                <a:spcPct val="150000"/>
              </a:lnSpc>
            </a:pPr>
            <a:r>
              <a:rPr lang="en-US" altLang="zh-CN" b="1" dirty="0" smtClean="0">
                <a:latin typeface="微软雅黑" pitchFamily="34" charset="-122"/>
                <a:ea typeface="微软雅黑" pitchFamily="34" charset="-122"/>
              </a:rPr>
              <a:t>1 </a:t>
            </a:r>
            <a:r>
              <a:rPr lang="zh-CN" altLang="en-US" b="1" dirty="0" smtClean="0">
                <a:latin typeface="微软雅黑" pitchFamily="34" charset="-122"/>
                <a:ea typeface="微软雅黑" pitchFamily="34" charset="-122"/>
              </a:rPr>
              <a:t>技术实施要点</a:t>
            </a:r>
            <a:r>
              <a:rPr lang="en-US" altLang="zh-CN" b="1" dirty="0" smtClean="0">
                <a:latin typeface="微软雅黑" pitchFamily="34" charset="-122"/>
                <a:ea typeface="微软雅黑" pitchFamily="34" charset="-122"/>
              </a:rPr>
              <a:t/>
            </a:r>
            <a:br>
              <a:rPr lang="en-US" altLang="zh-CN" b="1" dirty="0" smtClean="0">
                <a:latin typeface="微软雅黑" pitchFamily="34" charset="-122"/>
                <a:ea typeface="微软雅黑" pitchFamily="34" charset="-122"/>
              </a:rPr>
            </a:br>
            <a:r>
              <a:rPr lang="en-US" altLang="zh-CN" b="1" dirty="0" smtClean="0">
                <a:latin typeface="微软雅黑" pitchFamily="34" charset="-122"/>
                <a:ea typeface="微软雅黑" pitchFamily="34" charset="-122"/>
              </a:rPr>
              <a:t>2 </a:t>
            </a:r>
            <a:r>
              <a:rPr lang="zh-CN" altLang="en-US" b="1" dirty="0" smtClean="0">
                <a:latin typeface="微软雅黑" pitchFamily="34" charset="-122"/>
                <a:ea typeface="微软雅黑" pitchFamily="34" charset="-122"/>
              </a:rPr>
              <a:t>深沪结算文件差异</a:t>
            </a:r>
            <a:r>
              <a:rPr lang="en-US" altLang="zh-CN" b="1" dirty="0" smtClean="0">
                <a:latin typeface="微软雅黑" pitchFamily="34" charset="-122"/>
                <a:ea typeface="微软雅黑" pitchFamily="34" charset="-122"/>
              </a:rPr>
              <a:t/>
            </a:r>
            <a:br>
              <a:rPr lang="en-US" altLang="zh-CN" b="1" dirty="0" smtClean="0">
                <a:latin typeface="微软雅黑" pitchFamily="34" charset="-122"/>
                <a:ea typeface="微软雅黑" pitchFamily="34" charset="-122"/>
              </a:rPr>
            </a:br>
            <a:r>
              <a:rPr lang="en-US" altLang="zh-CN" b="1" dirty="0" smtClean="0">
                <a:latin typeface="微软雅黑" pitchFamily="34" charset="-122"/>
                <a:ea typeface="微软雅黑" pitchFamily="34" charset="-122"/>
              </a:rPr>
              <a:t>3 </a:t>
            </a:r>
            <a:r>
              <a:rPr lang="zh-CN" altLang="en-US" b="1" dirty="0" smtClean="0">
                <a:latin typeface="微软雅黑" pitchFamily="34" charset="-122"/>
                <a:ea typeface="微软雅黑" pitchFamily="34" charset="-122"/>
              </a:rPr>
              <a:t>重点说明</a:t>
            </a:r>
            <a:r>
              <a:rPr lang="en-US" altLang="zh-CN" b="1" dirty="0" smtClean="0">
                <a:latin typeface="微软雅黑" pitchFamily="34" charset="-122"/>
                <a:ea typeface="微软雅黑" pitchFamily="34" charset="-122"/>
              </a:rPr>
              <a:t/>
            </a:r>
            <a:br>
              <a:rPr lang="en-US" altLang="zh-CN" b="1" dirty="0" smtClean="0">
                <a:latin typeface="微软雅黑" pitchFamily="34" charset="-122"/>
                <a:ea typeface="微软雅黑" pitchFamily="34" charset="-122"/>
              </a:rPr>
            </a:br>
            <a:r>
              <a:rPr lang="en-US" altLang="zh-CN" b="1" dirty="0" smtClean="0">
                <a:latin typeface="微软雅黑" pitchFamily="34" charset="-122"/>
                <a:ea typeface="微软雅黑" pitchFamily="34" charset="-122"/>
              </a:rPr>
              <a:t>4 </a:t>
            </a:r>
            <a:r>
              <a:rPr lang="zh-CN" altLang="en-US" b="1" dirty="0" smtClean="0">
                <a:latin typeface="微软雅黑" pitchFamily="34" charset="-122"/>
                <a:ea typeface="微软雅黑" pitchFamily="34" charset="-122"/>
              </a:rPr>
              <a:t>问答</a:t>
            </a:r>
            <a:r>
              <a:rPr lang="en-US" altLang="zh-CN" b="1" dirty="0">
                <a:latin typeface="微软雅黑" pitchFamily="34" charset="-122"/>
                <a:ea typeface="微软雅黑" pitchFamily="34" charset="-122"/>
              </a:rPr>
              <a:t>&amp;</a:t>
            </a:r>
            <a:r>
              <a:rPr lang="zh-CN" altLang="en-US" b="1" dirty="0">
                <a:latin typeface="微软雅黑" pitchFamily="34" charset="-122"/>
                <a:ea typeface="微软雅黑" pitchFamily="34" charset="-122"/>
              </a:rPr>
              <a:t>联系</a:t>
            </a:r>
            <a:r>
              <a:rPr lang="zh-CN" altLang="en-US" b="1" dirty="0" smtClean="0">
                <a:latin typeface="微软雅黑" pitchFamily="34" charset="-122"/>
                <a:ea typeface="微软雅黑" pitchFamily="34" charset="-122"/>
              </a:rPr>
              <a:t>方式</a:t>
            </a:r>
            <a:endParaRPr lang="zh-CN" altLang="zh-CN" dirty="0">
              <a:latin typeface="微软雅黑" pitchFamily="34" charset="-122"/>
              <a:ea typeface="微软雅黑" pitchFamily="34" charset="-122"/>
            </a:endParaRPr>
          </a:p>
        </p:txBody>
      </p:sp>
    </p:spTree>
    <p:extLst>
      <p:ext uri="{BB962C8B-B14F-4D97-AF65-F5344CB8AC3E}">
        <p14:creationId xmlns:p14="http://schemas.microsoft.com/office/powerpoint/2010/main" xmlns="" val="190544448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p:txBody>
          <a:bodyPr/>
          <a:lstStyle/>
          <a:p>
            <a:r>
              <a:rPr lang="en-US" altLang="zh-CN" dirty="0" smtClean="0">
                <a:latin typeface="微软雅黑" pitchFamily="34" charset="-122"/>
                <a:ea typeface="微软雅黑" pitchFamily="34" charset="-122"/>
              </a:rPr>
              <a:t>4</a:t>
            </a:r>
            <a:endParaRPr lang="zh-CN" altLang="en-US" dirty="0">
              <a:latin typeface="微软雅黑" pitchFamily="34" charset="-122"/>
              <a:ea typeface="微软雅黑" pitchFamily="34" charset="-122"/>
            </a:endParaRPr>
          </a:p>
        </p:txBody>
      </p:sp>
      <p:sp>
        <p:nvSpPr>
          <p:cNvPr id="4" name="标题 3"/>
          <p:cNvSpPr>
            <a:spLocks noGrp="1"/>
          </p:cNvSpPr>
          <p:nvPr>
            <p:ph type="title"/>
          </p:nvPr>
        </p:nvSpPr>
        <p:spPr/>
        <p:txBody>
          <a:bodyPr/>
          <a:lstStyle/>
          <a:p>
            <a:r>
              <a:rPr lang="zh-CN" altLang="en-US" b="1" dirty="0" smtClean="0">
                <a:latin typeface="微软雅黑" pitchFamily="34" charset="-122"/>
                <a:ea typeface="微软雅黑" pitchFamily="34" charset="-122"/>
              </a:rPr>
              <a:t>问答</a:t>
            </a:r>
            <a:r>
              <a:rPr lang="en-US" altLang="zh-CN" b="1" dirty="0" smtClean="0">
                <a:latin typeface="微软雅黑" pitchFamily="34" charset="-122"/>
                <a:ea typeface="微软雅黑" pitchFamily="34" charset="-122"/>
              </a:rPr>
              <a:t>&amp;</a:t>
            </a:r>
            <a:r>
              <a:rPr lang="zh-CN" altLang="en-US" b="1" dirty="0" smtClean="0">
                <a:latin typeface="微软雅黑" pitchFamily="34" charset="-122"/>
                <a:ea typeface="微软雅黑" pitchFamily="34" charset="-122"/>
              </a:rPr>
              <a:t>联系方式</a:t>
            </a:r>
            <a:endParaRPr lang="zh-CN" altLang="en-US" b="1" dirty="0">
              <a:latin typeface="微软雅黑" pitchFamily="34" charset="-122"/>
              <a:ea typeface="微软雅黑" pitchFamily="34" charset="-122"/>
            </a:endParaRPr>
          </a:p>
        </p:txBody>
      </p:sp>
    </p:spTree>
    <p:extLst>
      <p:ext uri="{BB962C8B-B14F-4D97-AF65-F5344CB8AC3E}">
        <p14:creationId xmlns:p14="http://schemas.microsoft.com/office/powerpoint/2010/main" xmlns="" val="3284332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a:xfrm>
            <a:off x="676275" y="188913"/>
            <a:ext cx="8432800" cy="533400"/>
          </a:xfrm>
          <a:noFill/>
        </p:spPr>
        <p:txBody>
          <a:bodyPr anchor="b"/>
          <a:lstStyle/>
          <a:p>
            <a:pPr eaLnBrk="1" hangingPunct="1"/>
            <a:r>
              <a:rPr lang="zh-CN" altLang="en-US" dirty="0" smtClean="0">
                <a:latin typeface="微软雅黑" pitchFamily="34" charset="-122"/>
                <a:ea typeface="微软雅黑" pitchFamily="34" charset="-122"/>
                <a:cs typeface="Arial" charset="0"/>
              </a:rPr>
              <a:t>参考汇率文件</a:t>
            </a:r>
            <a:endParaRPr lang="en-GB" altLang="en-GB" dirty="0" smtClean="0">
              <a:latin typeface="微软雅黑" pitchFamily="34" charset="-122"/>
              <a:ea typeface="微软雅黑" pitchFamily="34" charset="-122"/>
              <a:cs typeface="Arial" charset="0"/>
            </a:endParaRPr>
          </a:p>
        </p:txBody>
      </p:sp>
      <p:sp>
        <p:nvSpPr>
          <p:cNvPr id="5" name="矩形 4"/>
          <p:cNvSpPr/>
          <p:nvPr/>
        </p:nvSpPr>
        <p:spPr>
          <a:xfrm>
            <a:off x="1043608" y="5157192"/>
            <a:ext cx="3888432" cy="646331"/>
          </a:xfrm>
          <a:prstGeom prst="rect">
            <a:avLst/>
          </a:prstGeom>
        </p:spPr>
        <p:txBody>
          <a:bodyPr wrap="square">
            <a:spAutoFit/>
          </a:bodyPr>
          <a:lstStyle/>
          <a:p>
            <a:pPr algn="just">
              <a:spcAft>
                <a:spcPts val="0"/>
              </a:spcAft>
            </a:pPr>
            <a:r>
              <a:rPr lang="zh-CN" altLang="en-US" b="1" kern="100" dirty="0" smtClean="0">
                <a:solidFill>
                  <a:srgbClr val="0070C0"/>
                </a:solidFill>
                <a:latin typeface="微软雅黑" pitchFamily="34" charset="-122"/>
                <a:ea typeface="微软雅黑" pitchFamily="34" charset="-122"/>
                <a:cs typeface="Times New Roman"/>
              </a:rPr>
              <a:t>*注：</a:t>
            </a:r>
            <a:r>
              <a:rPr lang="zh-CN" altLang="zh-CN" b="1" kern="100" dirty="0" smtClean="0">
                <a:solidFill>
                  <a:srgbClr val="0070C0"/>
                </a:solidFill>
                <a:latin typeface="微软雅黑" pitchFamily="34" charset="-122"/>
                <a:ea typeface="微软雅黑" pitchFamily="34" charset="-122"/>
                <a:cs typeface="Times New Roman"/>
              </a:rPr>
              <a:t>深</a:t>
            </a:r>
            <a:r>
              <a:rPr lang="zh-CN" altLang="en-US" b="1" kern="100" dirty="0">
                <a:solidFill>
                  <a:srgbClr val="0070C0"/>
                </a:solidFill>
                <a:latin typeface="微软雅黑" pitchFamily="34" charset="-122"/>
                <a:ea typeface="微软雅黑" pitchFamily="34" charset="-122"/>
                <a:cs typeface="Times New Roman"/>
              </a:rPr>
              <a:t>结算</a:t>
            </a:r>
            <a:r>
              <a:rPr lang="zh-CN" altLang="zh-CN" b="1" kern="100" dirty="0">
                <a:solidFill>
                  <a:srgbClr val="0070C0"/>
                </a:solidFill>
                <a:latin typeface="微软雅黑" pitchFamily="34" charset="-122"/>
                <a:ea typeface="微软雅黑" pitchFamily="34" charset="-122"/>
                <a:cs typeface="Times New Roman"/>
              </a:rPr>
              <a:t>不发送参考汇率文件，参与人</a:t>
            </a:r>
            <a:r>
              <a:rPr lang="zh-CN" altLang="zh-CN" b="1" kern="100" dirty="0" smtClean="0">
                <a:solidFill>
                  <a:srgbClr val="0070C0"/>
                </a:solidFill>
                <a:latin typeface="微软雅黑" pitchFamily="34" charset="-122"/>
                <a:ea typeface="微软雅黑" pitchFamily="34" charset="-122"/>
                <a:cs typeface="Times New Roman"/>
              </a:rPr>
              <a:t>需</a:t>
            </a:r>
            <a:r>
              <a:rPr lang="zh-CN" altLang="en-US" b="1" kern="100" dirty="0" smtClean="0">
                <a:solidFill>
                  <a:srgbClr val="0070C0"/>
                </a:solidFill>
                <a:latin typeface="微软雅黑" pitchFamily="34" charset="-122"/>
                <a:ea typeface="微软雅黑" pitchFamily="34" charset="-122"/>
                <a:cs typeface="Times New Roman"/>
              </a:rPr>
              <a:t>通过交易系统</a:t>
            </a:r>
            <a:r>
              <a:rPr lang="zh-CN" altLang="zh-CN" b="1" kern="100" dirty="0" smtClean="0">
                <a:solidFill>
                  <a:srgbClr val="0070C0"/>
                </a:solidFill>
                <a:latin typeface="微软雅黑" pitchFamily="34" charset="-122"/>
                <a:ea typeface="微软雅黑" pitchFamily="34" charset="-122"/>
                <a:cs typeface="Times New Roman"/>
              </a:rPr>
              <a:t>获取</a:t>
            </a:r>
            <a:r>
              <a:rPr lang="zh-CN" altLang="zh-CN" b="1" kern="100" dirty="0">
                <a:solidFill>
                  <a:srgbClr val="0070C0"/>
                </a:solidFill>
                <a:latin typeface="微软雅黑" pitchFamily="34" charset="-122"/>
                <a:ea typeface="微软雅黑" pitchFamily="34" charset="-122"/>
                <a:cs typeface="Times New Roman"/>
              </a:rPr>
              <a:t>参考汇率。</a:t>
            </a:r>
            <a:endParaRPr lang="en-US" altLang="zh-CN" b="1" kern="100" dirty="0">
              <a:solidFill>
                <a:srgbClr val="0070C0"/>
              </a:solidFill>
              <a:latin typeface="微软雅黑" pitchFamily="34" charset="-122"/>
              <a:ea typeface="微软雅黑" pitchFamily="34" charset="-122"/>
              <a:cs typeface="Times New Roman"/>
            </a:endParaRPr>
          </a:p>
        </p:txBody>
      </p:sp>
      <p:grpSp>
        <p:nvGrpSpPr>
          <p:cNvPr id="10" name="组合 9"/>
          <p:cNvGrpSpPr/>
          <p:nvPr/>
        </p:nvGrpSpPr>
        <p:grpSpPr>
          <a:xfrm>
            <a:off x="1043608" y="1124744"/>
            <a:ext cx="6912768" cy="2520280"/>
            <a:chOff x="755576" y="1052736"/>
            <a:chExt cx="6912768" cy="2520280"/>
          </a:xfrm>
        </p:grpSpPr>
        <p:grpSp>
          <p:nvGrpSpPr>
            <p:cNvPr id="9" name="组合 8"/>
            <p:cNvGrpSpPr/>
            <p:nvPr/>
          </p:nvGrpSpPr>
          <p:grpSpPr>
            <a:xfrm>
              <a:off x="755576" y="1052736"/>
              <a:ext cx="3096344" cy="2520280"/>
              <a:chOff x="611560" y="1052736"/>
              <a:chExt cx="3096344" cy="2520280"/>
            </a:xfrm>
          </p:grpSpPr>
          <p:sp>
            <p:nvSpPr>
              <p:cNvPr id="6" name="圆角矩形 5"/>
              <p:cNvSpPr/>
              <p:nvPr/>
            </p:nvSpPr>
            <p:spPr bwMode="auto">
              <a:xfrm>
                <a:off x="1007604" y="1448780"/>
                <a:ext cx="2700300" cy="396044"/>
              </a:xfrm>
              <a:prstGeom prst="round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effectLst/>
                    <a:latin typeface="微软雅黑" pitchFamily="34" charset="-122"/>
                    <a:ea typeface="微软雅黑" pitchFamily="34" charset="-122"/>
                  </a:rPr>
                  <a:t>无</a:t>
                </a:r>
              </a:p>
            </p:txBody>
          </p:sp>
          <p:sp>
            <p:nvSpPr>
              <p:cNvPr id="3" name="椭圆 2"/>
              <p:cNvSpPr/>
              <p:nvPr/>
            </p:nvSpPr>
            <p:spPr bwMode="auto">
              <a:xfrm>
                <a:off x="611560" y="1052736"/>
                <a:ext cx="792088" cy="792088"/>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CN" altLang="en-US" sz="3200" dirty="0">
                    <a:solidFill>
                      <a:schemeClr val="bg1"/>
                    </a:solidFill>
                    <a:latin typeface="微软雅黑" pitchFamily="34" charset="-122"/>
                    <a:ea typeface="微软雅黑" pitchFamily="34" charset="-122"/>
                  </a:rPr>
                  <a:t>深</a:t>
                </a:r>
                <a:endParaRPr kumimoji="0" lang="zh-CN" altLang="en-US" sz="3200" b="0" i="0" u="none" strike="noStrike" cap="none" normalizeH="0" baseline="0" dirty="0" smtClean="0">
                  <a:ln>
                    <a:noFill/>
                  </a:ln>
                  <a:solidFill>
                    <a:schemeClr val="bg1"/>
                  </a:solidFill>
                  <a:effectLst/>
                  <a:latin typeface="微软雅黑" pitchFamily="34" charset="-122"/>
                  <a:ea typeface="微软雅黑" pitchFamily="34" charset="-122"/>
                </a:endParaRPr>
              </a:p>
            </p:txBody>
          </p:sp>
          <p:sp>
            <p:nvSpPr>
              <p:cNvPr id="7" name="对角圆角矩形 6"/>
              <p:cNvSpPr/>
              <p:nvPr/>
            </p:nvSpPr>
            <p:spPr bwMode="auto">
              <a:xfrm>
                <a:off x="611560" y="1844824"/>
                <a:ext cx="3024336" cy="1728192"/>
              </a:xfrm>
              <a:prstGeom prst="round2DiagRect">
                <a:avLst/>
              </a:prstGeom>
              <a:solidFill>
                <a:schemeClr val="bg1"/>
              </a:solidFill>
              <a:ln w="28575"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lvl="0" indent="-285750">
                  <a:buFont typeface="Wingdings" pitchFamily="2" charset="2"/>
                  <a:buChar char="p"/>
                </a:pPr>
                <a:r>
                  <a:rPr lang="zh-CN" altLang="en-US" dirty="0" smtClean="0">
                    <a:solidFill>
                      <a:srgbClr val="FF0000"/>
                    </a:solidFill>
                    <a:latin typeface="微软雅黑" pitchFamily="34" charset="-122"/>
                    <a:ea typeface="微软雅黑" pitchFamily="34" charset="-122"/>
                    <a:cs typeface="Times New Roman"/>
                  </a:rPr>
                  <a:t>每个</a:t>
                </a:r>
                <a:r>
                  <a:rPr lang="zh-CN" altLang="en-US" dirty="0">
                    <a:solidFill>
                      <a:srgbClr val="FF0000"/>
                    </a:solidFill>
                    <a:latin typeface="微软雅黑" pitchFamily="34" charset="-122"/>
                    <a:ea typeface="微软雅黑" pitchFamily="34" charset="-122"/>
                    <a:cs typeface="Times New Roman"/>
                  </a:rPr>
                  <a:t>工作日开市</a:t>
                </a:r>
                <a:r>
                  <a:rPr lang="zh-CN" altLang="en-US" dirty="0" smtClean="0">
                    <a:solidFill>
                      <a:srgbClr val="FF0000"/>
                    </a:solidFill>
                    <a:latin typeface="微软雅黑" pitchFamily="34" charset="-122"/>
                    <a:ea typeface="微软雅黑" pitchFamily="34" charset="-122"/>
                    <a:cs typeface="Times New Roman"/>
                  </a:rPr>
                  <a:t>前</a:t>
                </a:r>
                <a:r>
                  <a:rPr lang="zh-CN" altLang="en-US" dirty="0">
                    <a:solidFill>
                      <a:srgbClr val="FF0000"/>
                    </a:solidFill>
                    <a:latin typeface="微软雅黑" pitchFamily="34" charset="-122"/>
                    <a:ea typeface="微软雅黑" pitchFamily="34" charset="-122"/>
                    <a:cs typeface="Times New Roman"/>
                  </a:rPr>
                  <a:t>参考汇率</a:t>
                </a:r>
                <a:r>
                  <a:rPr lang="zh-CN" altLang="en-US" dirty="0" smtClean="0">
                    <a:solidFill>
                      <a:srgbClr val="FF0000"/>
                    </a:solidFill>
                    <a:latin typeface="微软雅黑" pitchFamily="34" charset="-122"/>
                    <a:ea typeface="微软雅黑" pitchFamily="34" charset="-122"/>
                    <a:cs typeface="Times New Roman"/>
                  </a:rPr>
                  <a:t>通过</a:t>
                </a:r>
                <a:r>
                  <a:rPr lang="zh-CN" altLang="en-US" dirty="0">
                    <a:solidFill>
                      <a:srgbClr val="FF0000"/>
                    </a:solidFill>
                    <a:latin typeface="微软雅黑" pitchFamily="34" charset="-122"/>
                    <a:ea typeface="微软雅黑" pitchFamily="34" charset="-122"/>
                    <a:cs typeface="Times New Roman"/>
                  </a:rPr>
                  <a:t>交易系统</a:t>
                </a:r>
                <a:r>
                  <a:rPr lang="zh-CN" altLang="en-US" dirty="0" smtClean="0">
                    <a:solidFill>
                      <a:srgbClr val="FF0000"/>
                    </a:solidFill>
                    <a:latin typeface="微软雅黑" pitchFamily="34" charset="-122"/>
                    <a:ea typeface="微软雅黑" pitchFamily="34" charset="-122"/>
                    <a:cs typeface="Times New Roman"/>
                  </a:rPr>
                  <a:t>发送</a:t>
                </a:r>
                <a:endParaRPr lang="zh-CN" altLang="en-US" dirty="0">
                  <a:solidFill>
                    <a:srgbClr val="FF0000"/>
                  </a:solidFill>
                  <a:latin typeface="微软雅黑" pitchFamily="34" charset="-122"/>
                  <a:ea typeface="微软雅黑" pitchFamily="34" charset="-122"/>
                </a:endParaRPr>
              </a:p>
            </p:txBody>
          </p:sp>
        </p:grpSp>
        <p:grpSp>
          <p:nvGrpSpPr>
            <p:cNvPr id="11" name="组合 10"/>
            <p:cNvGrpSpPr/>
            <p:nvPr/>
          </p:nvGrpSpPr>
          <p:grpSpPr>
            <a:xfrm>
              <a:off x="4572000" y="1052736"/>
              <a:ext cx="3096344" cy="2520280"/>
              <a:chOff x="611560" y="1052736"/>
              <a:chExt cx="3096344" cy="2520280"/>
            </a:xfrm>
          </p:grpSpPr>
          <p:sp>
            <p:nvSpPr>
              <p:cNvPr id="12" name="圆角矩形 11"/>
              <p:cNvSpPr/>
              <p:nvPr/>
            </p:nvSpPr>
            <p:spPr bwMode="auto">
              <a:xfrm>
                <a:off x="1007604" y="1448780"/>
                <a:ext cx="2700300" cy="396044"/>
              </a:xfrm>
              <a:prstGeom prst="round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dirty="0" err="1">
                    <a:latin typeface="微软雅黑" pitchFamily="34" charset="-122"/>
                    <a:ea typeface="微软雅黑" pitchFamily="34" charset="-122"/>
                  </a:rPr>
                  <a:t>hk_ckhl</a:t>
                </a:r>
                <a:endParaRPr lang="en-US" altLang="zh-CN" dirty="0">
                  <a:latin typeface="微软雅黑" pitchFamily="34" charset="-122"/>
                  <a:ea typeface="微软雅黑" pitchFamily="34" charset="-122"/>
                </a:endParaRPr>
              </a:p>
            </p:txBody>
          </p:sp>
          <p:sp>
            <p:nvSpPr>
              <p:cNvPr id="13" name="椭圆 12"/>
              <p:cNvSpPr/>
              <p:nvPr/>
            </p:nvSpPr>
            <p:spPr bwMode="auto">
              <a:xfrm>
                <a:off x="611560" y="1052736"/>
                <a:ext cx="792088" cy="792088"/>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3200" b="0" i="0" u="none" strike="noStrike" cap="none" normalizeH="0" baseline="0" dirty="0" smtClean="0">
                    <a:ln>
                      <a:noFill/>
                    </a:ln>
                    <a:solidFill>
                      <a:schemeClr val="bg1"/>
                    </a:solidFill>
                    <a:effectLst/>
                    <a:latin typeface="微软雅黑" pitchFamily="34" charset="-122"/>
                    <a:ea typeface="微软雅黑" pitchFamily="34" charset="-122"/>
                  </a:rPr>
                  <a:t>沪</a:t>
                </a:r>
              </a:p>
            </p:txBody>
          </p:sp>
          <p:sp>
            <p:nvSpPr>
              <p:cNvPr id="14" name="对角圆角矩形 13"/>
              <p:cNvSpPr/>
              <p:nvPr/>
            </p:nvSpPr>
            <p:spPr bwMode="auto">
              <a:xfrm>
                <a:off x="611560" y="1844824"/>
                <a:ext cx="3024336" cy="1728192"/>
              </a:xfrm>
              <a:prstGeom prst="round2DiagRect">
                <a:avLst/>
              </a:prstGeom>
              <a:solidFill>
                <a:schemeClr val="bg1"/>
              </a:solidFill>
              <a:ln w="28575"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lvl="0" indent="-285750">
                  <a:buFont typeface="Wingdings" pitchFamily="2" charset="2"/>
                  <a:buChar char="p"/>
                </a:pPr>
                <a:r>
                  <a:rPr lang="zh-CN" altLang="en-US" dirty="0" smtClean="0">
                    <a:latin typeface="微软雅黑" pitchFamily="34" charset="-122"/>
                    <a:ea typeface="微软雅黑" pitchFamily="34" charset="-122"/>
                    <a:cs typeface="Times New Roman"/>
                  </a:rPr>
                  <a:t>每个</a:t>
                </a:r>
                <a:r>
                  <a:rPr lang="zh-CN" altLang="en-US" dirty="0">
                    <a:latin typeface="微软雅黑" pitchFamily="34" charset="-122"/>
                    <a:ea typeface="微软雅黑" pitchFamily="34" charset="-122"/>
                    <a:cs typeface="Times New Roman"/>
                  </a:rPr>
                  <a:t>工作日前一自然日</a:t>
                </a:r>
                <a:r>
                  <a:rPr lang="en-US" altLang="zh-CN" dirty="0">
                    <a:latin typeface="微软雅黑" pitchFamily="34" charset="-122"/>
                    <a:ea typeface="微软雅黑" pitchFamily="34" charset="-122"/>
                    <a:cs typeface="Times New Roman"/>
                  </a:rPr>
                  <a:t>21</a:t>
                </a:r>
                <a:r>
                  <a:rPr lang="zh-CN" altLang="en-US" dirty="0">
                    <a:latin typeface="微软雅黑" pitchFamily="34" charset="-122"/>
                    <a:ea typeface="微软雅黑" pitchFamily="34" charset="-122"/>
                    <a:cs typeface="Times New Roman"/>
                  </a:rPr>
                  <a:t>点前发送</a:t>
                </a:r>
                <a:endParaRPr lang="zh-CN" altLang="en-US" dirty="0">
                  <a:latin typeface="微软雅黑" pitchFamily="34" charset="-122"/>
                  <a:ea typeface="微软雅黑" pitchFamily="34" charset="-122"/>
                </a:endParaRPr>
              </a:p>
            </p:txBody>
          </p:sp>
        </p:grpSp>
      </p:grpSp>
      <p:cxnSp>
        <p:nvCxnSpPr>
          <p:cNvPr id="16" name="直接连接符 15"/>
          <p:cNvCxnSpPr/>
          <p:nvPr/>
        </p:nvCxnSpPr>
        <p:spPr>
          <a:xfrm>
            <a:off x="1043608" y="5875531"/>
            <a:ext cx="3888432" cy="0"/>
          </a:xfrm>
          <a:prstGeom prst="line">
            <a:avLst/>
          </a:prstGeom>
          <a:noFill/>
          <a:ln w="38100" cap="flat" cmpd="sng" algn="ctr">
            <a:solidFill>
              <a:srgbClr val="0070C0"/>
            </a:solidFill>
            <a:prstDash val="solid"/>
          </a:ln>
          <a:effectLst/>
        </p:spPr>
      </p:cxnSp>
    </p:spTree>
    <p:extLst>
      <p:ext uri="{BB962C8B-B14F-4D97-AF65-F5344CB8AC3E}">
        <p14:creationId xmlns:p14="http://schemas.microsoft.com/office/powerpoint/2010/main" xmlns="" val="227206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1" name="Rectangle 27"/>
          <p:cNvSpPr>
            <a:spLocks noChangeArrowheads="1"/>
          </p:cNvSpPr>
          <p:nvPr/>
        </p:nvSpPr>
        <p:spPr bwMode="auto">
          <a:xfrm>
            <a:off x="676275" y="188913"/>
            <a:ext cx="84328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lvl="0">
              <a:defRPr/>
            </a:pPr>
            <a:r>
              <a:rPr lang="zh-CN" altLang="en-US" sz="2800" b="1" dirty="0">
                <a:solidFill>
                  <a:prstClr val="white"/>
                </a:solidFill>
                <a:latin typeface="微软雅黑" pitchFamily="34" charset="-122"/>
                <a:ea typeface="微软雅黑" pitchFamily="34" charset="-122"/>
              </a:rPr>
              <a:t>联系方式</a:t>
            </a:r>
          </a:p>
        </p:txBody>
      </p:sp>
      <p:sp>
        <p:nvSpPr>
          <p:cNvPr id="25" name="TextBox 24"/>
          <p:cNvSpPr txBox="1"/>
          <p:nvPr/>
        </p:nvSpPr>
        <p:spPr>
          <a:xfrm>
            <a:off x="467544" y="1138287"/>
            <a:ext cx="7560841" cy="5078313"/>
          </a:xfrm>
          <a:prstGeom prst="rect">
            <a:avLst/>
          </a:prstGeom>
          <a:noFill/>
        </p:spPr>
        <p:txBody>
          <a:bodyPr wrap="square" rtlCol="0">
            <a:spAutoFit/>
          </a:bodyPr>
          <a:lstStyle/>
          <a:p>
            <a:pPr>
              <a:lnSpc>
                <a:spcPct val="150000"/>
              </a:lnSpc>
            </a:pPr>
            <a:r>
              <a:rPr lang="zh-CN" altLang="zh-CN" b="1" dirty="0">
                <a:latin typeface="微软雅黑" pitchFamily="34" charset="-122"/>
                <a:ea typeface="微软雅黑" pitchFamily="34" charset="-122"/>
              </a:rPr>
              <a:t>一</a:t>
            </a:r>
            <a:r>
              <a:rPr lang="zh-CN" altLang="zh-CN" b="1" dirty="0" smtClean="0">
                <a:latin typeface="微软雅黑" pitchFamily="34" charset="-122"/>
                <a:ea typeface="微软雅黑" pitchFamily="34" charset="-122"/>
              </a:rPr>
              <a:t>、</a:t>
            </a:r>
            <a:r>
              <a:rPr lang="en-US" altLang="zh-CN" b="1" dirty="0" smtClean="0">
                <a:latin typeface="微软雅黑" pitchFamily="34" charset="-122"/>
                <a:ea typeface="微软雅黑" pitchFamily="34" charset="-122"/>
              </a:rPr>
              <a:t>QQ</a:t>
            </a:r>
            <a:r>
              <a:rPr lang="zh-CN" altLang="en-US" b="1" dirty="0" smtClean="0">
                <a:latin typeface="微软雅黑" pitchFamily="34" charset="-122"/>
                <a:ea typeface="微软雅黑" pitchFamily="34" charset="-122"/>
              </a:rPr>
              <a:t>群</a:t>
            </a:r>
            <a:endParaRPr lang="zh-CN" altLang="zh-CN" b="1" dirty="0">
              <a:latin typeface="微软雅黑" pitchFamily="34" charset="-122"/>
              <a:ea typeface="微软雅黑" pitchFamily="34" charset="-122"/>
            </a:endParaRPr>
          </a:p>
          <a:p>
            <a:pPr>
              <a:lnSpc>
                <a:spcPct val="150000"/>
              </a:lnSpc>
            </a:pPr>
            <a:r>
              <a:rPr lang="zh-CN" altLang="en-US" dirty="0" smtClean="0">
                <a:latin typeface="微软雅黑" pitchFamily="34" charset="-122"/>
                <a:ea typeface="微软雅黑" pitchFamily="34" charset="-122"/>
              </a:rPr>
              <a:t>项目参测人员请加入</a:t>
            </a:r>
            <a:r>
              <a:rPr lang="en-US" altLang="zh-CN" dirty="0" smtClean="0">
                <a:latin typeface="微软雅黑" pitchFamily="34" charset="-122"/>
                <a:ea typeface="微软雅黑" pitchFamily="34" charset="-122"/>
              </a:rPr>
              <a:t>QQ</a:t>
            </a:r>
            <a:r>
              <a:rPr lang="zh-CN" altLang="en-US" dirty="0" smtClean="0">
                <a:latin typeface="微软雅黑" pitchFamily="34" charset="-122"/>
                <a:ea typeface="微软雅黑" pitchFamily="34" charset="-122"/>
              </a:rPr>
              <a:t>群：</a:t>
            </a:r>
            <a:r>
              <a:rPr lang="en-US" altLang="zh-CN" dirty="0" smtClean="0">
                <a:latin typeface="微软雅黑" pitchFamily="34" charset="-122"/>
                <a:ea typeface="微软雅黑" pitchFamily="34" charset="-122"/>
              </a:rPr>
              <a:t>468790471</a:t>
            </a:r>
            <a:endParaRPr lang="zh-CN" altLang="zh-CN" dirty="0">
              <a:latin typeface="微软雅黑" pitchFamily="34" charset="-122"/>
              <a:ea typeface="微软雅黑" pitchFamily="34" charset="-122"/>
            </a:endParaRPr>
          </a:p>
          <a:p>
            <a:pPr>
              <a:lnSpc>
                <a:spcPct val="150000"/>
              </a:lnSpc>
            </a:pPr>
            <a:r>
              <a:rPr lang="zh-CN" altLang="en-US" dirty="0" smtClean="0">
                <a:latin typeface="微软雅黑" pitchFamily="34" charset="-122"/>
                <a:ea typeface="微软雅黑" pitchFamily="34" charset="-122"/>
              </a:rPr>
              <a:t>测试、数据接口相关内容会在</a:t>
            </a:r>
            <a:r>
              <a:rPr lang="en-US" altLang="zh-CN" dirty="0" smtClean="0">
                <a:latin typeface="微软雅黑" pitchFamily="34" charset="-122"/>
                <a:ea typeface="微软雅黑" pitchFamily="34" charset="-122"/>
              </a:rPr>
              <a:t>QQ</a:t>
            </a:r>
            <a:r>
              <a:rPr lang="zh-CN" altLang="en-US" dirty="0" smtClean="0">
                <a:latin typeface="微软雅黑" pitchFamily="34" charset="-122"/>
                <a:ea typeface="微软雅黑" pitchFamily="34" charset="-122"/>
              </a:rPr>
              <a:t>群上发布，如有问题也可在</a:t>
            </a:r>
            <a:r>
              <a:rPr lang="en-US" altLang="zh-CN" dirty="0" smtClean="0">
                <a:latin typeface="微软雅黑" pitchFamily="34" charset="-122"/>
                <a:ea typeface="微软雅黑" pitchFamily="34" charset="-122"/>
              </a:rPr>
              <a:t>QQ</a:t>
            </a:r>
            <a:r>
              <a:rPr lang="zh-CN" altLang="en-US" dirty="0" smtClean="0">
                <a:latin typeface="微软雅黑" pitchFamily="34" charset="-122"/>
                <a:ea typeface="微软雅黑" pitchFamily="34" charset="-122"/>
              </a:rPr>
              <a:t>群上提出。</a:t>
            </a:r>
            <a:endParaRPr lang="en-US" altLang="zh-CN" dirty="0" smtClean="0">
              <a:latin typeface="微软雅黑" pitchFamily="34" charset="-122"/>
              <a:ea typeface="微软雅黑" pitchFamily="34" charset="-122"/>
            </a:endParaRPr>
          </a:p>
          <a:p>
            <a:pPr>
              <a:lnSpc>
                <a:spcPct val="150000"/>
              </a:lnSpc>
            </a:pPr>
            <a:r>
              <a:rPr lang="zh-CN" altLang="en-US" dirty="0" smtClean="0">
                <a:latin typeface="微软雅黑" pitchFamily="34" charset="-122"/>
                <a:ea typeface="微软雅黑" pitchFamily="34" charset="-122"/>
              </a:rPr>
              <a:t>申请入群请注明“公司单位</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姓名”。</a:t>
            </a:r>
            <a:endParaRPr lang="en-US" altLang="zh-CN" dirty="0" smtClean="0">
              <a:latin typeface="微软雅黑" pitchFamily="34" charset="-122"/>
              <a:ea typeface="微软雅黑" pitchFamily="34" charset="-122"/>
            </a:endParaRPr>
          </a:p>
          <a:p>
            <a:pPr>
              <a:lnSpc>
                <a:spcPct val="150000"/>
              </a:lnSpc>
            </a:pPr>
            <a:endParaRPr lang="zh-CN" altLang="zh-CN" dirty="0">
              <a:latin typeface="微软雅黑" pitchFamily="34" charset="-122"/>
              <a:ea typeface="微软雅黑" pitchFamily="34" charset="-122"/>
            </a:endParaRPr>
          </a:p>
          <a:p>
            <a:pPr>
              <a:lnSpc>
                <a:spcPct val="150000"/>
              </a:lnSpc>
            </a:pPr>
            <a:r>
              <a:rPr lang="zh-CN" altLang="zh-CN" b="1" dirty="0">
                <a:latin typeface="微软雅黑" pitchFamily="34" charset="-122"/>
                <a:ea typeface="微软雅黑" pitchFamily="34" charset="-122"/>
              </a:rPr>
              <a:t>二</a:t>
            </a:r>
            <a:r>
              <a:rPr lang="zh-CN" altLang="zh-CN" b="1" dirty="0" smtClean="0">
                <a:latin typeface="微软雅黑" pitchFamily="34" charset="-122"/>
                <a:ea typeface="微软雅黑" pitchFamily="34" charset="-122"/>
              </a:rPr>
              <a:t>、</a:t>
            </a:r>
            <a:r>
              <a:rPr lang="zh-CN" altLang="en-US" b="1" dirty="0" smtClean="0">
                <a:latin typeface="微软雅黑" pitchFamily="34" charset="-122"/>
                <a:ea typeface="微软雅黑" pitchFamily="34" charset="-122"/>
              </a:rPr>
              <a:t>技术咨询电话</a:t>
            </a:r>
            <a:endParaRPr lang="zh-CN" altLang="zh-CN" b="1" dirty="0" smtClean="0">
              <a:latin typeface="微软雅黑" pitchFamily="34" charset="-122"/>
              <a:ea typeface="微软雅黑" pitchFamily="34" charset="-122"/>
            </a:endParaRPr>
          </a:p>
          <a:p>
            <a:pPr>
              <a:lnSpc>
                <a:spcPct val="150000"/>
              </a:lnSpc>
            </a:pPr>
            <a:r>
              <a:rPr lang="en-US" altLang="zh-CN" dirty="0" smtClean="0">
                <a:latin typeface="微软雅黑" pitchFamily="34" charset="-122"/>
                <a:ea typeface="微软雅黑" pitchFamily="34" charset="-122"/>
              </a:rPr>
              <a:t>TEL:0755-25946080</a:t>
            </a:r>
            <a:endParaRPr lang="zh-CN" altLang="zh-CN" dirty="0" smtClean="0">
              <a:latin typeface="微软雅黑" pitchFamily="34" charset="-122"/>
              <a:ea typeface="微软雅黑" pitchFamily="34" charset="-122"/>
            </a:endParaRPr>
          </a:p>
          <a:p>
            <a:pPr>
              <a:lnSpc>
                <a:spcPct val="150000"/>
              </a:lnSpc>
            </a:pPr>
            <a:r>
              <a:rPr lang="en-US" altLang="zh-CN" dirty="0">
                <a:latin typeface="微软雅黑" pitchFamily="34" charset="-122"/>
                <a:ea typeface="微软雅黑" pitchFamily="34" charset="-122"/>
              </a:rPr>
              <a:t> </a:t>
            </a:r>
            <a:endParaRPr lang="zh-CN" altLang="zh-CN" dirty="0">
              <a:latin typeface="微软雅黑" pitchFamily="34" charset="-122"/>
              <a:ea typeface="微软雅黑" pitchFamily="34" charset="-122"/>
            </a:endParaRPr>
          </a:p>
          <a:p>
            <a:pPr>
              <a:lnSpc>
                <a:spcPct val="150000"/>
              </a:lnSpc>
            </a:pPr>
            <a:r>
              <a:rPr lang="zh-CN" altLang="zh-CN" b="1" dirty="0">
                <a:latin typeface="微软雅黑" pitchFamily="34" charset="-122"/>
                <a:ea typeface="微软雅黑" pitchFamily="34" charset="-122"/>
              </a:rPr>
              <a:t>三</a:t>
            </a:r>
            <a:r>
              <a:rPr lang="zh-CN" altLang="zh-CN" b="1" dirty="0" smtClean="0">
                <a:latin typeface="微软雅黑" pitchFamily="34" charset="-122"/>
                <a:ea typeface="微软雅黑" pitchFamily="34" charset="-122"/>
              </a:rPr>
              <a:t>、</a:t>
            </a:r>
            <a:r>
              <a:rPr lang="zh-CN" altLang="en-US" b="1" dirty="0" smtClean="0">
                <a:latin typeface="微软雅黑" pitchFamily="34" charset="-122"/>
                <a:ea typeface="微软雅黑" pitchFamily="34" charset="-122"/>
              </a:rPr>
              <a:t>邮件</a:t>
            </a:r>
            <a:endParaRPr lang="en-US" altLang="zh-CN" b="1" dirty="0" smtClean="0">
              <a:latin typeface="微软雅黑" pitchFamily="34" charset="-122"/>
              <a:ea typeface="微软雅黑" pitchFamily="34" charset="-122"/>
            </a:endParaRPr>
          </a:p>
          <a:p>
            <a:pPr>
              <a:lnSpc>
                <a:spcPct val="150000"/>
              </a:lnSpc>
            </a:pPr>
            <a:r>
              <a:rPr lang="zh-CN" altLang="en-US" dirty="0" smtClean="0">
                <a:latin typeface="微软雅黑" pitchFamily="34" charset="-122"/>
                <a:ea typeface="微软雅黑" pitchFamily="34" charset="-122"/>
              </a:rPr>
              <a:t>各单位委派一名项目联系人，测试反馈报告或有具体问题，可以邮件发至</a:t>
            </a:r>
            <a:endParaRPr lang="en-US" altLang="zh-CN" dirty="0" smtClean="0">
              <a:latin typeface="微软雅黑" pitchFamily="34" charset="-122"/>
              <a:ea typeface="微软雅黑" pitchFamily="34" charset="-122"/>
            </a:endParaRPr>
          </a:p>
          <a:p>
            <a:pPr>
              <a:lnSpc>
                <a:spcPct val="150000"/>
              </a:lnSpc>
            </a:pPr>
            <a:r>
              <a:rPr lang="en-US" altLang="zh-CN" dirty="0" smtClean="0">
                <a:latin typeface="微软雅黑" pitchFamily="34" charset="-122"/>
                <a:ea typeface="微软雅黑" pitchFamily="34" charset="-122"/>
              </a:rPr>
              <a:t>szjsb@chinaclear.com.cn</a:t>
            </a:r>
          </a:p>
          <a:p>
            <a:pPr>
              <a:lnSpc>
                <a:spcPct val="150000"/>
              </a:lnSpc>
            </a:pPr>
            <a:endParaRPr lang="zh-CN" altLang="zh-CN" dirty="0">
              <a:latin typeface="微软雅黑" pitchFamily="34" charset="-122"/>
              <a:ea typeface="微软雅黑" pitchFamily="34" charset="-122"/>
            </a:endParaRPr>
          </a:p>
        </p:txBody>
      </p:sp>
    </p:spTree>
    <p:extLst>
      <p:ext uri="{BB962C8B-B14F-4D97-AF65-F5344CB8AC3E}">
        <p14:creationId xmlns:p14="http://schemas.microsoft.com/office/powerpoint/2010/main" xmlns="" val="35474026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916113"/>
            <a:ext cx="9144000" cy="1144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1" name="Text Box 4"/>
          <p:cNvSpPr txBox="1">
            <a:spLocks noChangeArrowheads="1"/>
          </p:cNvSpPr>
          <p:nvPr/>
        </p:nvSpPr>
        <p:spPr bwMode="auto">
          <a:xfrm>
            <a:off x="827088" y="3789363"/>
            <a:ext cx="511306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150000"/>
              </a:lnSpc>
            </a:pPr>
            <a:r>
              <a:rPr lang="zh-CN" altLang="en-US" sz="1200" dirty="0">
                <a:solidFill>
                  <a:srgbClr val="5F5F5F"/>
                </a:solidFill>
                <a:latin typeface="微软雅黑" pitchFamily="34" charset="-122"/>
                <a:ea typeface="微软雅黑" pitchFamily="34" charset="-122"/>
              </a:rPr>
              <a:t>地址：广东省深圳市福田区深南大道</a:t>
            </a:r>
            <a:r>
              <a:rPr lang="en-US" altLang="zh-CN" sz="1200" dirty="0">
                <a:solidFill>
                  <a:srgbClr val="5F5F5F"/>
                </a:solidFill>
                <a:latin typeface="微软雅黑" pitchFamily="34" charset="-122"/>
                <a:ea typeface="微软雅黑" pitchFamily="34" charset="-122"/>
              </a:rPr>
              <a:t>2012</a:t>
            </a:r>
            <a:r>
              <a:rPr lang="zh-CN" altLang="en-US" sz="1200" dirty="0">
                <a:solidFill>
                  <a:srgbClr val="5F5F5F"/>
                </a:solidFill>
                <a:latin typeface="微软雅黑" pitchFamily="34" charset="-122"/>
                <a:ea typeface="微软雅黑" pitchFamily="34" charset="-122"/>
              </a:rPr>
              <a:t>号深圳证券交易所广场</a:t>
            </a:r>
            <a:r>
              <a:rPr lang="en-US" altLang="zh-CN" sz="1200" dirty="0">
                <a:solidFill>
                  <a:srgbClr val="5F5F5F"/>
                </a:solidFill>
                <a:latin typeface="微软雅黑" pitchFamily="34" charset="-122"/>
                <a:ea typeface="微软雅黑" pitchFamily="34" charset="-122"/>
              </a:rPr>
              <a:t>22-28</a:t>
            </a:r>
            <a:r>
              <a:rPr lang="zh-CN" altLang="en-US" sz="1200" dirty="0">
                <a:solidFill>
                  <a:srgbClr val="5F5F5F"/>
                </a:solidFill>
                <a:latin typeface="微软雅黑" pitchFamily="34" charset="-122"/>
                <a:ea typeface="微软雅黑" pitchFamily="34" charset="-122"/>
              </a:rPr>
              <a:t>楼</a:t>
            </a:r>
          </a:p>
          <a:p>
            <a:pPr eaLnBrk="1" hangingPunct="1">
              <a:lnSpc>
                <a:spcPct val="150000"/>
              </a:lnSpc>
            </a:pPr>
            <a:r>
              <a:rPr lang="zh-CN" altLang="en-US" sz="1200" dirty="0">
                <a:solidFill>
                  <a:srgbClr val="5F5F5F"/>
                </a:solidFill>
                <a:latin typeface="微软雅黑" pitchFamily="34" charset="-122"/>
                <a:ea typeface="微软雅黑" pitchFamily="34" charset="-122"/>
              </a:rPr>
              <a:t>电话：</a:t>
            </a:r>
            <a:r>
              <a:rPr lang="en-US" altLang="zh-CN" sz="1200" dirty="0" smtClean="0">
                <a:solidFill>
                  <a:srgbClr val="5F5F5F"/>
                </a:solidFill>
                <a:latin typeface="微软雅黑" pitchFamily="34" charset="-122"/>
                <a:ea typeface="微软雅黑" pitchFamily="34" charset="-122"/>
              </a:rPr>
              <a:t>0755-21899999</a:t>
            </a:r>
          </a:p>
          <a:p>
            <a:pPr eaLnBrk="1" hangingPunct="1">
              <a:lnSpc>
                <a:spcPct val="150000"/>
              </a:lnSpc>
            </a:pPr>
            <a:r>
              <a:rPr lang="zh-CN" altLang="en-US" sz="1200" dirty="0">
                <a:solidFill>
                  <a:srgbClr val="5F5F5F"/>
                </a:solidFill>
                <a:latin typeface="微软雅黑" pitchFamily="34" charset="-122"/>
                <a:ea typeface="微软雅黑" pitchFamily="34" charset="-122"/>
              </a:rPr>
              <a:t>传真：</a:t>
            </a:r>
            <a:r>
              <a:rPr lang="en-US" altLang="zh-CN" sz="1200" dirty="0">
                <a:solidFill>
                  <a:srgbClr val="5F5F5F"/>
                </a:solidFill>
                <a:latin typeface="微软雅黑" pitchFamily="34" charset="-122"/>
                <a:ea typeface="微软雅黑" pitchFamily="34" charset="-122"/>
              </a:rPr>
              <a:t>0755-21899000</a:t>
            </a:r>
            <a:endParaRPr lang="en-US" altLang="zh-CN" sz="1200" dirty="0" smtClean="0">
              <a:solidFill>
                <a:srgbClr val="5F5F5F"/>
              </a:solidFill>
              <a:latin typeface="微软雅黑" pitchFamily="34" charset="-122"/>
              <a:ea typeface="微软雅黑" pitchFamily="34" charset="-122"/>
            </a:endParaRPr>
          </a:p>
          <a:p>
            <a:pPr eaLnBrk="1" hangingPunct="1">
              <a:lnSpc>
                <a:spcPct val="150000"/>
              </a:lnSpc>
            </a:pPr>
            <a:r>
              <a:rPr lang="zh-CN" altLang="en-US" sz="1200" dirty="0" smtClean="0">
                <a:solidFill>
                  <a:srgbClr val="5F5F5F"/>
                </a:solidFill>
                <a:latin typeface="微软雅黑" pitchFamily="34" charset="-122"/>
                <a:ea typeface="微软雅黑" pitchFamily="34" charset="-122"/>
              </a:rPr>
              <a:t>邮编</a:t>
            </a:r>
            <a:r>
              <a:rPr lang="zh-CN" altLang="en-US" sz="1200" dirty="0">
                <a:solidFill>
                  <a:srgbClr val="5F5F5F"/>
                </a:solidFill>
                <a:latin typeface="微软雅黑" pitchFamily="34" charset="-122"/>
                <a:ea typeface="微软雅黑" pitchFamily="34" charset="-122"/>
              </a:rPr>
              <a:t>：</a:t>
            </a:r>
            <a:r>
              <a:rPr lang="en-US" altLang="zh-CN" sz="1200" dirty="0" smtClean="0">
                <a:solidFill>
                  <a:srgbClr val="5F5F5F"/>
                </a:solidFill>
                <a:latin typeface="微软雅黑" pitchFamily="34" charset="-122"/>
                <a:ea typeface="微软雅黑" pitchFamily="34" charset="-122"/>
              </a:rPr>
              <a:t>518038</a:t>
            </a:r>
            <a:endParaRPr lang="en-US" altLang="zh-CN" sz="1200" dirty="0">
              <a:solidFill>
                <a:srgbClr val="5F5F5F"/>
              </a:solidFill>
              <a:latin typeface="微软雅黑" pitchFamily="34" charset="-122"/>
              <a:ea typeface="微软雅黑" pitchFamily="34" charset="-122"/>
            </a:endParaRPr>
          </a:p>
        </p:txBody>
      </p:sp>
      <p:sp>
        <p:nvSpPr>
          <p:cNvPr id="12292" name="Text Box 6"/>
          <p:cNvSpPr txBox="1">
            <a:spLocks noChangeArrowheads="1"/>
          </p:cNvSpPr>
          <p:nvPr/>
        </p:nvSpPr>
        <p:spPr bwMode="auto">
          <a:xfrm>
            <a:off x="827088" y="3403600"/>
            <a:ext cx="4316412" cy="38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120000"/>
              </a:lnSpc>
            </a:pPr>
            <a:r>
              <a:rPr lang="zh-CN" altLang="en-US" sz="1600" b="1" dirty="0">
                <a:solidFill>
                  <a:srgbClr val="5F5F5F"/>
                </a:solidFill>
                <a:latin typeface="微软雅黑" pitchFamily="34" charset="-122"/>
                <a:ea typeface="微软雅黑" pitchFamily="34" charset="-122"/>
              </a:rPr>
              <a:t>中国证券登记结算有限责任公司深圳分公司</a:t>
            </a:r>
          </a:p>
        </p:txBody>
      </p:sp>
      <p:sp>
        <p:nvSpPr>
          <p:cNvPr id="12293" name="Text Box 7"/>
          <p:cNvSpPr txBox="1">
            <a:spLocks noChangeArrowheads="1"/>
          </p:cNvSpPr>
          <p:nvPr/>
        </p:nvSpPr>
        <p:spPr bwMode="auto">
          <a:xfrm>
            <a:off x="779463" y="5938838"/>
            <a:ext cx="20161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r>
              <a:rPr lang="en-US" altLang="zh-CN" sz="1000">
                <a:solidFill>
                  <a:srgbClr val="4D4D4D"/>
                </a:solidFill>
                <a:latin typeface="微软雅黑" pitchFamily="34" charset="-122"/>
                <a:ea typeface="微软雅黑" pitchFamily="34" charset="-122"/>
              </a:rPr>
              <a:t>www.chinaclear.cn </a:t>
            </a:r>
          </a:p>
        </p:txBody>
      </p:sp>
      <p:pic>
        <p:nvPicPr>
          <p:cNvPr id="12294" name="图片 6" descr="基础部分 (271).jpg"/>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xmlns="" val="0"/>
              </a:ext>
            </a:extLst>
          </a:blip>
          <a:srcRect l="3394" t="14293" r="8388" b="13187"/>
          <a:stretch>
            <a:fillRect/>
          </a:stretch>
        </p:blipFill>
        <p:spPr bwMode="auto">
          <a:xfrm>
            <a:off x="5000625" y="357188"/>
            <a:ext cx="3714750"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a:xfrm>
            <a:off x="676275" y="188913"/>
            <a:ext cx="8432800" cy="533400"/>
          </a:xfrm>
          <a:noFill/>
        </p:spPr>
        <p:txBody>
          <a:bodyPr anchor="b"/>
          <a:lstStyle/>
          <a:p>
            <a:pPr eaLnBrk="1" hangingPunct="1"/>
            <a:r>
              <a:rPr lang="zh-CN" altLang="en-US" dirty="0">
                <a:latin typeface="微软雅黑" pitchFamily="34" charset="-122"/>
                <a:ea typeface="微软雅黑" pitchFamily="34" charset="-122"/>
                <a:cs typeface="Arial" charset="0"/>
              </a:rPr>
              <a:t>结算明细文件</a:t>
            </a:r>
            <a:endParaRPr lang="en-GB" altLang="en-GB" dirty="0" smtClean="0">
              <a:latin typeface="微软雅黑" pitchFamily="34" charset="-122"/>
              <a:ea typeface="微软雅黑" pitchFamily="34" charset="-122"/>
              <a:cs typeface="Arial" charset="0"/>
            </a:endParaRPr>
          </a:p>
        </p:txBody>
      </p:sp>
      <p:grpSp>
        <p:nvGrpSpPr>
          <p:cNvPr id="9" name="组合 8"/>
          <p:cNvGrpSpPr/>
          <p:nvPr/>
        </p:nvGrpSpPr>
        <p:grpSpPr>
          <a:xfrm>
            <a:off x="1043608" y="1124744"/>
            <a:ext cx="3096344" cy="2520280"/>
            <a:chOff x="611560" y="1052736"/>
            <a:chExt cx="3096344" cy="2520280"/>
          </a:xfrm>
        </p:grpSpPr>
        <p:sp>
          <p:nvSpPr>
            <p:cNvPr id="6" name="圆角矩形 5"/>
            <p:cNvSpPr/>
            <p:nvPr/>
          </p:nvSpPr>
          <p:spPr bwMode="auto">
            <a:xfrm>
              <a:off x="1007604" y="1448780"/>
              <a:ext cx="2700300" cy="396044"/>
            </a:xfrm>
            <a:prstGeom prst="round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en-US" altLang="zh-CN" dirty="0">
                  <a:latin typeface="微软雅黑" pitchFamily="34" charset="-122"/>
                  <a:ea typeface="微软雅黑" pitchFamily="34" charset="-122"/>
                </a:rPr>
                <a:t>SZHK_SJSMX1</a:t>
              </a:r>
              <a:endParaRPr lang="zh-CN" altLang="en-US" dirty="0">
                <a:latin typeface="微软雅黑" pitchFamily="34" charset="-122"/>
                <a:ea typeface="微软雅黑" pitchFamily="34" charset="-122"/>
              </a:endParaRPr>
            </a:p>
          </p:txBody>
        </p:sp>
        <p:sp>
          <p:nvSpPr>
            <p:cNvPr id="3" name="椭圆 2"/>
            <p:cNvSpPr/>
            <p:nvPr/>
          </p:nvSpPr>
          <p:spPr bwMode="auto">
            <a:xfrm>
              <a:off x="611560" y="1052736"/>
              <a:ext cx="792088" cy="792088"/>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CN" altLang="en-US" sz="3200" dirty="0">
                  <a:solidFill>
                    <a:schemeClr val="bg1"/>
                  </a:solidFill>
                  <a:latin typeface="微软雅黑" pitchFamily="34" charset="-122"/>
                  <a:ea typeface="微软雅黑" pitchFamily="34" charset="-122"/>
                </a:rPr>
                <a:t>深</a:t>
              </a:r>
              <a:endParaRPr kumimoji="0" lang="zh-CN" altLang="en-US" sz="3200" b="0" i="0" u="none" strike="noStrike" cap="none" normalizeH="0" baseline="0" dirty="0" smtClean="0">
                <a:ln>
                  <a:noFill/>
                </a:ln>
                <a:solidFill>
                  <a:schemeClr val="bg1"/>
                </a:solidFill>
                <a:effectLst/>
                <a:latin typeface="微软雅黑" pitchFamily="34" charset="-122"/>
                <a:ea typeface="微软雅黑" pitchFamily="34" charset="-122"/>
              </a:endParaRPr>
            </a:p>
          </p:txBody>
        </p:sp>
        <p:sp>
          <p:nvSpPr>
            <p:cNvPr id="7" name="对角圆角矩形 6"/>
            <p:cNvSpPr/>
            <p:nvPr/>
          </p:nvSpPr>
          <p:spPr bwMode="auto">
            <a:xfrm>
              <a:off x="611560" y="1844824"/>
              <a:ext cx="3024336" cy="1728192"/>
            </a:xfrm>
            <a:prstGeom prst="round2DiagRect">
              <a:avLst/>
            </a:prstGeom>
            <a:solidFill>
              <a:schemeClr val="bg1"/>
            </a:solidFill>
            <a:ln w="28575"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lvl="0" indent="-285750">
                <a:buFont typeface="Wingdings" pitchFamily="2" charset="2"/>
                <a:buChar char="p"/>
              </a:pPr>
              <a:r>
                <a:rPr lang="zh-CN" altLang="en-US" dirty="0">
                  <a:latin typeface="微软雅黑" pitchFamily="34" charset="-122"/>
                  <a:ea typeface="微软雅黑" pitchFamily="34" charset="-122"/>
                </a:rPr>
                <a:t>交易清算</a:t>
              </a:r>
              <a:r>
                <a:rPr lang="zh-CN" altLang="en-US" dirty="0" smtClean="0">
                  <a:latin typeface="微软雅黑" pitchFamily="34" charset="-122"/>
                  <a:ea typeface="微软雅黑" pitchFamily="34" charset="-122"/>
                </a:rPr>
                <a:t>明细数据</a:t>
              </a:r>
              <a:endParaRPr lang="en-US" altLang="zh-CN" dirty="0">
                <a:latin typeface="微软雅黑" pitchFamily="34" charset="-122"/>
                <a:ea typeface="微软雅黑" pitchFamily="34" charset="-122"/>
              </a:endParaRPr>
            </a:p>
          </p:txBody>
        </p:sp>
      </p:grpSp>
      <p:grpSp>
        <p:nvGrpSpPr>
          <p:cNvPr id="17" name="组合 16"/>
          <p:cNvGrpSpPr/>
          <p:nvPr/>
        </p:nvGrpSpPr>
        <p:grpSpPr>
          <a:xfrm>
            <a:off x="4864968" y="1124744"/>
            <a:ext cx="3096344" cy="2520280"/>
            <a:chOff x="611560" y="1052736"/>
            <a:chExt cx="3096344" cy="2520280"/>
          </a:xfrm>
        </p:grpSpPr>
        <p:sp>
          <p:nvSpPr>
            <p:cNvPr id="22" name="圆角矩形 21"/>
            <p:cNvSpPr/>
            <p:nvPr/>
          </p:nvSpPr>
          <p:spPr bwMode="auto">
            <a:xfrm>
              <a:off x="1007604" y="1448780"/>
              <a:ext cx="2700300" cy="396044"/>
            </a:xfrm>
            <a:prstGeom prst="round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en-US" altLang="zh-CN" dirty="0" err="1" smtClean="0">
                  <a:latin typeface="微软雅黑" pitchFamily="34" charset="-122"/>
                  <a:ea typeface="微软雅黑" pitchFamily="34" charset="-122"/>
                </a:rPr>
                <a:t>hk_jsmx</a:t>
              </a:r>
              <a:endParaRPr lang="en-US" altLang="zh-CN" dirty="0">
                <a:latin typeface="微软雅黑" pitchFamily="34" charset="-122"/>
                <a:ea typeface="微软雅黑" pitchFamily="34" charset="-122"/>
              </a:endParaRPr>
            </a:p>
          </p:txBody>
        </p:sp>
        <p:sp>
          <p:nvSpPr>
            <p:cNvPr id="23" name="椭圆 22"/>
            <p:cNvSpPr/>
            <p:nvPr/>
          </p:nvSpPr>
          <p:spPr bwMode="auto">
            <a:xfrm>
              <a:off x="611560" y="1052736"/>
              <a:ext cx="792088" cy="792088"/>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3200" b="0" i="0" u="none" strike="noStrike" cap="none" normalizeH="0" baseline="0" dirty="0" smtClean="0">
                  <a:ln>
                    <a:noFill/>
                  </a:ln>
                  <a:solidFill>
                    <a:schemeClr val="bg1"/>
                  </a:solidFill>
                  <a:effectLst/>
                  <a:latin typeface="微软雅黑" pitchFamily="34" charset="-122"/>
                  <a:ea typeface="微软雅黑" pitchFamily="34" charset="-122"/>
                </a:rPr>
                <a:t>沪</a:t>
              </a:r>
            </a:p>
          </p:txBody>
        </p:sp>
        <p:sp>
          <p:nvSpPr>
            <p:cNvPr id="24" name="对角圆角矩形 23"/>
            <p:cNvSpPr/>
            <p:nvPr/>
          </p:nvSpPr>
          <p:spPr bwMode="auto">
            <a:xfrm>
              <a:off x="611560" y="1844824"/>
              <a:ext cx="3024336" cy="1728192"/>
            </a:xfrm>
            <a:prstGeom prst="round2DiagRect">
              <a:avLst/>
            </a:prstGeom>
            <a:solidFill>
              <a:schemeClr val="bg1"/>
            </a:solidFill>
            <a:ln w="28575"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lvl="0" indent="-285750">
                <a:buFont typeface="Wingdings" pitchFamily="2" charset="2"/>
                <a:buChar char="p"/>
              </a:pPr>
              <a:r>
                <a:rPr lang="zh-CN" altLang="en-US" dirty="0">
                  <a:latin typeface="微软雅黑" pitchFamily="34" charset="-122"/>
                  <a:ea typeface="微软雅黑" pitchFamily="34" charset="-122"/>
                </a:rPr>
                <a:t>港股通结算明细</a:t>
              </a:r>
              <a:r>
                <a:rPr lang="zh-CN" altLang="en-US" dirty="0" smtClean="0">
                  <a:latin typeface="微软雅黑" pitchFamily="34" charset="-122"/>
                  <a:ea typeface="微软雅黑" pitchFamily="34" charset="-122"/>
                </a:rPr>
                <a:t>数据（含交易</a:t>
              </a:r>
              <a:r>
                <a:rPr lang="zh-CN" altLang="en-US" dirty="0">
                  <a:latin typeface="微软雅黑" pitchFamily="34" charset="-122"/>
                  <a:ea typeface="微软雅黑" pitchFamily="34" charset="-122"/>
                </a:rPr>
                <a:t>清算、公司行为业务、风控资金、证券组合费清算等</a:t>
              </a:r>
              <a:r>
                <a:rPr lang="zh-CN" altLang="en-US"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p:txBody>
        </p:sp>
      </p:grpSp>
      <p:sp>
        <p:nvSpPr>
          <p:cNvPr id="25" name="矩形 24"/>
          <p:cNvSpPr/>
          <p:nvPr/>
        </p:nvSpPr>
        <p:spPr>
          <a:xfrm>
            <a:off x="4572000" y="4759984"/>
            <a:ext cx="4104456" cy="1477328"/>
          </a:xfrm>
          <a:prstGeom prst="rect">
            <a:avLst/>
          </a:prstGeom>
        </p:spPr>
        <p:txBody>
          <a:bodyPr wrap="square">
            <a:spAutoFit/>
          </a:bodyPr>
          <a:lstStyle/>
          <a:p>
            <a:pPr algn="just">
              <a:spcAft>
                <a:spcPts val="0"/>
              </a:spcAft>
            </a:pPr>
            <a:r>
              <a:rPr lang="zh-CN" altLang="en-US" b="1" kern="100" dirty="0">
                <a:solidFill>
                  <a:srgbClr val="0070C0"/>
                </a:solidFill>
                <a:latin typeface="微软雅黑" pitchFamily="34" charset="-122"/>
                <a:ea typeface="微软雅黑" pitchFamily="34" charset="-122"/>
                <a:cs typeface="Times New Roman"/>
              </a:rPr>
              <a:t>*注</a:t>
            </a:r>
            <a:r>
              <a:rPr lang="zh-CN" altLang="en-US" b="1" kern="100" dirty="0" smtClean="0">
                <a:solidFill>
                  <a:srgbClr val="0070C0"/>
                </a:solidFill>
                <a:latin typeface="微软雅黑" pitchFamily="34" charset="-122"/>
                <a:ea typeface="微软雅黑" pitchFamily="34" charset="-122"/>
                <a:cs typeface="Times New Roman"/>
              </a:rPr>
              <a:t>：与沪市港股</a:t>
            </a:r>
            <a:r>
              <a:rPr lang="zh-CN" altLang="en-US" b="1" kern="100" dirty="0">
                <a:solidFill>
                  <a:srgbClr val="0070C0"/>
                </a:solidFill>
                <a:latin typeface="微软雅黑" pitchFamily="34" charset="-122"/>
                <a:ea typeface="微软雅黑" pitchFamily="34" charset="-122"/>
                <a:cs typeface="Times New Roman"/>
              </a:rPr>
              <a:t>通的结算</a:t>
            </a:r>
            <a:r>
              <a:rPr lang="zh-CN" altLang="en-US" b="1" kern="100" dirty="0" smtClean="0">
                <a:solidFill>
                  <a:srgbClr val="0070C0"/>
                </a:solidFill>
                <a:latin typeface="微软雅黑" pitchFamily="34" charset="-122"/>
                <a:ea typeface="微软雅黑" pitchFamily="34" charset="-122"/>
                <a:cs typeface="Times New Roman"/>
              </a:rPr>
              <a:t>明细文件相比，深市的结算明细数据由四</a:t>
            </a:r>
            <a:r>
              <a:rPr lang="zh-CN" altLang="en-US" b="1" kern="100" dirty="0">
                <a:solidFill>
                  <a:srgbClr val="0070C0"/>
                </a:solidFill>
                <a:latin typeface="微软雅黑" pitchFamily="34" charset="-122"/>
                <a:ea typeface="微软雅黑" pitchFamily="34" charset="-122"/>
                <a:cs typeface="Times New Roman"/>
              </a:rPr>
              <a:t>个文件共同</a:t>
            </a:r>
            <a:r>
              <a:rPr lang="zh-CN" altLang="en-US" b="1" kern="100" dirty="0" smtClean="0">
                <a:solidFill>
                  <a:srgbClr val="0070C0"/>
                </a:solidFill>
                <a:latin typeface="微软雅黑" pitchFamily="34" charset="-122"/>
                <a:ea typeface="微软雅黑" pitchFamily="34" charset="-122"/>
                <a:cs typeface="Times New Roman"/>
              </a:rPr>
              <a:t>组成。其中，</a:t>
            </a:r>
            <a:endParaRPr lang="en-US" altLang="zh-CN" b="1" kern="100" dirty="0" smtClean="0">
              <a:solidFill>
                <a:srgbClr val="0070C0"/>
              </a:solidFill>
              <a:latin typeface="微软雅黑" pitchFamily="34" charset="-122"/>
              <a:ea typeface="微软雅黑" pitchFamily="34" charset="-122"/>
              <a:cs typeface="Times New Roman"/>
            </a:endParaRPr>
          </a:p>
          <a:p>
            <a:pPr algn="just">
              <a:spcAft>
                <a:spcPts val="0"/>
              </a:spcAft>
            </a:pPr>
            <a:r>
              <a:rPr lang="zh-CN" altLang="en-US" b="1" kern="100" dirty="0" smtClean="0">
                <a:solidFill>
                  <a:srgbClr val="0070C0"/>
                </a:solidFill>
                <a:latin typeface="微软雅黑" pitchFamily="34" charset="-122"/>
                <a:ea typeface="微软雅黑" pitchFamily="34" charset="-122"/>
                <a:cs typeface="Times New Roman"/>
              </a:rPr>
              <a:t>风控资金清算数据在</a:t>
            </a:r>
            <a:r>
              <a:rPr lang="en-US" altLang="zh-CN" b="1" kern="100" dirty="0" smtClean="0">
                <a:solidFill>
                  <a:srgbClr val="0070C0"/>
                </a:solidFill>
                <a:latin typeface="微软雅黑" pitchFamily="34" charset="-122"/>
                <a:ea typeface="微软雅黑" pitchFamily="34" charset="-122"/>
                <a:cs typeface="Times New Roman"/>
              </a:rPr>
              <a:t>SZHK_SJSQS</a:t>
            </a:r>
            <a:r>
              <a:rPr lang="zh-CN" altLang="en-US" b="1" kern="100" dirty="0" smtClean="0">
                <a:solidFill>
                  <a:srgbClr val="0070C0"/>
                </a:solidFill>
                <a:latin typeface="微软雅黑" pitchFamily="34" charset="-122"/>
                <a:ea typeface="微软雅黑" pitchFamily="34" charset="-122"/>
                <a:cs typeface="Times New Roman"/>
              </a:rPr>
              <a:t>中，</a:t>
            </a:r>
            <a:endParaRPr lang="en-US" altLang="zh-CN" b="1" kern="100" dirty="0" smtClean="0">
              <a:solidFill>
                <a:srgbClr val="0070C0"/>
              </a:solidFill>
              <a:latin typeface="微软雅黑" pitchFamily="34" charset="-122"/>
              <a:ea typeface="微软雅黑" pitchFamily="34" charset="-122"/>
              <a:cs typeface="Times New Roman"/>
            </a:endParaRPr>
          </a:p>
          <a:p>
            <a:pPr algn="just">
              <a:spcAft>
                <a:spcPts val="0"/>
              </a:spcAft>
            </a:pPr>
            <a:r>
              <a:rPr lang="zh-CN" altLang="en-US" b="1" kern="100" dirty="0" smtClean="0">
                <a:solidFill>
                  <a:srgbClr val="0070C0"/>
                </a:solidFill>
                <a:latin typeface="微软雅黑" pitchFamily="34" charset="-122"/>
                <a:ea typeface="微软雅黑" pitchFamily="34" charset="-122"/>
                <a:cs typeface="Times New Roman"/>
              </a:rPr>
              <a:t>公司行为业务数据在</a:t>
            </a:r>
            <a:r>
              <a:rPr lang="en-US" altLang="zh-CN" b="1" kern="100" dirty="0" smtClean="0">
                <a:solidFill>
                  <a:srgbClr val="0070C0"/>
                </a:solidFill>
                <a:latin typeface="微软雅黑" pitchFamily="34" charset="-122"/>
                <a:ea typeface="微软雅黑" pitchFamily="34" charset="-122"/>
                <a:cs typeface="Times New Roman"/>
              </a:rPr>
              <a:t>SZHK_SJSJG</a:t>
            </a:r>
            <a:r>
              <a:rPr lang="zh-CN" altLang="en-US" b="1" kern="100" dirty="0" smtClean="0">
                <a:solidFill>
                  <a:srgbClr val="0070C0"/>
                </a:solidFill>
                <a:latin typeface="微软雅黑" pitchFamily="34" charset="-122"/>
                <a:ea typeface="微软雅黑" pitchFamily="34" charset="-122"/>
                <a:cs typeface="Times New Roman"/>
              </a:rPr>
              <a:t>中。</a:t>
            </a:r>
            <a:endParaRPr lang="zh-CN" altLang="en-US" b="1" kern="100" dirty="0">
              <a:solidFill>
                <a:srgbClr val="0070C0"/>
              </a:solidFill>
              <a:latin typeface="微软雅黑" pitchFamily="34" charset="-122"/>
              <a:ea typeface="微软雅黑" pitchFamily="34" charset="-122"/>
              <a:cs typeface="Times New Roman"/>
            </a:endParaRPr>
          </a:p>
        </p:txBody>
      </p:sp>
      <p:cxnSp>
        <p:nvCxnSpPr>
          <p:cNvPr id="26" name="直接连接符 25"/>
          <p:cNvCxnSpPr/>
          <p:nvPr/>
        </p:nvCxnSpPr>
        <p:spPr>
          <a:xfrm>
            <a:off x="4644008" y="6211178"/>
            <a:ext cx="4032448" cy="0"/>
          </a:xfrm>
          <a:prstGeom prst="line">
            <a:avLst/>
          </a:prstGeom>
          <a:noFill/>
          <a:ln w="38100" cap="flat" cmpd="sng" algn="ctr">
            <a:solidFill>
              <a:srgbClr val="0070C0"/>
            </a:solidFill>
            <a:prstDash val="solid"/>
          </a:ln>
          <a:effectLst/>
        </p:spPr>
      </p:cxnSp>
      <p:sp>
        <p:nvSpPr>
          <p:cNvPr id="18" name="圆角矩形 17"/>
          <p:cNvSpPr/>
          <p:nvPr/>
        </p:nvSpPr>
        <p:spPr bwMode="auto">
          <a:xfrm>
            <a:off x="1439652" y="4185084"/>
            <a:ext cx="2700300" cy="396044"/>
          </a:xfrm>
          <a:prstGeom prst="round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dirty="0">
                <a:latin typeface="微软雅黑" pitchFamily="34" charset="-122"/>
                <a:ea typeface="微软雅黑" pitchFamily="34" charset="-122"/>
              </a:rPr>
              <a:t>SZHK_SJSMX2</a:t>
            </a:r>
          </a:p>
        </p:txBody>
      </p:sp>
      <p:sp>
        <p:nvSpPr>
          <p:cNvPr id="19" name="椭圆 18"/>
          <p:cNvSpPr/>
          <p:nvPr/>
        </p:nvSpPr>
        <p:spPr bwMode="auto">
          <a:xfrm>
            <a:off x="1043608" y="3789040"/>
            <a:ext cx="792088" cy="792088"/>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zh-CN" altLang="en-US" sz="3200" dirty="0">
                <a:solidFill>
                  <a:schemeClr val="bg1"/>
                </a:solidFill>
                <a:latin typeface="微软雅黑" pitchFamily="34" charset="-122"/>
                <a:ea typeface="微软雅黑" pitchFamily="34" charset="-122"/>
              </a:rPr>
              <a:t>深</a:t>
            </a:r>
          </a:p>
        </p:txBody>
      </p:sp>
      <p:sp>
        <p:nvSpPr>
          <p:cNvPr id="20" name="对角圆角矩形 19"/>
          <p:cNvSpPr/>
          <p:nvPr/>
        </p:nvSpPr>
        <p:spPr bwMode="auto">
          <a:xfrm>
            <a:off x="1043608" y="4581128"/>
            <a:ext cx="3024336" cy="1728192"/>
          </a:xfrm>
          <a:prstGeom prst="round2DiagRect">
            <a:avLst/>
          </a:prstGeom>
          <a:solidFill>
            <a:schemeClr val="bg1"/>
          </a:solidFill>
          <a:ln w="28575"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lvl="0" indent="-285750">
              <a:buFont typeface="Wingdings" pitchFamily="2" charset="2"/>
              <a:buChar char="p"/>
            </a:pPr>
            <a:r>
              <a:rPr lang="zh-CN" altLang="en-US" dirty="0" smtClean="0">
                <a:latin typeface="微软雅黑" pitchFamily="34" charset="-122"/>
                <a:ea typeface="微软雅黑" pitchFamily="34" charset="-122"/>
              </a:rPr>
              <a:t>组合费清算明细数据</a:t>
            </a: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xmlns="" val="195726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barn(inVertical)">
                                      <p:cBhvr>
                                        <p:cTn id="11"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VtnLRmsCI0eADFyJeskuC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UU7795w73U6GiB34yvedc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Di3KrxvYsUOlAZneDEmijA"/>
</p:tagLst>
</file>

<file path=ppt/theme/theme1.xml><?xml version="1.0" encoding="utf-8"?>
<a:theme xmlns:a="http://schemas.openxmlformats.org/drawingml/2006/main" name="默认设计模板">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9933"/>
            </a:gs>
            <a:gs pos="100000">
              <a:srgbClr val="FF6600"/>
            </a:gs>
          </a:gsLst>
          <a:lin ang="5400000" scaled="1"/>
        </a:gradFill>
        <a:ln w="9525"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rgbClr val="99CC00"/>
          </a:extrusionClr>
        </a:sp3d>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gradFill rotWithShape="1">
          <a:gsLst>
            <a:gs pos="0">
              <a:srgbClr val="FF9933"/>
            </a:gs>
            <a:gs pos="100000">
              <a:srgbClr val="FF6600"/>
            </a:gs>
          </a:gsLst>
          <a:lin ang="5400000" scaled="1"/>
        </a:gradFill>
        <a:ln w="9525"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rgbClr val="99CC00"/>
          </a:extrusionClr>
        </a:sp3d>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2720</TotalTime>
  <Words>7370</Words>
  <Application>Microsoft Office PowerPoint</Application>
  <PresentationFormat>全屏显示(4:3)</PresentationFormat>
  <Paragraphs>1502</Paragraphs>
  <Slides>81</Slides>
  <Notes>16</Notes>
  <HiddenSlides>0</HiddenSlides>
  <MMClips>0</MMClips>
  <ScaleCrop>false</ScaleCrop>
  <HeadingPairs>
    <vt:vector size="6" baseType="variant">
      <vt:variant>
        <vt:lpstr>主题</vt:lpstr>
      </vt:variant>
      <vt:variant>
        <vt:i4>2</vt:i4>
      </vt:variant>
      <vt:variant>
        <vt:lpstr>嵌入 OLE 服务器</vt:lpstr>
      </vt:variant>
      <vt:variant>
        <vt:i4>1</vt:i4>
      </vt:variant>
      <vt:variant>
        <vt:lpstr>幻灯片标题</vt:lpstr>
      </vt:variant>
      <vt:variant>
        <vt:i4>81</vt:i4>
      </vt:variant>
    </vt:vector>
  </HeadingPairs>
  <TitlesOfParts>
    <vt:vector size="84" baseType="lpstr">
      <vt:lpstr>默认设计模板</vt:lpstr>
      <vt:lpstr>自定义设计方案</vt:lpstr>
      <vt:lpstr>think-cell Slide</vt:lpstr>
      <vt:lpstr>幻灯片 1</vt:lpstr>
      <vt:lpstr>1 技术实施要点 2 深沪结算文件差异 3 重点说明 4 问答&amp;联系方式</vt:lpstr>
      <vt:lpstr>技术实施要点</vt:lpstr>
      <vt:lpstr>技术实施要点</vt:lpstr>
      <vt:lpstr>数据清单</vt:lpstr>
      <vt:lpstr>1 技术实施要点 2 深沪结算文件差异 3 重点说明 4 问答&amp;联系方式</vt:lpstr>
      <vt:lpstr>深沪结算文件差异</vt:lpstr>
      <vt:lpstr>参考汇率文件</vt:lpstr>
      <vt:lpstr>结算明细文件</vt:lpstr>
      <vt:lpstr>证券其他数量对账文件</vt:lpstr>
      <vt:lpstr>通知信息文件</vt:lpstr>
      <vt:lpstr>业务回报文件</vt:lpstr>
      <vt:lpstr>证券变动/非交易明细结果文件</vt:lpstr>
      <vt:lpstr>证券余额对账文件</vt:lpstr>
      <vt:lpstr>资金变动文件</vt:lpstr>
      <vt:lpstr>资金汇总文件</vt:lpstr>
      <vt:lpstr>资金余额文件</vt:lpstr>
      <vt:lpstr>资金结息文件</vt:lpstr>
      <vt:lpstr>广播信息文件</vt:lpstr>
      <vt:lpstr>当日日终结算数据发送结束标志文件</vt:lpstr>
      <vt:lpstr>当日所有数据发送结束标志文件</vt:lpstr>
      <vt:lpstr>1 技术实施要点 2 深沪结算文件差异 3 重点说明 4 问答&amp;联系方式</vt:lpstr>
      <vt:lpstr>重点说明</vt:lpstr>
      <vt:lpstr>幻灯片 24</vt:lpstr>
      <vt:lpstr>幻灯片 25</vt:lpstr>
      <vt:lpstr>幻灯片 26</vt:lpstr>
      <vt:lpstr>股份持有</vt:lpstr>
      <vt:lpstr>幻灯片 28</vt:lpstr>
      <vt:lpstr>幻灯片 29</vt:lpstr>
      <vt:lpstr>小结——股份持有</vt:lpstr>
      <vt:lpstr>小结——股份持有</vt:lpstr>
      <vt:lpstr>冻结业务</vt:lpstr>
      <vt:lpstr>幻灯片 33</vt:lpstr>
      <vt:lpstr>幻灯片 34</vt:lpstr>
      <vt:lpstr>幻灯片 35</vt:lpstr>
      <vt:lpstr>幻灯片 36</vt:lpstr>
      <vt:lpstr>幻灯片 37</vt:lpstr>
      <vt:lpstr>幻灯片 38</vt:lpstr>
      <vt:lpstr>幻灯片 39</vt:lpstr>
      <vt:lpstr>小结——冻结业务</vt:lpstr>
      <vt:lpstr>转托管业务</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公司行为</vt:lpstr>
      <vt:lpstr>公司行为接口安排</vt:lpstr>
      <vt:lpstr>投票</vt:lpstr>
      <vt:lpstr>幻灯片 56</vt:lpstr>
      <vt:lpstr>幻灯片 57</vt:lpstr>
      <vt:lpstr>投票业务沪深接口差异</vt:lpstr>
      <vt:lpstr>投票业务沪深接口差异</vt:lpstr>
      <vt:lpstr>投票业务沪深接口差异</vt:lpstr>
      <vt:lpstr>权益分派</vt:lpstr>
      <vt:lpstr>幻灯片 62</vt:lpstr>
      <vt:lpstr>幻灯片 63</vt:lpstr>
      <vt:lpstr>幻灯片 64</vt:lpstr>
      <vt:lpstr>收购</vt:lpstr>
      <vt:lpstr>幻灯片 66</vt:lpstr>
      <vt:lpstr>幻灯片 67</vt:lpstr>
      <vt:lpstr>幻灯片 68</vt:lpstr>
      <vt:lpstr>分拆合并</vt:lpstr>
      <vt:lpstr>幻灯片 70</vt:lpstr>
      <vt:lpstr>供配股</vt:lpstr>
      <vt:lpstr>股份与权益转换流程及示意</vt:lpstr>
      <vt:lpstr>供/配股沪深接口差异</vt:lpstr>
      <vt:lpstr>要约出售公告实例</vt:lpstr>
      <vt:lpstr>供股公告实例-供股同时派发红股</vt:lpstr>
      <vt:lpstr>证券注销</vt:lpstr>
      <vt:lpstr>证券注销</vt:lpstr>
      <vt:lpstr>1 技术实施要点 2 深沪结算文件差异 3 重点说明 4 问答&amp;联系方式</vt:lpstr>
      <vt:lpstr>问答&amp;联系方式</vt:lpstr>
      <vt:lpstr>幻灯片 80</vt:lpstr>
      <vt:lpstr>幻灯片 81</vt:lpstr>
    </vt:vector>
  </TitlesOfParts>
  <Company>番茄花园</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张鹏</dc:creator>
  <cp:lastModifiedBy>虞俊军/htsec</cp:lastModifiedBy>
  <cp:revision>194</cp:revision>
  <dcterms:created xsi:type="dcterms:W3CDTF">2013-06-04T04:34:57Z</dcterms:created>
  <dcterms:modified xsi:type="dcterms:W3CDTF">2016-08-25T05:17:37Z</dcterms:modified>
</cp:coreProperties>
</file>