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sldIdLst>
    <p:sldId id="257" r:id="rId5"/>
    <p:sldId id="438" r:id="rId6"/>
    <p:sldId id="413" r:id="rId7"/>
    <p:sldId id="353" r:id="rId8"/>
    <p:sldId id="439" r:id="rId9"/>
    <p:sldId id="440" r:id="rId10"/>
    <p:sldId id="437" r:id="rId11"/>
    <p:sldId id="377" r:id="rId12"/>
    <p:sldId id="441" r:id="rId13"/>
    <p:sldId id="414" r:id="rId14"/>
    <p:sldId id="380" r:id="rId15"/>
    <p:sldId id="383" r:id="rId16"/>
    <p:sldId id="411" r:id="rId17"/>
    <p:sldId id="424" r:id="rId18"/>
    <p:sldId id="389" r:id="rId19"/>
    <p:sldId id="415" r:id="rId20"/>
    <p:sldId id="391" r:id="rId21"/>
    <p:sldId id="410" r:id="rId22"/>
    <p:sldId id="416" r:id="rId23"/>
    <p:sldId id="384" r:id="rId24"/>
    <p:sldId id="412" r:id="rId25"/>
    <p:sldId id="436" r:id="rId26"/>
    <p:sldId id="396" r:id="rId27"/>
    <p:sldId id="417" r:id="rId28"/>
    <p:sldId id="393" r:id="rId29"/>
    <p:sldId id="399" r:id="rId30"/>
    <p:sldId id="428" r:id="rId31"/>
    <p:sldId id="429" r:id="rId32"/>
    <p:sldId id="422" r:id="rId33"/>
    <p:sldId id="435" r:id="rId34"/>
    <p:sldId id="404" r:id="rId35"/>
    <p:sldId id="407" r:id="rId36"/>
    <p:sldId id="426" r:id="rId37"/>
    <p:sldId id="409" r:id="rId38"/>
    <p:sldId id="430" r:id="rId39"/>
    <p:sldId id="431" r:id="rId40"/>
    <p:sldId id="432" r:id="rId41"/>
    <p:sldId id="433" r:id="rId42"/>
    <p:sldId id="434" r:id="rId43"/>
    <p:sldId id="388" r:id="rId44"/>
    <p:sldId id="408" r:id="rId45"/>
  </p:sldIdLst>
  <p:sldSz cx="9144000" cy="6858000" type="screen4x3"/>
  <p:notesSz cx="6858000" cy="9144000"/>
  <p:kinsoku lang="zh-CN" invalStChars="([{‘“〔〈《「『〖【（［｛" invalEndChars="!),.:;?]}、。—ˇ¨〃々—～‖…’”〕〉》」』〗】∶！＂＇），．：；？］｀｜｝·，。？"/>
  <p:defaultTextStyle>
    <a:defPPr>
      <a:defRPr lang="zh-CN"/>
    </a:defPPr>
    <a:lvl1pPr marL="0" algn="l" defTabSz="910458" rtl="0" eaLnBrk="1" latinLnBrk="0" hangingPunct="1">
      <a:defRPr sz="1800" kern="1200">
        <a:solidFill>
          <a:schemeClr val="tx1"/>
        </a:solidFill>
        <a:latin typeface="+mn-lt"/>
        <a:ea typeface="+mn-ea"/>
        <a:cs typeface="+mn-cs"/>
      </a:defRPr>
    </a:lvl1pPr>
    <a:lvl2pPr marL="455228" algn="l" defTabSz="910458" rtl="0" eaLnBrk="1" latinLnBrk="0" hangingPunct="1">
      <a:defRPr sz="1800" kern="1200">
        <a:solidFill>
          <a:schemeClr val="tx1"/>
        </a:solidFill>
        <a:latin typeface="+mn-lt"/>
        <a:ea typeface="+mn-ea"/>
        <a:cs typeface="+mn-cs"/>
      </a:defRPr>
    </a:lvl2pPr>
    <a:lvl3pPr marL="910458" algn="l" defTabSz="910458" rtl="0" eaLnBrk="1" latinLnBrk="0" hangingPunct="1">
      <a:defRPr sz="1800" kern="1200">
        <a:solidFill>
          <a:schemeClr val="tx1"/>
        </a:solidFill>
        <a:latin typeface="+mn-lt"/>
        <a:ea typeface="+mn-ea"/>
        <a:cs typeface="+mn-cs"/>
      </a:defRPr>
    </a:lvl3pPr>
    <a:lvl4pPr marL="1365684" algn="l" defTabSz="910458" rtl="0" eaLnBrk="1" latinLnBrk="0" hangingPunct="1">
      <a:defRPr sz="1800" kern="1200">
        <a:solidFill>
          <a:schemeClr val="tx1"/>
        </a:solidFill>
        <a:latin typeface="+mn-lt"/>
        <a:ea typeface="+mn-ea"/>
        <a:cs typeface="+mn-cs"/>
      </a:defRPr>
    </a:lvl4pPr>
    <a:lvl5pPr marL="1820914" algn="l" defTabSz="910458" rtl="0" eaLnBrk="1" latinLnBrk="0" hangingPunct="1">
      <a:defRPr sz="1800" kern="1200">
        <a:solidFill>
          <a:schemeClr val="tx1"/>
        </a:solidFill>
        <a:latin typeface="+mn-lt"/>
        <a:ea typeface="+mn-ea"/>
        <a:cs typeface="+mn-cs"/>
      </a:defRPr>
    </a:lvl5pPr>
    <a:lvl6pPr marL="2276144" algn="l" defTabSz="910458" rtl="0" eaLnBrk="1" latinLnBrk="0" hangingPunct="1">
      <a:defRPr sz="1800" kern="1200">
        <a:solidFill>
          <a:schemeClr val="tx1"/>
        </a:solidFill>
        <a:latin typeface="+mn-lt"/>
        <a:ea typeface="+mn-ea"/>
        <a:cs typeface="+mn-cs"/>
      </a:defRPr>
    </a:lvl6pPr>
    <a:lvl7pPr marL="2731367" algn="l" defTabSz="910458" rtl="0" eaLnBrk="1" latinLnBrk="0" hangingPunct="1">
      <a:defRPr sz="1800" kern="1200">
        <a:solidFill>
          <a:schemeClr val="tx1"/>
        </a:solidFill>
        <a:latin typeface="+mn-lt"/>
        <a:ea typeface="+mn-ea"/>
        <a:cs typeface="+mn-cs"/>
      </a:defRPr>
    </a:lvl7pPr>
    <a:lvl8pPr marL="3186599" algn="l" defTabSz="910458" rtl="0" eaLnBrk="1" latinLnBrk="0" hangingPunct="1">
      <a:defRPr sz="1800" kern="1200">
        <a:solidFill>
          <a:schemeClr val="tx1"/>
        </a:solidFill>
        <a:latin typeface="+mn-lt"/>
        <a:ea typeface="+mn-ea"/>
        <a:cs typeface="+mn-cs"/>
      </a:defRPr>
    </a:lvl8pPr>
    <a:lvl9pPr marL="3641827" algn="l" defTabSz="910458"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1D304"/>
    <a:srgbClr val="FF72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183" autoAdjust="0"/>
    <p:restoredTop sz="73930" autoAdjust="0"/>
  </p:normalViewPr>
  <p:slideViewPr>
    <p:cSldViewPr>
      <p:cViewPr>
        <p:scale>
          <a:sx n="80" d="100"/>
          <a:sy n="80" d="100"/>
        </p:scale>
        <p:origin x="-438" y="3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5F654-F71B-4BFD-ABE1-3E06C3F0BA72}" type="doc">
      <dgm:prSet loTypeId="urn:microsoft.com/office/officeart/2005/8/layout/process1" loCatId="process" qsTypeId="urn:microsoft.com/office/officeart/2005/8/quickstyle/simple1" qsCatId="simple" csTypeId="urn:microsoft.com/office/officeart/2005/8/colors/accent2_2" csCatId="accent2" phldr="1"/>
      <dgm:spPr/>
    </dgm:pt>
    <dgm:pt modelId="{59B7738F-D158-4351-9102-1FA16C095F79}">
      <dgm:prSet phldrT="[文本]" custT="1"/>
      <dgm:spPr>
        <a:solidFill>
          <a:schemeClr val="accent2"/>
        </a:solidFill>
      </dgm:spPr>
      <dgm:t>
        <a:bodyPr/>
        <a:lstStyle/>
        <a:p>
          <a:r>
            <a:rPr lang="zh-CN" altLang="en-US" sz="1600" b="1" dirty="0" smtClean="0">
              <a:latin typeface="微软雅黑" panose="020B0503020204020204" pitchFamily="34" charset="-122"/>
              <a:ea typeface="微软雅黑" panose="020B0503020204020204" pitchFamily="34" charset="-122"/>
            </a:rPr>
            <a:t>综合评估</a:t>
          </a:r>
          <a:endParaRPr lang="zh-CN" altLang="en-US" sz="1600" b="1" dirty="0">
            <a:latin typeface="微软雅黑" panose="020B0503020204020204" pitchFamily="34" charset="-122"/>
            <a:ea typeface="微软雅黑" panose="020B0503020204020204" pitchFamily="34" charset="-122"/>
          </a:endParaRPr>
        </a:p>
      </dgm:t>
    </dgm:pt>
    <dgm:pt modelId="{88B34CCE-C290-41A8-B406-BA9CBD04CB16}" type="parTrans" cxnId="{A42978D3-EF94-4800-B904-02C193DAFD6E}">
      <dgm:prSet/>
      <dgm:spPr/>
      <dgm:t>
        <a:bodyPr/>
        <a:lstStyle/>
        <a:p>
          <a:endParaRPr lang="zh-CN" altLang="en-US" sz="1400"/>
        </a:p>
      </dgm:t>
    </dgm:pt>
    <dgm:pt modelId="{B38C6787-1CE5-4551-ADB4-7172EBD6FA48}" type="sibTrans" cxnId="{A42978D3-EF94-4800-B904-02C193DAFD6E}">
      <dgm:prSet custT="1"/>
      <dgm:spPr>
        <a:solidFill>
          <a:schemeClr val="accent2"/>
        </a:solidFill>
      </dgm:spPr>
      <dgm:t>
        <a:bodyPr/>
        <a:lstStyle/>
        <a:p>
          <a:endParaRPr lang="zh-CN" altLang="en-US" sz="1200"/>
        </a:p>
      </dgm:t>
    </dgm:pt>
    <dgm:pt modelId="{D3FF5E76-66E7-47FE-8663-F12FE285DBE3}">
      <dgm:prSet phldrT="[文本]" custT="1"/>
      <dgm:spPr>
        <a:solidFill>
          <a:schemeClr val="accent2"/>
        </a:solidFill>
      </dgm:spPr>
      <dgm:t>
        <a:bodyPr/>
        <a:lstStyle/>
        <a:p>
          <a:r>
            <a:rPr lang="zh-CN" altLang="en-US" sz="1600" b="1" i="0" dirty="0" smtClean="0">
              <a:latin typeface="微软雅黑" panose="020B0503020204020204" pitchFamily="34" charset="-122"/>
              <a:ea typeface="微软雅黑" panose="020B0503020204020204" pitchFamily="34" charset="-122"/>
            </a:rPr>
            <a:t>风险揭示与投教</a:t>
          </a:r>
          <a:endParaRPr lang="zh-CN" altLang="en-US" sz="1600" b="1" i="0" dirty="0">
            <a:latin typeface="微软雅黑" panose="020B0503020204020204" pitchFamily="34" charset="-122"/>
            <a:ea typeface="微软雅黑" panose="020B0503020204020204" pitchFamily="34" charset="-122"/>
          </a:endParaRPr>
        </a:p>
      </dgm:t>
    </dgm:pt>
    <dgm:pt modelId="{5ADA9AA9-8E37-4444-A9F8-340CE60CF9F9}" type="parTrans" cxnId="{74D7A381-AEB2-4818-9743-40E361BFCFB0}">
      <dgm:prSet/>
      <dgm:spPr/>
      <dgm:t>
        <a:bodyPr/>
        <a:lstStyle/>
        <a:p>
          <a:endParaRPr lang="zh-CN" altLang="en-US" sz="1400"/>
        </a:p>
      </dgm:t>
    </dgm:pt>
    <dgm:pt modelId="{25CB207E-DE5E-4EBE-A779-84F1CA2DE9F9}" type="sibTrans" cxnId="{74D7A381-AEB2-4818-9743-40E361BFCFB0}">
      <dgm:prSet custT="1"/>
      <dgm:spPr>
        <a:solidFill>
          <a:schemeClr val="accent2"/>
        </a:solidFill>
      </dgm:spPr>
      <dgm:t>
        <a:bodyPr/>
        <a:lstStyle/>
        <a:p>
          <a:endParaRPr lang="zh-CN" altLang="en-US" sz="1200"/>
        </a:p>
      </dgm:t>
    </dgm:pt>
    <dgm:pt modelId="{E7A82513-9B57-4B7D-A7F2-C7312F901552}">
      <dgm:prSet phldrT="[文本]" custT="1"/>
      <dgm:spPr>
        <a:solidFill>
          <a:schemeClr val="accent2"/>
        </a:solidFill>
      </dgm:spPr>
      <dgm:t>
        <a:bodyPr/>
        <a:lstStyle/>
        <a:p>
          <a:r>
            <a:rPr lang="zh-CN" altLang="en-US" sz="1600" b="1" dirty="0" smtClean="0">
              <a:latin typeface="微软雅黑" panose="020B0503020204020204" pitchFamily="34" charset="-122"/>
              <a:ea typeface="微软雅黑" panose="020B0503020204020204" pitchFamily="34" charset="-122"/>
            </a:rPr>
            <a:t>签署委托协议</a:t>
          </a:r>
          <a:endParaRPr lang="zh-CN" altLang="en-US" sz="1600" b="1" dirty="0">
            <a:latin typeface="微软雅黑" panose="020B0503020204020204" pitchFamily="34" charset="-122"/>
            <a:ea typeface="微软雅黑" panose="020B0503020204020204" pitchFamily="34" charset="-122"/>
          </a:endParaRPr>
        </a:p>
      </dgm:t>
    </dgm:pt>
    <dgm:pt modelId="{06FA369F-2EE7-49AD-AECA-C3DECCF44C8B}" type="parTrans" cxnId="{D16DBD4B-919D-4DD3-A727-4BB26FF750D2}">
      <dgm:prSet/>
      <dgm:spPr/>
      <dgm:t>
        <a:bodyPr/>
        <a:lstStyle/>
        <a:p>
          <a:endParaRPr lang="zh-CN" altLang="en-US" sz="1400"/>
        </a:p>
      </dgm:t>
    </dgm:pt>
    <dgm:pt modelId="{56834350-F368-4A8C-AEB9-0E7BB187EE9C}" type="sibTrans" cxnId="{D16DBD4B-919D-4DD3-A727-4BB26FF750D2}">
      <dgm:prSet custT="1"/>
      <dgm:spPr>
        <a:solidFill>
          <a:schemeClr val="accent2"/>
        </a:solidFill>
      </dgm:spPr>
      <dgm:t>
        <a:bodyPr/>
        <a:lstStyle/>
        <a:p>
          <a:endParaRPr lang="zh-CN" altLang="en-US" sz="1200"/>
        </a:p>
      </dgm:t>
    </dgm:pt>
    <dgm:pt modelId="{C26B7302-870F-4856-8C65-C9385AA41D47}">
      <dgm:prSet phldrT="[文本]" custT="1"/>
      <dgm:spPr>
        <a:solidFill>
          <a:schemeClr val="accent2"/>
        </a:solidFill>
      </dgm:spPr>
      <dgm:t>
        <a:bodyPr/>
        <a:lstStyle/>
        <a:p>
          <a:r>
            <a:rPr lang="zh-CN" altLang="en-US" sz="1600" b="1" dirty="0" smtClean="0">
              <a:latin typeface="微软雅黑" panose="020B0503020204020204" pitchFamily="34" charset="-122"/>
              <a:ea typeface="微软雅黑" panose="020B0503020204020204" pitchFamily="34" charset="-122"/>
            </a:rPr>
            <a:t>持续评估、</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配合监督检查</a:t>
          </a:r>
          <a:endParaRPr lang="zh-CN" altLang="en-US" sz="1600" b="1" dirty="0">
            <a:latin typeface="微软雅黑" panose="020B0503020204020204" pitchFamily="34" charset="-122"/>
            <a:ea typeface="微软雅黑" panose="020B0503020204020204" pitchFamily="34" charset="-122"/>
          </a:endParaRPr>
        </a:p>
      </dgm:t>
    </dgm:pt>
    <dgm:pt modelId="{9C18EF04-4325-41FB-892B-7B793BC6EE67}" type="parTrans" cxnId="{12CA40C1-D2B5-427B-A5B5-52473127EBE3}">
      <dgm:prSet/>
      <dgm:spPr/>
      <dgm:t>
        <a:bodyPr/>
        <a:lstStyle/>
        <a:p>
          <a:endParaRPr lang="zh-CN" altLang="en-US" sz="1400"/>
        </a:p>
      </dgm:t>
    </dgm:pt>
    <dgm:pt modelId="{E5D58DA9-E188-48B0-8B8D-F7EEE5382BE9}" type="sibTrans" cxnId="{12CA40C1-D2B5-427B-A5B5-52473127EBE3}">
      <dgm:prSet/>
      <dgm:spPr/>
      <dgm:t>
        <a:bodyPr/>
        <a:lstStyle/>
        <a:p>
          <a:endParaRPr lang="zh-CN" altLang="en-US" sz="1400"/>
        </a:p>
      </dgm:t>
    </dgm:pt>
    <dgm:pt modelId="{B9286008-E1DA-4C41-8540-DBCF157BE0A0}" type="pres">
      <dgm:prSet presAssocID="{A5A5F654-F71B-4BFD-ABE1-3E06C3F0BA72}" presName="Name0" presStyleCnt="0">
        <dgm:presLayoutVars>
          <dgm:dir/>
          <dgm:resizeHandles val="exact"/>
        </dgm:presLayoutVars>
      </dgm:prSet>
      <dgm:spPr/>
    </dgm:pt>
    <dgm:pt modelId="{439E3140-0347-40AA-B1ED-56B55D34C225}" type="pres">
      <dgm:prSet presAssocID="{59B7738F-D158-4351-9102-1FA16C095F79}" presName="node" presStyleLbl="node1" presStyleIdx="0" presStyleCnt="4">
        <dgm:presLayoutVars>
          <dgm:bulletEnabled val="1"/>
        </dgm:presLayoutVars>
      </dgm:prSet>
      <dgm:spPr/>
      <dgm:t>
        <a:bodyPr/>
        <a:lstStyle/>
        <a:p>
          <a:endParaRPr lang="zh-CN" altLang="en-US"/>
        </a:p>
      </dgm:t>
    </dgm:pt>
    <dgm:pt modelId="{AE62BABD-8515-491E-97F7-E1C15AF304F3}" type="pres">
      <dgm:prSet presAssocID="{B38C6787-1CE5-4551-ADB4-7172EBD6FA48}" presName="sibTrans" presStyleLbl="sibTrans2D1" presStyleIdx="0" presStyleCnt="3"/>
      <dgm:spPr/>
      <dgm:t>
        <a:bodyPr/>
        <a:lstStyle/>
        <a:p>
          <a:endParaRPr lang="zh-CN" altLang="en-US"/>
        </a:p>
      </dgm:t>
    </dgm:pt>
    <dgm:pt modelId="{065AB9DC-71D6-41E2-AF15-13FEB4047098}" type="pres">
      <dgm:prSet presAssocID="{B38C6787-1CE5-4551-ADB4-7172EBD6FA48}" presName="connectorText" presStyleLbl="sibTrans2D1" presStyleIdx="0" presStyleCnt="3"/>
      <dgm:spPr/>
      <dgm:t>
        <a:bodyPr/>
        <a:lstStyle/>
        <a:p>
          <a:endParaRPr lang="zh-CN" altLang="en-US"/>
        </a:p>
      </dgm:t>
    </dgm:pt>
    <dgm:pt modelId="{A953836F-7C40-4B3F-8226-C0A6F9E28C36}" type="pres">
      <dgm:prSet presAssocID="{D3FF5E76-66E7-47FE-8663-F12FE285DBE3}" presName="node" presStyleLbl="node1" presStyleIdx="1" presStyleCnt="4" custScaleX="125670">
        <dgm:presLayoutVars>
          <dgm:bulletEnabled val="1"/>
        </dgm:presLayoutVars>
      </dgm:prSet>
      <dgm:spPr/>
      <dgm:t>
        <a:bodyPr/>
        <a:lstStyle/>
        <a:p>
          <a:endParaRPr lang="zh-CN" altLang="en-US"/>
        </a:p>
      </dgm:t>
    </dgm:pt>
    <dgm:pt modelId="{88B7EF46-2400-43EB-B623-6369A54B094E}" type="pres">
      <dgm:prSet presAssocID="{25CB207E-DE5E-4EBE-A779-84F1CA2DE9F9}" presName="sibTrans" presStyleLbl="sibTrans2D1" presStyleIdx="1" presStyleCnt="3"/>
      <dgm:spPr/>
      <dgm:t>
        <a:bodyPr/>
        <a:lstStyle/>
        <a:p>
          <a:endParaRPr lang="zh-CN" altLang="en-US"/>
        </a:p>
      </dgm:t>
    </dgm:pt>
    <dgm:pt modelId="{4F2DAA14-33CD-4158-B2D8-F7A6CDFC6440}" type="pres">
      <dgm:prSet presAssocID="{25CB207E-DE5E-4EBE-A779-84F1CA2DE9F9}" presName="connectorText" presStyleLbl="sibTrans2D1" presStyleIdx="1" presStyleCnt="3"/>
      <dgm:spPr/>
      <dgm:t>
        <a:bodyPr/>
        <a:lstStyle/>
        <a:p>
          <a:endParaRPr lang="zh-CN" altLang="en-US"/>
        </a:p>
      </dgm:t>
    </dgm:pt>
    <dgm:pt modelId="{1437F587-1260-4DE2-A02B-158446455F29}" type="pres">
      <dgm:prSet presAssocID="{E7A82513-9B57-4B7D-A7F2-C7312F901552}" presName="node" presStyleLbl="node1" presStyleIdx="2" presStyleCnt="4" custScaleX="123689">
        <dgm:presLayoutVars>
          <dgm:bulletEnabled val="1"/>
        </dgm:presLayoutVars>
      </dgm:prSet>
      <dgm:spPr/>
      <dgm:t>
        <a:bodyPr/>
        <a:lstStyle/>
        <a:p>
          <a:endParaRPr lang="zh-CN" altLang="en-US"/>
        </a:p>
      </dgm:t>
    </dgm:pt>
    <dgm:pt modelId="{B0CB7924-C8FD-4301-B879-D4CC336B1485}" type="pres">
      <dgm:prSet presAssocID="{56834350-F368-4A8C-AEB9-0E7BB187EE9C}" presName="sibTrans" presStyleLbl="sibTrans2D1" presStyleIdx="2" presStyleCnt="3"/>
      <dgm:spPr/>
      <dgm:t>
        <a:bodyPr/>
        <a:lstStyle/>
        <a:p>
          <a:endParaRPr lang="zh-CN" altLang="en-US"/>
        </a:p>
      </dgm:t>
    </dgm:pt>
    <dgm:pt modelId="{133C7FA9-36CA-495A-B5CA-4B054134818F}" type="pres">
      <dgm:prSet presAssocID="{56834350-F368-4A8C-AEB9-0E7BB187EE9C}" presName="connectorText" presStyleLbl="sibTrans2D1" presStyleIdx="2" presStyleCnt="3"/>
      <dgm:spPr/>
      <dgm:t>
        <a:bodyPr/>
        <a:lstStyle/>
        <a:p>
          <a:endParaRPr lang="zh-CN" altLang="en-US"/>
        </a:p>
      </dgm:t>
    </dgm:pt>
    <dgm:pt modelId="{76D07EC1-F886-4BE7-9AF3-5205A5D91787}" type="pres">
      <dgm:prSet presAssocID="{C26B7302-870F-4856-8C65-C9385AA41D47}" presName="node" presStyleLbl="node1" presStyleIdx="3" presStyleCnt="4" custScaleX="121265" custLinFactNeighborX="-12095" custLinFactNeighborY="-682">
        <dgm:presLayoutVars>
          <dgm:bulletEnabled val="1"/>
        </dgm:presLayoutVars>
      </dgm:prSet>
      <dgm:spPr/>
      <dgm:t>
        <a:bodyPr/>
        <a:lstStyle/>
        <a:p>
          <a:endParaRPr lang="zh-CN" altLang="en-US"/>
        </a:p>
      </dgm:t>
    </dgm:pt>
  </dgm:ptLst>
  <dgm:cxnLst>
    <dgm:cxn modelId="{7B7D8145-5159-4ED4-A034-F11617285F21}" type="presOf" srcId="{D3FF5E76-66E7-47FE-8663-F12FE285DBE3}" destId="{A953836F-7C40-4B3F-8226-C0A6F9E28C36}" srcOrd="0" destOrd="0" presId="urn:microsoft.com/office/officeart/2005/8/layout/process1"/>
    <dgm:cxn modelId="{12CA40C1-D2B5-427B-A5B5-52473127EBE3}" srcId="{A5A5F654-F71B-4BFD-ABE1-3E06C3F0BA72}" destId="{C26B7302-870F-4856-8C65-C9385AA41D47}" srcOrd="3" destOrd="0" parTransId="{9C18EF04-4325-41FB-892B-7B793BC6EE67}" sibTransId="{E5D58DA9-E188-48B0-8B8D-F7EEE5382BE9}"/>
    <dgm:cxn modelId="{2699DBE8-CE06-4D1C-A5CC-C7DFB6C7FBD5}" type="presOf" srcId="{25CB207E-DE5E-4EBE-A779-84F1CA2DE9F9}" destId="{4F2DAA14-33CD-4158-B2D8-F7A6CDFC6440}" srcOrd="1" destOrd="0" presId="urn:microsoft.com/office/officeart/2005/8/layout/process1"/>
    <dgm:cxn modelId="{D206B93A-7D28-4D61-9D5B-486034B6A3CB}" type="presOf" srcId="{E7A82513-9B57-4B7D-A7F2-C7312F901552}" destId="{1437F587-1260-4DE2-A02B-158446455F29}" srcOrd="0" destOrd="0" presId="urn:microsoft.com/office/officeart/2005/8/layout/process1"/>
    <dgm:cxn modelId="{25A471AA-C4C9-418D-833E-F46749A9E9AF}" type="presOf" srcId="{C26B7302-870F-4856-8C65-C9385AA41D47}" destId="{76D07EC1-F886-4BE7-9AF3-5205A5D91787}" srcOrd="0" destOrd="0" presId="urn:microsoft.com/office/officeart/2005/8/layout/process1"/>
    <dgm:cxn modelId="{718E6467-D3F8-492B-B68C-872516299F3B}" type="presOf" srcId="{B38C6787-1CE5-4551-ADB4-7172EBD6FA48}" destId="{AE62BABD-8515-491E-97F7-E1C15AF304F3}" srcOrd="0" destOrd="0" presId="urn:microsoft.com/office/officeart/2005/8/layout/process1"/>
    <dgm:cxn modelId="{D16DBD4B-919D-4DD3-A727-4BB26FF750D2}" srcId="{A5A5F654-F71B-4BFD-ABE1-3E06C3F0BA72}" destId="{E7A82513-9B57-4B7D-A7F2-C7312F901552}" srcOrd="2" destOrd="0" parTransId="{06FA369F-2EE7-49AD-AECA-C3DECCF44C8B}" sibTransId="{56834350-F368-4A8C-AEB9-0E7BB187EE9C}"/>
    <dgm:cxn modelId="{A42978D3-EF94-4800-B904-02C193DAFD6E}" srcId="{A5A5F654-F71B-4BFD-ABE1-3E06C3F0BA72}" destId="{59B7738F-D158-4351-9102-1FA16C095F79}" srcOrd="0" destOrd="0" parTransId="{88B34CCE-C290-41A8-B406-BA9CBD04CB16}" sibTransId="{B38C6787-1CE5-4551-ADB4-7172EBD6FA48}"/>
    <dgm:cxn modelId="{74D7A381-AEB2-4818-9743-40E361BFCFB0}" srcId="{A5A5F654-F71B-4BFD-ABE1-3E06C3F0BA72}" destId="{D3FF5E76-66E7-47FE-8663-F12FE285DBE3}" srcOrd="1" destOrd="0" parTransId="{5ADA9AA9-8E37-4444-A9F8-340CE60CF9F9}" sibTransId="{25CB207E-DE5E-4EBE-A779-84F1CA2DE9F9}"/>
    <dgm:cxn modelId="{46596874-0E74-4CCE-B8DD-5C0A900D1E04}" type="presOf" srcId="{59B7738F-D158-4351-9102-1FA16C095F79}" destId="{439E3140-0347-40AA-B1ED-56B55D34C225}" srcOrd="0" destOrd="0" presId="urn:microsoft.com/office/officeart/2005/8/layout/process1"/>
    <dgm:cxn modelId="{A7E6A08D-6642-445D-99F5-F7B2B5AD0456}" type="presOf" srcId="{25CB207E-DE5E-4EBE-A779-84F1CA2DE9F9}" destId="{88B7EF46-2400-43EB-B623-6369A54B094E}" srcOrd="0" destOrd="0" presId="urn:microsoft.com/office/officeart/2005/8/layout/process1"/>
    <dgm:cxn modelId="{DDD0CA72-01F7-4F5B-A40F-3C8F53450DD7}" type="presOf" srcId="{56834350-F368-4A8C-AEB9-0E7BB187EE9C}" destId="{B0CB7924-C8FD-4301-B879-D4CC336B1485}" srcOrd="0" destOrd="0" presId="urn:microsoft.com/office/officeart/2005/8/layout/process1"/>
    <dgm:cxn modelId="{7AF7705D-9555-4BEF-8914-87537B12C203}" type="presOf" srcId="{56834350-F368-4A8C-AEB9-0E7BB187EE9C}" destId="{133C7FA9-36CA-495A-B5CA-4B054134818F}" srcOrd="1" destOrd="0" presId="urn:microsoft.com/office/officeart/2005/8/layout/process1"/>
    <dgm:cxn modelId="{96202F1F-00B3-4E98-BBD9-C38DE9AA8634}" type="presOf" srcId="{B38C6787-1CE5-4551-ADB4-7172EBD6FA48}" destId="{065AB9DC-71D6-41E2-AF15-13FEB4047098}" srcOrd="1" destOrd="0" presId="urn:microsoft.com/office/officeart/2005/8/layout/process1"/>
    <dgm:cxn modelId="{16250CD6-6B92-4793-9DFF-895D65086A5C}" type="presOf" srcId="{A5A5F654-F71B-4BFD-ABE1-3E06C3F0BA72}" destId="{B9286008-E1DA-4C41-8540-DBCF157BE0A0}" srcOrd="0" destOrd="0" presId="urn:microsoft.com/office/officeart/2005/8/layout/process1"/>
    <dgm:cxn modelId="{4A9345FD-30AA-459F-BB5F-04A92224EB5E}" type="presParOf" srcId="{B9286008-E1DA-4C41-8540-DBCF157BE0A0}" destId="{439E3140-0347-40AA-B1ED-56B55D34C225}" srcOrd="0" destOrd="0" presId="urn:microsoft.com/office/officeart/2005/8/layout/process1"/>
    <dgm:cxn modelId="{979CC72B-14B7-4112-A8CB-90FFD108CF53}" type="presParOf" srcId="{B9286008-E1DA-4C41-8540-DBCF157BE0A0}" destId="{AE62BABD-8515-491E-97F7-E1C15AF304F3}" srcOrd="1" destOrd="0" presId="urn:microsoft.com/office/officeart/2005/8/layout/process1"/>
    <dgm:cxn modelId="{739DBC4D-F5C8-47AE-A795-2343607EC953}" type="presParOf" srcId="{AE62BABD-8515-491E-97F7-E1C15AF304F3}" destId="{065AB9DC-71D6-41E2-AF15-13FEB4047098}" srcOrd="0" destOrd="0" presId="urn:microsoft.com/office/officeart/2005/8/layout/process1"/>
    <dgm:cxn modelId="{E3323936-172C-4B8D-BCD0-403363A81C09}" type="presParOf" srcId="{B9286008-E1DA-4C41-8540-DBCF157BE0A0}" destId="{A953836F-7C40-4B3F-8226-C0A6F9E28C36}" srcOrd="2" destOrd="0" presId="urn:microsoft.com/office/officeart/2005/8/layout/process1"/>
    <dgm:cxn modelId="{27302C69-207A-41ED-8B81-681B18F87BD2}" type="presParOf" srcId="{B9286008-E1DA-4C41-8540-DBCF157BE0A0}" destId="{88B7EF46-2400-43EB-B623-6369A54B094E}" srcOrd="3" destOrd="0" presId="urn:microsoft.com/office/officeart/2005/8/layout/process1"/>
    <dgm:cxn modelId="{091CDFA4-9CE0-4912-8F63-DD876666BFD4}" type="presParOf" srcId="{88B7EF46-2400-43EB-B623-6369A54B094E}" destId="{4F2DAA14-33CD-4158-B2D8-F7A6CDFC6440}" srcOrd="0" destOrd="0" presId="urn:microsoft.com/office/officeart/2005/8/layout/process1"/>
    <dgm:cxn modelId="{2A1841F3-96F9-4FEF-A5FE-F60439A1524E}" type="presParOf" srcId="{B9286008-E1DA-4C41-8540-DBCF157BE0A0}" destId="{1437F587-1260-4DE2-A02B-158446455F29}" srcOrd="4" destOrd="0" presId="urn:microsoft.com/office/officeart/2005/8/layout/process1"/>
    <dgm:cxn modelId="{3D8AA9C5-9C4D-4212-BDC1-937D15B6680A}" type="presParOf" srcId="{B9286008-E1DA-4C41-8540-DBCF157BE0A0}" destId="{B0CB7924-C8FD-4301-B879-D4CC336B1485}" srcOrd="5" destOrd="0" presId="urn:microsoft.com/office/officeart/2005/8/layout/process1"/>
    <dgm:cxn modelId="{7EB5319F-5D3B-4A76-BC32-8940781B07B7}" type="presParOf" srcId="{B0CB7924-C8FD-4301-B879-D4CC336B1485}" destId="{133C7FA9-36CA-495A-B5CA-4B054134818F}" srcOrd="0" destOrd="0" presId="urn:microsoft.com/office/officeart/2005/8/layout/process1"/>
    <dgm:cxn modelId="{B425B9CC-7F0F-4F79-B178-22D66771D911}" type="presParOf" srcId="{B9286008-E1DA-4C41-8540-DBCF157BE0A0}" destId="{76D07EC1-F886-4BE7-9AF3-5205A5D91787}"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E3140-0347-40AA-B1ED-56B55D34C225}">
      <dsp:nvSpPr>
        <dsp:cNvPr id="0" name=""/>
        <dsp:cNvSpPr/>
      </dsp:nvSpPr>
      <dsp:spPr>
        <a:xfrm>
          <a:off x="6515" y="249012"/>
          <a:ext cx="1293855" cy="928426"/>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综合评估</a:t>
          </a:r>
          <a:endParaRPr lang="zh-CN" altLang="en-US" sz="1600" b="1" kern="1200" dirty="0">
            <a:latin typeface="微软雅黑" panose="020B0503020204020204" pitchFamily="34" charset="-122"/>
            <a:ea typeface="微软雅黑" panose="020B0503020204020204" pitchFamily="34" charset="-122"/>
          </a:endParaRPr>
        </a:p>
      </dsp:txBody>
      <dsp:txXfrm>
        <a:off x="33708" y="276205"/>
        <a:ext cx="1239469" cy="874040"/>
      </dsp:txXfrm>
    </dsp:sp>
    <dsp:sp modelId="{AE62BABD-8515-491E-97F7-E1C15AF304F3}">
      <dsp:nvSpPr>
        <dsp:cNvPr id="0" name=""/>
        <dsp:cNvSpPr/>
      </dsp:nvSpPr>
      <dsp:spPr>
        <a:xfrm>
          <a:off x="1429756" y="552787"/>
          <a:ext cx="274297" cy="320876"/>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1429756" y="616962"/>
        <a:ext cx="192008" cy="192526"/>
      </dsp:txXfrm>
    </dsp:sp>
    <dsp:sp modelId="{A953836F-7C40-4B3F-8226-C0A6F9E28C36}">
      <dsp:nvSpPr>
        <dsp:cNvPr id="0" name=""/>
        <dsp:cNvSpPr/>
      </dsp:nvSpPr>
      <dsp:spPr>
        <a:xfrm>
          <a:off x="1817913" y="249012"/>
          <a:ext cx="1625988" cy="928426"/>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i="0" kern="1200" dirty="0" smtClean="0">
              <a:latin typeface="微软雅黑" panose="020B0503020204020204" pitchFamily="34" charset="-122"/>
              <a:ea typeface="微软雅黑" panose="020B0503020204020204" pitchFamily="34" charset="-122"/>
            </a:rPr>
            <a:t>风险揭示与投教</a:t>
          </a:r>
          <a:endParaRPr lang="zh-CN" altLang="en-US" sz="1600" b="1" i="0" kern="1200" dirty="0">
            <a:latin typeface="微软雅黑" panose="020B0503020204020204" pitchFamily="34" charset="-122"/>
            <a:ea typeface="微软雅黑" panose="020B0503020204020204" pitchFamily="34" charset="-122"/>
          </a:endParaRPr>
        </a:p>
      </dsp:txBody>
      <dsp:txXfrm>
        <a:off x="1845106" y="276205"/>
        <a:ext cx="1571602" cy="874040"/>
      </dsp:txXfrm>
    </dsp:sp>
    <dsp:sp modelId="{88B7EF46-2400-43EB-B623-6369A54B094E}">
      <dsp:nvSpPr>
        <dsp:cNvPr id="0" name=""/>
        <dsp:cNvSpPr/>
      </dsp:nvSpPr>
      <dsp:spPr>
        <a:xfrm>
          <a:off x="3573287" y="552787"/>
          <a:ext cx="274297" cy="320876"/>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3573287" y="616962"/>
        <a:ext cx="192008" cy="192526"/>
      </dsp:txXfrm>
    </dsp:sp>
    <dsp:sp modelId="{1437F587-1260-4DE2-A02B-158446455F29}">
      <dsp:nvSpPr>
        <dsp:cNvPr id="0" name=""/>
        <dsp:cNvSpPr/>
      </dsp:nvSpPr>
      <dsp:spPr>
        <a:xfrm>
          <a:off x="3961444" y="249012"/>
          <a:ext cx="1600357" cy="928426"/>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签署委托协议</a:t>
          </a:r>
          <a:endParaRPr lang="zh-CN" altLang="en-US" sz="1600" b="1" kern="1200" dirty="0">
            <a:latin typeface="微软雅黑" panose="020B0503020204020204" pitchFamily="34" charset="-122"/>
            <a:ea typeface="微软雅黑" panose="020B0503020204020204" pitchFamily="34" charset="-122"/>
          </a:endParaRPr>
        </a:p>
      </dsp:txBody>
      <dsp:txXfrm>
        <a:off x="3988637" y="276205"/>
        <a:ext cx="1545971" cy="874040"/>
      </dsp:txXfrm>
    </dsp:sp>
    <dsp:sp modelId="{B0CB7924-C8FD-4301-B879-D4CC336B1485}">
      <dsp:nvSpPr>
        <dsp:cNvPr id="0" name=""/>
        <dsp:cNvSpPr/>
      </dsp:nvSpPr>
      <dsp:spPr>
        <a:xfrm rot="21589328">
          <a:off x="5675537" y="549575"/>
          <a:ext cx="241122" cy="320876"/>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5675537" y="613862"/>
        <a:ext cx="168785" cy="192526"/>
      </dsp:txXfrm>
    </dsp:sp>
    <dsp:sp modelId="{76D07EC1-F886-4BE7-9AF3-5205A5D91787}">
      <dsp:nvSpPr>
        <dsp:cNvPr id="0" name=""/>
        <dsp:cNvSpPr/>
      </dsp:nvSpPr>
      <dsp:spPr>
        <a:xfrm>
          <a:off x="6016747" y="242680"/>
          <a:ext cx="1568994" cy="928426"/>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持续评估、</a:t>
          </a:r>
          <a:endParaRPr lang="en-US" altLang="zh-CN" sz="1600" b="1" kern="1200" dirty="0" smtClean="0">
            <a:latin typeface="微软雅黑" panose="020B0503020204020204" pitchFamily="34" charset="-122"/>
            <a:ea typeface="微软雅黑" panose="020B0503020204020204" pitchFamily="34" charset="-122"/>
          </a:endParaRPr>
        </a:p>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配合监督检查</a:t>
          </a:r>
          <a:endParaRPr lang="zh-CN" altLang="en-US" sz="1600" b="1" kern="1200" dirty="0">
            <a:latin typeface="微软雅黑" panose="020B0503020204020204" pitchFamily="34" charset="-122"/>
            <a:ea typeface="微软雅黑" panose="020B0503020204020204" pitchFamily="34" charset="-122"/>
          </a:endParaRPr>
        </a:p>
      </dsp:txBody>
      <dsp:txXfrm>
        <a:off x="6043940" y="269873"/>
        <a:ext cx="1514608" cy="8740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321515-038A-42CA-8EA4-5C24DA638798}" type="datetimeFigureOut">
              <a:rPr lang="zh-CN" altLang="en-US" smtClean="0"/>
              <a:pPr/>
              <a:t>2016/10/24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4BE1A-F99A-4019-BC8D-A31205152B21}" type="slidenum">
              <a:rPr lang="zh-CN" altLang="en-US" smtClean="0"/>
              <a:pPr/>
              <a:t>‹#›</a:t>
            </a:fld>
            <a:endParaRPr lang="zh-CN" altLang="en-US"/>
          </a:p>
        </p:txBody>
      </p:sp>
    </p:spTree>
    <p:extLst>
      <p:ext uri="{BB962C8B-B14F-4D97-AF65-F5344CB8AC3E}">
        <p14:creationId xmlns:p14="http://schemas.microsoft.com/office/powerpoint/2010/main" xmlns="" val="2360569946"/>
      </p:ext>
    </p:extLst>
  </p:cSld>
  <p:clrMap bg1="lt1" tx1="dk1" bg2="lt2" tx2="dk2" accent1="accent1" accent2="accent2" accent3="accent3" accent4="accent4" accent5="accent5" accent6="accent6" hlink="hlink" folHlink="folHlink"/>
  <p:notesStyle>
    <a:lvl1pPr marL="0" algn="l" defTabSz="910458" rtl="0" eaLnBrk="1" latinLnBrk="0" hangingPunct="1">
      <a:defRPr sz="1200" kern="1200">
        <a:solidFill>
          <a:schemeClr val="tx1"/>
        </a:solidFill>
        <a:latin typeface="+mn-lt"/>
        <a:ea typeface="+mn-ea"/>
        <a:cs typeface="+mn-cs"/>
      </a:defRPr>
    </a:lvl1pPr>
    <a:lvl2pPr marL="455228" algn="l" defTabSz="910458" rtl="0" eaLnBrk="1" latinLnBrk="0" hangingPunct="1">
      <a:defRPr sz="1200" kern="1200">
        <a:solidFill>
          <a:schemeClr val="tx1"/>
        </a:solidFill>
        <a:latin typeface="+mn-lt"/>
        <a:ea typeface="+mn-ea"/>
        <a:cs typeface="+mn-cs"/>
      </a:defRPr>
    </a:lvl2pPr>
    <a:lvl3pPr marL="910458" algn="l" defTabSz="910458" rtl="0" eaLnBrk="1" latinLnBrk="0" hangingPunct="1">
      <a:defRPr sz="1200" kern="1200">
        <a:solidFill>
          <a:schemeClr val="tx1"/>
        </a:solidFill>
        <a:latin typeface="+mn-lt"/>
        <a:ea typeface="+mn-ea"/>
        <a:cs typeface="+mn-cs"/>
      </a:defRPr>
    </a:lvl3pPr>
    <a:lvl4pPr marL="1365684" algn="l" defTabSz="910458" rtl="0" eaLnBrk="1" latinLnBrk="0" hangingPunct="1">
      <a:defRPr sz="1200" kern="1200">
        <a:solidFill>
          <a:schemeClr val="tx1"/>
        </a:solidFill>
        <a:latin typeface="+mn-lt"/>
        <a:ea typeface="+mn-ea"/>
        <a:cs typeface="+mn-cs"/>
      </a:defRPr>
    </a:lvl4pPr>
    <a:lvl5pPr marL="1820914" algn="l" defTabSz="910458" rtl="0" eaLnBrk="1" latinLnBrk="0" hangingPunct="1">
      <a:defRPr sz="1200" kern="1200">
        <a:solidFill>
          <a:schemeClr val="tx1"/>
        </a:solidFill>
        <a:latin typeface="+mn-lt"/>
        <a:ea typeface="+mn-ea"/>
        <a:cs typeface="+mn-cs"/>
      </a:defRPr>
    </a:lvl5pPr>
    <a:lvl6pPr marL="2276144" algn="l" defTabSz="910458" rtl="0" eaLnBrk="1" latinLnBrk="0" hangingPunct="1">
      <a:defRPr sz="1200" kern="1200">
        <a:solidFill>
          <a:schemeClr val="tx1"/>
        </a:solidFill>
        <a:latin typeface="+mn-lt"/>
        <a:ea typeface="+mn-ea"/>
        <a:cs typeface="+mn-cs"/>
      </a:defRPr>
    </a:lvl6pPr>
    <a:lvl7pPr marL="2731367" algn="l" defTabSz="910458" rtl="0" eaLnBrk="1" latinLnBrk="0" hangingPunct="1">
      <a:defRPr sz="1200" kern="1200">
        <a:solidFill>
          <a:schemeClr val="tx1"/>
        </a:solidFill>
        <a:latin typeface="+mn-lt"/>
        <a:ea typeface="+mn-ea"/>
        <a:cs typeface="+mn-cs"/>
      </a:defRPr>
    </a:lvl7pPr>
    <a:lvl8pPr marL="3186599" algn="l" defTabSz="910458" rtl="0" eaLnBrk="1" latinLnBrk="0" hangingPunct="1">
      <a:defRPr sz="1200" kern="1200">
        <a:solidFill>
          <a:schemeClr val="tx1"/>
        </a:solidFill>
        <a:latin typeface="+mn-lt"/>
        <a:ea typeface="+mn-ea"/>
        <a:cs typeface="+mn-cs"/>
      </a:defRPr>
    </a:lvl8pPr>
    <a:lvl9pPr marL="3641827" algn="l" defTabSz="91045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1</a:t>
            </a:fld>
            <a:endParaRPr lang="zh-CN" altLang="en-US"/>
          </a:p>
        </p:txBody>
      </p:sp>
    </p:spTree>
    <p:extLst>
      <p:ext uri="{BB962C8B-B14F-4D97-AF65-F5344CB8AC3E}">
        <p14:creationId xmlns:p14="http://schemas.microsoft.com/office/powerpoint/2010/main" xmlns="" val="200198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10</a:t>
            </a:fld>
            <a:endParaRPr lang="zh-CN" altLang="en-US"/>
          </a:p>
        </p:txBody>
      </p:sp>
    </p:spTree>
    <p:extLst>
      <p:ext uri="{BB962C8B-B14F-4D97-AF65-F5344CB8AC3E}">
        <p14:creationId xmlns:p14="http://schemas.microsoft.com/office/powerpoint/2010/main" xmlns="" val="4207847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a:xfrm>
            <a:off x="685480" y="4343144"/>
            <a:ext cx="5487041" cy="4115019"/>
          </a:xfrm>
          <a:prstGeom prst="rect">
            <a:avLst/>
          </a:prstGeom>
        </p:spPr>
        <p:txBody>
          <a:bodyPr/>
          <a:lstStyle/>
          <a:p>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solidFill>
                  <a:prstClr val="black"/>
                </a:solidFill>
              </a:rPr>
              <a:pPr>
                <a:defRPr/>
              </a:pPr>
              <a:t>11</a:t>
            </a:fld>
            <a:endParaRPr lang="zh-CN" altLang="en-US">
              <a:solidFill>
                <a:prstClr val="black"/>
              </a:solidFill>
            </a:endParaRPr>
          </a:p>
        </p:txBody>
      </p:sp>
    </p:spTree>
    <p:extLst>
      <p:ext uri="{BB962C8B-B14F-4D97-AF65-F5344CB8AC3E}">
        <p14:creationId xmlns:p14="http://schemas.microsoft.com/office/powerpoint/2010/main" xmlns="" val="3060115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a:xfrm>
            <a:off x="685480" y="4343144"/>
            <a:ext cx="5487041" cy="4115019"/>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solidFill>
                  <a:prstClr val="black"/>
                </a:solidFill>
              </a:rPr>
              <a:pPr>
                <a:defRPr/>
              </a:pPr>
              <a:t>12</a:t>
            </a:fld>
            <a:endParaRPr lang="zh-CN" altLang="en-US">
              <a:solidFill>
                <a:prstClr val="black"/>
              </a:solidFill>
            </a:endParaRPr>
          </a:p>
        </p:txBody>
      </p:sp>
    </p:spTree>
    <p:extLst>
      <p:ext uri="{BB962C8B-B14F-4D97-AF65-F5344CB8AC3E}">
        <p14:creationId xmlns:p14="http://schemas.microsoft.com/office/powerpoint/2010/main" xmlns="" val="3060115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13</a:t>
            </a:fld>
            <a:endParaRPr lang="zh-CN" altLang="en-US"/>
          </a:p>
        </p:txBody>
      </p:sp>
    </p:spTree>
    <p:extLst>
      <p:ext uri="{BB962C8B-B14F-4D97-AF65-F5344CB8AC3E}">
        <p14:creationId xmlns:p14="http://schemas.microsoft.com/office/powerpoint/2010/main" xmlns="" val="1282445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14</a:t>
            </a:fld>
            <a:endParaRPr lang="zh-CN" altLang="en-US"/>
          </a:p>
        </p:txBody>
      </p:sp>
    </p:spTree>
    <p:extLst>
      <p:ext uri="{BB962C8B-B14F-4D97-AF65-F5344CB8AC3E}">
        <p14:creationId xmlns:p14="http://schemas.microsoft.com/office/powerpoint/2010/main" xmlns="" val="1497760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15</a:t>
            </a:fld>
            <a:endParaRPr lang="zh-CN" altLang="en-US"/>
          </a:p>
        </p:txBody>
      </p:sp>
    </p:spTree>
    <p:extLst>
      <p:ext uri="{BB962C8B-B14F-4D97-AF65-F5344CB8AC3E}">
        <p14:creationId xmlns:p14="http://schemas.microsoft.com/office/powerpoint/2010/main" xmlns="" val="787738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16</a:t>
            </a:fld>
            <a:endParaRPr lang="zh-CN" altLang="en-US"/>
          </a:p>
        </p:txBody>
      </p:sp>
    </p:spTree>
    <p:extLst>
      <p:ext uri="{BB962C8B-B14F-4D97-AF65-F5344CB8AC3E}">
        <p14:creationId xmlns:p14="http://schemas.microsoft.com/office/powerpoint/2010/main" xmlns="" val="3816969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17</a:t>
            </a:fld>
            <a:endParaRPr lang="zh-CN" altLang="en-US"/>
          </a:p>
        </p:txBody>
      </p:sp>
    </p:spTree>
    <p:extLst>
      <p:ext uri="{BB962C8B-B14F-4D97-AF65-F5344CB8AC3E}">
        <p14:creationId xmlns:p14="http://schemas.microsoft.com/office/powerpoint/2010/main" xmlns="" val="1982760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18</a:t>
            </a:fld>
            <a:endParaRPr lang="zh-CN" altLang="en-US"/>
          </a:p>
        </p:txBody>
      </p:sp>
    </p:spTree>
    <p:extLst>
      <p:ext uri="{BB962C8B-B14F-4D97-AF65-F5344CB8AC3E}">
        <p14:creationId xmlns:p14="http://schemas.microsoft.com/office/powerpoint/2010/main" xmlns="" val="2365862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19</a:t>
            </a:fld>
            <a:endParaRPr lang="zh-CN" altLang="en-US"/>
          </a:p>
        </p:txBody>
      </p:sp>
    </p:spTree>
    <p:extLst>
      <p:ext uri="{BB962C8B-B14F-4D97-AF65-F5344CB8AC3E}">
        <p14:creationId xmlns:p14="http://schemas.microsoft.com/office/powerpoint/2010/main" xmlns="" val="271989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2</a:t>
            </a:fld>
            <a:endParaRPr lang="zh-CN" altLang="en-US"/>
          </a:p>
        </p:txBody>
      </p:sp>
    </p:spTree>
    <p:extLst>
      <p:ext uri="{BB962C8B-B14F-4D97-AF65-F5344CB8AC3E}">
        <p14:creationId xmlns:p14="http://schemas.microsoft.com/office/powerpoint/2010/main" xmlns="" val="4245635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21</a:t>
            </a:fld>
            <a:endParaRPr lang="zh-CN" altLang="en-US"/>
          </a:p>
        </p:txBody>
      </p:sp>
    </p:spTree>
    <p:extLst>
      <p:ext uri="{BB962C8B-B14F-4D97-AF65-F5344CB8AC3E}">
        <p14:creationId xmlns:p14="http://schemas.microsoft.com/office/powerpoint/2010/main" xmlns="" val="3392315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22</a:t>
            </a:fld>
            <a:endParaRPr lang="zh-CN" altLang="en-US"/>
          </a:p>
        </p:txBody>
      </p:sp>
    </p:spTree>
    <p:extLst>
      <p:ext uri="{BB962C8B-B14F-4D97-AF65-F5344CB8AC3E}">
        <p14:creationId xmlns:p14="http://schemas.microsoft.com/office/powerpoint/2010/main" xmlns="" val="2968533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23</a:t>
            </a:fld>
            <a:endParaRPr lang="zh-CN" altLang="en-US"/>
          </a:p>
        </p:txBody>
      </p:sp>
    </p:spTree>
    <p:extLst>
      <p:ext uri="{BB962C8B-B14F-4D97-AF65-F5344CB8AC3E}">
        <p14:creationId xmlns:p14="http://schemas.microsoft.com/office/powerpoint/2010/main" xmlns="" val="4288451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25</a:t>
            </a:fld>
            <a:endParaRPr lang="zh-CN" altLang="en-US"/>
          </a:p>
        </p:txBody>
      </p:sp>
    </p:spTree>
    <p:extLst>
      <p:ext uri="{BB962C8B-B14F-4D97-AF65-F5344CB8AC3E}">
        <p14:creationId xmlns:p14="http://schemas.microsoft.com/office/powerpoint/2010/main" xmlns="" val="2733963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26</a:t>
            </a:fld>
            <a:endParaRPr lang="zh-CN" altLang="en-US"/>
          </a:p>
        </p:txBody>
      </p:sp>
    </p:spTree>
    <p:extLst>
      <p:ext uri="{BB962C8B-B14F-4D97-AF65-F5344CB8AC3E}">
        <p14:creationId xmlns:p14="http://schemas.microsoft.com/office/powerpoint/2010/main" xmlns="" val="1044932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27</a:t>
            </a:fld>
            <a:endParaRPr lang="zh-CN" altLang="en-US"/>
          </a:p>
        </p:txBody>
      </p:sp>
    </p:spTree>
    <p:extLst>
      <p:ext uri="{BB962C8B-B14F-4D97-AF65-F5344CB8AC3E}">
        <p14:creationId xmlns:p14="http://schemas.microsoft.com/office/powerpoint/2010/main" xmlns="" val="2918472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28</a:t>
            </a:fld>
            <a:endParaRPr lang="zh-CN" altLang="en-US"/>
          </a:p>
        </p:txBody>
      </p:sp>
    </p:spTree>
    <p:extLst>
      <p:ext uri="{BB962C8B-B14F-4D97-AF65-F5344CB8AC3E}">
        <p14:creationId xmlns:p14="http://schemas.microsoft.com/office/powerpoint/2010/main" xmlns="" val="2179574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29</a:t>
            </a:fld>
            <a:endParaRPr lang="zh-CN" altLang="en-US"/>
          </a:p>
        </p:txBody>
      </p:sp>
    </p:spTree>
    <p:extLst>
      <p:ext uri="{BB962C8B-B14F-4D97-AF65-F5344CB8AC3E}">
        <p14:creationId xmlns:p14="http://schemas.microsoft.com/office/powerpoint/2010/main" xmlns="" val="2379898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30</a:t>
            </a:fld>
            <a:endParaRPr lang="zh-CN" altLang="en-US"/>
          </a:p>
        </p:txBody>
      </p:sp>
    </p:spTree>
    <p:extLst>
      <p:ext uri="{BB962C8B-B14F-4D97-AF65-F5344CB8AC3E}">
        <p14:creationId xmlns:p14="http://schemas.microsoft.com/office/powerpoint/2010/main" xmlns="" val="1967033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31</a:t>
            </a:fld>
            <a:endParaRPr lang="zh-CN" altLang="en-US"/>
          </a:p>
        </p:txBody>
      </p:sp>
    </p:spTree>
    <p:extLst>
      <p:ext uri="{BB962C8B-B14F-4D97-AF65-F5344CB8AC3E}">
        <p14:creationId xmlns:p14="http://schemas.microsoft.com/office/powerpoint/2010/main" xmlns="" val="253387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xmlns="" val="1401729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32</a:t>
            </a:fld>
            <a:endParaRPr lang="zh-CN" altLang="en-US"/>
          </a:p>
        </p:txBody>
      </p:sp>
    </p:spTree>
    <p:extLst>
      <p:ext uri="{BB962C8B-B14F-4D97-AF65-F5344CB8AC3E}">
        <p14:creationId xmlns:p14="http://schemas.microsoft.com/office/powerpoint/2010/main" xmlns="" val="1904675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33</a:t>
            </a:fld>
            <a:endParaRPr lang="zh-CN" altLang="en-US"/>
          </a:p>
        </p:txBody>
      </p:sp>
    </p:spTree>
    <p:extLst>
      <p:ext uri="{BB962C8B-B14F-4D97-AF65-F5344CB8AC3E}">
        <p14:creationId xmlns:p14="http://schemas.microsoft.com/office/powerpoint/2010/main" xmlns="" val="4091556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34</a:t>
            </a:fld>
            <a:endParaRPr lang="zh-CN" altLang="en-US"/>
          </a:p>
        </p:txBody>
      </p:sp>
    </p:spTree>
    <p:extLst>
      <p:ext uri="{BB962C8B-B14F-4D97-AF65-F5344CB8AC3E}">
        <p14:creationId xmlns:p14="http://schemas.microsoft.com/office/powerpoint/2010/main" xmlns="" val="434573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35</a:t>
            </a:fld>
            <a:endParaRPr lang="zh-CN" altLang="en-US"/>
          </a:p>
        </p:txBody>
      </p:sp>
    </p:spTree>
    <p:extLst>
      <p:ext uri="{BB962C8B-B14F-4D97-AF65-F5344CB8AC3E}">
        <p14:creationId xmlns:p14="http://schemas.microsoft.com/office/powerpoint/2010/main" xmlns="" val="1053872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36</a:t>
            </a:fld>
            <a:endParaRPr lang="zh-CN" altLang="en-US"/>
          </a:p>
        </p:txBody>
      </p:sp>
    </p:spTree>
    <p:extLst>
      <p:ext uri="{BB962C8B-B14F-4D97-AF65-F5344CB8AC3E}">
        <p14:creationId xmlns:p14="http://schemas.microsoft.com/office/powerpoint/2010/main" xmlns="" val="3347423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39</a:t>
            </a:fld>
            <a:endParaRPr lang="zh-CN" altLang="en-US"/>
          </a:p>
        </p:txBody>
      </p:sp>
    </p:spTree>
    <p:extLst>
      <p:ext uri="{BB962C8B-B14F-4D97-AF65-F5344CB8AC3E}">
        <p14:creationId xmlns:p14="http://schemas.microsoft.com/office/powerpoint/2010/main" xmlns="" val="4239739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solidFill>
                  <a:prstClr val="black"/>
                </a:solidFill>
              </a:rPr>
              <a:pPr/>
              <a:t>40</a:t>
            </a:fld>
            <a:endParaRPr lang="zh-CN" altLang="en-US">
              <a:solidFill>
                <a:prstClr val="black"/>
              </a:solidFill>
            </a:endParaRPr>
          </a:p>
        </p:txBody>
      </p:sp>
    </p:spTree>
    <p:extLst>
      <p:ext uri="{BB962C8B-B14F-4D97-AF65-F5344CB8AC3E}">
        <p14:creationId xmlns:p14="http://schemas.microsoft.com/office/powerpoint/2010/main" xmlns="" val="146019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4</a:t>
            </a:fld>
            <a:endParaRPr lang="zh-CN" altLang="en-US"/>
          </a:p>
        </p:txBody>
      </p:sp>
    </p:spTree>
    <p:extLst>
      <p:ext uri="{BB962C8B-B14F-4D97-AF65-F5344CB8AC3E}">
        <p14:creationId xmlns:p14="http://schemas.microsoft.com/office/powerpoint/2010/main" xmlns="" val="370870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5</a:t>
            </a:fld>
            <a:endParaRPr lang="zh-CN" altLang="en-US"/>
          </a:p>
        </p:txBody>
      </p:sp>
    </p:spTree>
    <p:extLst>
      <p:ext uri="{BB962C8B-B14F-4D97-AF65-F5344CB8AC3E}">
        <p14:creationId xmlns:p14="http://schemas.microsoft.com/office/powerpoint/2010/main" xmlns="" val="321825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6</a:t>
            </a:fld>
            <a:endParaRPr lang="zh-CN" altLang="en-US"/>
          </a:p>
        </p:txBody>
      </p:sp>
    </p:spTree>
    <p:extLst>
      <p:ext uri="{BB962C8B-B14F-4D97-AF65-F5344CB8AC3E}">
        <p14:creationId xmlns:p14="http://schemas.microsoft.com/office/powerpoint/2010/main" xmlns="" val="2265777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7</a:t>
            </a:fld>
            <a:endParaRPr lang="zh-CN" altLang="en-US"/>
          </a:p>
        </p:txBody>
      </p:sp>
    </p:spTree>
    <p:extLst>
      <p:ext uri="{BB962C8B-B14F-4D97-AF65-F5344CB8AC3E}">
        <p14:creationId xmlns:p14="http://schemas.microsoft.com/office/powerpoint/2010/main" xmlns="" val="2092347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8</a:t>
            </a:fld>
            <a:endParaRPr lang="zh-CN" altLang="en-US"/>
          </a:p>
        </p:txBody>
      </p:sp>
    </p:spTree>
    <p:extLst>
      <p:ext uri="{BB962C8B-B14F-4D97-AF65-F5344CB8AC3E}">
        <p14:creationId xmlns:p14="http://schemas.microsoft.com/office/powerpoint/2010/main" xmlns="" val="3668178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B4BE1A-F99A-4019-BC8D-A31205152B21}" type="slidenum">
              <a:rPr lang="zh-CN" altLang="en-US" smtClean="0"/>
              <a:pPr/>
              <a:t>9</a:t>
            </a:fld>
            <a:endParaRPr lang="zh-CN" altLang="en-US"/>
          </a:p>
        </p:txBody>
      </p:sp>
    </p:spTree>
    <p:extLst>
      <p:ext uri="{BB962C8B-B14F-4D97-AF65-F5344CB8AC3E}">
        <p14:creationId xmlns:p14="http://schemas.microsoft.com/office/powerpoint/2010/main" xmlns="" val="2336730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40037" y="6278049"/>
            <a:ext cx="1339676" cy="247123"/>
          </a:xfrm>
          <a:prstGeom prst="rect">
            <a:avLst/>
          </a:prstGeom>
        </p:spPr>
        <p:txBody>
          <a:bodyPr lIns="81930" tIns="40964" rIns="81930" bIns="40964"/>
          <a:lstStyle>
            <a:lvl1pPr>
              <a:defRPr sz="1000">
                <a:solidFill>
                  <a:schemeClr val="bg2">
                    <a:lumMod val="75000"/>
                  </a:schemeClr>
                </a:solidFill>
                <a:latin typeface="方正中等线简体" panose="03000509000000000000" pitchFamily="65" charset="-122"/>
                <a:ea typeface="方正中等线简体" panose="03000509000000000000" pitchFamily="65" charset="-122"/>
              </a:defRPr>
            </a:lvl1pPr>
          </a:lstStyle>
          <a:p>
            <a:pPr fontAlgn="base">
              <a:spcBef>
                <a:spcPct val="0"/>
              </a:spcBef>
              <a:spcAft>
                <a:spcPct val="0"/>
              </a:spcAft>
              <a:defRPr/>
            </a:pPr>
            <a:fld id="{A00C7601-4400-B641-A947-6C7679B12492}" type="datetime4">
              <a:rPr lang="zh-CN" altLang="en-US" smtClean="0">
                <a:solidFill>
                  <a:srgbClr val="808080">
                    <a:lumMod val="75000"/>
                  </a:srgbClr>
                </a:solidFill>
              </a:rPr>
              <a:pPr fontAlgn="base">
                <a:spcBef>
                  <a:spcPct val="0"/>
                </a:spcBef>
                <a:spcAft>
                  <a:spcPct val="0"/>
                </a:spcAft>
                <a:defRPr/>
              </a:pPr>
              <a:t>2016年10月24日星期一</a:t>
            </a:fld>
            <a:endParaRPr lang="en-US" altLang="zh-CN" dirty="0">
              <a:solidFill>
                <a:srgbClr val="808080">
                  <a:lumMod val="75000"/>
                </a:srgbClr>
              </a:solidFill>
            </a:endParaRPr>
          </a:p>
        </p:txBody>
      </p:sp>
      <p:sp>
        <p:nvSpPr>
          <p:cNvPr id="5" name="Rectangle 5"/>
          <p:cNvSpPr>
            <a:spLocks noGrp="1" noChangeArrowheads="1"/>
          </p:cNvSpPr>
          <p:nvPr>
            <p:ph type="ftr" sz="quarter" idx="11"/>
          </p:nvPr>
        </p:nvSpPr>
        <p:spPr>
          <a:xfrm>
            <a:off x="1979712" y="6278050"/>
            <a:ext cx="894040" cy="242837"/>
          </a:xfrm>
          <a:prstGeom prst="rect">
            <a:avLst/>
          </a:prstGeom>
        </p:spPr>
        <p:txBody>
          <a:bodyPr lIns="81930" tIns="40964" rIns="81930" bIns="40964"/>
          <a:lstStyle>
            <a:lvl1pPr algn="l">
              <a:defRPr sz="1000">
                <a:solidFill>
                  <a:schemeClr val="bg2">
                    <a:lumMod val="75000"/>
                  </a:schemeClr>
                </a:solidFill>
                <a:latin typeface="方正中等线简体" panose="03000509000000000000" pitchFamily="65" charset="-122"/>
                <a:ea typeface="方正中等线简体" panose="03000509000000000000" pitchFamily="65" charset="-122"/>
              </a:defRPr>
            </a:lvl1pPr>
          </a:lstStyle>
          <a:p>
            <a:pPr fontAlgn="base">
              <a:spcBef>
                <a:spcPct val="0"/>
              </a:spcBef>
              <a:spcAft>
                <a:spcPct val="0"/>
              </a:spcAft>
              <a:defRPr/>
            </a:pPr>
            <a:endParaRPr lang="en-US" altLang="zh-CN" dirty="0">
              <a:solidFill>
                <a:srgbClr val="808080">
                  <a:lumMod val="75000"/>
                </a:srgbClr>
              </a:solidFill>
            </a:endParaRPr>
          </a:p>
        </p:txBody>
      </p:sp>
    </p:spTree>
    <p:extLst>
      <p:ext uri="{BB962C8B-B14F-4D97-AF65-F5344CB8AC3E}">
        <p14:creationId xmlns:p14="http://schemas.microsoft.com/office/powerpoint/2010/main" xmlns="" val="20076598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2" name="图片 1" descr="PPT.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35" y="36508"/>
            <a:ext cx="9144000" cy="6855200"/>
          </a:xfrm>
          <a:prstGeom prst="rect">
            <a:avLst/>
          </a:prstGeom>
        </p:spPr>
      </p:pic>
      <p:sp>
        <p:nvSpPr>
          <p:cNvPr id="3" name="矩形 2"/>
          <p:cNvSpPr/>
          <p:nvPr userDrawn="1"/>
        </p:nvSpPr>
        <p:spPr>
          <a:xfrm>
            <a:off x="7092280" y="5445224"/>
            <a:ext cx="1728192" cy="11521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1"/>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524328" y="5805264"/>
            <a:ext cx="1225052" cy="685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43854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仅标题">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317360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1" y="274640"/>
            <a:ext cx="8229600" cy="1143000"/>
          </a:xfrm>
          <a:prstGeom prst="rect">
            <a:avLst/>
          </a:prstGeom>
        </p:spPr>
        <p:txBody>
          <a:bodyPr lIns="91039" tIns="45516" rIns="91039" bIns="45516"/>
          <a:lstStyle/>
          <a:p>
            <a:r>
              <a:rPr lang="zh-CN" altLang="en-US" smtClean="0"/>
              <a:t>单击此处编辑母版标题样式</a:t>
            </a:r>
            <a:endParaRPr lang="zh-CN" altLang="en-US"/>
          </a:p>
        </p:txBody>
      </p:sp>
      <p:sp>
        <p:nvSpPr>
          <p:cNvPr id="3" name="内容占位符 2"/>
          <p:cNvSpPr>
            <a:spLocks noGrp="1"/>
          </p:cNvSpPr>
          <p:nvPr>
            <p:ph idx="1"/>
          </p:nvPr>
        </p:nvSpPr>
        <p:spPr>
          <a:xfrm>
            <a:off x="457201" y="1600204"/>
            <a:ext cx="8229600" cy="4525963"/>
          </a:xfrm>
          <a:prstGeom prst="rect">
            <a:avLst/>
          </a:prstGeom>
        </p:spPr>
        <p:txBody>
          <a:bodyPr lIns="91039" tIns="45516" rIns="91039" bIns="45516"/>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Rectangle 4"/>
          <p:cNvSpPr>
            <a:spLocks noGrp="1" noChangeArrowheads="1"/>
          </p:cNvSpPr>
          <p:nvPr>
            <p:ph type="dt" sz="half" idx="10"/>
          </p:nvPr>
        </p:nvSpPr>
        <p:spPr>
          <a:xfrm>
            <a:off x="553955" y="6278049"/>
            <a:ext cx="1425758" cy="247123"/>
          </a:xfrm>
          <a:prstGeom prst="rect">
            <a:avLst/>
          </a:prstGeom>
        </p:spPr>
        <p:txBody>
          <a:bodyPr lIns="81930" tIns="40964" rIns="81930" bIns="40964"/>
          <a:lstStyle>
            <a:lvl1pPr>
              <a:defRPr/>
            </a:lvl1pPr>
          </a:lstStyle>
          <a:p>
            <a:pPr fontAlgn="base">
              <a:spcBef>
                <a:spcPct val="0"/>
              </a:spcBef>
              <a:spcAft>
                <a:spcPct val="0"/>
              </a:spcAft>
              <a:defRPr/>
            </a:pPr>
            <a:fld id="{36C69EC6-D237-8649-835C-3DE8AFB87F7A}" type="datetime4">
              <a:rPr lang="zh-CN" altLang="en-US" smtClean="0">
                <a:solidFill>
                  <a:srgbClr val="0E0D91"/>
                </a:solidFill>
              </a:rPr>
              <a:pPr fontAlgn="base">
                <a:spcBef>
                  <a:spcPct val="0"/>
                </a:spcBef>
                <a:spcAft>
                  <a:spcPct val="0"/>
                </a:spcAft>
                <a:defRPr/>
              </a:pPr>
              <a:t>2016年10月24日星期一</a:t>
            </a:fld>
            <a:endParaRPr lang="en-US" altLang="zh-CN">
              <a:solidFill>
                <a:srgbClr val="0E0D91"/>
              </a:solidFill>
            </a:endParaRPr>
          </a:p>
        </p:txBody>
      </p:sp>
      <p:sp>
        <p:nvSpPr>
          <p:cNvPr id="5" name="Rectangle 5"/>
          <p:cNvSpPr>
            <a:spLocks noGrp="1" noChangeArrowheads="1"/>
          </p:cNvSpPr>
          <p:nvPr>
            <p:ph type="ftr" sz="quarter" idx="11"/>
          </p:nvPr>
        </p:nvSpPr>
        <p:spPr>
          <a:xfrm>
            <a:off x="1785309" y="6278049"/>
            <a:ext cx="1150143" cy="247123"/>
          </a:xfrm>
          <a:prstGeom prst="rect">
            <a:avLst/>
          </a:prstGeom>
        </p:spPr>
        <p:txBody>
          <a:bodyPr lIns="81930" tIns="40964" rIns="81930" bIns="40964"/>
          <a:lstStyle>
            <a:lvl1pPr>
              <a:defRPr/>
            </a:lvl1pPr>
          </a:lstStyle>
          <a:p>
            <a:pPr fontAlgn="base">
              <a:spcBef>
                <a:spcPct val="0"/>
              </a:spcBef>
              <a:spcAft>
                <a:spcPct val="0"/>
              </a:spcAft>
              <a:defRPr/>
            </a:pPr>
            <a:endParaRPr lang="en-US" altLang="zh-CN" dirty="0">
              <a:solidFill>
                <a:srgbClr val="0E0D91"/>
              </a:solidFill>
            </a:endParaRPr>
          </a:p>
        </p:txBody>
      </p:sp>
      <p:sp>
        <p:nvSpPr>
          <p:cNvPr id="6" name="Rectangle 6"/>
          <p:cNvSpPr>
            <a:spLocks noGrp="1" noChangeArrowheads="1"/>
          </p:cNvSpPr>
          <p:nvPr>
            <p:ph type="sldNum" sz="quarter" idx="12"/>
          </p:nvPr>
        </p:nvSpPr>
        <p:spPr>
          <a:xfrm>
            <a:off x="6553704" y="6245196"/>
            <a:ext cx="2133123" cy="475675"/>
          </a:xfrm>
          <a:prstGeom prst="rect">
            <a:avLst/>
          </a:prstGeom>
        </p:spPr>
        <p:txBody>
          <a:bodyPr lIns="91039" tIns="45516" rIns="91039" bIns="45516"/>
          <a:lstStyle>
            <a:lvl1pPr>
              <a:defRPr>
                <a:ea typeface="宋体" charset="-122"/>
              </a:defRPr>
            </a:lvl1pPr>
          </a:lstStyle>
          <a:p>
            <a:pPr fontAlgn="base">
              <a:spcBef>
                <a:spcPct val="0"/>
              </a:spcBef>
              <a:spcAft>
                <a:spcPct val="0"/>
              </a:spcAft>
              <a:defRPr/>
            </a:pPr>
            <a:fld id="{18750B50-7E4C-4F2A-8A74-86AEB3AF7B03}" type="slidenum">
              <a:rPr lang="en-US" altLang="zh-CN" smtClean="0">
                <a:solidFill>
                  <a:srgbClr val="0E0D91"/>
                </a:solidFill>
              </a:rPr>
              <a:pPr fontAlgn="base">
                <a:spcBef>
                  <a:spcPct val="0"/>
                </a:spcBef>
                <a:spcAft>
                  <a:spcPct val="0"/>
                </a:spcAft>
                <a:defRPr/>
              </a:pPr>
              <a:t>‹#›</a:t>
            </a:fld>
            <a:endParaRPr lang="en-US" altLang="zh-CN">
              <a:solidFill>
                <a:srgbClr val="0E0D91"/>
              </a:solidFill>
            </a:endParaRPr>
          </a:p>
        </p:txBody>
      </p:sp>
    </p:spTree>
    <p:extLst>
      <p:ext uri="{BB962C8B-B14F-4D97-AF65-F5344CB8AC3E}">
        <p14:creationId xmlns:p14="http://schemas.microsoft.com/office/powerpoint/2010/main" xmlns="" val="221030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仅标题">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894775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pic>
        <p:nvPicPr>
          <p:cNvPr id="6" name="图片 1"/>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524328" y="5805264"/>
            <a:ext cx="1225052" cy="685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58802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90" r:id="rId5"/>
  </p:sldLayoutIdLst>
  <p:timing>
    <p:tnLst>
      <p:par>
        <p:cTn id="1" dur="indefinite" restart="never" nodeType="tmRoot"/>
      </p:par>
    </p:tnLst>
  </p:timing>
  <p:hf hdr="0" ftr="0"/>
  <p:txStyles>
    <p:titleStyle>
      <a:lvl1pPr algn="ctr" rtl="0" eaLnBrk="1" fontAlgn="base" hangingPunct="1">
        <a:spcBef>
          <a:spcPct val="0"/>
        </a:spcBef>
        <a:spcAft>
          <a:spcPct val="0"/>
        </a:spcAft>
        <a:defRPr sz="4400">
          <a:solidFill>
            <a:schemeClr val="tx2"/>
          </a:solidFill>
          <a:latin typeface="+mj-lt"/>
          <a:ea typeface="+mj-ea"/>
          <a:cs typeface="宋体" charset="0"/>
        </a:defRPr>
      </a:lvl1pPr>
      <a:lvl2pPr algn="ctr" rtl="0" eaLnBrk="1" fontAlgn="base" hangingPunct="1">
        <a:spcBef>
          <a:spcPct val="0"/>
        </a:spcBef>
        <a:spcAft>
          <a:spcPct val="0"/>
        </a:spcAft>
        <a:defRPr sz="4400">
          <a:solidFill>
            <a:schemeClr val="tx2"/>
          </a:solidFill>
          <a:latin typeface="Arial" charset="0"/>
          <a:ea typeface="宋体" charset="-122"/>
          <a:cs typeface="宋体" charset="0"/>
        </a:defRPr>
      </a:lvl2pPr>
      <a:lvl3pPr algn="ctr" rtl="0" eaLnBrk="1" fontAlgn="base" hangingPunct="1">
        <a:spcBef>
          <a:spcPct val="0"/>
        </a:spcBef>
        <a:spcAft>
          <a:spcPct val="0"/>
        </a:spcAft>
        <a:defRPr sz="4400">
          <a:solidFill>
            <a:schemeClr val="tx2"/>
          </a:solidFill>
          <a:latin typeface="Arial" charset="0"/>
          <a:ea typeface="宋体" charset="-122"/>
          <a:cs typeface="宋体" charset="0"/>
        </a:defRPr>
      </a:lvl3pPr>
      <a:lvl4pPr algn="ctr" rtl="0" eaLnBrk="1" fontAlgn="base" hangingPunct="1">
        <a:spcBef>
          <a:spcPct val="0"/>
        </a:spcBef>
        <a:spcAft>
          <a:spcPct val="0"/>
        </a:spcAft>
        <a:defRPr sz="4400">
          <a:solidFill>
            <a:schemeClr val="tx2"/>
          </a:solidFill>
          <a:latin typeface="Arial" charset="0"/>
          <a:ea typeface="宋体" charset="-122"/>
          <a:cs typeface="宋体" charset="0"/>
        </a:defRPr>
      </a:lvl4pPr>
      <a:lvl5pPr algn="ctr" rtl="0" eaLnBrk="1" fontAlgn="base" hangingPunct="1">
        <a:spcBef>
          <a:spcPct val="0"/>
        </a:spcBef>
        <a:spcAft>
          <a:spcPct val="0"/>
        </a:spcAft>
        <a:defRPr sz="4400">
          <a:solidFill>
            <a:schemeClr val="tx2"/>
          </a:solidFill>
          <a:latin typeface="Arial" charset="0"/>
          <a:ea typeface="宋体" charset="-122"/>
          <a:cs typeface="宋体" charset="0"/>
        </a:defRPr>
      </a:lvl5pPr>
      <a:lvl6pPr marL="455174" algn="ctr" rtl="0" eaLnBrk="1" fontAlgn="base" hangingPunct="1">
        <a:spcBef>
          <a:spcPct val="0"/>
        </a:spcBef>
        <a:spcAft>
          <a:spcPct val="0"/>
        </a:spcAft>
        <a:defRPr sz="4400">
          <a:solidFill>
            <a:schemeClr val="tx2"/>
          </a:solidFill>
          <a:latin typeface="Arial" charset="0"/>
          <a:ea typeface="宋体" charset="-122"/>
        </a:defRPr>
      </a:lvl6pPr>
      <a:lvl7pPr marL="910353" algn="ctr" rtl="0" eaLnBrk="1" fontAlgn="base" hangingPunct="1">
        <a:spcBef>
          <a:spcPct val="0"/>
        </a:spcBef>
        <a:spcAft>
          <a:spcPct val="0"/>
        </a:spcAft>
        <a:defRPr sz="4400">
          <a:solidFill>
            <a:schemeClr val="tx2"/>
          </a:solidFill>
          <a:latin typeface="Arial" charset="0"/>
          <a:ea typeface="宋体" charset="-122"/>
        </a:defRPr>
      </a:lvl7pPr>
      <a:lvl8pPr marL="1365529" algn="ctr" rtl="0" eaLnBrk="1" fontAlgn="base" hangingPunct="1">
        <a:spcBef>
          <a:spcPct val="0"/>
        </a:spcBef>
        <a:spcAft>
          <a:spcPct val="0"/>
        </a:spcAft>
        <a:defRPr sz="4400">
          <a:solidFill>
            <a:schemeClr val="tx2"/>
          </a:solidFill>
          <a:latin typeface="Arial" charset="0"/>
          <a:ea typeface="宋体" charset="-122"/>
        </a:defRPr>
      </a:lvl8pPr>
      <a:lvl9pPr marL="1820706" algn="ctr" rtl="0" eaLnBrk="1" fontAlgn="base" hangingPunct="1">
        <a:spcBef>
          <a:spcPct val="0"/>
        </a:spcBef>
        <a:spcAft>
          <a:spcPct val="0"/>
        </a:spcAft>
        <a:defRPr sz="4400">
          <a:solidFill>
            <a:schemeClr val="tx2"/>
          </a:solidFill>
          <a:latin typeface="Arial" charset="0"/>
          <a:ea typeface="宋体" charset="-122"/>
        </a:defRPr>
      </a:lvl9pPr>
    </p:titleStyle>
    <p:bodyStyle>
      <a:lvl1pPr marL="339965" indent="-339965" algn="l" rtl="0" eaLnBrk="1" fontAlgn="base" hangingPunct="1">
        <a:spcBef>
          <a:spcPct val="20000"/>
        </a:spcBef>
        <a:spcAft>
          <a:spcPct val="0"/>
        </a:spcAft>
        <a:buChar char="•"/>
        <a:defRPr sz="3100">
          <a:solidFill>
            <a:schemeClr val="tx1"/>
          </a:solidFill>
          <a:latin typeface="+mn-lt"/>
          <a:ea typeface="+mn-ea"/>
          <a:cs typeface="宋体" charset="0"/>
        </a:defRPr>
      </a:lvl1pPr>
      <a:lvl2pPr marL="738243" indent="-284487" algn="l" rtl="0" eaLnBrk="1" fontAlgn="base" hangingPunct="1">
        <a:spcBef>
          <a:spcPct val="20000"/>
        </a:spcBef>
        <a:spcAft>
          <a:spcPct val="0"/>
        </a:spcAft>
        <a:buChar char="–"/>
        <a:defRPr sz="2800">
          <a:solidFill>
            <a:schemeClr val="tx1"/>
          </a:solidFill>
          <a:latin typeface="+mn-lt"/>
          <a:ea typeface="+mn-ea"/>
          <a:cs typeface="宋体" charset="0"/>
        </a:defRPr>
      </a:lvl2pPr>
      <a:lvl3pPr marL="1136526" indent="-227589" algn="l" rtl="0" eaLnBrk="1" fontAlgn="base" hangingPunct="1">
        <a:spcBef>
          <a:spcPct val="20000"/>
        </a:spcBef>
        <a:spcAft>
          <a:spcPct val="0"/>
        </a:spcAft>
        <a:buChar char="•"/>
        <a:defRPr sz="2300">
          <a:solidFill>
            <a:schemeClr val="tx1"/>
          </a:solidFill>
          <a:latin typeface="+mn-lt"/>
          <a:ea typeface="+mn-ea"/>
          <a:cs typeface="宋体" charset="0"/>
        </a:defRPr>
      </a:lvl3pPr>
      <a:lvl4pPr marL="1591699" indent="-227589" algn="l" rtl="0" eaLnBrk="1" fontAlgn="base" hangingPunct="1">
        <a:spcBef>
          <a:spcPct val="20000"/>
        </a:spcBef>
        <a:spcAft>
          <a:spcPct val="0"/>
        </a:spcAft>
        <a:buChar char="–"/>
        <a:defRPr sz="2000">
          <a:solidFill>
            <a:schemeClr val="tx1"/>
          </a:solidFill>
          <a:latin typeface="+mn-lt"/>
          <a:ea typeface="+mn-ea"/>
          <a:cs typeface="宋体" charset="0"/>
        </a:defRPr>
      </a:lvl4pPr>
      <a:lvl5pPr marL="2046875" indent="-227589" algn="l" rtl="0" eaLnBrk="1" fontAlgn="base" hangingPunct="1">
        <a:spcBef>
          <a:spcPct val="20000"/>
        </a:spcBef>
        <a:spcAft>
          <a:spcPct val="0"/>
        </a:spcAft>
        <a:buChar char="»"/>
        <a:defRPr sz="2000">
          <a:solidFill>
            <a:schemeClr val="tx1"/>
          </a:solidFill>
          <a:latin typeface="+mn-lt"/>
          <a:ea typeface="+mn-ea"/>
          <a:cs typeface="宋体" charset="0"/>
        </a:defRPr>
      </a:lvl5pPr>
      <a:lvl6pPr marL="2503474" indent="-227589" algn="l" rtl="0" eaLnBrk="1" fontAlgn="base" hangingPunct="1">
        <a:spcBef>
          <a:spcPct val="20000"/>
        </a:spcBef>
        <a:spcAft>
          <a:spcPct val="0"/>
        </a:spcAft>
        <a:buChar char="»"/>
        <a:defRPr sz="2000">
          <a:solidFill>
            <a:schemeClr val="tx1"/>
          </a:solidFill>
          <a:latin typeface="+mn-lt"/>
          <a:ea typeface="+mn-ea"/>
        </a:defRPr>
      </a:lvl6pPr>
      <a:lvl7pPr marL="2958650" indent="-227589" algn="l" rtl="0" eaLnBrk="1" fontAlgn="base" hangingPunct="1">
        <a:spcBef>
          <a:spcPct val="20000"/>
        </a:spcBef>
        <a:spcAft>
          <a:spcPct val="0"/>
        </a:spcAft>
        <a:buChar char="»"/>
        <a:defRPr sz="2000">
          <a:solidFill>
            <a:schemeClr val="tx1"/>
          </a:solidFill>
          <a:latin typeface="+mn-lt"/>
          <a:ea typeface="+mn-ea"/>
        </a:defRPr>
      </a:lvl7pPr>
      <a:lvl8pPr marL="3413831" indent="-227589" algn="l" rtl="0" eaLnBrk="1" fontAlgn="base" hangingPunct="1">
        <a:spcBef>
          <a:spcPct val="20000"/>
        </a:spcBef>
        <a:spcAft>
          <a:spcPct val="0"/>
        </a:spcAft>
        <a:buChar char="»"/>
        <a:defRPr sz="2000">
          <a:solidFill>
            <a:schemeClr val="tx1"/>
          </a:solidFill>
          <a:latin typeface="+mn-lt"/>
          <a:ea typeface="+mn-ea"/>
        </a:defRPr>
      </a:lvl8pPr>
      <a:lvl9pPr marL="3869007" indent="-227589"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0353" rtl="0" eaLnBrk="1" latinLnBrk="0" hangingPunct="1">
        <a:defRPr sz="1800" kern="1200">
          <a:solidFill>
            <a:schemeClr val="tx1"/>
          </a:solidFill>
          <a:latin typeface="+mn-lt"/>
          <a:ea typeface="+mn-ea"/>
          <a:cs typeface="+mn-cs"/>
        </a:defRPr>
      </a:lvl1pPr>
      <a:lvl2pPr marL="455174" algn="l" defTabSz="910353" rtl="0" eaLnBrk="1" latinLnBrk="0" hangingPunct="1">
        <a:defRPr sz="1800" kern="1200">
          <a:solidFill>
            <a:schemeClr val="tx1"/>
          </a:solidFill>
          <a:latin typeface="+mn-lt"/>
          <a:ea typeface="+mn-ea"/>
          <a:cs typeface="+mn-cs"/>
        </a:defRPr>
      </a:lvl2pPr>
      <a:lvl3pPr marL="910353" algn="l" defTabSz="910353" rtl="0" eaLnBrk="1" latinLnBrk="0" hangingPunct="1">
        <a:defRPr sz="1800" kern="1200">
          <a:solidFill>
            <a:schemeClr val="tx1"/>
          </a:solidFill>
          <a:latin typeface="+mn-lt"/>
          <a:ea typeface="+mn-ea"/>
          <a:cs typeface="+mn-cs"/>
        </a:defRPr>
      </a:lvl3pPr>
      <a:lvl4pPr marL="1365529" algn="l" defTabSz="910353" rtl="0" eaLnBrk="1" latinLnBrk="0" hangingPunct="1">
        <a:defRPr sz="1800" kern="1200">
          <a:solidFill>
            <a:schemeClr val="tx1"/>
          </a:solidFill>
          <a:latin typeface="+mn-lt"/>
          <a:ea typeface="+mn-ea"/>
          <a:cs typeface="+mn-cs"/>
        </a:defRPr>
      </a:lvl4pPr>
      <a:lvl5pPr marL="1820706" algn="l" defTabSz="910353" rtl="0" eaLnBrk="1" latinLnBrk="0" hangingPunct="1">
        <a:defRPr sz="1800" kern="1200">
          <a:solidFill>
            <a:schemeClr val="tx1"/>
          </a:solidFill>
          <a:latin typeface="+mn-lt"/>
          <a:ea typeface="+mn-ea"/>
          <a:cs typeface="+mn-cs"/>
        </a:defRPr>
      </a:lvl5pPr>
      <a:lvl6pPr marL="2275886" algn="l" defTabSz="910353" rtl="0" eaLnBrk="1" latinLnBrk="0" hangingPunct="1">
        <a:defRPr sz="1800" kern="1200">
          <a:solidFill>
            <a:schemeClr val="tx1"/>
          </a:solidFill>
          <a:latin typeface="+mn-lt"/>
          <a:ea typeface="+mn-ea"/>
          <a:cs typeface="+mn-cs"/>
        </a:defRPr>
      </a:lvl6pPr>
      <a:lvl7pPr marL="2731062" algn="l" defTabSz="910353" rtl="0" eaLnBrk="1" latinLnBrk="0" hangingPunct="1">
        <a:defRPr sz="1800" kern="1200">
          <a:solidFill>
            <a:schemeClr val="tx1"/>
          </a:solidFill>
          <a:latin typeface="+mn-lt"/>
          <a:ea typeface="+mn-ea"/>
          <a:cs typeface="+mn-cs"/>
        </a:defRPr>
      </a:lvl7pPr>
      <a:lvl8pPr marL="3186237" algn="l" defTabSz="910353" rtl="0" eaLnBrk="1" latinLnBrk="0" hangingPunct="1">
        <a:defRPr sz="1800" kern="1200">
          <a:solidFill>
            <a:schemeClr val="tx1"/>
          </a:solidFill>
          <a:latin typeface="+mn-lt"/>
          <a:ea typeface="+mn-ea"/>
          <a:cs typeface="+mn-cs"/>
        </a:defRPr>
      </a:lvl8pPr>
      <a:lvl9pPr marL="3641416" algn="l" defTabSz="910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www.szse.cn/main/szhk"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899592" y="1124744"/>
            <a:ext cx="7416823" cy="213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034" tIns="45516" rIns="91034" bIns="45516"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base" hangingPunct="1">
              <a:lnSpc>
                <a:spcPts val="4046"/>
              </a:lnSpc>
              <a:spcBef>
                <a:spcPct val="0"/>
              </a:spcBef>
              <a:spcAft>
                <a:spcPct val="0"/>
              </a:spcAft>
            </a:pPr>
            <a:r>
              <a:rPr lang="zh-CN" altLang="en-US" sz="3600" dirty="0" smtClean="0">
                <a:solidFill>
                  <a:srgbClr val="F4EDE7"/>
                </a:solidFill>
                <a:latin typeface="GillSans" pitchFamily="2" charset="0"/>
                <a:ea typeface="微软雅黑"/>
                <a:cs typeface="Gill Sans"/>
              </a:rPr>
              <a:t>深港</a:t>
            </a:r>
            <a:r>
              <a:rPr lang="zh-CN" altLang="en-US" sz="3600" dirty="0">
                <a:solidFill>
                  <a:srgbClr val="F4EDE7"/>
                </a:solidFill>
                <a:latin typeface="GillSans" pitchFamily="2" charset="0"/>
                <a:ea typeface="微软雅黑"/>
                <a:cs typeface="Gill Sans"/>
              </a:rPr>
              <a:t>通</a:t>
            </a:r>
            <a:r>
              <a:rPr lang="zh-CN" altLang="en-US" sz="3600" dirty="0" smtClean="0">
                <a:solidFill>
                  <a:srgbClr val="F4EDE7"/>
                </a:solidFill>
                <a:latin typeface="GillSans" pitchFamily="2" charset="0"/>
                <a:ea typeface="微软雅黑"/>
                <a:cs typeface="Gill Sans"/>
              </a:rPr>
              <a:t>业务及投教工作介绍</a:t>
            </a:r>
            <a:endParaRPr lang="en-US" altLang="zh-CN" sz="3200" b="1" dirty="0">
              <a:solidFill>
                <a:srgbClr val="F4EDE7"/>
              </a:solidFill>
              <a:latin typeface="FZ 中等线简体"/>
              <a:ea typeface="FZ 中等线简体"/>
              <a:cs typeface="FZ 中等线简体"/>
            </a:endParaRPr>
          </a:p>
        </p:txBody>
      </p:sp>
      <p:sp>
        <p:nvSpPr>
          <p:cNvPr id="2" name="TextBox 1"/>
          <p:cNvSpPr txBox="1"/>
          <p:nvPr/>
        </p:nvSpPr>
        <p:spPr>
          <a:xfrm>
            <a:off x="3553747" y="2948947"/>
            <a:ext cx="2081031" cy="1107584"/>
          </a:xfrm>
          <a:prstGeom prst="rect">
            <a:avLst/>
          </a:prstGeom>
          <a:noFill/>
        </p:spPr>
        <p:txBody>
          <a:bodyPr wrap="square" lIns="91042" tIns="45516" rIns="91042" bIns="45516" rtlCol="0">
            <a:spAutoFit/>
          </a:bodyPr>
          <a:lstStyle/>
          <a:p>
            <a:pPr algn="ctr">
              <a:lnSpc>
                <a:spcPct val="150000"/>
              </a:lnSpc>
            </a:pPr>
            <a:r>
              <a:rPr lang="zh-CN" altLang="en-US" sz="1600" dirty="0" smtClean="0">
                <a:solidFill>
                  <a:srgbClr val="F4EDE7"/>
                </a:solidFill>
                <a:latin typeface="微软雅黑" panose="020B0503020204020204" pitchFamily="34" charset="-122"/>
                <a:ea typeface="微软雅黑" panose="020B0503020204020204" pitchFamily="34" charset="-122"/>
                <a:cs typeface="FZ 黑体简体"/>
              </a:rPr>
              <a:t>海通证券</a:t>
            </a:r>
            <a:endParaRPr lang="en-US" altLang="zh-CN" sz="1600" dirty="0" smtClean="0">
              <a:solidFill>
                <a:srgbClr val="F4EDE7"/>
              </a:solidFill>
              <a:latin typeface="微软雅黑" panose="020B0503020204020204" pitchFamily="34" charset="-122"/>
              <a:ea typeface="微软雅黑" panose="020B0503020204020204" pitchFamily="34" charset="-122"/>
              <a:cs typeface="FZ 黑体简体"/>
            </a:endParaRPr>
          </a:p>
          <a:p>
            <a:pPr algn="ctr">
              <a:lnSpc>
                <a:spcPct val="150000"/>
              </a:lnSpc>
            </a:pPr>
            <a:r>
              <a:rPr lang="en-US" altLang="zh-CN" sz="1600" dirty="0" smtClean="0">
                <a:solidFill>
                  <a:srgbClr val="F4EDE7"/>
                </a:solidFill>
                <a:latin typeface="微软雅黑" panose="020B0503020204020204" pitchFamily="34" charset="-122"/>
                <a:ea typeface="微软雅黑" panose="020B0503020204020204" pitchFamily="34" charset="-122"/>
                <a:cs typeface="FZ 黑体简体"/>
              </a:rPr>
              <a:t>2016</a:t>
            </a:r>
            <a:r>
              <a:rPr lang="zh-CN" altLang="en-US" sz="1600" dirty="0">
                <a:solidFill>
                  <a:srgbClr val="F4EDE7"/>
                </a:solidFill>
                <a:latin typeface="微软雅黑" panose="020B0503020204020204" pitchFamily="34" charset="-122"/>
                <a:ea typeface="微软雅黑" panose="020B0503020204020204" pitchFamily="34" charset="-122"/>
                <a:cs typeface="FZ 黑体简体"/>
              </a:rPr>
              <a:t>年</a:t>
            </a:r>
            <a:r>
              <a:rPr lang="en-US" altLang="zh-CN" sz="1600" dirty="0">
                <a:solidFill>
                  <a:srgbClr val="F4EDE7"/>
                </a:solidFill>
                <a:latin typeface="微软雅黑" panose="020B0503020204020204" pitchFamily="34" charset="-122"/>
                <a:ea typeface="微软雅黑" panose="020B0503020204020204" pitchFamily="34" charset="-122"/>
                <a:cs typeface="FZ 黑体简体"/>
              </a:rPr>
              <a:t>10</a:t>
            </a:r>
            <a:r>
              <a:rPr lang="zh-CN" altLang="en-US" sz="1600" dirty="0" smtClean="0">
                <a:solidFill>
                  <a:srgbClr val="F4EDE7"/>
                </a:solidFill>
                <a:latin typeface="微软雅黑" panose="020B0503020204020204" pitchFamily="34" charset="-122"/>
                <a:ea typeface="微软雅黑" panose="020B0503020204020204" pitchFamily="34" charset="-122"/>
                <a:cs typeface="FZ 黑体简体"/>
              </a:rPr>
              <a:t>月</a:t>
            </a:r>
            <a:r>
              <a:rPr lang="en-US" altLang="zh-CN" sz="1600" dirty="0" smtClean="0">
                <a:solidFill>
                  <a:srgbClr val="F4EDE7"/>
                </a:solidFill>
                <a:latin typeface="微软雅黑" panose="020B0503020204020204" pitchFamily="34" charset="-122"/>
                <a:ea typeface="微软雅黑" panose="020B0503020204020204" pitchFamily="34" charset="-122"/>
                <a:cs typeface="FZ 黑体简体"/>
              </a:rPr>
              <a:t>24</a:t>
            </a:r>
            <a:r>
              <a:rPr lang="zh-CN" altLang="en-US" sz="1600" dirty="0" smtClean="0">
                <a:solidFill>
                  <a:srgbClr val="F4EDE7"/>
                </a:solidFill>
                <a:latin typeface="微软雅黑" panose="020B0503020204020204" pitchFamily="34" charset="-122"/>
                <a:ea typeface="微软雅黑" panose="020B0503020204020204" pitchFamily="34" charset="-122"/>
                <a:cs typeface="FZ 黑体简体"/>
              </a:rPr>
              <a:t>日</a:t>
            </a:r>
            <a:endParaRPr lang="en-US" altLang="zh-CN" sz="1600" dirty="0">
              <a:solidFill>
                <a:srgbClr val="F4EDE7"/>
              </a:solidFill>
              <a:latin typeface="微软雅黑" panose="020B0503020204020204" pitchFamily="34" charset="-122"/>
              <a:ea typeface="微软雅黑" panose="020B0503020204020204" pitchFamily="34" charset="-122"/>
              <a:cs typeface="FZ 黑体简体"/>
            </a:endParaRPr>
          </a:p>
          <a:p>
            <a:endParaRPr lang="zh-CN" altLang="en-US" dirty="0"/>
          </a:p>
        </p:txBody>
      </p:sp>
    </p:spTree>
    <p:extLst>
      <p:ext uri="{BB962C8B-B14F-4D97-AF65-F5344CB8AC3E}">
        <p14:creationId xmlns:p14="http://schemas.microsoft.com/office/powerpoint/2010/main" xmlns="" val="125756078"/>
      </p:ext>
    </p:extLst>
  </p:cSld>
  <p:clrMapOvr>
    <a:masterClrMapping/>
  </p:clrMapOvr>
  <mc:AlternateContent xmlns:mc="http://schemas.openxmlformats.org/markup-compatibility/2006">
    <mc:Choice xmlns:p14="http://schemas.microsoft.com/office/powerpoint/2010/main" xmlns="" Requires="p14">
      <p:transition spd="med" p14:dur="700" advTm="951">
        <p:fade/>
      </p:transition>
    </mc:Choice>
    <mc:Fallback>
      <p:transition spd="med" advTm="951">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536" y="289189"/>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二、港股通业务要点</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a:solidFill>
                  <a:srgbClr val="FF6600"/>
                </a:solidFill>
                <a:latin typeface="微软雅黑" panose="020B0503020204020204" pitchFamily="34" charset="-122"/>
                <a:ea typeface="微软雅黑" panose="020B0503020204020204" pitchFamily="34" charset="-122"/>
              </a:rPr>
              <a:t>（一）标的</a:t>
            </a:r>
            <a:r>
              <a:rPr lang="en-US" altLang="zh-CN" sz="2000" dirty="0">
                <a:solidFill>
                  <a:srgbClr val="FF6600"/>
                </a:solidFill>
                <a:latin typeface="微软雅黑" panose="020B0503020204020204" pitchFamily="34" charset="-122"/>
                <a:ea typeface="微软雅黑" panose="020B0503020204020204" pitchFamily="34" charset="-122"/>
              </a:rPr>
              <a:t>——</a:t>
            </a:r>
            <a:r>
              <a:rPr lang="zh-CN" altLang="en-US" sz="2000" dirty="0">
                <a:solidFill>
                  <a:srgbClr val="FF6600"/>
                </a:solidFill>
                <a:latin typeface="微软雅黑" panose="020B0503020204020204" pitchFamily="34" charset="-122"/>
                <a:ea typeface="微软雅黑" panose="020B0503020204020204" pitchFamily="34" charset="-122"/>
              </a:rPr>
              <a:t>标</a:t>
            </a:r>
            <a:r>
              <a:rPr lang="zh-CN" altLang="en-US" sz="2000" dirty="0" smtClean="0">
                <a:solidFill>
                  <a:srgbClr val="FF6600"/>
                </a:solidFill>
                <a:latin typeface="微软雅黑" panose="020B0503020204020204" pitchFamily="34" charset="-122"/>
                <a:ea typeface="微软雅黑" panose="020B0503020204020204" pitchFamily="34" charset="-122"/>
              </a:rPr>
              <a:t>的</a:t>
            </a:r>
            <a:r>
              <a:rPr lang="zh-CN" altLang="en-US" sz="2000" dirty="0">
                <a:solidFill>
                  <a:srgbClr val="FF6600"/>
                </a:solidFill>
                <a:latin typeface="微软雅黑" panose="020B0503020204020204" pitchFamily="34" charset="-122"/>
                <a:ea typeface="微软雅黑" panose="020B0503020204020204" pitchFamily="34" charset="-122"/>
              </a:rPr>
              <a:t>调</a:t>
            </a:r>
            <a:r>
              <a:rPr lang="zh-CN" altLang="en-US" sz="2000" dirty="0" smtClean="0">
                <a:solidFill>
                  <a:srgbClr val="FF6600"/>
                </a:solidFill>
                <a:latin typeface="微软雅黑" panose="020B0503020204020204" pitchFamily="34" charset="-122"/>
                <a:ea typeface="微软雅黑" panose="020B0503020204020204" pitchFamily="34" charset="-122"/>
              </a:rPr>
              <a:t>入调出</a:t>
            </a:r>
            <a:endParaRPr lang="zh-CN" altLang="en-US" sz="2000" dirty="0">
              <a:solidFill>
                <a:srgbClr val="FF6600"/>
              </a:solidFill>
              <a:latin typeface="微软雅黑" panose="020B0503020204020204" pitchFamily="34" charset="-122"/>
              <a:ea typeface="微软雅黑" panose="020B0503020204020204" pitchFamily="34" charset="-122"/>
            </a:endParaRPr>
          </a:p>
        </p:txBody>
      </p:sp>
      <p:sp>
        <p:nvSpPr>
          <p:cNvPr id="10" name="直接连接符 17"/>
          <p:cNvSpPr>
            <a:spLocks noChangeShapeType="1"/>
          </p:cNvSpPr>
          <p:nvPr/>
        </p:nvSpPr>
        <p:spPr bwMode="auto">
          <a:xfrm>
            <a:off x="407903" y="1192311"/>
            <a:ext cx="7953851" cy="0"/>
          </a:xfrm>
          <a:prstGeom prst="line">
            <a:avLst/>
          </a:prstGeom>
          <a:noFill/>
          <a:ln w="25400">
            <a:solidFill>
              <a:srgbClr val="333399"/>
            </a:solidFill>
            <a:round/>
            <a:headEnd/>
            <a:tailEnd/>
          </a:ln>
          <a:extLst>
            <a:ext uri="{909E8E84-426E-40DD-AFC4-6F175D3DCCD1}">
              <a14:hiddenFill xmlns:a14="http://schemas.microsoft.com/office/drawing/2010/main" xmlns="">
                <a:noFill/>
              </a14:hiddenFill>
            </a:ext>
          </a:extLst>
        </p:spPr>
        <p:txBody>
          <a:bodyPr lIns="76410" tIns="38205" rIns="76410" bIns="38205"/>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3" name="矩形 2"/>
          <p:cNvSpPr/>
          <p:nvPr/>
        </p:nvSpPr>
        <p:spPr>
          <a:xfrm>
            <a:off x="673371" y="1604798"/>
            <a:ext cx="7704856" cy="2308324"/>
          </a:xfrm>
          <a:prstGeom prst="rect">
            <a:avLst/>
          </a:prstGeom>
        </p:spPr>
        <p:txBody>
          <a:bodyPr wrap="square">
            <a:spAutoFit/>
          </a:bodyPr>
          <a:lstStyle/>
          <a:p>
            <a:pPr marL="285750" indent="-285750" algn="just">
              <a:lnSpc>
                <a:spcPct val="150000"/>
              </a:lnSpc>
              <a:spcAft>
                <a:spcPts val="0"/>
              </a:spcAft>
              <a:buClr>
                <a:schemeClr val="accent6"/>
              </a:buClr>
              <a:buFont typeface="Wingdings" panose="05000000000000000000" pitchFamily="2" charset="2"/>
              <a:buChar char="u"/>
            </a:pPr>
            <a:r>
              <a:rPr lang="zh-CN" altLang="zh-CN" sz="1600" kern="100" dirty="0" smtClean="0">
                <a:latin typeface="华文中宋" panose="02010600040101010101" pitchFamily="2" charset="-122"/>
                <a:ea typeface="华文中宋" panose="02010600040101010101" pitchFamily="2" charset="-122"/>
                <a:cs typeface="Times New Roman"/>
              </a:rPr>
              <a:t>因</a:t>
            </a:r>
            <a:r>
              <a:rPr lang="zh-CN" altLang="zh-CN" sz="1600" kern="100" dirty="0">
                <a:latin typeface="华文中宋" panose="02010600040101010101" pitchFamily="2" charset="-122"/>
                <a:ea typeface="华文中宋" panose="02010600040101010101" pitchFamily="2" charset="-122"/>
                <a:cs typeface="Times New Roman"/>
              </a:rPr>
              <a:t>相关指数实施</a:t>
            </a:r>
            <a:r>
              <a:rPr lang="zh-CN" altLang="zh-CN" sz="1600" kern="100" dirty="0">
                <a:solidFill>
                  <a:srgbClr val="FF0000"/>
                </a:solidFill>
                <a:latin typeface="华文中宋" panose="02010600040101010101" pitchFamily="2" charset="-122"/>
                <a:ea typeface="华文中宋" panose="02010600040101010101" pitchFamily="2" charset="-122"/>
                <a:cs typeface="Times New Roman"/>
              </a:rPr>
              <a:t>成份股调整等</a:t>
            </a:r>
            <a:r>
              <a:rPr lang="zh-CN" altLang="zh-CN" sz="1600" kern="100" dirty="0">
                <a:latin typeface="华文中宋" panose="02010600040101010101" pitchFamily="2" charset="-122"/>
                <a:ea typeface="华文中宋" panose="02010600040101010101" pitchFamily="2" charset="-122"/>
                <a:cs typeface="Times New Roman"/>
              </a:rPr>
              <a:t>原因，导致部分股票符合纳</a:t>
            </a:r>
            <a:r>
              <a:rPr lang="zh-CN" altLang="zh-CN" sz="1600" kern="100" dirty="0" smtClean="0">
                <a:latin typeface="华文中宋" panose="02010600040101010101" pitchFamily="2" charset="-122"/>
                <a:ea typeface="华文中宋" panose="02010600040101010101" pitchFamily="2" charset="-122"/>
                <a:cs typeface="Times New Roman"/>
              </a:rPr>
              <a:t>入港</a:t>
            </a:r>
            <a:r>
              <a:rPr lang="zh-CN" altLang="zh-CN" sz="1600" kern="100" dirty="0">
                <a:latin typeface="华文中宋" panose="02010600040101010101" pitchFamily="2" charset="-122"/>
                <a:ea typeface="华文中宋" panose="02010600040101010101" pitchFamily="2" charset="-122"/>
                <a:cs typeface="Times New Roman"/>
              </a:rPr>
              <a:t>股</a:t>
            </a:r>
            <a:r>
              <a:rPr lang="zh-CN" altLang="zh-CN" sz="1600" kern="100" dirty="0" smtClean="0">
                <a:latin typeface="华文中宋" panose="02010600040101010101" pitchFamily="2" charset="-122"/>
                <a:ea typeface="华文中宋" panose="02010600040101010101" pitchFamily="2" charset="-122"/>
                <a:cs typeface="Times New Roman"/>
              </a:rPr>
              <a:t>通股票</a:t>
            </a:r>
            <a:r>
              <a:rPr lang="zh-CN" altLang="zh-CN" sz="1600" kern="100" dirty="0">
                <a:latin typeface="华文中宋" panose="02010600040101010101" pitchFamily="2" charset="-122"/>
                <a:ea typeface="华文中宋" panose="02010600040101010101" pitchFamily="2" charset="-122"/>
                <a:cs typeface="Times New Roman"/>
              </a:rPr>
              <a:t>范围的，则调</a:t>
            </a:r>
            <a:r>
              <a:rPr lang="zh-CN" altLang="zh-CN" sz="1600" kern="100" dirty="0" smtClean="0">
                <a:latin typeface="华文中宋" panose="02010600040101010101" pitchFamily="2" charset="-122"/>
                <a:ea typeface="华文中宋" panose="02010600040101010101" pitchFamily="2" charset="-122"/>
                <a:cs typeface="Times New Roman"/>
              </a:rPr>
              <a:t>入港</a:t>
            </a:r>
            <a:r>
              <a:rPr lang="zh-CN" altLang="zh-CN" sz="1600" kern="100" dirty="0">
                <a:latin typeface="华文中宋" panose="02010600040101010101" pitchFamily="2" charset="-122"/>
                <a:ea typeface="华文中宋" panose="02010600040101010101" pitchFamily="2" charset="-122"/>
                <a:cs typeface="Times New Roman"/>
              </a:rPr>
              <a:t>股</a:t>
            </a:r>
            <a:r>
              <a:rPr lang="zh-CN" altLang="zh-CN" sz="1600" kern="100" dirty="0" smtClean="0">
                <a:latin typeface="华文中宋" panose="02010600040101010101" pitchFamily="2" charset="-122"/>
                <a:ea typeface="华文中宋" panose="02010600040101010101" pitchFamily="2" charset="-122"/>
                <a:cs typeface="Times New Roman"/>
              </a:rPr>
              <a:t>通股票。港</a:t>
            </a:r>
            <a:r>
              <a:rPr lang="zh-CN" altLang="zh-CN" sz="1600" kern="100" dirty="0">
                <a:latin typeface="华文中宋" panose="02010600040101010101" pitchFamily="2" charset="-122"/>
                <a:ea typeface="华文中宋" panose="02010600040101010101" pitchFamily="2" charset="-122"/>
                <a:cs typeface="Times New Roman"/>
              </a:rPr>
              <a:t>股</a:t>
            </a:r>
            <a:r>
              <a:rPr lang="zh-CN" altLang="zh-CN" sz="1600" kern="100" dirty="0" smtClean="0">
                <a:latin typeface="华文中宋" panose="02010600040101010101" pitchFamily="2" charset="-122"/>
                <a:ea typeface="华文中宋" panose="02010600040101010101" pitchFamily="2" charset="-122"/>
                <a:cs typeface="Times New Roman"/>
              </a:rPr>
              <a:t>通股票</a:t>
            </a:r>
            <a:r>
              <a:rPr lang="zh-CN" altLang="zh-CN" sz="1600" kern="100" dirty="0">
                <a:latin typeface="华文中宋" panose="02010600040101010101" pitchFamily="2" charset="-122"/>
                <a:ea typeface="华文中宋" panose="02010600040101010101" pitchFamily="2" charset="-122"/>
                <a:cs typeface="Times New Roman"/>
              </a:rPr>
              <a:t>因实施指数成份股调整等原因，导致不再符合标的股票范围的，则调出</a:t>
            </a:r>
            <a:r>
              <a:rPr lang="zh-CN" altLang="zh-CN" sz="1600" kern="100" dirty="0" smtClean="0">
                <a:latin typeface="华文中宋" panose="02010600040101010101" pitchFamily="2" charset="-122"/>
                <a:ea typeface="华文中宋" panose="02010600040101010101" pitchFamily="2" charset="-122"/>
                <a:cs typeface="Times New Roman"/>
              </a:rPr>
              <a:t>。</a:t>
            </a:r>
            <a:endParaRPr lang="zh-CN" altLang="zh-CN" sz="1200" kern="100" dirty="0">
              <a:latin typeface="华文中宋" panose="02010600040101010101" pitchFamily="2" charset="-122"/>
              <a:ea typeface="华文中宋" panose="02010600040101010101" pitchFamily="2" charset="-122"/>
              <a:cs typeface="Times New Roman"/>
            </a:endParaRPr>
          </a:p>
          <a:p>
            <a:pPr marL="285750" indent="-285750" algn="just">
              <a:lnSpc>
                <a:spcPct val="150000"/>
              </a:lnSpc>
              <a:spcAft>
                <a:spcPts val="0"/>
              </a:spcAft>
              <a:buClr>
                <a:schemeClr val="accent6"/>
              </a:buClr>
              <a:buFont typeface="Wingdings" panose="05000000000000000000" pitchFamily="2" charset="2"/>
              <a:buChar char="u"/>
            </a:pPr>
            <a:r>
              <a:rPr lang="en-US" altLang="zh-CN" sz="1600" kern="100" dirty="0" smtClean="0">
                <a:latin typeface="华文中宋" panose="02010600040101010101" pitchFamily="2" charset="-122"/>
                <a:ea typeface="华文中宋" panose="02010600040101010101" pitchFamily="2" charset="-122"/>
                <a:cs typeface="Times New Roman"/>
              </a:rPr>
              <a:t>A</a:t>
            </a:r>
            <a:r>
              <a:rPr lang="zh-CN" altLang="zh-CN" sz="1600" kern="100" dirty="0">
                <a:latin typeface="华文中宋" panose="02010600040101010101" pitchFamily="2" charset="-122"/>
                <a:ea typeface="华文中宋" panose="02010600040101010101" pitchFamily="2" charset="-122"/>
                <a:cs typeface="Times New Roman"/>
              </a:rPr>
              <a:t>股上市公司在联交所主板上市</a:t>
            </a:r>
            <a:r>
              <a:rPr lang="en-US" altLang="zh-CN" sz="1600" kern="100" dirty="0">
                <a:latin typeface="华文中宋" panose="02010600040101010101" pitchFamily="2" charset="-122"/>
                <a:ea typeface="华文中宋" panose="02010600040101010101" pitchFamily="2" charset="-122"/>
                <a:cs typeface="Times New Roman"/>
              </a:rPr>
              <a:t>H</a:t>
            </a:r>
            <a:r>
              <a:rPr lang="zh-CN" altLang="zh-CN" sz="1600" kern="100" dirty="0">
                <a:latin typeface="华文中宋" panose="02010600040101010101" pitchFamily="2" charset="-122"/>
                <a:ea typeface="华文中宋" panose="02010600040101010101" pitchFamily="2" charset="-122"/>
                <a:cs typeface="Times New Roman"/>
              </a:rPr>
              <a:t>股，或者联交所主板</a:t>
            </a:r>
            <a:r>
              <a:rPr lang="en-US" altLang="zh-CN" sz="1600" kern="100" dirty="0">
                <a:latin typeface="华文中宋" panose="02010600040101010101" pitchFamily="2" charset="-122"/>
                <a:ea typeface="华文中宋" panose="02010600040101010101" pitchFamily="2" charset="-122"/>
                <a:cs typeface="Times New Roman"/>
              </a:rPr>
              <a:t>H</a:t>
            </a:r>
            <a:r>
              <a:rPr lang="zh-CN" altLang="zh-CN" sz="1600" kern="100" dirty="0">
                <a:latin typeface="华文中宋" panose="02010600040101010101" pitchFamily="2" charset="-122"/>
                <a:ea typeface="华文中宋" panose="02010600040101010101" pitchFamily="2" charset="-122"/>
                <a:cs typeface="Times New Roman"/>
              </a:rPr>
              <a:t>股上市公司在境内上市</a:t>
            </a:r>
            <a:r>
              <a:rPr lang="en-US" altLang="zh-CN" sz="1600" kern="100" dirty="0">
                <a:latin typeface="华文中宋" panose="02010600040101010101" pitchFamily="2" charset="-122"/>
                <a:ea typeface="华文中宋" panose="02010600040101010101" pitchFamily="2" charset="-122"/>
                <a:cs typeface="Times New Roman"/>
              </a:rPr>
              <a:t>A</a:t>
            </a:r>
            <a:r>
              <a:rPr lang="zh-CN" altLang="zh-CN" sz="1600" kern="100" dirty="0">
                <a:latin typeface="华文中宋" panose="02010600040101010101" pitchFamily="2" charset="-122"/>
                <a:ea typeface="华文中宋" panose="02010600040101010101" pitchFamily="2" charset="-122"/>
                <a:cs typeface="Times New Roman"/>
              </a:rPr>
              <a:t>股，或者公司同日上市</a:t>
            </a:r>
            <a:r>
              <a:rPr lang="en-US" altLang="zh-CN" sz="1600" kern="100" dirty="0">
                <a:latin typeface="华文中宋" panose="02010600040101010101" pitchFamily="2" charset="-122"/>
                <a:ea typeface="华文中宋" panose="02010600040101010101" pitchFamily="2" charset="-122"/>
                <a:cs typeface="Times New Roman"/>
              </a:rPr>
              <a:t>A</a:t>
            </a:r>
            <a:r>
              <a:rPr lang="zh-CN" altLang="zh-CN" sz="1600" kern="100" dirty="0">
                <a:latin typeface="华文中宋" panose="02010600040101010101" pitchFamily="2" charset="-122"/>
                <a:ea typeface="华文中宋" panose="02010600040101010101" pitchFamily="2" charset="-122"/>
                <a:cs typeface="Times New Roman"/>
              </a:rPr>
              <a:t>股和联交所主板</a:t>
            </a:r>
            <a:r>
              <a:rPr lang="en-US" altLang="zh-CN" sz="1600" kern="100" dirty="0">
                <a:latin typeface="华文中宋" panose="02010600040101010101" pitchFamily="2" charset="-122"/>
                <a:ea typeface="华文中宋" panose="02010600040101010101" pitchFamily="2" charset="-122"/>
                <a:cs typeface="Times New Roman"/>
              </a:rPr>
              <a:t>H</a:t>
            </a:r>
            <a:r>
              <a:rPr lang="zh-CN" altLang="zh-CN" sz="1600" kern="100" dirty="0">
                <a:latin typeface="华文中宋" panose="02010600040101010101" pitchFamily="2" charset="-122"/>
                <a:ea typeface="华文中宋" panose="02010600040101010101" pitchFamily="2" charset="-122"/>
                <a:cs typeface="Times New Roman"/>
              </a:rPr>
              <a:t>股的</a:t>
            </a:r>
            <a:r>
              <a:rPr lang="zh-CN" altLang="zh-CN" sz="1600" kern="100" dirty="0" smtClean="0">
                <a:latin typeface="华文中宋" panose="02010600040101010101" pitchFamily="2" charset="-122"/>
                <a:ea typeface="华文中宋" panose="02010600040101010101" pitchFamily="2" charset="-122"/>
                <a:cs typeface="Times New Roman"/>
              </a:rPr>
              <a:t>：其</a:t>
            </a:r>
            <a:r>
              <a:rPr lang="en-US" altLang="zh-CN" sz="1600" kern="100" dirty="0">
                <a:solidFill>
                  <a:srgbClr val="FF0000"/>
                </a:solidFill>
                <a:latin typeface="华文中宋" panose="02010600040101010101" pitchFamily="2" charset="-122"/>
                <a:ea typeface="华文中宋" panose="02010600040101010101" pitchFamily="2" charset="-122"/>
                <a:cs typeface="Times New Roman"/>
              </a:rPr>
              <a:t>H</a:t>
            </a:r>
            <a:r>
              <a:rPr lang="zh-CN" altLang="zh-CN" sz="1600" kern="100" dirty="0">
                <a:solidFill>
                  <a:srgbClr val="FF0000"/>
                </a:solidFill>
                <a:latin typeface="华文中宋" panose="02010600040101010101" pitchFamily="2" charset="-122"/>
                <a:ea typeface="华文中宋" panose="02010600040101010101" pitchFamily="2" charset="-122"/>
                <a:cs typeface="Times New Roman"/>
              </a:rPr>
              <a:t>股在价格稳定期结束且相应</a:t>
            </a:r>
            <a:r>
              <a:rPr lang="en-US" altLang="zh-CN" sz="1600" kern="100" dirty="0">
                <a:solidFill>
                  <a:srgbClr val="FF0000"/>
                </a:solidFill>
                <a:latin typeface="华文中宋" panose="02010600040101010101" pitchFamily="2" charset="-122"/>
                <a:ea typeface="华文中宋" panose="02010600040101010101" pitchFamily="2" charset="-122"/>
                <a:cs typeface="Times New Roman"/>
              </a:rPr>
              <a:t>A</a:t>
            </a:r>
            <a:r>
              <a:rPr lang="zh-CN" altLang="zh-CN" sz="1600" kern="100" dirty="0">
                <a:solidFill>
                  <a:srgbClr val="FF0000"/>
                </a:solidFill>
                <a:latin typeface="华文中宋" panose="02010600040101010101" pitchFamily="2" charset="-122"/>
                <a:ea typeface="华文中宋" panose="02010600040101010101" pitchFamily="2" charset="-122"/>
                <a:cs typeface="Times New Roman"/>
              </a:rPr>
              <a:t>股上市满</a:t>
            </a:r>
            <a:r>
              <a:rPr lang="en-US" altLang="zh-CN" sz="1600" kern="100" dirty="0">
                <a:solidFill>
                  <a:srgbClr val="FF0000"/>
                </a:solidFill>
                <a:latin typeface="华文中宋" panose="02010600040101010101" pitchFamily="2" charset="-122"/>
                <a:ea typeface="华文中宋" panose="02010600040101010101" pitchFamily="2" charset="-122"/>
                <a:cs typeface="Times New Roman"/>
              </a:rPr>
              <a:t>10</a:t>
            </a:r>
            <a:r>
              <a:rPr lang="zh-CN" altLang="zh-CN" sz="1600" kern="100" dirty="0">
                <a:solidFill>
                  <a:srgbClr val="FF0000"/>
                </a:solidFill>
                <a:latin typeface="华文中宋" panose="02010600040101010101" pitchFamily="2" charset="-122"/>
                <a:ea typeface="华文中宋" panose="02010600040101010101" pitchFamily="2" charset="-122"/>
                <a:cs typeface="Times New Roman"/>
              </a:rPr>
              <a:t>个交易日后</a:t>
            </a:r>
            <a:r>
              <a:rPr lang="zh-CN" altLang="zh-CN" sz="1600" kern="100" dirty="0">
                <a:latin typeface="华文中宋" panose="02010600040101010101" pitchFamily="2" charset="-122"/>
                <a:ea typeface="华文中宋" panose="02010600040101010101" pitchFamily="2" charset="-122"/>
                <a:cs typeface="Times New Roman"/>
              </a:rPr>
              <a:t>调入港股通股票。</a:t>
            </a:r>
            <a:endParaRPr lang="zh-CN" altLang="zh-CN" sz="1200" kern="100" dirty="0">
              <a:latin typeface="华文中宋" panose="02010600040101010101" pitchFamily="2" charset="-122"/>
              <a:ea typeface="华文中宋" panose="02010600040101010101" pitchFamily="2" charset="-122"/>
              <a:cs typeface="Times New Roman"/>
            </a:endParaRPr>
          </a:p>
        </p:txBody>
      </p:sp>
      <p:sp>
        <p:nvSpPr>
          <p:cNvPr id="5" name="矩形 4"/>
          <p:cNvSpPr/>
          <p:nvPr/>
        </p:nvSpPr>
        <p:spPr>
          <a:xfrm>
            <a:off x="673371" y="4365104"/>
            <a:ext cx="7859069" cy="1061454"/>
          </a:xfrm>
          <a:prstGeom prst="rect">
            <a:avLst/>
          </a:prstGeom>
          <a:ln>
            <a:solidFill>
              <a:schemeClr val="tx1"/>
            </a:solidFill>
            <a:prstDash val="dash"/>
          </a:ln>
        </p:spPr>
        <p:txBody>
          <a:bodyPr wrap="square" lIns="91076" tIns="45534" rIns="91076" bIns="45534">
            <a:spAutoFit/>
          </a:bodyPr>
          <a:lstStyle/>
          <a:p>
            <a:pPr>
              <a:lnSpc>
                <a:spcPct val="150000"/>
              </a:lnSpc>
            </a:pPr>
            <a:r>
              <a:rPr lang="zh-CN" altLang="en-US" sz="1400" b="1" dirty="0">
                <a:solidFill>
                  <a:srgbClr val="FF0000"/>
                </a:solidFill>
                <a:latin typeface="华文中宋" panose="02010600040101010101" pitchFamily="2" charset="-122"/>
                <a:ea typeface="华文中宋" panose="02010600040101010101" pitchFamily="2" charset="-122"/>
              </a:rPr>
              <a:t>标的调整后的交易：</a:t>
            </a:r>
            <a:endParaRPr lang="en-US" altLang="zh-CN" sz="1400" b="1" dirty="0">
              <a:solidFill>
                <a:srgbClr val="FF0000"/>
              </a:solidFill>
              <a:latin typeface="华文中宋" panose="02010600040101010101" pitchFamily="2" charset="-122"/>
              <a:ea typeface="华文中宋" panose="02010600040101010101" pitchFamily="2" charset="-122"/>
            </a:endParaRPr>
          </a:p>
          <a:p>
            <a:pPr>
              <a:lnSpc>
                <a:spcPct val="150000"/>
              </a:lnSpc>
            </a:pPr>
            <a:r>
              <a:rPr lang="zh-CN" altLang="en-US" sz="1400" dirty="0">
                <a:solidFill>
                  <a:srgbClr val="000000"/>
                </a:solidFill>
                <a:latin typeface="华文中宋" panose="02010600040101010101" pitchFamily="2" charset="-122"/>
                <a:ea typeface="华文中宋" panose="02010600040101010101" pitchFamily="2" charset="-122"/>
              </a:rPr>
              <a:t>港股通标的股票调整后，</a:t>
            </a:r>
            <a:r>
              <a:rPr lang="zh-CN" altLang="en-US" sz="1400" dirty="0">
                <a:solidFill>
                  <a:srgbClr val="FF0000"/>
                </a:solidFill>
                <a:latin typeface="华文中宋" panose="02010600040101010101" pitchFamily="2" charset="-122"/>
                <a:ea typeface="华文中宋" panose="02010600040101010101" pitchFamily="2" charset="-122"/>
              </a:rPr>
              <a:t>被调入</a:t>
            </a:r>
            <a:r>
              <a:rPr lang="zh-CN" altLang="en-US" sz="1400" dirty="0">
                <a:solidFill>
                  <a:srgbClr val="000000"/>
                </a:solidFill>
                <a:latin typeface="华文中宋" panose="02010600040101010101" pitchFamily="2" charset="-122"/>
                <a:ea typeface="华文中宋" panose="02010600040101010101" pitchFamily="2" charset="-122"/>
              </a:rPr>
              <a:t>的既可以买入也可以卖出，</a:t>
            </a:r>
            <a:r>
              <a:rPr lang="zh-CN" altLang="en-US" sz="1400" dirty="0">
                <a:solidFill>
                  <a:srgbClr val="FF0000"/>
                </a:solidFill>
                <a:latin typeface="华文中宋" panose="02010600040101010101" pitchFamily="2" charset="-122"/>
                <a:ea typeface="华文中宋" panose="02010600040101010101" pitchFamily="2" charset="-122"/>
              </a:rPr>
              <a:t>被调出</a:t>
            </a:r>
            <a:r>
              <a:rPr lang="zh-CN" altLang="en-US" sz="1400" dirty="0">
                <a:solidFill>
                  <a:srgbClr val="000000"/>
                </a:solidFill>
                <a:latin typeface="华文中宋" panose="02010600040101010101" pitchFamily="2" charset="-122"/>
                <a:ea typeface="华文中宋" panose="02010600040101010101" pitchFamily="2" charset="-122"/>
              </a:rPr>
              <a:t>港股通股票且仍属于联交所上市股票的，不得通过港股通买入，但可以卖出。</a:t>
            </a:r>
          </a:p>
        </p:txBody>
      </p:sp>
    </p:spTree>
    <p:extLst>
      <p:ext uri="{BB962C8B-B14F-4D97-AF65-F5344CB8AC3E}">
        <p14:creationId xmlns:p14="http://schemas.microsoft.com/office/powerpoint/2010/main" xmlns="" val="2408403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553625" y="1226024"/>
            <a:ext cx="7879581" cy="4013598"/>
          </a:xfrm>
          <a:prstGeom prst="rect">
            <a:avLst/>
          </a:prstGeom>
        </p:spPr>
        <p:txBody>
          <a:bodyPr wrap="square" lIns="68259" tIns="34131" rIns="68259" bIns="34131">
            <a:spAutoFit/>
          </a:bodyPr>
          <a:lstStyle/>
          <a:p>
            <a:pPr marL="285487" indent="-285487" defTabSz="682730" eaLnBrk="0" fontAlgn="base" hangingPunct="0">
              <a:lnSpc>
                <a:spcPct val="150000"/>
              </a:lnSpc>
              <a:spcBef>
                <a:spcPct val="0"/>
              </a:spcBef>
              <a:spcAft>
                <a:spcPct val="0"/>
              </a:spcAft>
              <a:buClr>
                <a:schemeClr val="accent6"/>
              </a:buClr>
              <a:buFont typeface="Wingdings" panose="05000000000000000000" pitchFamily="2" charset="2"/>
              <a:buChar char="u"/>
            </a:pPr>
            <a:r>
              <a:rPr lang="zh-CN" altLang="en-US" sz="1600" b="1" dirty="0">
                <a:solidFill>
                  <a:srgbClr val="000000"/>
                </a:solidFill>
                <a:latin typeface="微软雅黑" panose="020B0503020204020204" pitchFamily="34" charset="-122"/>
                <a:ea typeface="微软雅黑" panose="020B0503020204020204" pitchFamily="34" charset="-122"/>
              </a:rPr>
              <a:t>总额度</a:t>
            </a:r>
            <a:r>
              <a:rPr lang="zh-CN" altLang="en-US" sz="1400" b="1"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不设总额度</a:t>
            </a:r>
            <a:r>
              <a:rPr lang="zh-CN" altLang="en-US" sz="1600" dirty="0" smtClean="0">
                <a:solidFill>
                  <a:srgbClr val="000000"/>
                </a:solidFill>
                <a:latin typeface="微软雅黑" panose="020B0503020204020204" pitchFamily="34" charset="-122"/>
                <a:ea typeface="微软雅黑" panose="020B0503020204020204" pitchFamily="34" charset="-122"/>
              </a:rPr>
              <a:t>控制</a:t>
            </a:r>
            <a:endParaRPr lang="en-US" altLang="zh-CN" sz="1600" b="1" dirty="0">
              <a:solidFill>
                <a:srgbClr val="000000"/>
              </a:solidFill>
              <a:latin typeface="微软雅黑" panose="020B0503020204020204" pitchFamily="34" charset="-122"/>
              <a:ea typeface="微软雅黑" panose="020B0503020204020204" pitchFamily="34" charset="-122"/>
            </a:endParaRPr>
          </a:p>
          <a:p>
            <a:pPr marL="285487" indent="-285487" defTabSz="682730" eaLnBrk="0" fontAlgn="base" hangingPunct="0">
              <a:lnSpc>
                <a:spcPct val="150000"/>
              </a:lnSpc>
              <a:spcBef>
                <a:spcPct val="0"/>
              </a:spcBef>
              <a:spcAft>
                <a:spcPct val="0"/>
              </a:spcAft>
              <a:buClr>
                <a:schemeClr val="accent6"/>
              </a:buClr>
              <a:buFont typeface="Wingdings" panose="05000000000000000000" pitchFamily="2" charset="2"/>
              <a:buChar char="u"/>
            </a:pPr>
            <a:r>
              <a:rPr lang="zh-CN" altLang="en-US" sz="1600" b="1" dirty="0">
                <a:solidFill>
                  <a:srgbClr val="000000"/>
                </a:solidFill>
                <a:latin typeface="微软雅黑" panose="020B0503020204020204" pitchFamily="34" charset="-122"/>
                <a:ea typeface="微软雅黑" panose="020B0503020204020204" pitchFamily="34" charset="-122"/>
              </a:rPr>
              <a:t>每日额度</a:t>
            </a:r>
            <a:r>
              <a:rPr lang="zh-CN" altLang="en-US" sz="1400" b="1" dirty="0">
                <a:solidFill>
                  <a:srgbClr val="000000"/>
                </a:solidFill>
                <a:latin typeface="微软雅黑" panose="020B0503020204020204" pitchFamily="34" charset="-122"/>
                <a:ea typeface="微软雅黑" panose="020B0503020204020204" pitchFamily="34" charset="-122"/>
              </a:rPr>
              <a:t>：</a:t>
            </a:r>
            <a:endParaRPr lang="en-US" altLang="zh-CN" sz="1400" dirty="0">
              <a:solidFill>
                <a:srgbClr val="000000"/>
              </a:solidFill>
              <a:latin typeface="微软雅黑" panose="020B0503020204020204" pitchFamily="34" charset="-122"/>
              <a:ea typeface="微软雅黑" panose="020B0503020204020204" pitchFamily="34" charset="-122"/>
            </a:endParaRPr>
          </a:p>
          <a:p>
            <a:pPr marL="285487" indent="-285487" defTabSz="682730" eaLnBrk="0" fontAlgn="base" hangingPunct="0">
              <a:lnSpc>
                <a:spcPts val="2500"/>
              </a:lnSpc>
              <a:spcBef>
                <a:spcPct val="0"/>
              </a:spcBef>
              <a:spcAft>
                <a:spcPct val="0"/>
              </a:spcAft>
              <a:buClr>
                <a:srgbClr val="00B0F0"/>
              </a:buClr>
              <a:buFont typeface="Wingdings" panose="05000000000000000000" pitchFamily="2" charset="2"/>
              <a:buChar char="p"/>
            </a:pPr>
            <a:r>
              <a:rPr lang="zh-CN" altLang="en-US" sz="1400" dirty="0">
                <a:solidFill>
                  <a:srgbClr val="000000"/>
                </a:solidFill>
                <a:latin typeface="微软雅黑" panose="020B0503020204020204" pitchFamily="34" charset="-122"/>
                <a:ea typeface="微软雅黑" panose="020B0503020204020204" pitchFamily="34" charset="-122"/>
              </a:rPr>
              <a:t>额度规模</a:t>
            </a:r>
            <a:r>
              <a:rPr lang="zh-CN" altLang="en-US" sz="1400" dirty="0" smtClean="0">
                <a:solidFill>
                  <a:srgbClr val="000000"/>
                </a:solidFill>
                <a:latin typeface="微软雅黑" panose="020B0503020204020204" pitchFamily="34" charset="-122"/>
                <a:ea typeface="微软雅黑" panose="020B0503020204020204" pitchFamily="34" charset="-122"/>
              </a:rPr>
              <a:t>：</a:t>
            </a:r>
            <a:r>
              <a:rPr lang="zh-CN" altLang="en-US" sz="1400" dirty="0" smtClean="0">
                <a:solidFill>
                  <a:srgbClr val="FF0000"/>
                </a:solidFill>
                <a:latin typeface="华文中宋" panose="02010600040101010101" pitchFamily="2" charset="-122"/>
                <a:ea typeface="华文中宋" panose="02010600040101010101" pitchFamily="2" charset="-122"/>
              </a:rPr>
              <a:t>北上</a:t>
            </a:r>
            <a:r>
              <a:rPr lang="en-US" altLang="zh-CN" sz="1400" dirty="0" smtClean="0">
                <a:solidFill>
                  <a:srgbClr val="FF0000"/>
                </a:solidFill>
                <a:latin typeface="华文中宋" panose="02010600040101010101" pitchFamily="2" charset="-122"/>
                <a:ea typeface="华文中宋" panose="02010600040101010101" pitchFamily="2" charset="-122"/>
              </a:rPr>
              <a:t>130</a:t>
            </a:r>
            <a:r>
              <a:rPr lang="zh-CN" altLang="en-US" sz="1400" dirty="0">
                <a:solidFill>
                  <a:srgbClr val="FF0000"/>
                </a:solidFill>
                <a:latin typeface="华文中宋" panose="02010600040101010101" pitchFamily="2" charset="-122"/>
                <a:ea typeface="华文中宋" panose="02010600040101010101" pitchFamily="2" charset="-122"/>
              </a:rPr>
              <a:t>亿</a:t>
            </a:r>
            <a:r>
              <a:rPr lang="zh-CN" altLang="en-US" sz="1400" dirty="0" smtClean="0">
                <a:solidFill>
                  <a:srgbClr val="FF0000"/>
                </a:solidFill>
                <a:latin typeface="华文中宋" panose="02010600040101010101" pitchFamily="2" charset="-122"/>
                <a:ea typeface="华文中宋" panose="02010600040101010101" pitchFamily="2" charset="-122"/>
              </a:rPr>
              <a:t>元人民币</a:t>
            </a:r>
            <a:r>
              <a:rPr lang="zh-CN" altLang="en-US" sz="1400" dirty="0" smtClean="0">
                <a:solidFill>
                  <a:srgbClr val="000000"/>
                </a:solidFill>
                <a:latin typeface="华文中宋" panose="02010600040101010101" pitchFamily="2" charset="-122"/>
                <a:ea typeface="华文中宋" panose="02010600040101010101" pitchFamily="2" charset="-122"/>
              </a:rPr>
              <a:t>；</a:t>
            </a:r>
            <a:r>
              <a:rPr lang="zh-CN" altLang="en-US" sz="1400" dirty="0" smtClean="0">
                <a:solidFill>
                  <a:srgbClr val="FF0000"/>
                </a:solidFill>
                <a:latin typeface="华文中宋" panose="02010600040101010101" pitchFamily="2" charset="-122"/>
                <a:ea typeface="华文中宋" panose="02010600040101010101" pitchFamily="2" charset="-122"/>
              </a:rPr>
              <a:t>南下</a:t>
            </a:r>
            <a:r>
              <a:rPr lang="en-US" altLang="zh-CN" sz="1400" dirty="0" smtClean="0">
                <a:solidFill>
                  <a:srgbClr val="FF0000"/>
                </a:solidFill>
                <a:latin typeface="华文中宋" panose="02010600040101010101" pitchFamily="2" charset="-122"/>
                <a:ea typeface="华文中宋" panose="02010600040101010101" pitchFamily="2" charset="-122"/>
              </a:rPr>
              <a:t>105</a:t>
            </a:r>
            <a:r>
              <a:rPr lang="zh-CN" altLang="en-US" sz="1400" dirty="0">
                <a:solidFill>
                  <a:srgbClr val="FF0000"/>
                </a:solidFill>
                <a:latin typeface="华文中宋" panose="02010600040101010101" pitchFamily="2" charset="-122"/>
                <a:ea typeface="华文中宋" panose="02010600040101010101" pitchFamily="2" charset="-122"/>
              </a:rPr>
              <a:t>亿</a:t>
            </a:r>
            <a:r>
              <a:rPr lang="zh-CN" altLang="en-US" sz="1400" dirty="0" smtClean="0">
                <a:solidFill>
                  <a:srgbClr val="FF0000"/>
                </a:solidFill>
                <a:latin typeface="华文中宋" panose="02010600040101010101" pitchFamily="2" charset="-122"/>
                <a:ea typeface="华文中宋" panose="02010600040101010101" pitchFamily="2" charset="-122"/>
              </a:rPr>
              <a:t>元人民币</a:t>
            </a:r>
            <a:endParaRPr lang="en-US" altLang="zh-CN" sz="1400" dirty="0">
              <a:solidFill>
                <a:srgbClr val="FF0000"/>
              </a:solidFill>
              <a:latin typeface="华文中宋" panose="02010600040101010101" pitchFamily="2" charset="-122"/>
              <a:ea typeface="华文中宋" panose="02010600040101010101" pitchFamily="2" charset="-122"/>
            </a:endParaRPr>
          </a:p>
          <a:p>
            <a:pPr marL="285487" indent="-285487" defTabSz="682730" eaLnBrk="0" fontAlgn="base" hangingPunct="0">
              <a:lnSpc>
                <a:spcPts val="2500"/>
              </a:lnSpc>
              <a:spcBef>
                <a:spcPct val="0"/>
              </a:spcBef>
              <a:spcAft>
                <a:spcPct val="0"/>
              </a:spcAft>
              <a:buClr>
                <a:srgbClr val="00B0F0"/>
              </a:buClr>
              <a:buFont typeface="Wingdings" panose="05000000000000000000" pitchFamily="2" charset="2"/>
              <a:buChar char="p"/>
            </a:pPr>
            <a:r>
              <a:rPr lang="zh-CN" altLang="en-US" sz="1400" dirty="0">
                <a:solidFill>
                  <a:srgbClr val="000000"/>
                </a:solidFill>
                <a:latin typeface="微软雅黑" panose="020B0503020204020204" pitchFamily="34" charset="-122"/>
                <a:ea typeface="微软雅黑" panose="020B0503020204020204" pitchFamily="34" charset="-122"/>
              </a:rPr>
              <a:t>沪深两市</a:t>
            </a:r>
            <a:r>
              <a:rPr lang="zh-CN" altLang="en-US" sz="1400" dirty="0" smtClean="0">
                <a:solidFill>
                  <a:srgbClr val="000000"/>
                </a:solidFill>
                <a:latin typeface="微软雅黑" panose="020B0503020204020204" pitchFamily="34" charset="-122"/>
                <a:ea typeface="微软雅黑" panose="020B0503020204020204" pitchFamily="34" charset="-122"/>
              </a:rPr>
              <a:t>：</a:t>
            </a:r>
            <a:r>
              <a:rPr lang="zh-CN" altLang="en-US" sz="1400" dirty="0" smtClean="0">
                <a:solidFill>
                  <a:srgbClr val="000000"/>
                </a:solidFill>
                <a:latin typeface="华文中宋" panose="02010600040101010101" pitchFamily="2" charset="-122"/>
                <a:ea typeface="华文中宋" panose="02010600040101010101" pitchFamily="2" charset="-122"/>
              </a:rPr>
              <a:t>两</a:t>
            </a:r>
            <a:r>
              <a:rPr lang="zh-CN" altLang="en-US" sz="1400" dirty="0">
                <a:solidFill>
                  <a:srgbClr val="000000"/>
                </a:solidFill>
                <a:latin typeface="华文中宋" panose="02010600040101010101" pitchFamily="2" charset="-122"/>
                <a:ea typeface="华文中宋" panose="02010600040101010101" pitchFamily="2" charset="-122"/>
              </a:rPr>
              <a:t>市港股通每日额度由沪深两所分别监控，</a:t>
            </a:r>
            <a:r>
              <a:rPr lang="zh-CN" altLang="en-US" sz="1400" dirty="0">
                <a:solidFill>
                  <a:srgbClr val="FF0000"/>
                </a:solidFill>
                <a:latin typeface="华文中宋" panose="02010600040101010101" pitchFamily="2" charset="-122"/>
                <a:ea typeface="华文中宋" panose="02010600040101010101" pitchFamily="2" charset="-122"/>
              </a:rPr>
              <a:t>互不影响</a:t>
            </a:r>
            <a:r>
              <a:rPr lang="zh-CN" altLang="en-US" sz="1400" dirty="0">
                <a:solidFill>
                  <a:srgbClr val="000000"/>
                </a:solidFill>
                <a:latin typeface="华文中宋" panose="02010600040101010101" pitchFamily="2" charset="-122"/>
                <a:ea typeface="华文中宋" panose="02010600040101010101" pitchFamily="2" charset="-122"/>
              </a:rPr>
              <a:t>、也</a:t>
            </a:r>
            <a:r>
              <a:rPr lang="zh-CN" altLang="en-US" sz="1400" dirty="0">
                <a:solidFill>
                  <a:srgbClr val="FF0000"/>
                </a:solidFill>
                <a:latin typeface="华文中宋" panose="02010600040101010101" pitchFamily="2" charset="-122"/>
                <a:ea typeface="华文中宋" panose="02010600040101010101" pitchFamily="2" charset="-122"/>
              </a:rPr>
              <a:t>不相互调剂</a:t>
            </a:r>
            <a:r>
              <a:rPr lang="zh-CN" altLang="en-US" sz="1400" dirty="0" smtClean="0">
                <a:solidFill>
                  <a:srgbClr val="000000"/>
                </a:solidFill>
                <a:latin typeface="华文中宋" panose="02010600040101010101" pitchFamily="2" charset="-122"/>
                <a:ea typeface="华文中宋" panose="02010600040101010101" pitchFamily="2" charset="-122"/>
              </a:rPr>
              <a:t>。</a:t>
            </a:r>
            <a:endParaRPr lang="en-US" altLang="zh-CN" sz="1400" dirty="0" smtClean="0">
              <a:solidFill>
                <a:srgbClr val="000000"/>
              </a:solidFill>
              <a:latin typeface="华文中宋" panose="02010600040101010101" pitchFamily="2" charset="-122"/>
              <a:ea typeface="华文中宋" panose="02010600040101010101" pitchFamily="2" charset="-122"/>
            </a:endParaRPr>
          </a:p>
          <a:p>
            <a:pPr marL="285750" indent="-285750" defTabSz="682730" eaLnBrk="0" fontAlgn="base" hangingPunct="0">
              <a:lnSpc>
                <a:spcPts val="2500"/>
              </a:lnSpc>
              <a:spcBef>
                <a:spcPct val="0"/>
              </a:spcBef>
              <a:spcAft>
                <a:spcPct val="0"/>
              </a:spcAft>
              <a:buClr>
                <a:srgbClr val="00B0F0"/>
              </a:buClr>
              <a:buFont typeface="Wingdings" panose="05000000000000000000" pitchFamily="2" charset="2"/>
              <a:buChar char="p"/>
            </a:pPr>
            <a:r>
              <a:rPr lang="zh-CN" altLang="en-US" sz="1400" dirty="0" smtClean="0">
                <a:solidFill>
                  <a:srgbClr val="000000"/>
                </a:solidFill>
                <a:latin typeface="微软雅黑" panose="020B0503020204020204" pitchFamily="34" charset="-122"/>
                <a:ea typeface="微软雅黑" panose="020B0503020204020204" pitchFamily="34" charset="-122"/>
              </a:rPr>
              <a:t>计算公式：</a:t>
            </a:r>
            <a:r>
              <a:rPr lang="zh-CN" altLang="en-US" sz="1400" dirty="0" smtClean="0">
                <a:solidFill>
                  <a:srgbClr val="000000"/>
                </a:solidFill>
                <a:latin typeface="华文中宋" panose="02010600040101010101" pitchFamily="2" charset="-122"/>
                <a:ea typeface="华文中宋" panose="02010600040101010101" pitchFamily="2" charset="-122"/>
              </a:rPr>
              <a:t>港</a:t>
            </a:r>
            <a:r>
              <a:rPr lang="zh-CN" altLang="en-US" sz="1400" dirty="0">
                <a:solidFill>
                  <a:srgbClr val="000000"/>
                </a:solidFill>
                <a:latin typeface="华文中宋" panose="02010600040101010101" pitchFamily="2" charset="-122"/>
                <a:ea typeface="华文中宋" panose="02010600040101010101" pitchFamily="2" charset="-122"/>
              </a:rPr>
              <a:t>股</a:t>
            </a:r>
            <a:r>
              <a:rPr lang="zh-CN" altLang="en-US" sz="1400" dirty="0" smtClean="0">
                <a:solidFill>
                  <a:srgbClr val="000000"/>
                </a:solidFill>
                <a:latin typeface="华文中宋" panose="02010600040101010101" pitchFamily="2" charset="-122"/>
                <a:ea typeface="华文中宋" panose="02010600040101010101" pitchFamily="2" charset="-122"/>
              </a:rPr>
              <a:t>通当日</a:t>
            </a:r>
            <a:r>
              <a:rPr lang="zh-CN" altLang="en-US" sz="1400" dirty="0">
                <a:solidFill>
                  <a:srgbClr val="000000"/>
                </a:solidFill>
                <a:latin typeface="华文中宋" panose="02010600040101010101" pitchFamily="2" charset="-122"/>
                <a:ea typeface="华文中宋" panose="02010600040101010101" pitchFamily="2" charset="-122"/>
              </a:rPr>
              <a:t>额度余额</a:t>
            </a:r>
            <a:r>
              <a:rPr lang="en-US" altLang="zh-CN" sz="1400" dirty="0">
                <a:solidFill>
                  <a:srgbClr val="000000"/>
                </a:solidFill>
                <a:latin typeface="华文中宋" panose="02010600040101010101" pitchFamily="2" charset="-122"/>
                <a:ea typeface="华文中宋" panose="02010600040101010101" pitchFamily="2" charset="-122"/>
              </a:rPr>
              <a:t>=</a:t>
            </a:r>
            <a:r>
              <a:rPr lang="zh-CN" altLang="en-US" sz="1400" dirty="0">
                <a:solidFill>
                  <a:srgbClr val="000000"/>
                </a:solidFill>
                <a:latin typeface="华文中宋" panose="02010600040101010101" pitchFamily="2" charset="-122"/>
                <a:ea typeface="华文中宋" panose="02010600040101010101" pitchFamily="2" charset="-122"/>
              </a:rPr>
              <a:t>港股通每日额度</a:t>
            </a:r>
            <a:r>
              <a:rPr lang="en-US" altLang="zh-CN" sz="1400" dirty="0">
                <a:solidFill>
                  <a:srgbClr val="000000"/>
                </a:solidFill>
                <a:latin typeface="华文中宋" panose="02010600040101010101" pitchFamily="2" charset="-122"/>
                <a:ea typeface="华文中宋" panose="02010600040101010101" pitchFamily="2" charset="-122"/>
              </a:rPr>
              <a:t>-</a:t>
            </a:r>
            <a:r>
              <a:rPr lang="zh-CN" altLang="en-US" sz="1400" dirty="0">
                <a:solidFill>
                  <a:srgbClr val="000000"/>
                </a:solidFill>
                <a:latin typeface="华文中宋" panose="02010600040101010101" pitchFamily="2" charset="-122"/>
                <a:ea typeface="华文中宋" panose="02010600040101010101" pitchFamily="2" charset="-122"/>
              </a:rPr>
              <a:t>买入申报金额</a:t>
            </a:r>
            <a:r>
              <a:rPr lang="en-US" altLang="zh-CN" sz="1400" dirty="0">
                <a:solidFill>
                  <a:srgbClr val="000000"/>
                </a:solidFill>
                <a:latin typeface="华文中宋" panose="02010600040101010101" pitchFamily="2" charset="-122"/>
                <a:ea typeface="华文中宋" panose="02010600040101010101" pitchFamily="2" charset="-122"/>
              </a:rPr>
              <a:t>+</a:t>
            </a:r>
            <a:r>
              <a:rPr lang="zh-CN" altLang="en-US" sz="1400" dirty="0">
                <a:solidFill>
                  <a:srgbClr val="000000"/>
                </a:solidFill>
                <a:latin typeface="华文中宋" panose="02010600040101010101" pitchFamily="2" charset="-122"/>
                <a:ea typeface="华文中宋" panose="02010600040101010101" pitchFamily="2" charset="-122"/>
              </a:rPr>
              <a:t>卖出成交金额</a:t>
            </a:r>
            <a:r>
              <a:rPr lang="en-US" altLang="zh-CN" sz="1400" dirty="0">
                <a:solidFill>
                  <a:srgbClr val="000000"/>
                </a:solidFill>
                <a:latin typeface="华文中宋" panose="02010600040101010101" pitchFamily="2" charset="-122"/>
                <a:ea typeface="华文中宋" panose="02010600040101010101" pitchFamily="2" charset="-122"/>
              </a:rPr>
              <a:t>+</a:t>
            </a:r>
            <a:r>
              <a:rPr lang="zh-CN" altLang="en-US" sz="1400" dirty="0">
                <a:solidFill>
                  <a:srgbClr val="000000"/>
                </a:solidFill>
                <a:latin typeface="华文中宋" panose="02010600040101010101" pitchFamily="2" charset="-122"/>
                <a:ea typeface="华文中宋" panose="02010600040101010101" pitchFamily="2" charset="-122"/>
              </a:rPr>
              <a:t>被撤销和被联交所拒绝接受的买入申报金额</a:t>
            </a:r>
            <a:r>
              <a:rPr lang="en-US" altLang="zh-CN" sz="1400" dirty="0">
                <a:solidFill>
                  <a:srgbClr val="000000"/>
                </a:solidFill>
                <a:latin typeface="华文中宋" panose="02010600040101010101" pitchFamily="2" charset="-122"/>
                <a:ea typeface="华文中宋" panose="02010600040101010101" pitchFamily="2" charset="-122"/>
              </a:rPr>
              <a:t>+</a:t>
            </a:r>
            <a:r>
              <a:rPr lang="zh-CN" altLang="en-US" sz="1400" dirty="0">
                <a:solidFill>
                  <a:srgbClr val="000000"/>
                </a:solidFill>
                <a:latin typeface="华文中宋" panose="02010600040101010101" pitchFamily="2" charset="-122"/>
                <a:ea typeface="华文中宋" panose="02010600040101010101" pitchFamily="2" charset="-122"/>
              </a:rPr>
              <a:t>买入成交价低于申报价的差额。</a:t>
            </a:r>
            <a:endParaRPr lang="en-US" altLang="zh-CN" sz="1400" dirty="0">
              <a:solidFill>
                <a:srgbClr val="000000"/>
              </a:solidFill>
              <a:latin typeface="华文中宋" panose="02010600040101010101" pitchFamily="2" charset="-122"/>
              <a:ea typeface="华文中宋" panose="02010600040101010101" pitchFamily="2" charset="-122"/>
            </a:endParaRPr>
          </a:p>
          <a:p>
            <a:pPr marL="285487" indent="-285487" defTabSz="682730" eaLnBrk="0" fontAlgn="base" hangingPunct="0">
              <a:lnSpc>
                <a:spcPts val="2500"/>
              </a:lnSpc>
              <a:spcBef>
                <a:spcPct val="0"/>
              </a:spcBef>
              <a:spcAft>
                <a:spcPct val="0"/>
              </a:spcAft>
              <a:buClr>
                <a:srgbClr val="00B0F0"/>
              </a:buClr>
              <a:buFont typeface="Wingdings" panose="05000000000000000000" pitchFamily="2" charset="2"/>
              <a:buChar char="p"/>
            </a:pPr>
            <a:r>
              <a:rPr lang="zh-CN" altLang="en-US" sz="1400" dirty="0">
                <a:solidFill>
                  <a:srgbClr val="000000"/>
                </a:solidFill>
                <a:latin typeface="微软雅黑" panose="020B0503020204020204" pitchFamily="34" charset="-122"/>
                <a:ea typeface="微软雅黑" panose="020B0503020204020204" pitchFamily="34" charset="-122"/>
              </a:rPr>
              <a:t>控制机制：</a:t>
            </a: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华文中宋" panose="02010600040101010101" pitchFamily="2" charset="-122"/>
                <a:ea typeface="华文中宋" panose="02010600040101010101" pitchFamily="2" charset="-122"/>
              </a:rPr>
              <a:t>根据每日</a:t>
            </a:r>
            <a:r>
              <a:rPr lang="zh-CN" altLang="en-US" sz="1400" dirty="0">
                <a:solidFill>
                  <a:srgbClr val="FF0000"/>
                </a:solidFill>
                <a:latin typeface="华文中宋" panose="02010600040101010101" pitchFamily="2" charset="-122"/>
                <a:ea typeface="华文中宋" panose="02010600040101010101" pitchFamily="2" charset="-122"/>
              </a:rPr>
              <a:t>不同交易时段</a:t>
            </a:r>
            <a:r>
              <a:rPr lang="zh-CN" altLang="en-US" sz="1400" dirty="0">
                <a:solidFill>
                  <a:srgbClr val="000000"/>
                </a:solidFill>
                <a:latin typeface="华文中宋" panose="02010600040101010101" pitchFamily="2" charset="-122"/>
                <a:ea typeface="华文中宋" panose="02010600040101010101" pitchFamily="2" charset="-122"/>
              </a:rPr>
              <a:t>分别</a:t>
            </a:r>
            <a:r>
              <a:rPr lang="zh-CN" altLang="en-US" sz="1400" dirty="0" smtClean="0">
                <a:solidFill>
                  <a:srgbClr val="000000"/>
                </a:solidFill>
                <a:latin typeface="华文中宋" panose="02010600040101010101" pitchFamily="2" charset="-122"/>
                <a:ea typeface="华文中宋" panose="02010600040101010101" pitchFamily="2" charset="-122"/>
              </a:rPr>
              <a:t>控制</a:t>
            </a:r>
            <a:endParaRPr lang="en-US" altLang="zh-CN" sz="1400" dirty="0">
              <a:solidFill>
                <a:srgbClr val="000000"/>
              </a:solidFill>
              <a:latin typeface="华文中宋" panose="02010600040101010101" pitchFamily="2" charset="-122"/>
              <a:ea typeface="华文中宋" panose="02010600040101010101" pitchFamily="2" charset="-122"/>
            </a:endParaRPr>
          </a:p>
          <a:p>
            <a:pPr marL="170774" indent="-170774" defTabSz="682730" eaLnBrk="0" fontAlgn="base" hangingPunct="0">
              <a:lnSpc>
                <a:spcPts val="2500"/>
              </a:lnSpc>
              <a:spcBef>
                <a:spcPct val="0"/>
              </a:spcBef>
              <a:spcAft>
                <a:spcPct val="0"/>
              </a:spcAft>
              <a:buFont typeface="Wingdings" panose="05000000000000000000" pitchFamily="2" charset="2"/>
              <a:buChar char="ü"/>
            </a:pPr>
            <a:r>
              <a:rPr lang="zh-CN" altLang="zh-CN" sz="1200" dirty="0">
                <a:solidFill>
                  <a:srgbClr val="FF0000"/>
                </a:solidFill>
                <a:latin typeface="华文中宋" panose="02010600040101010101" pitchFamily="2" charset="-122"/>
                <a:ea typeface="华文中宋" panose="02010600040101010101" pitchFamily="2" charset="-122"/>
              </a:rPr>
              <a:t>当日额度在联交所</a:t>
            </a:r>
            <a:r>
              <a:rPr lang="zh-CN" altLang="zh-CN" sz="1200" b="1" dirty="0">
                <a:solidFill>
                  <a:srgbClr val="0070C0"/>
                </a:solidFill>
                <a:latin typeface="华文中宋" panose="02010600040101010101" pitchFamily="2" charset="-122"/>
                <a:ea typeface="华文中宋" panose="02010600040101010101" pitchFamily="2" charset="-122"/>
              </a:rPr>
              <a:t>开市前时段</a:t>
            </a:r>
            <a:r>
              <a:rPr lang="zh-CN" altLang="zh-CN" sz="1200" dirty="0">
                <a:solidFill>
                  <a:srgbClr val="FF0000"/>
                </a:solidFill>
                <a:latin typeface="华文中宋" panose="02010600040101010101" pitchFamily="2" charset="-122"/>
                <a:ea typeface="华文中宋" panose="02010600040101010101" pitchFamily="2" charset="-122"/>
              </a:rPr>
              <a:t>使用完毕的</a:t>
            </a:r>
            <a:r>
              <a:rPr lang="zh-CN" altLang="zh-CN" sz="1200" dirty="0">
                <a:solidFill>
                  <a:srgbClr val="000000"/>
                </a:solidFill>
                <a:latin typeface="华文中宋" panose="02010600040101010101" pitchFamily="2" charset="-122"/>
                <a:ea typeface="华文中宋" panose="02010600040101010101" pitchFamily="2" charset="-122"/>
              </a:rPr>
              <a:t>，本所证券交易服务公司暂停接受该时段后续的买入申报，且在该时段结束前不再恢复，但仍然接受卖出申报。因买入申报被撤销、被联交所拒绝接受或者卖出申报成交等情形，导致当日额度余额大于零的，本所证券交易服务公司在联交所持续交易时段开始时恢复接受后续的买入申报。</a:t>
            </a:r>
          </a:p>
          <a:p>
            <a:pPr marL="170774" indent="-170774" defTabSz="682730" eaLnBrk="0" fontAlgn="base" hangingPunct="0">
              <a:lnSpc>
                <a:spcPts val="2500"/>
              </a:lnSpc>
              <a:spcBef>
                <a:spcPct val="0"/>
              </a:spcBef>
              <a:spcAft>
                <a:spcPct val="0"/>
              </a:spcAft>
              <a:buFont typeface="Wingdings" panose="05000000000000000000" pitchFamily="2" charset="2"/>
              <a:buChar char="ü"/>
            </a:pPr>
            <a:r>
              <a:rPr lang="zh-CN" altLang="zh-CN" sz="1200" dirty="0">
                <a:solidFill>
                  <a:srgbClr val="FF0000"/>
                </a:solidFill>
                <a:latin typeface="华文中宋" panose="02010600040101010101" pitchFamily="2" charset="-122"/>
                <a:ea typeface="华文中宋" panose="02010600040101010101" pitchFamily="2" charset="-122"/>
              </a:rPr>
              <a:t>当日额度在联交所</a:t>
            </a:r>
            <a:r>
              <a:rPr lang="zh-CN" altLang="zh-CN" sz="1200" b="1" dirty="0">
                <a:solidFill>
                  <a:srgbClr val="0070C0"/>
                </a:solidFill>
                <a:latin typeface="华文中宋" panose="02010600040101010101" pitchFamily="2" charset="-122"/>
                <a:ea typeface="华文中宋" panose="02010600040101010101" pitchFamily="2" charset="-122"/>
              </a:rPr>
              <a:t>持续交易时段</a:t>
            </a:r>
            <a:r>
              <a:rPr lang="zh-CN" altLang="zh-CN" sz="1200" dirty="0">
                <a:solidFill>
                  <a:srgbClr val="FF0000"/>
                </a:solidFill>
                <a:latin typeface="华文中宋" panose="02010600040101010101" pitchFamily="2" charset="-122"/>
                <a:ea typeface="华文中宋" panose="02010600040101010101" pitchFamily="2" charset="-122"/>
              </a:rPr>
              <a:t>或者</a:t>
            </a:r>
            <a:r>
              <a:rPr lang="zh-CN" altLang="zh-CN" sz="1200" b="1" dirty="0">
                <a:solidFill>
                  <a:srgbClr val="0070C0"/>
                </a:solidFill>
                <a:latin typeface="华文中宋" panose="02010600040101010101" pitchFamily="2" charset="-122"/>
                <a:ea typeface="华文中宋" panose="02010600040101010101" pitchFamily="2" charset="-122"/>
              </a:rPr>
              <a:t>收市竞价时段</a:t>
            </a:r>
            <a:r>
              <a:rPr lang="zh-CN" altLang="zh-CN" sz="1200" dirty="0">
                <a:solidFill>
                  <a:srgbClr val="FF0000"/>
                </a:solidFill>
                <a:latin typeface="华文中宋" panose="02010600040101010101" pitchFamily="2" charset="-122"/>
                <a:ea typeface="华文中宋" panose="02010600040101010101" pitchFamily="2" charset="-122"/>
              </a:rPr>
              <a:t>使用完毕的</a:t>
            </a:r>
            <a:r>
              <a:rPr lang="zh-CN" altLang="zh-CN" sz="1200" dirty="0">
                <a:solidFill>
                  <a:srgbClr val="000000"/>
                </a:solidFill>
                <a:latin typeface="华文中宋" panose="02010600040101010101" pitchFamily="2" charset="-122"/>
                <a:ea typeface="华文中宋" panose="02010600040101010101" pitchFamily="2" charset="-122"/>
              </a:rPr>
              <a:t>，本所证券交易服务公司停止接受当日后续的买入申报，但仍然接受卖出申报。在上述时段停止接受买入申报的，当日不再恢复，本所另有规定的除外。</a:t>
            </a:r>
            <a:endParaRPr lang="en-US" altLang="zh-CN" sz="1200" dirty="0">
              <a:solidFill>
                <a:srgbClr val="000000"/>
              </a:solidFill>
              <a:latin typeface="华文中宋" panose="02010600040101010101" pitchFamily="2" charset="-122"/>
              <a:ea typeface="华文中宋" panose="02010600040101010101" pitchFamily="2" charset="-122"/>
            </a:endParaRPr>
          </a:p>
        </p:txBody>
      </p:sp>
      <p:sp>
        <p:nvSpPr>
          <p:cNvPr id="20" name="TextBox 19"/>
          <p:cNvSpPr txBox="1"/>
          <p:nvPr/>
        </p:nvSpPr>
        <p:spPr>
          <a:xfrm>
            <a:off x="407901" y="249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二、港股通业务要点</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a:solidFill>
                  <a:srgbClr val="FF6600"/>
                </a:solidFill>
                <a:latin typeface="微软雅黑" panose="020B0503020204020204" pitchFamily="34" charset="-122"/>
                <a:ea typeface="微软雅黑" panose="020B0503020204020204" pitchFamily="34" charset="-122"/>
              </a:rPr>
              <a:t>（二）额度</a:t>
            </a:r>
          </a:p>
        </p:txBody>
      </p:sp>
      <p:sp>
        <p:nvSpPr>
          <p:cNvPr id="21" name="直接连接符 17"/>
          <p:cNvSpPr>
            <a:spLocks noChangeShapeType="1"/>
          </p:cNvSpPr>
          <p:nvPr/>
        </p:nvSpPr>
        <p:spPr bwMode="auto">
          <a:xfrm>
            <a:off x="407903" y="1192311"/>
            <a:ext cx="7953851" cy="0"/>
          </a:xfrm>
          <a:prstGeom prst="line">
            <a:avLst/>
          </a:prstGeom>
          <a:noFill/>
          <a:ln w="25400">
            <a:solidFill>
              <a:srgbClr val="333399"/>
            </a:solidFill>
            <a:round/>
            <a:headEnd/>
            <a:tailEnd/>
          </a:ln>
          <a:extLst>
            <a:ext uri="{909E8E84-426E-40DD-AFC4-6F175D3DCCD1}">
              <a14:hiddenFill xmlns:a14="http://schemas.microsoft.com/office/drawing/2010/main" xmlns="">
                <a:noFill/>
              </a14:hiddenFill>
            </a:ext>
          </a:extLst>
        </p:spPr>
        <p:txBody>
          <a:bodyPr lIns="76410" tIns="38205" rIns="76410" bIns="38205"/>
          <a:lstStyle/>
          <a:p>
            <a:pPr defTabSz="910791" eaLnBrk="0" fontAlgn="base" hangingPunct="0">
              <a:spcBef>
                <a:spcPct val="0"/>
              </a:spcBef>
              <a:spcAft>
                <a:spcPct val="0"/>
              </a:spcAft>
              <a:defRPr/>
            </a:pPr>
            <a:endParaRPr lang="zh-CN" altLang="en-US" kern="0">
              <a:solidFill>
                <a:srgbClr val="000000"/>
              </a:solidFill>
            </a:endParaRPr>
          </a:p>
        </p:txBody>
      </p:sp>
    </p:spTree>
    <p:extLst>
      <p:ext uri="{BB962C8B-B14F-4D97-AF65-F5344CB8AC3E}">
        <p14:creationId xmlns:p14="http://schemas.microsoft.com/office/powerpoint/2010/main" xmlns="" val="3990871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07901" y="249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二、港股通业务要点</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a:solidFill>
                  <a:srgbClr val="FF6600"/>
                </a:solidFill>
                <a:latin typeface="微软雅黑" panose="020B0503020204020204" pitchFamily="34" charset="-122"/>
                <a:ea typeface="微软雅黑" panose="020B0503020204020204" pitchFamily="34" charset="-122"/>
              </a:rPr>
              <a:t>（三）适当性管理</a:t>
            </a:r>
            <a:r>
              <a:rPr lang="en-US" altLang="zh-CN" sz="2000" dirty="0">
                <a:solidFill>
                  <a:srgbClr val="FF6600"/>
                </a:solidFill>
                <a:latin typeface="微软雅黑" panose="020B0503020204020204" pitchFamily="34" charset="-122"/>
                <a:ea typeface="微软雅黑" panose="020B0503020204020204" pitchFamily="34" charset="-122"/>
              </a:rPr>
              <a:t>——</a:t>
            </a:r>
            <a:r>
              <a:rPr lang="zh-CN" altLang="en-US" sz="2000" dirty="0">
                <a:solidFill>
                  <a:srgbClr val="FF6600"/>
                </a:solidFill>
                <a:latin typeface="微软雅黑" panose="020B0503020204020204" pitchFamily="34" charset="-122"/>
                <a:ea typeface="微软雅黑" panose="020B0503020204020204" pitchFamily="34" charset="-122"/>
              </a:rPr>
              <a:t>个人投资者</a:t>
            </a:r>
          </a:p>
        </p:txBody>
      </p:sp>
      <p:sp>
        <p:nvSpPr>
          <p:cNvPr id="21" name="直接连接符 17"/>
          <p:cNvSpPr>
            <a:spLocks noChangeShapeType="1"/>
          </p:cNvSpPr>
          <p:nvPr/>
        </p:nvSpPr>
        <p:spPr bwMode="auto">
          <a:xfrm>
            <a:off x="407903" y="1192311"/>
            <a:ext cx="7953851" cy="0"/>
          </a:xfrm>
          <a:prstGeom prst="line">
            <a:avLst/>
          </a:prstGeom>
          <a:noFill/>
          <a:ln w="25400">
            <a:solidFill>
              <a:srgbClr val="333399"/>
            </a:solidFill>
            <a:round/>
            <a:headEnd/>
            <a:tailEnd/>
          </a:ln>
          <a:extLst>
            <a:ext uri="{909E8E84-426E-40DD-AFC4-6F175D3DCCD1}">
              <a14:hiddenFill xmlns:a14="http://schemas.microsoft.com/office/drawing/2010/main" xmlns="">
                <a:noFill/>
              </a14:hiddenFill>
            </a:ext>
          </a:extLst>
        </p:spPr>
        <p:txBody>
          <a:bodyPr lIns="76410" tIns="38205" rIns="76410" bIns="38205"/>
          <a:lstStyle/>
          <a:p>
            <a:pPr defTabSz="910791" eaLnBrk="0" fontAlgn="base" hangingPunct="0">
              <a:spcBef>
                <a:spcPct val="0"/>
              </a:spcBef>
              <a:spcAft>
                <a:spcPct val="0"/>
              </a:spcAft>
              <a:defRPr/>
            </a:pPr>
            <a:endParaRPr lang="zh-CN" altLang="en-US" kern="0">
              <a:solidFill>
                <a:srgbClr val="000000"/>
              </a:solidFill>
            </a:endParaRPr>
          </a:p>
        </p:txBody>
      </p:sp>
      <p:grpSp>
        <p:nvGrpSpPr>
          <p:cNvPr id="2" name="组合 1"/>
          <p:cNvGrpSpPr/>
          <p:nvPr/>
        </p:nvGrpSpPr>
        <p:grpSpPr>
          <a:xfrm>
            <a:off x="432763" y="1316766"/>
            <a:ext cx="7904126" cy="5099109"/>
            <a:chOff x="554121" y="1006004"/>
            <a:chExt cx="7904126" cy="3824332"/>
          </a:xfrm>
        </p:grpSpPr>
        <p:graphicFrame>
          <p:nvGraphicFramePr>
            <p:cNvPr id="5" name="图示 4"/>
            <p:cNvGraphicFramePr/>
            <p:nvPr>
              <p:extLst>
                <p:ext uri="{D42A27DB-BD31-4B8C-83A1-F6EECF244321}">
                  <p14:modId xmlns:p14="http://schemas.microsoft.com/office/powerpoint/2010/main" xmlns="" val="615808471"/>
                </p:ext>
              </p:extLst>
            </p:nvPr>
          </p:nvGraphicFramePr>
          <p:xfrm>
            <a:off x="803393" y="1006004"/>
            <a:ext cx="7654854" cy="1069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矩形 5"/>
            <p:cNvSpPr/>
            <p:nvPr/>
          </p:nvSpPr>
          <p:spPr>
            <a:xfrm>
              <a:off x="747834" y="4251513"/>
              <a:ext cx="7473915" cy="398150"/>
            </a:xfrm>
            <a:prstGeom prst="rect">
              <a:avLst/>
            </a:prstGeom>
          </p:spPr>
          <p:txBody>
            <a:bodyPr wrap="square" lIns="68531" tIns="34266" rIns="68531" bIns="34266">
              <a:spAutoFit/>
            </a:bodyPr>
            <a:lstStyle/>
            <a:p>
              <a:pPr defTabSz="682730" eaLnBrk="0" fontAlgn="base" hangingPunct="0">
                <a:spcBef>
                  <a:spcPct val="0"/>
                </a:spcBef>
                <a:spcAft>
                  <a:spcPct val="0"/>
                </a:spcAft>
              </a:pPr>
              <a:r>
                <a:rPr lang="zh-CN" altLang="en-US" sz="1600" b="1" dirty="0">
                  <a:solidFill>
                    <a:srgbClr val="FF0000"/>
                  </a:solidFill>
                  <a:latin typeface="微软雅黑" panose="020B0503020204020204" pitchFamily="34" charset="-122"/>
                  <a:ea typeface="微软雅黑" panose="020B0503020204020204" pitchFamily="34" charset="-122"/>
                </a:rPr>
                <a:t>特别注意：</a:t>
              </a:r>
              <a:r>
                <a:rPr lang="zh-CN" altLang="en-US" sz="1400" b="1" dirty="0">
                  <a:latin typeface="微软雅黑" panose="020B0503020204020204" pitchFamily="34" charset="-122"/>
                  <a:ea typeface="微软雅黑" panose="020B0503020204020204" pitchFamily="34" charset="-122"/>
                </a:rPr>
                <a:t>已开通沪港通权限的个人投资者仍需要符合“证券账户及资金账户合计不低于人民币</a:t>
              </a:r>
              <a:r>
                <a:rPr lang="en-US" altLang="zh-CN" sz="1400" b="1" dirty="0">
                  <a:latin typeface="微软雅黑" panose="020B0503020204020204" pitchFamily="34" charset="-122"/>
                  <a:ea typeface="微软雅黑" panose="020B0503020204020204" pitchFamily="34" charset="-122"/>
                </a:rPr>
                <a:t>50</a:t>
              </a:r>
              <a:r>
                <a:rPr lang="zh-CN" altLang="en-US" sz="1400" b="1" dirty="0">
                  <a:latin typeface="微软雅黑" panose="020B0503020204020204" pitchFamily="34" charset="-122"/>
                  <a:ea typeface="微软雅黑" panose="020B0503020204020204" pitchFamily="34" charset="-122"/>
                </a:rPr>
                <a:t>万元”等适当性条件，并履行</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适当性指引</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相关程序方可开通深港通</a:t>
              </a:r>
              <a:r>
                <a:rPr lang="zh-CN" altLang="en-US" sz="1400" b="1" dirty="0" smtClean="0">
                  <a:latin typeface="微软雅黑" panose="020B0503020204020204" pitchFamily="34" charset="-122"/>
                  <a:ea typeface="微软雅黑" panose="020B0503020204020204" pitchFamily="34" charset="-122"/>
                </a:rPr>
                <a:t>权限。</a:t>
              </a:r>
              <a:endParaRPr lang="zh-CN" altLang="en-US" sz="1400" b="1" dirty="0">
                <a:latin typeface="微软雅黑" panose="020B0503020204020204" pitchFamily="34" charset="-122"/>
                <a:ea typeface="微软雅黑" panose="020B0503020204020204" pitchFamily="34" charset="-122"/>
              </a:endParaRPr>
            </a:p>
          </p:txBody>
        </p:sp>
        <p:sp>
          <p:nvSpPr>
            <p:cNvPr id="7" name="矩形 6"/>
            <p:cNvSpPr/>
            <p:nvPr/>
          </p:nvSpPr>
          <p:spPr bwMode="auto">
            <a:xfrm>
              <a:off x="696186" y="4203556"/>
              <a:ext cx="7669579" cy="626780"/>
            </a:xfrm>
            <a:prstGeom prst="rect">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lIns="68531" tIns="34266" rIns="68531" bIns="34266" rtlCol="0" anchor="ctr"/>
            <a:lstStyle/>
            <a:p>
              <a:pPr algn="ctr" defTabSz="682730" eaLnBrk="0" fontAlgn="base" hangingPunct="0">
                <a:spcBef>
                  <a:spcPct val="0"/>
                </a:spcBef>
                <a:spcAft>
                  <a:spcPct val="0"/>
                </a:spcAft>
              </a:pPr>
              <a:endParaRPr lang="zh-CN" altLang="en-US">
                <a:solidFill>
                  <a:srgbClr val="000000"/>
                </a:solidFill>
              </a:endParaRPr>
            </a:p>
          </p:txBody>
        </p:sp>
        <p:sp>
          <p:nvSpPr>
            <p:cNvPr id="8" name="矩形 7"/>
            <p:cNvSpPr/>
            <p:nvPr/>
          </p:nvSpPr>
          <p:spPr>
            <a:xfrm>
              <a:off x="556133" y="2273879"/>
              <a:ext cx="1802866" cy="1382314"/>
            </a:xfrm>
            <a:prstGeom prst="rect">
              <a:avLst/>
            </a:prstGeom>
          </p:spPr>
          <p:txBody>
            <a:bodyPr wrap="square" lIns="68531" tIns="34266" rIns="68531" bIns="34266">
              <a:spAutoFit/>
            </a:bodyPr>
            <a:lstStyle/>
            <a:p>
              <a:pPr defTabSz="682730" eaLnBrk="0" fontAlgn="base" hangingPunct="0">
                <a:lnSpc>
                  <a:spcPts val="2000"/>
                </a:lnSpc>
                <a:spcBef>
                  <a:spcPct val="0"/>
                </a:spcBef>
                <a:spcAft>
                  <a:spcPct val="0"/>
                </a:spcAft>
              </a:pPr>
              <a:r>
                <a:rPr lang="zh-CN" altLang="zh-CN" sz="1400" dirty="0">
                  <a:solidFill>
                    <a:srgbClr val="000000"/>
                  </a:solidFill>
                  <a:latin typeface="华文中宋" panose="02010600040101010101" pitchFamily="2" charset="-122"/>
                  <a:ea typeface="华文中宋" panose="02010600040101010101" pitchFamily="2" charset="-122"/>
                </a:rPr>
                <a:t>会员应当对个人投资者是否符合投资者</a:t>
              </a:r>
              <a:r>
                <a:rPr lang="zh-CN" altLang="zh-CN" sz="1400" dirty="0">
                  <a:solidFill>
                    <a:srgbClr val="FF0000"/>
                  </a:solidFill>
                  <a:latin typeface="华文中宋" panose="02010600040101010101" pitchFamily="2" charset="-122"/>
                  <a:ea typeface="华文中宋" panose="02010600040101010101" pitchFamily="2" charset="-122"/>
                </a:rPr>
                <a:t>适当性条件进行核查</a:t>
              </a:r>
              <a:r>
                <a:rPr lang="zh-CN" altLang="zh-CN" sz="1400" dirty="0">
                  <a:solidFill>
                    <a:srgbClr val="000000"/>
                  </a:solidFill>
                  <a:latin typeface="华文中宋" panose="02010600040101010101" pitchFamily="2" charset="-122"/>
                  <a:ea typeface="华文中宋" panose="02010600040101010101" pitchFamily="2" charset="-122"/>
                </a:rPr>
                <a:t>，对其资产状况、知识水平、风险承受能力和诚信状况等进行综合评估</a:t>
              </a:r>
              <a:endParaRPr lang="zh-CN" altLang="en-US" sz="1400" dirty="0">
                <a:solidFill>
                  <a:srgbClr val="000000"/>
                </a:solidFill>
                <a:latin typeface="华文中宋" panose="02010600040101010101" pitchFamily="2" charset="-122"/>
                <a:ea typeface="华文中宋" panose="02010600040101010101" pitchFamily="2" charset="-122"/>
              </a:endParaRPr>
            </a:p>
          </p:txBody>
        </p:sp>
        <p:sp>
          <p:nvSpPr>
            <p:cNvPr id="9" name="矩形 8"/>
            <p:cNvSpPr/>
            <p:nvPr/>
          </p:nvSpPr>
          <p:spPr>
            <a:xfrm>
              <a:off x="6569099" y="2244682"/>
              <a:ext cx="1889147" cy="1574674"/>
            </a:xfrm>
            <a:prstGeom prst="rect">
              <a:avLst/>
            </a:prstGeom>
          </p:spPr>
          <p:txBody>
            <a:bodyPr wrap="square" lIns="68531" tIns="34266" rIns="68531" bIns="34266">
              <a:spAutoFit/>
            </a:bodyPr>
            <a:lstStyle/>
            <a:p>
              <a:pPr defTabSz="682730" eaLnBrk="0" fontAlgn="base" hangingPunct="0">
                <a:lnSpc>
                  <a:spcPts val="2000"/>
                </a:lnSpc>
                <a:spcBef>
                  <a:spcPct val="0"/>
                </a:spcBef>
                <a:spcAft>
                  <a:spcPct val="0"/>
                </a:spcAft>
              </a:pPr>
              <a:r>
                <a:rPr lang="zh-CN" altLang="zh-CN" sz="1400" dirty="0">
                  <a:solidFill>
                    <a:srgbClr val="000000"/>
                  </a:solidFill>
                  <a:latin typeface="华文中宋" panose="02010600040101010101" pitchFamily="2" charset="-122"/>
                  <a:ea typeface="华文中宋" panose="02010600040101010101" pitchFamily="2" charset="-122"/>
                </a:rPr>
                <a:t>会员应当动态</a:t>
              </a:r>
              <a:r>
                <a:rPr lang="zh-CN" altLang="zh-CN" sz="1400" dirty="0">
                  <a:solidFill>
                    <a:srgbClr val="FF0000"/>
                  </a:solidFill>
                  <a:latin typeface="华文中宋" panose="02010600040101010101" pitchFamily="2" charset="-122"/>
                  <a:ea typeface="华文中宋" panose="02010600040101010101" pitchFamily="2" charset="-122"/>
                </a:rPr>
                <a:t>跟踪和持续了解</a:t>
              </a:r>
              <a:r>
                <a:rPr lang="zh-CN" altLang="zh-CN" sz="1400" dirty="0">
                  <a:solidFill>
                    <a:srgbClr val="000000"/>
                  </a:solidFill>
                  <a:latin typeface="华文中宋" panose="02010600040101010101" pitchFamily="2" charset="-122"/>
                  <a:ea typeface="华文中宋" panose="02010600040101010101" pitchFamily="2" charset="-122"/>
                </a:rPr>
                <a:t>个人投资者交易情况，至少</a:t>
              </a:r>
              <a:r>
                <a:rPr lang="zh-CN" altLang="zh-CN" sz="1400" dirty="0">
                  <a:solidFill>
                    <a:srgbClr val="FF0000"/>
                  </a:solidFill>
                  <a:latin typeface="华文中宋" panose="02010600040101010101" pitchFamily="2" charset="-122"/>
                  <a:ea typeface="华文中宋" panose="02010600040101010101" pitchFamily="2" charset="-122"/>
                </a:rPr>
                <a:t>每两年进行一次风险承受能力的后续评估</a:t>
              </a:r>
              <a:r>
                <a:rPr lang="zh-CN" altLang="zh-CN" sz="1400" dirty="0">
                  <a:solidFill>
                    <a:srgbClr val="000000"/>
                  </a:solidFill>
                  <a:latin typeface="华文中宋" panose="02010600040101010101" pitchFamily="2" charset="-122"/>
                  <a:ea typeface="华文中宋" panose="02010600040101010101" pitchFamily="2" charset="-122"/>
                </a:rPr>
                <a:t>，并对评估结果予以记录留存</a:t>
              </a:r>
              <a:r>
                <a:rPr lang="zh-CN" altLang="en-US" sz="1400" dirty="0">
                  <a:solidFill>
                    <a:srgbClr val="000000"/>
                  </a:solidFill>
                  <a:latin typeface="华文中宋" panose="02010600040101010101" pitchFamily="2" charset="-122"/>
                  <a:ea typeface="华文中宋" panose="02010600040101010101" pitchFamily="2" charset="-122"/>
                </a:rPr>
                <a:t>；</a:t>
              </a:r>
              <a:r>
                <a:rPr lang="zh-CN" altLang="zh-CN" sz="1400" dirty="0">
                  <a:solidFill>
                    <a:srgbClr val="000000"/>
                  </a:solidFill>
                  <a:latin typeface="华文中宋" panose="02010600040101010101" pitchFamily="2" charset="-122"/>
                  <a:ea typeface="华文中宋" panose="02010600040101010101" pitchFamily="2" charset="-122"/>
                </a:rPr>
                <a:t>会员应当配合</a:t>
              </a:r>
              <a:r>
                <a:rPr lang="zh-CN" altLang="en-US" sz="1400" dirty="0">
                  <a:solidFill>
                    <a:srgbClr val="000000"/>
                  </a:solidFill>
                  <a:latin typeface="华文中宋" panose="02010600040101010101" pitchFamily="2" charset="-122"/>
                  <a:ea typeface="华文中宋" panose="02010600040101010101" pitchFamily="2" charset="-122"/>
                </a:rPr>
                <a:t>本所的监督检查</a:t>
              </a:r>
            </a:p>
          </p:txBody>
        </p:sp>
        <p:sp>
          <p:nvSpPr>
            <p:cNvPr id="10" name="矩形 9"/>
            <p:cNvSpPr/>
            <p:nvPr/>
          </p:nvSpPr>
          <p:spPr>
            <a:xfrm>
              <a:off x="2548517" y="2244682"/>
              <a:ext cx="1847561" cy="1574674"/>
            </a:xfrm>
            <a:prstGeom prst="rect">
              <a:avLst/>
            </a:prstGeom>
          </p:spPr>
          <p:txBody>
            <a:bodyPr wrap="square" lIns="68531" tIns="34266" rIns="68531" bIns="34266">
              <a:spAutoFit/>
            </a:bodyPr>
            <a:lstStyle/>
            <a:p>
              <a:pPr defTabSz="682730" eaLnBrk="0" fontAlgn="base" hangingPunct="0">
                <a:lnSpc>
                  <a:spcPts val="2000"/>
                </a:lnSpc>
                <a:spcBef>
                  <a:spcPct val="0"/>
                </a:spcBef>
                <a:spcAft>
                  <a:spcPct val="0"/>
                </a:spcAft>
              </a:pPr>
              <a:r>
                <a:rPr lang="zh-CN" altLang="zh-CN" sz="1400" dirty="0">
                  <a:solidFill>
                    <a:srgbClr val="000000"/>
                  </a:solidFill>
                  <a:latin typeface="华文中宋" panose="02010600040101010101" pitchFamily="2" charset="-122"/>
                  <a:ea typeface="华文中宋" panose="02010600040101010101" pitchFamily="2" charset="-122"/>
                </a:rPr>
                <a:t>会员应当向投资者充分</a:t>
              </a:r>
              <a:r>
                <a:rPr lang="zh-CN" altLang="zh-CN" sz="1400" dirty="0">
                  <a:solidFill>
                    <a:srgbClr val="FF0000"/>
                  </a:solidFill>
                  <a:latin typeface="华文中宋" panose="02010600040101010101" pitchFamily="2" charset="-122"/>
                  <a:ea typeface="华文中宋" panose="02010600040101010101" pitchFamily="2" charset="-122"/>
                </a:rPr>
                <a:t>告知参与港股通交易的主要风险</a:t>
              </a:r>
              <a:r>
                <a:rPr lang="zh-CN" altLang="zh-CN" sz="1400" dirty="0">
                  <a:solidFill>
                    <a:srgbClr val="000000"/>
                  </a:solidFill>
                  <a:latin typeface="华文中宋" panose="02010600040101010101" pitchFamily="2" charset="-122"/>
                  <a:ea typeface="华文中宋" panose="02010600040101010101" pitchFamily="2" charset="-122"/>
                </a:rPr>
                <a:t>，提示其审慎参与港股通交易，并要求其签署</a:t>
              </a:r>
              <a:r>
                <a:rPr lang="zh-CN" altLang="zh-CN" sz="1400" dirty="0">
                  <a:solidFill>
                    <a:srgbClr val="FF0000"/>
                  </a:solidFill>
                  <a:latin typeface="华文中宋" panose="02010600040101010101" pitchFamily="2" charset="-122"/>
                  <a:ea typeface="华文中宋" panose="02010600040101010101" pitchFamily="2" charset="-122"/>
                </a:rPr>
                <a:t>港股通交易风险揭示书</a:t>
              </a:r>
              <a:r>
                <a:rPr lang="zh-CN" altLang="en-US" sz="1400" dirty="0">
                  <a:solidFill>
                    <a:srgbClr val="000000"/>
                  </a:solidFill>
                  <a:latin typeface="华文中宋" panose="02010600040101010101" pitchFamily="2" charset="-122"/>
                  <a:ea typeface="华文中宋" panose="02010600040101010101" pitchFamily="2" charset="-122"/>
                </a:rPr>
                <a:t>；</a:t>
              </a:r>
              <a:r>
                <a:rPr lang="zh-CN" altLang="zh-CN" sz="1400" dirty="0">
                  <a:solidFill>
                    <a:srgbClr val="000000"/>
                  </a:solidFill>
                  <a:latin typeface="华文中宋" panose="02010600040101010101" pitchFamily="2" charset="-122"/>
                  <a:ea typeface="华文中宋" panose="02010600040101010101" pitchFamily="2" charset="-122"/>
                </a:rPr>
                <a:t>应当建立港股通投资者教育工作制度</a:t>
              </a:r>
              <a:endParaRPr lang="en-US" altLang="zh-CN" sz="1400" dirty="0">
                <a:solidFill>
                  <a:srgbClr val="000000"/>
                </a:solidFill>
                <a:latin typeface="华文中宋" panose="02010600040101010101" pitchFamily="2" charset="-122"/>
                <a:ea typeface="华文中宋" panose="02010600040101010101" pitchFamily="2" charset="-122"/>
              </a:endParaRPr>
            </a:p>
          </p:txBody>
        </p:sp>
        <p:sp>
          <p:nvSpPr>
            <p:cNvPr id="11" name="矩形 10"/>
            <p:cNvSpPr/>
            <p:nvPr/>
          </p:nvSpPr>
          <p:spPr>
            <a:xfrm>
              <a:off x="4602294" y="2244682"/>
              <a:ext cx="1727220" cy="1189953"/>
            </a:xfrm>
            <a:prstGeom prst="rect">
              <a:avLst/>
            </a:prstGeom>
          </p:spPr>
          <p:txBody>
            <a:bodyPr wrap="square" lIns="68531" tIns="34266" rIns="68531" bIns="34266">
              <a:spAutoFit/>
            </a:bodyPr>
            <a:lstStyle/>
            <a:p>
              <a:pPr defTabSz="682730" eaLnBrk="0" fontAlgn="base" hangingPunct="0">
                <a:lnSpc>
                  <a:spcPts val="2000"/>
                </a:lnSpc>
                <a:spcBef>
                  <a:spcPct val="0"/>
                </a:spcBef>
                <a:spcAft>
                  <a:spcPct val="0"/>
                </a:spcAft>
              </a:pPr>
              <a:r>
                <a:rPr lang="zh-CN" altLang="zh-CN" sz="1400" dirty="0">
                  <a:solidFill>
                    <a:srgbClr val="000000"/>
                  </a:solidFill>
                  <a:latin typeface="华文中宋" panose="02010600040101010101" pitchFamily="2" charset="-122"/>
                  <a:ea typeface="华文中宋" panose="02010600040101010101" pitchFamily="2" charset="-122"/>
                </a:rPr>
                <a:t>会员对个人投资者是否符合投资者适当性条件进行核查</a:t>
              </a:r>
              <a:r>
                <a:rPr lang="zh-CN" altLang="en-US" sz="1400" dirty="0">
                  <a:solidFill>
                    <a:srgbClr val="000000"/>
                  </a:solidFill>
                  <a:latin typeface="华文中宋" panose="02010600040101010101" pitchFamily="2" charset="-122"/>
                  <a:ea typeface="华文中宋" panose="02010600040101010101" pitchFamily="2" charset="-122"/>
                </a:rPr>
                <a:t>后，应当</a:t>
              </a:r>
              <a:r>
                <a:rPr lang="zh-CN" altLang="zh-CN" sz="1400" dirty="0">
                  <a:solidFill>
                    <a:srgbClr val="000000"/>
                  </a:solidFill>
                  <a:latin typeface="华文中宋" panose="02010600040101010101" pitchFamily="2" charset="-122"/>
                  <a:ea typeface="华文中宋" panose="02010600040101010101" pitchFamily="2" charset="-122"/>
                </a:rPr>
                <a:t>与个人投资者签署</a:t>
              </a:r>
              <a:r>
                <a:rPr lang="zh-CN" altLang="zh-CN" sz="1400" dirty="0">
                  <a:solidFill>
                    <a:srgbClr val="FF0000"/>
                  </a:solidFill>
                  <a:latin typeface="华文中宋" panose="02010600040101010101" pitchFamily="2" charset="-122"/>
                  <a:ea typeface="华文中宋" panose="02010600040101010101" pitchFamily="2" charset="-122"/>
                </a:rPr>
                <a:t>港股通委托协议</a:t>
              </a:r>
              <a:endParaRPr lang="zh-CN" altLang="en-US" sz="1400" dirty="0">
                <a:solidFill>
                  <a:srgbClr val="FF0000"/>
                </a:solidFill>
                <a:latin typeface="华文中宋" panose="02010600040101010101" pitchFamily="2" charset="-122"/>
                <a:ea typeface="华文中宋" panose="02010600040101010101" pitchFamily="2" charset="-122"/>
              </a:endParaRPr>
            </a:p>
          </p:txBody>
        </p:sp>
        <p:sp>
          <p:nvSpPr>
            <p:cNvPr id="12" name="矩形 11"/>
            <p:cNvSpPr/>
            <p:nvPr/>
          </p:nvSpPr>
          <p:spPr bwMode="auto">
            <a:xfrm>
              <a:off x="554121" y="2188909"/>
              <a:ext cx="1804878" cy="1630447"/>
            </a:xfrm>
            <a:prstGeom prst="rect">
              <a:avLst/>
            </a:prstGeom>
            <a:noFill/>
            <a:ln w="19050">
              <a:solidFill>
                <a:schemeClr val="accent2"/>
              </a:solidFill>
              <a:prstDash val="sysDot"/>
              <a:round/>
              <a:headEnd/>
              <a:tailEnd/>
            </a:ln>
            <a:extLst>
              <a:ext uri="{909E8E84-426E-40DD-AFC4-6F175D3DCCD1}">
                <a14:hiddenFill xmlns:a14="http://schemas.microsoft.com/office/drawing/2010/main" xmlns="">
                  <a:noFill/>
                </a14:hiddenFill>
              </a:ext>
            </a:extLst>
          </p:spPr>
          <p:txBody>
            <a:bodyPr lIns="68531" tIns="34266" rIns="68531" bIns="34266" rtlCol="0" anchor="ctr"/>
            <a:lstStyle/>
            <a:p>
              <a:pPr algn="ctr" defTabSz="682730" eaLnBrk="0" fontAlgn="base" hangingPunct="0">
                <a:spcBef>
                  <a:spcPct val="0"/>
                </a:spcBef>
                <a:spcAft>
                  <a:spcPct val="0"/>
                </a:spcAft>
              </a:pPr>
              <a:endParaRPr lang="zh-CN" altLang="en-US" dirty="0">
                <a:solidFill>
                  <a:srgbClr val="000000"/>
                </a:solidFill>
                <a:latin typeface="华文中宋" panose="02010600040101010101" pitchFamily="2" charset="-122"/>
                <a:ea typeface="华文中宋" panose="02010600040101010101" pitchFamily="2" charset="-122"/>
              </a:endParaRPr>
            </a:p>
          </p:txBody>
        </p:sp>
        <p:sp>
          <p:nvSpPr>
            <p:cNvPr id="13" name="矩形 12"/>
            <p:cNvSpPr/>
            <p:nvPr/>
          </p:nvSpPr>
          <p:spPr bwMode="auto">
            <a:xfrm>
              <a:off x="2534522" y="2193813"/>
              <a:ext cx="1875552" cy="1625543"/>
            </a:xfrm>
            <a:prstGeom prst="rect">
              <a:avLst/>
            </a:prstGeom>
            <a:noFill/>
            <a:ln w="19050">
              <a:solidFill>
                <a:schemeClr val="accent2"/>
              </a:solidFill>
              <a:prstDash val="sysDot"/>
              <a:round/>
              <a:headEnd/>
              <a:tailEnd/>
            </a:ln>
            <a:extLst>
              <a:ext uri="{909E8E84-426E-40DD-AFC4-6F175D3DCCD1}">
                <a14:hiddenFill xmlns:a14="http://schemas.microsoft.com/office/drawing/2010/main" xmlns="">
                  <a:noFill/>
                </a14:hiddenFill>
              </a:ext>
            </a:extLst>
          </p:spPr>
          <p:txBody>
            <a:bodyPr lIns="68531" tIns="34266" rIns="68531" bIns="34266" rtlCol="0" anchor="ctr"/>
            <a:lstStyle/>
            <a:p>
              <a:pPr algn="ctr" defTabSz="682730" eaLnBrk="0" fontAlgn="base" hangingPunct="0">
                <a:spcBef>
                  <a:spcPct val="0"/>
                </a:spcBef>
                <a:spcAft>
                  <a:spcPct val="0"/>
                </a:spcAft>
              </a:pPr>
              <a:endParaRPr lang="zh-CN" altLang="en-US" sz="1100">
                <a:solidFill>
                  <a:srgbClr val="000000"/>
                </a:solidFill>
              </a:endParaRPr>
            </a:p>
          </p:txBody>
        </p:sp>
        <p:sp>
          <p:nvSpPr>
            <p:cNvPr id="14" name="矩形 13"/>
            <p:cNvSpPr/>
            <p:nvPr/>
          </p:nvSpPr>
          <p:spPr bwMode="auto">
            <a:xfrm>
              <a:off x="4602294" y="2193813"/>
              <a:ext cx="1804878" cy="1625543"/>
            </a:xfrm>
            <a:prstGeom prst="rect">
              <a:avLst/>
            </a:prstGeom>
            <a:noFill/>
            <a:ln w="19050">
              <a:solidFill>
                <a:schemeClr val="accent2"/>
              </a:solidFill>
              <a:prstDash val="sysDot"/>
              <a:round/>
              <a:headEnd/>
              <a:tailEnd/>
            </a:ln>
            <a:extLst>
              <a:ext uri="{909E8E84-426E-40DD-AFC4-6F175D3DCCD1}">
                <a14:hiddenFill xmlns:a14="http://schemas.microsoft.com/office/drawing/2010/main" xmlns="">
                  <a:noFill/>
                </a14:hiddenFill>
              </a:ext>
            </a:extLst>
          </p:spPr>
          <p:txBody>
            <a:bodyPr lIns="68531" tIns="34266" rIns="68531" bIns="34266" rtlCol="0" anchor="ctr"/>
            <a:lstStyle/>
            <a:p>
              <a:pPr algn="ctr" defTabSz="682730" eaLnBrk="0" fontAlgn="base" hangingPunct="0">
                <a:spcBef>
                  <a:spcPct val="0"/>
                </a:spcBef>
                <a:spcAft>
                  <a:spcPct val="0"/>
                </a:spcAft>
              </a:pPr>
              <a:endParaRPr lang="zh-CN" altLang="en-US" sz="1200">
                <a:solidFill>
                  <a:srgbClr val="000000"/>
                </a:solidFill>
              </a:endParaRPr>
            </a:p>
          </p:txBody>
        </p:sp>
        <p:sp>
          <p:nvSpPr>
            <p:cNvPr id="15" name="矩形 14"/>
            <p:cNvSpPr/>
            <p:nvPr/>
          </p:nvSpPr>
          <p:spPr bwMode="auto">
            <a:xfrm>
              <a:off x="6569100" y="2193813"/>
              <a:ext cx="1889147" cy="1625543"/>
            </a:xfrm>
            <a:prstGeom prst="rect">
              <a:avLst/>
            </a:prstGeom>
            <a:noFill/>
            <a:ln w="19050">
              <a:solidFill>
                <a:schemeClr val="accent2"/>
              </a:solidFill>
              <a:prstDash val="sysDot"/>
              <a:round/>
              <a:headEnd/>
              <a:tailEnd/>
            </a:ln>
            <a:extLst>
              <a:ext uri="{909E8E84-426E-40DD-AFC4-6F175D3DCCD1}">
                <a14:hiddenFill xmlns:a14="http://schemas.microsoft.com/office/drawing/2010/main" xmlns="">
                  <a:noFill/>
                </a14:hiddenFill>
              </a:ext>
            </a:extLst>
          </p:spPr>
          <p:txBody>
            <a:bodyPr lIns="68531" tIns="34266" rIns="68531" bIns="34266" rtlCol="0" anchor="ctr"/>
            <a:lstStyle/>
            <a:p>
              <a:pPr algn="ctr" defTabSz="682730" eaLnBrk="0" fontAlgn="base" hangingPunct="0">
                <a:spcBef>
                  <a:spcPct val="0"/>
                </a:spcBef>
                <a:spcAft>
                  <a:spcPct val="0"/>
                </a:spcAft>
              </a:pPr>
              <a:endParaRPr lang="zh-CN" altLang="en-US" dirty="0">
                <a:solidFill>
                  <a:srgbClr val="0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693732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7901" y="249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二、港股通业务要点</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a:solidFill>
                  <a:srgbClr val="FF6600"/>
                </a:solidFill>
                <a:latin typeface="微软雅黑" panose="020B0503020204020204" pitchFamily="34" charset="-122"/>
                <a:ea typeface="微软雅黑" panose="020B0503020204020204" pitchFamily="34" charset="-122"/>
              </a:rPr>
              <a:t>（三）适当性管理</a:t>
            </a:r>
            <a:r>
              <a:rPr lang="en-US" altLang="zh-CN" sz="2000" dirty="0">
                <a:solidFill>
                  <a:srgbClr val="FF6600"/>
                </a:solidFill>
                <a:latin typeface="微软雅黑" panose="020B0503020204020204" pitchFamily="34" charset="-122"/>
                <a:ea typeface="微软雅黑" panose="020B0503020204020204" pitchFamily="34" charset="-122"/>
              </a:rPr>
              <a:t>——</a:t>
            </a:r>
            <a:r>
              <a:rPr lang="zh-CN" altLang="en-US" sz="2000" dirty="0">
                <a:solidFill>
                  <a:srgbClr val="FF6600"/>
                </a:solidFill>
                <a:latin typeface="微软雅黑" panose="020B0503020204020204" pitchFamily="34" charset="-122"/>
                <a:ea typeface="微软雅黑" panose="020B0503020204020204" pitchFamily="34" charset="-122"/>
              </a:rPr>
              <a:t>机构投资者</a:t>
            </a:r>
          </a:p>
        </p:txBody>
      </p:sp>
      <p:sp>
        <p:nvSpPr>
          <p:cNvPr id="10" name="直接连接符 17"/>
          <p:cNvSpPr>
            <a:spLocks noChangeShapeType="1"/>
          </p:cNvSpPr>
          <p:nvPr/>
        </p:nvSpPr>
        <p:spPr bwMode="auto">
          <a:xfrm>
            <a:off x="407903" y="1192311"/>
            <a:ext cx="7953851" cy="0"/>
          </a:xfrm>
          <a:prstGeom prst="line">
            <a:avLst/>
          </a:prstGeom>
          <a:noFill/>
          <a:ln w="25400">
            <a:solidFill>
              <a:srgbClr val="333399"/>
            </a:solidFill>
            <a:round/>
            <a:headEnd/>
            <a:tailEnd/>
          </a:ln>
          <a:extLst>
            <a:ext uri="{909E8E84-426E-40DD-AFC4-6F175D3DCCD1}">
              <a14:hiddenFill xmlns:a14="http://schemas.microsoft.com/office/drawing/2010/main" xmlns="">
                <a:noFill/>
              </a14:hiddenFill>
            </a:ext>
          </a:extLst>
        </p:spPr>
        <p:txBody>
          <a:bodyPr lIns="76410" tIns="38205" rIns="76410" bIns="38205"/>
          <a:lstStyle/>
          <a:p>
            <a:pPr defTabSz="910791" eaLnBrk="0" fontAlgn="base" hangingPunct="0">
              <a:spcBef>
                <a:spcPct val="0"/>
              </a:spcBef>
              <a:spcAft>
                <a:spcPct val="0"/>
              </a:spcAft>
              <a:defRPr/>
            </a:pPr>
            <a:endParaRPr lang="zh-CN" altLang="en-US" kern="0">
              <a:solidFill>
                <a:srgbClr val="000000"/>
              </a:solidFill>
            </a:endParaRPr>
          </a:p>
        </p:txBody>
      </p:sp>
      <p:sp>
        <p:nvSpPr>
          <p:cNvPr id="2" name="TextBox 1"/>
          <p:cNvSpPr txBox="1"/>
          <p:nvPr/>
        </p:nvSpPr>
        <p:spPr>
          <a:xfrm>
            <a:off x="407902" y="1412776"/>
            <a:ext cx="7836506" cy="369241"/>
          </a:xfrm>
          <a:prstGeom prst="rect">
            <a:avLst/>
          </a:prstGeom>
          <a:noFill/>
        </p:spPr>
        <p:txBody>
          <a:bodyPr wrap="square" lIns="91355" tIns="45675" rIns="91355" bIns="45675" rtlCol="0">
            <a:spAutoFit/>
          </a:bodyPr>
          <a:lstStyle/>
          <a:p>
            <a:pPr marL="285487" indent="-285487">
              <a:buClr>
                <a:schemeClr val="accent2"/>
              </a:buClr>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机构投资者参与</a:t>
            </a:r>
            <a:r>
              <a:rPr lang="zh-CN" altLang="en-US" dirty="0">
                <a:latin typeface="微软雅黑" panose="020B0503020204020204" pitchFamily="34" charset="-122"/>
                <a:ea typeface="微软雅黑" panose="020B0503020204020204" pitchFamily="34" charset="-122"/>
              </a:rPr>
              <a:t>港股</a:t>
            </a:r>
            <a:r>
              <a:rPr lang="zh-CN" altLang="en-US" dirty="0" smtClean="0">
                <a:latin typeface="微软雅黑" panose="020B0503020204020204" pitchFamily="34" charset="-122"/>
                <a:ea typeface="微软雅黑" panose="020B0503020204020204" pitchFamily="34" charset="-122"/>
              </a:rPr>
              <a:t>通</a:t>
            </a:r>
            <a:endParaRPr lang="en-US" altLang="zh-CN" dirty="0" smtClean="0">
              <a:latin typeface="微软雅黑" panose="020B0503020204020204" pitchFamily="34" charset="-122"/>
              <a:ea typeface="微软雅黑" panose="020B0503020204020204" pitchFamily="34" charset="-122"/>
            </a:endParaRPr>
          </a:p>
        </p:txBody>
      </p:sp>
      <p:sp>
        <p:nvSpPr>
          <p:cNvPr id="11" name="TextBox 10"/>
          <p:cNvSpPr txBox="1"/>
          <p:nvPr/>
        </p:nvSpPr>
        <p:spPr>
          <a:xfrm>
            <a:off x="466574" y="3567935"/>
            <a:ext cx="7836506" cy="369241"/>
          </a:xfrm>
          <a:prstGeom prst="rect">
            <a:avLst/>
          </a:prstGeom>
          <a:noFill/>
        </p:spPr>
        <p:txBody>
          <a:bodyPr wrap="square" lIns="91355" tIns="45675" rIns="91355" bIns="45675" rtlCol="0">
            <a:spAutoFit/>
          </a:bodyPr>
          <a:lstStyle/>
          <a:p>
            <a:pPr marL="285487" indent="-285487">
              <a:buClr>
                <a:schemeClr val="accent2"/>
              </a:buClr>
              <a:buFont typeface="Wingdings" panose="05000000000000000000" pitchFamily="2" charset="2"/>
              <a:buChar char="u"/>
            </a:pPr>
            <a:r>
              <a:rPr lang="zh-CN" altLang="en-US" dirty="0" smtClean="0">
                <a:latin typeface="微软雅黑" panose="020B0503020204020204" pitchFamily="34" charset="-122"/>
                <a:ea typeface="微软雅黑" panose="020B0503020204020204" pitchFamily="34" charset="-122"/>
              </a:rPr>
              <a:t>机构租用交易单元参与</a:t>
            </a:r>
            <a:r>
              <a:rPr lang="zh-CN" altLang="en-US" dirty="0">
                <a:latin typeface="微软雅黑" panose="020B0503020204020204" pitchFamily="34" charset="-122"/>
                <a:ea typeface="微软雅黑" panose="020B0503020204020204" pitchFamily="34" charset="-122"/>
              </a:rPr>
              <a:t>港股通</a:t>
            </a:r>
          </a:p>
        </p:txBody>
      </p:sp>
      <p:sp>
        <p:nvSpPr>
          <p:cNvPr id="4" name="矩形 3"/>
          <p:cNvSpPr/>
          <p:nvPr/>
        </p:nvSpPr>
        <p:spPr>
          <a:xfrm>
            <a:off x="719572" y="4072111"/>
            <a:ext cx="7416824" cy="1200238"/>
          </a:xfrm>
          <a:prstGeom prst="rect">
            <a:avLst/>
          </a:prstGeom>
        </p:spPr>
        <p:txBody>
          <a:bodyPr wrap="square" lIns="91355" tIns="45675" rIns="91355" bIns="45675">
            <a:spAutoFit/>
          </a:bodyPr>
          <a:lstStyle/>
          <a:p>
            <a:pPr>
              <a:lnSpc>
                <a:spcPct val="150000"/>
              </a:lnSpc>
            </a:pPr>
            <a:r>
              <a:rPr lang="zh-CN" altLang="en-US" sz="1600" dirty="0" smtClean="0">
                <a:latin typeface="华文中宋" panose="02010600040101010101" pitchFamily="2" charset="-122"/>
                <a:ea typeface="华文中宋" panose="02010600040101010101" pitchFamily="2" charset="-122"/>
              </a:rPr>
              <a:t>向</a:t>
            </a:r>
            <a:r>
              <a:rPr lang="zh-CN" altLang="en-US" sz="1600" dirty="0">
                <a:latin typeface="华文中宋" panose="02010600040101010101" pitchFamily="2" charset="-122"/>
                <a:ea typeface="华文中宋" panose="02010600040101010101" pitchFamily="2" charset="-122"/>
              </a:rPr>
              <a:t>本所会员租用本所交易单元的机构参与港股通交易，</a:t>
            </a:r>
            <a:r>
              <a:rPr lang="zh-CN" altLang="en-US" sz="1600" dirty="0" smtClean="0">
                <a:latin typeface="华文中宋" panose="02010600040101010101" pitchFamily="2" charset="-122"/>
                <a:ea typeface="华文中宋" panose="02010600040101010101" pitchFamily="2" charset="-122"/>
              </a:rPr>
              <a:t>应当根据</a:t>
            </a:r>
            <a:r>
              <a:rPr lang="en-US" altLang="zh-CN" sz="1600" dirty="0" smtClean="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深交</a:t>
            </a:r>
            <a:r>
              <a:rPr lang="zh-CN" altLang="en-US" sz="1600" dirty="0" smtClean="0">
                <a:latin typeface="华文中宋" panose="02010600040101010101" pitchFamily="2" charset="-122"/>
                <a:ea typeface="华文中宋" panose="02010600040101010101" pitchFamily="2" charset="-122"/>
              </a:rPr>
              <a:t>所港</a:t>
            </a:r>
            <a:r>
              <a:rPr lang="zh-CN" altLang="en-US" sz="1600" dirty="0">
                <a:latin typeface="华文中宋" panose="02010600040101010101" pitchFamily="2" charset="-122"/>
                <a:ea typeface="华文中宋" panose="02010600040101010101" pitchFamily="2" charset="-122"/>
              </a:rPr>
              <a:t>股通业务开通申请指南</a:t>
            </a:r>
            <a:r>
              <a:rPr lang="en-US" altLang="zh-CN" sz="1600" dirty="0" smtClean="0">
                <a:latin typeface="华文中宋" panose="02010600040101010101" pitchFamily="2" charset="-122"/>
                <a:ea typeface="华文中宋" panose="02010600040101010101" pitchFamily="2" charset="-122"/>
              </a:rPr>
              <a:t>》</a:t>
            </a:r>
            <a:r>
              <a:rPr lang="zh-CN" altLang="en-US" sz="1600" dirty="0" smtClean="0">
                <a:solidFill>
                  <a:srgbClr val="FF0000"/>
                </a:solidFill>
                <a:latin typeface="华文中宋" panose="02010600040101010101" pitchFamily="2" charset="-122"/>
                <a:ea typeface="华文中宋" panose="02010600040101010101" pitchFamily="2" charset="-122"/>
              </a:rPr>
              <a:t>与</a:t>
            </a:r>
            <a:r>
              <a:rPr lang="zh-CN" altLang="en-US" sz="1600" dirty="0">
                <a:solidFill>
                  <a:srgbClr val="FF0000"/>
                </a:solidFill>
                <a:latin typeface="华文中宋" panose="02010600040101010101" pitchFamily="2" charset="-122"/>
                <a:ea typeface="华文中宋" panose="02010600040101010101" pitchFamily="2" charset="-122"/>
              </a:rPr>
              <a:t>本所证券交易服务公司签订港股通服务合同</a:t>
            </a:r>
            <a:r>
              <a:rPr lang="zh-CN" altLang="en-US" sz="1600" dirty="0">
                <a:latin typeface="华文中宋" panose="02010600040101010101" pitchFamily="2" charset="-122"/>
                <a:ea typeface="华文中宋" panose="02010600040101010101" pitchFamily="2" charset="-122"/>
              </a:rPr>
              <a:t>，并适用本所会员参与港股通业务的相关规定，但涉及本所会员经纪业务的规定除外。</a:t>
            </a:r>
          </a:p>
        </p:txBody>
      </p:sp>
      <p:sp>
        <p:nvSpPr>
          <p:cNvPr id="6" name="矩形 5"/>
          <p:cNvSpPr/>
          <p:nvPr/>
        </p:nvSpPr>
        <p:spPr>
          <a:xfrm>
            <a:off x="725755" y="1905219"/>
            <a:ext cx="7200800" cy="830997"/>
          </a:xfrm>
          <a:prstGeom prst="rect">
            <a:avLst/>
          </a:prstGeom>
        </p:spPr>
        <p:txBody>
          <a:bodyPr wrap="square">
            <a:spAutoFit/>
          </a:bodyPr>
          <a:lstStyle/>
          <a:p>
            <a:pPr>
              <a:lnSpc>
                <a:spcPct val="150000"/>
              </a:lnSpc>
            </a:pPr>
            <a:r>
              <a:rPr lang="zh-CN" altLang="en-US" sz="1600" dirty="0">
                <a:latin typeface="华文中宋" panose="02010600040101010101" pitchFamily="2" charset="-122"/>
                <a:ea typeface="华文中宋" panose="02010600040101010101" pitchFamily="2" charset="-122"/>
              </a:rPr>
              <a:t>会员接受机构投资者港股通交易委托，应当确认其</a:t>
            </a:r>
            <a:r>
              <a:rPr lang="zh-CN" altLang="en-US" sz="1600" dirty="0">
                <a:solidFill>
                  <a:srgbClr val="FF0000"/>
                </a:solidFill>
                <a:latin typeface="华文中宋" panose="02010600040101010101" pitchFamily="2" charset="-122"/>
                <a:ea typeface="华文中宋" panose="02010600040101010101" pitchFamily="2" charset="-122"/>
              </a:rPr>
              <a:t>不存在</a:t>
            </a:r>
            <a:r>
              <a:rPr lang="zh-CN" altLang="en-US" sz="1600" dirty="0">
                <a:latin typeface="华文中宋" panose="02010600040101010101" pitchFamily="2" charset="-122"/>
                <a:ea typeface="华文中宋" panose="02010600040101010101" pitchFamily="2" charset="-122"/>
              </a:rPr>
              <a:t>法律、行政法规、部门规章、规范性文件、业务规则</a:t>
            </a:r>
            <a:r>
              <a:rPr lang="zh-CN" altLang="en-US" sz="1600" dirty="0">
                <a:solidFill>
                  <a:srgbClr val="FF0000"/>
                </a:solidFill>
                <a:latin typeface="华文中宋" panose="02010600040101010101" pitchFamily="2" charset="-122"/>
                <a:ea typeface="华文中宋" panose="02010600040101010101" pitchFamily="2" charset="-122"/>
              </a:rPr>
              <a:t>等规定的禁止或限制</a:t>
            </a:r>
            <a:r>
              <a:rPr lang="zh-CN" altLang="en-US" sz="1600" dirty="0">
                <a:latin typeface="华文中宋" panose="02010600040101010101" pitchFamily="2" charset="-122"/>
                <a:ea typeface="华文中宋" panose="02010600040101010101" pitchFamily="2" charset="-122"/>
              </a:rPr>
              <a:t>从事港股通交易的情形。</a:t>
            </a:r>
          </a:p>
        </p:txBody>
      </p:sp>
    </p:spTree>
    <p:extLst>
      <p:ext uri="{BB962C8B-B14F-4D97-AF65-F5344CB8AC3E}">
        <p14:creationId xmlns:p14="http://schemas.microsoft.com/office/powerpoint/2010/main" xmlns="" val="2989208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676250" y="2816312"/>
            <a:ext cx="2738487" cy="901437"/>
          </a:xfrm>
          <a:prstGeom prst="rect">
            <a:avLst/>
          </a:prstGeom>
          <a:solidFill>
            <a:schemeClr val="accent2"/>
          </a:solidFill>
        </p:spPr>
        <p:txBody>
          <a:bodyPr wrap="square" lIns="68259" tIns="34131" rIns="68259" bIns="34131" rtlCol="0" anchor="ctr" anchorCtr="1">
            <a:noAutofit/>
          </a:bodyPr>
          <a:lstStyle/>
          <a:p>
            <a:pPr defTabSz="680234" eaLnBrk="0" fontAlgn="base" hangingPunct="0">
              <a:spcBef>
                <a:spcPct val="0"/>
              </a:spcBef>
              <a:spcAft>
                <a:spcPct val="0"/>
              </a:spcAft>
            </a:pPr>
            <a:endParaRPr lang="en-US" altLang="zh-CN" b="1" dirty="0">
              <a:solidFill>
                <a:srgbClr val="FFFFFF"/>
              </a:solidFill>
            </a:endParaRPr>
          </a:p>
        </p:txBody>
      </p:sp>
      <p:sp>
        <p:nvSpPr>
          <p:cNvPr id="36" name="TextBox 35"/>
          <p:cNvSpPr txBox="1"/>
          <p:nvPr/>
        </p:nvSpPr>
        <p:spPr>
          <a:xfrm>
            <a:off x="695723" y="1446815"/>
            <a:ext cx="2738487" cy="901405"/>
          </a:xfrm>
          <a:prstGeom prst="rect">
            <a:avLst/>
          </a:prstGeom>
          <a:solidFill>
            <a:schemeClr val="accent2"/>
          </a:solidFill>
        </p:spPr>
        <p:txBody>
          <a:bodyPr wrap="square" lIns="68259" tIns="34131" rIns="68259" bIns="34131" rtlCol="0" anchor="ctr" anchorCtr="1">
            <a:noAutofit/>
          </a:bodyPr>
          <a:lstStyle/>
          <a:p>
            <a:pPr defTabSz="680234" eaLnBrk="0" fontAlgn="base" hangingPunct="0">
              <a:spcBef>
                <a:spcPct val="0"/>
              </a:spcBef>
              <a:spcAft>
                <a:spcPct val="0"/>
              </a:spcAft>
            </a:pPr>
            <a:endParaRPr lang="en-US" altLang="zh-CN" b="1" dirty="0">
              <a:solidFill>
                <a:srgbClr val="FFFFFF"/>
              </a:solidFill>
            </a:endParaRPr>
          </a:p>
        </p:txBody>
      </p:sp>
      <p:sp>
        <p:nvSpPr>
          <p:cNvPr id="5" name="TextBox 4"/>
          <p:cNvSpPr txBox="1"/>
          <p:nvPr/>
        </p:nvSpPr>
        <p:spPr>
          <a:xfrm>
            <a:off x="675647" y="707787"/>
            <a:ext cx="7928293" cy="376705"/>
          </a:xfrm>
          <a:prstGeom prst="rect">
            <a:avLst/>
          </a:prstGeom>
          <a:noFill/>
        </p:spPr>
        <p:txBody>
          <a:bodyPr wrap="square" lIns="68259" tIns="34131" rIns="68259" bIns="34131" rtlCol="0">
            <a:spAutoFit/>
          </a:bodyPr>
          <a:lstStyle/>
          <a:p>
            <a:pPr defTabSz="680234" eaLnBrk="0" fontAlgn="base" hangingPunct="0">
              <a:spcBef>
                <a:spcPct val="0"/>
              </a:spcBef>
              <a:spcAft>
                <a:spcPct val="0"/>
              </a:spcAft>
            </a:pPr>
            <a:r>
              <a:rPr lang="zh-CN" altLang="en-US" sz="2000" dirty="0" smtClean="0">
                <a:solidFill>
                  <a:srgbClr val="FF6600"/>
                </a:solidFill>
                <a:latin typeface="微软雅黑" panose="020B0503020204020204" pitchFamily="34" charset="-122"/>
                <a:ea typeface="微软雅黑" panose="020B0503020204020204" pitchFamily="34" charset="-122"/>
              </a:rPr>
              <a:t>（四）</a:t>
            </a:r>
            <a:r>
              <a:rPr lang="zh-CN" altLang="en-US" sz="2000" dirty="0">
                <a:solidFill>
                  <a:srgbClr val="FF6600"/>
                </a:solidFill>
                <a:latin typeface="微软雅黑" panose="020B0503020204020204" pitchFamily="34" charset="-122"/>
                <a:ea typeface="微软雅黑" panose="020B0503020204020204" pitchFamily="34" charset="-122"/>
              </a:rPr>
              <a:t>账户使用</a:t>
            </a:r>
            <a:endParaRPr lang="en-US" altLang="zh-CN" sz="2000" dirty="0">
              <a:solidFill>
                <a:srgbClr val="FF6600"/>
              </a:solidFill>
              <a:latin typeface="微软雅黑" panose="020B0503020204020204" pitchFamily="34" charset="-122"/>
              <a:ea typeface="微软雅黑" panose="020B0503020204020204" pitchFamily="34" charset="-122"/>
            </a:endParaRPr>
          </a:p>
        </p:txBody>
      </p:sp>
      <p:sp>
        <p:nvSpPr>
          <p:cNvPr id="21" name="矩形 20"/>
          <p:cNvSpPr/>
          <p:nvPr/>
        </p:nvSpPr>
        <p:spPr>
          <a:xfrm>
            <a:off x="904850" y="1569728"/>
            <a:ext cx="2320194" cy="530593"/>
          </a:xfrm>
          <a:prstGeom prst="rect">
            <a:avLst/>
          </a:prstGeom>
          <a:solidFill>
            <a:schemeClr val="accent2"/>
          </a:solidFill>
        </p:spPr>
        <p:txBody>
          <a:bodyPr wrap="square" lIns="68259" tIns="34131" rIns="68259" bIns="34131">
            <a:spAutoFit/>
          </a:bodyPr>
          <a:lstStyle/>
          <a:p>
            <a:pPr algn="ctr" defTabSz="682730" eaLnBrk="0" fontAlgn="base" hangingPunct="0">
              <a:spcBef>
                <a:spcPct val="0"/>
              </a:spcBef>
              <a:spcAft>
                <a:spcPct val="0"/>
              </a:spcAft>
            </a:pPr>
            <a:r>
              <a:rPr lang="zh-CN" altLang="en-US" sz="1500" dirty="0">
                <a:solidFill>
                  <a:srgbClr val="FFFFFF"/>
                </a:solidFill>
                <a:latin typeface="微软雅黑" panose="020B0503020204020204" pitchFamily="34" charset="-122"/>
                <a:ea typeface="微软雅黑" panose="020B0503020204020204" pitchFamily="34" charset="-122"/>
              </a:rPr>
              <a:t>沪深港股通</a:t>
            </a:r>
            <a:r>
              <a:rPr lang="zh-CN" altLang="en-US" sz="1500" b="1" dirty="0">
                <a:solidFill>
                  <a:srgbClr val="FFFF00"/>
                </a:solidFill>
                <a:latin typeface="微软雅黑" panose="020B0503020204020204" pitchFamily="34" charset="-122"/>
                <a:ea typeface="微软雅黑" panose="020B0503020204020204" pitchFamily="34" charset="-122"/>
              </a:rPr>
              <a:t>证券账户</a:t>
            </a:r>
            <a:r>
              <a:rPr lang="zh-CN" altLang="en-US" sz="1500" dirty="0">
                <a:solidFill>
                  <a:srgbClr val="FFFFFF"/>
                </a:solidFill>
                <a:latin typeface="微软雅黑" panose="020B0503020204020204" pitchFamily="34" charset="-122"/>
                <a:ea typeface="微软雅黑" panose="020B0503020204020204" pitchFamily="34" charset="-122"/>
              </a:rPr>
              <a:t>股票</a:t>
            </a:r>
            <a:endParaRPr lang="en-US" altLang="zh-CN" sz="1500" dirty="0">
              <a:solidFill>
                <a:srgbClr val="FFFFFF"/>
              </a:solidFill>
              <a:latin typeface="微软雅黑" panose="020B0503020204020204" pitchFamily="34" charset="-122"/>
              <a:ea typeface="微软雅黑" panose="020B0503020204020204" pitchFamily="34" charset="-122"/>
            </a:endParaRPr>
          </a:p>
          <a:p>
            <a:pPr algn="ctr" defTabSz="682730" eaLnBrk="0" fontAlgn="base" hangingPunct="0">
              <a:spcBef>
                <a:spcPct val="0"/>
              </a:spcBef>
              <a:spcAft>
                <a:spcPct val="0"/>
              </a:spcAft>
            </a:pPr>
            <a:r>
              <a:rPr lang="zh-CN" altLang="en-US" sz="1500" dirty="0">
                <a:solidFill>
                  <a:srgbClr val="FFFFFF"/>
                </a:solidFill>
                <a:latin typeface="微软雅黑" panose="020B0503020204020204" pitchFamily="34" charset="-122"/>
                <a:ea typeface="微软雅黑" panose="020B0503020204020204" pitchFamily="34" charset="-122"/>
              </a:rPr>
              <a:t>不能交叉卖出</a:t>
            </a:r>
          </a:p>
        </p:txBody>
      </p:sp>
      <p:sp>
        <p:nvSpPr>
          <p:cNvPr id="22" name="矩形 21"/>
          <p:cNvSpPr/>
          <p:nvPr/>
        </p:nvSpPr>
        <p:spPr>
          <a:xfrm>
            <a:off x="715956" y="2922309"/>
            <a:ext cx="2489635" cy="530593"/>
          </a:xfrm>
          <a:prstGeom prst="rect">
            <a:avLst/>
          </a:prstGeom>
          <a:solidFill>
            <a:schemeClr val="accent2"/>
          </a:solidFill>
        </p:spPr>
        <p:txBody>
          <a:bodyPr wrap="square" lIns="68259" tIns="34131" rIns="68259" bIns="34131">
            <a:spAutoFit/>
          </a:bodyPr>
          <a:lstStyle/>
          <a:p>
            <a:pPr algn="ctr" defTabSz="682730" eaLnBrk="0" fontAlgn="base" hangingPunct="0">
              <a:spcBef>
                <a:spcPct val="0"/>
              </a:spcBef>
              <a:spcAft>
                <a:spcPct val="0"/>
              </a:spcAft>
            </a:pPr>
            <a:r>
              <a:rPr lang="zh-CN" altLang="en-US" sz="1500" dirty="0">
                <a:solidFill>
                  <a:srgbClr val="FFFFFF"/>
                </a:solidFill>
                <a:latin typeface="微软雅黑" panose="020B0503020204020204" pitchFamily="34" charset="-122"/>
                <a:ea typeface="微软雅黑" panose="020B0503020204020204" pitchFamily="34" charset="-122"/>
              </a:rPr>
              <a:t>沪深港股通</a:t>
            </a:r>
            <a:r>
              <a:rPr lang="zh-CN" altLang="en-US" sz="1500" b="1" dirty="0">
                <a:solidFill>
                  <a:srgbClr val="FFFF00"/>
                </a:solidFill>
                <a:latin typeface="微软雅黑" panose="020B0503020204020204" pitchFamily="34" charset="-122"/>
                <a:ea typeface="微软雅黑" panose="020B0503020204020204" pitchFamily="34" charset="-122"/>
              </a:rPr>
              <a:t>资金账户</a:t>
            </a:r>
            <a:r>
              <a:rPr lang="zh-CN" altLang="en-US" sz="1500" dirty="0">
                <a:solidFill>
                  <a:srgbClr val="FFFFFF"/>
                </a:solidFill>
                <a:latin typeface="微软雅黑" panose="020B0503020204020204" pitchFamily="34" charset="-122"/>
                <a:ea typeface="微软雅黑" panose="020B0503020204020204" pitchFamily="34" charset="-122"/>
              </a:rPr>
              <a:t>资金</a:t>
            </a:r>
            <a:endParaRPr lang="en-US" altLang="zh-CN" sz="1500" dirty="0">
              <a:solidFill>
                <a:srgbClr val="FFFFFF"/>
              </a:solidFill>
              <a:latin typeface="微软雅黑" panose="020B0503020204020204" pitchFamily="34" charset="-122"/>
              <a:ea typeface="微软雅黑" panose="020B0503020204020204" pitchFamily="34" charset="-122"/>
            </a:endParaRPr>
          </a:p>
          <a:p>
            <a:pPr algn="ctr" defTabSz="682730" eaLnBrk="0" fontAlgn="base" hangingPunct="0">
              <a:spcBef>
                <a:spcPct val="0"/>
              </a:spcBef>
              <a:spcAft>
                <a:spcPct val="0"/>
              </a:spcAft>
            </a:pPr>
            <a:r>
              <a:rPr lang="zh-CN" altLang="en-US" sz="1500" dirty="0">
                <a:solidFill>
                  <a:srgbClr val="FFFFFF"/>
                </a:solidFill>
                <a:latin typeface="微软雅黑" panose="020B0503020204020204" pitchFamily="34" charset="-122"/>
                <a:ea typeface="微软雅黑" panose="020B0503020204020204" pitchFamily="34" charset="-122"/>
              </a:rPr>
              <a:t>可以交叉使用</a:t>
            </a:r>
          </a:p>
        </p:txBody>
      </p:sp>
      <p:sp>
        <p:nvSpPr>
          <p:cNvPr id="29" name="矩形 28"/>
          <p:cNvSpPr/>
          <p:nvPr/>
        </p:nvSpPr>
        <p:spPr>
          <a:xfrm>
            <a:off x="3532646" y="1518819"/>
            <a:ext cx="4711762" cy="715259"/>
          </a:xfrm>
          <a:prstGeom prst="rect">
            <a:avLst/>
          </a:prstGeom>
        </p:spPr>
        <p:txBody>
          <a:bodyPr wrap="square" lIns="68259" tIns="34131" rIns="68259" bIns="34131">
            <a:spAutoFit/>
          </a:bodyPr>
          <a:lstStyle/>
          <a:p>
            <a:pPr defTabSz="682730" eaLnBrk="0" fontAlgn="base" hangingPunct="0">
              <a:lnSpc>
                <a:spcPct val="150000"/>
              </a:lnSpc>
              <a:spcBef>
                <a:spcPct val="0"/>
              </a:spcBef>
              <a:spcAft>
                <a:spcPct val="0"/>
              </a:spcAft>
            </a:pPr>
            <a:r>
              <a:rPr lang="zh-CN" altLang="en-US" sz="1400" dirty="0" smtClean="0">
                <a:solidFill>
                  <a:srgbClr val="000000"/>
                </a:solidFill>
                <a:latin typeface="华文中宋" panose="02010600040101010101" pitchFamily="2" charset="-122"/>
                <a:ea typeface="华文中宋" panose="02010600040101010101" pitchFamily="2" charset="-122"/>
              </a:rPr>
              <a:t>通过沪市港</a:t>
            </a:r>
            <a:r>
              <a:rPr lang="zh-CN" altLang="en-US" sz="1400" dirty="0">
                <a:solidFill>
                  <a:srgbClr val="000000"/>
                </a:solidFill>
                <a:latin typeface="华文中宋" panose="02010600040101010101" pitchFamily="2" charset="-122"/>
                <a:ea typeface="华文中宋" panose="02010600040101010101" pitchFamily="2" charset="-122"/>
              </a:rPr>
              <a:t>股通买入的港股</a:t>
            </a:r>
            <a:r>
              <a:rPr lang="zh-CN" altLang="en-US" sz="1400" b="1" dirty="0">
                <a:solidFill>
                  <a:srgbClr val="FF0000"/>
                </a:solidFill>
                <a:latin typeface="华文中宋" panose="02010600040101010101" pitchFamily="2" charset="-122"/>
                <a:ea typeface="华文中宋" panose="02010600040101010101" pitchFamily="2" charset="-122"/>
              </a:rPr>
              <a:t>不能</a:t>
            </a:r>
            <a:r>
              <a:rPr lang="zh-CN" altLang="en-US" sz="1400" dirty="0" smtClean="0">
                <a:solidFill>
                  <a:srgbClr val="000000"/>
                </a:solidFill>
                <a:latin typeface="华文中宋" panose="02010600040101010101" pitchFamily="2" charset="-122"/>
                <a:ea typeface="华文中宋" panose="02010600040101010101" pitchFamily="2" charset="-122"/>
              </a:rPr>
              <a:t>通过深市港</a:t>
            </a:r>
            <a:r>
              <a:rPr lang="zh-CN" altLang="en-US" sz="1400" dirty="0">
                <a:solidFill>
                  <a:srgbClr val="000000"/>
                </a:solidFill>
                <a:latin typeface="华文中宋" panose="02010600040101010101" pitchFamily="2" charset="-122"/>
                <a:ea typeface="华文中宋" panose="02010600040101010101" pitchFamily="2" charset="-122"/>
              </a:rPr>
              <a:t>股通卖出</a:t>
            </a:r>
            <a:endParaRPr lang="en-US" altLang="zh-CN" sz="1400" dirty="0">
              <a:solidFill>
                <a:srgbClr val="000000"/>
              </a:solidFill>
              <a:latin typeface="华文中宋" panose="02010600040101010101" pitchFamily="2" charset="-122"/>
              <a:ea typeface="华文中宋" panose="02010600040101010101" pitchFamily="2" charset="-122"/>
            </a:endParaRPr>
          </a:p>
          <a:p>
            <a:pPr defTabSz="682730" eaLnBrk="0" fontAlgn="base" hangingPunct="0">
              <a:lnSpc>
                <a:spcPct val="150000"/>
              </a:lnSpc>
              <a:spcBef>
                <a:spcPct val="0"/>
              </a:spcBef>
              <a:spcAft>
                <a:spcPct val="0"/>
              </a:spcAft>
            </a:pPr>
            <a:r>
              <a:rPr lang="zh-CN" altLang="en-US" sz="1400" dirty="0" smtClean="0">
                <a:solidFill>
                  <a:srgbClr val="000000"/>
                </a:solidFill>
                <a:latin typeface="华文中宋" panose="02010600040101010101" pitchFamily="2" charset="-122"/>
                <a:ea typeface="华文中宋" panose="02010600040101010101" pitchFamily="2" charset="-122"/>
              </a:rPr>
              <a:t>通过深市港</a:t>
            </a:r>
            <a:r>
              <a:rPr lang="zh-CN" altLang="en-US" sz="1400" dirty="0">
                <a:solidFill>
                  <a:srgbClr val="000000"/>
                </a:solidFill>
                <a:latin typeface="华文中宋" panose="02010600040101010101" pitchFamily="2" charset="-122"/>
                <a:ea typeface="华文中宋" panose="02010600040101010101" pitchFamily="2" charset="-122"/>
              </a:rPr>
              <a:t>股通买入的港股</a:t>
            </a:r>
            <a:r>
              <a:rPr lang="zh-CN" altLang="en-US" sz="1400" b="1" dirty="0">
                <a:solidFill>
                  <a:srgbClr val="FF0000"/>
                </a:solidFill>
                <a:latin typeface="华文中宋" panose="02010600040101010101" pitchFamily="2" charset="-122"/>
                <a:ea typeface="华文中宋" panose="02010600040101010101" pitchFamily="2" charset="-122"/>
              </a:rPr>
              <a:t>不能</a:t>
            </a:r>
            <a:r>
              <a:rPr lang="zh-CN" altLang="en-US" sz="1400" dirty="0" smtClean="0">
                <a:solidFill>
                  <a:srgbClr val="000000"/>
                </a:solidFill>
                <a:latin typeface="华文中宋" panose="02010600040101010101" pitchFamily="2" charset="-122"/>
                <a:ea typeface="华文中宋" panose="02010600040101010101" pitchFamily="2" charset="-122"/>
              </a:rPr>
              <a:t>通过沪市港</a:t>
            </a:r>
            <a:r>
              <a:rPr lang="zh-CN" altLang="en-US" sz="1400" dirty="0">
                <a:solidFill>
                  <a:srgbClr val="000000"/>
                </a:solidFill>
                <a:latin typeface="华文中宋" panose="02010600040101010101" pitchFamily="2" charset="-122"/>
                <a:ea typeface="华文中宋" panose="02010600040101010101" pitchFamily="2" charset="-122"/>
              </a:rPr>
              <a:t>通通卖出</a:t>
            </a:r>
            <a:endParaRPr lang="en-US" altLang="zh-CN" sz="1400" dirty="0">
              <a:solidFill>
                <a:srgbClr val="000000"/>
              </a:solidFill>
              <a:latin typeface="华文中宋" panose="02010600040101010101" pitchFamily="2" charset="-122"/>
              <a:ea typeface="华文中宋" panose="02010600040101010101" pitchFamily="2" charset="-122"/>
            </a:endParaRPr>
          </a:p>
        </p:txBody>
      </p:sp>
      <p:sp>
        <p:nvSpPr>
          <p:cNvPr id="33" name="矩形 32"/>
          <p:cNvSpPr/>
          <p:nvPr/>
        </p:nvSpPr>
        <p:spPr>
          <a:xfrm>
            <a:off x="3468701" y="2849051"/>
            <a:ext cx="5115763" cy="677108"/>
          </a:xfrm>
          <a:prstGeom prst="rect">
            <a:avLst/>
          </a:prstGeom>
        </p:spPr>
        <p:txBody>
          <a:bodyPr wrap="square" lIns="68259" tIns="34131" rIns="68259" bIns="34131">
            <a:spAutoFit/>
          </a:bodyPr>
          <a:lstStyle/>
          <a:p>
            <a:pPr defTabSz="682730" eaLnBrk="0" fontAlgn="base" hangingPunct="0">
              <a:lnSpc>
                <a:spcPct val="150000"/>
              </a:lnSpc>
              <a:spcBef>
                <a:spcPct val="0"/>
              </a:spcBef>
              <a:spcAft>
                <a:spcPct val="0"/>
              </a:spcAft>
            </a:pPr>
            <a:r>
              <a:rPr lang="zh-CN" altLang="en-US" sz="1400" dirty="0" smtClean="0">
                <a:solidFill>
                  <a:srgbClr val="000000"/>
                </a:solidFill>
                <a:latin typeface="华文中宋" panose="02010600040101010101" pitchFamily="2" charset="-122"/>
                <a:ea typeface="华文中宋" panose="02010600040101010101" pitchFamily="2" charset="-122"/>
              </a:rPr>
              <a:t>通过沪市港</a:t>
            </a:r>
            <a:r>
              <a:rPr lang="zh-CN" altLang="en-US" sz="1400" dirty="0">
                <a:solidFill>
                  <a:srgbClr val="000000"/>
                </a:solidFill>
                <a:latin typeface="华文中宋" panose="02010600040101010101" pitchFamily="2" charset="-122"/>
                <a:ea typeface="华文中宋" panose="02010600040101010101" pitchFamily="2" charset="-122"/>
              </a:rPr>
              <a:t>股通卖出港股的资金</a:t>
            </a:r>
            <a:r>
              <a:rPr lang="zh-CN" altLang="en-US" sz="1400" b="1" dirty="0">
                <a:solidFill>
                  <a:srgbClr val="FF0000"/>
                </a:solidFill>
                <a:latin typeface="华文中宋" panose="02010600040101010101" pitchFamily="2" charset="-122"/>
                <a:ea typeface="华文中宋" panose="02010600040101010101" pitchFamily="2" charset="-122"/>
              </a:rPr>
              <a:t>可用于</a:t>
            </a:r>
            <a:r>
              <a:rPr lang="zh-CN" altLang="en-US" sz="1400" dirty="0" smtClean="0">
                <a:solidFill>
                  <a:srgbClr val="000000"/>
                </a:solidFill>
                <a:latin typeface="华文中宋" panose="02010600040101010101" pitchFamily="2" charset="-122"/>
                <a:ea typeface="华文中宋" panose="02010600040101010101" pitchFamily="2" charset="-122"/>
              </a:rPr>
              <a:t>买入深市港</a:t>
            </a:r>
            <a:r>
              <a:rPr lang="zh-CN" altLang="en-US" sz="1400" dirty="0">
                <a:solidFill>
                  <a:srgbClr val="000000"/>
                </a:solidFill>
                <a:latin typeface="华文中宋" panose="02010600040101010101" pitchFamily="2" charset="-122"/>
                <a:ea typeface="华文中宋" panose="02010600040101010101" pitchFamily="2" charset="-122"/>
              </a:rPr>
              <a:t>股通的港股，</a:t>
            </a:r>
            <a:r>
              <a:rPr lang="zh-CN" altLang="en-US" sz="1400" dirty="0" smtClean="0">
                <a:solidFill>
                  <a:srgbClr val="000000"/>
                </a:solidFill>
                <a:latin typeface="华文中宋" panose="02010600040101010101" pitchFamily="2" charset="-122"/>
                <a:ea typeface="华文中宋" panose="02010600040101010101" pitchFamily="2" charset="-122"/>
              </a:rPr>
              <a:t>通过深市港</a:t>
            </a:r>
            <a:r>
              <a:rPr lang="zh-CN" altLang="en-US" sz="1400" dirty="0">
                <a:solidFill>
                  <a:srgbClr val="000000"/>
                </a:solidFill>
                <a:latin typeface="华文中宋" panose="02010600040101010101" pitchFamily="2" charset="-122"/>
                <a:ea typeface="华文中宋" panose="02010600040101010101" pitchFamily="2" charset="-122"/>
              </a:rPr>
              <a:t>股通卖出港股的资金</a:t>
            </a:r>
            <a:r>
              <a:rPr lang="zh-CN" altLang="en-US" sz="1400" b="1" dirty="0">
                <a:solidFill>
                  <a:srgbClr val="FF0000"/>
                </a:solidFill>
                <a:latin typeface="华文中宋" panose="02010600040101010101" pitchFamily="2" charset="-122"/>
                <a:ea typeface="华文中宋" panose="02010600040101010101" pitchFamily="2" charset="-122"/>
              </a:rPr>
              <a:t>可用于</a:t>
            </a:r>
            <a:r>
              <a:rPr lang="zh-CN" altLang="en-US" sz="1400" dirty="0" smtClean="0">
                <a:solidFill>
                  <a:srgbClr val="000000"/>
                </a:solidFill>
                <a:latin typeface="华文中宋" panose="02010600040101010101" pitchFamily="2" charset="-122"/>
                <a:ea typeface="华文中宋" panose="02010600040101010101" pitchFamily="2" charset="-122"/>
              </a:rPr>
              <a:t>买入沪市港</a:t>
            </a:r>
            <a:r>
              <a:rPr lang="zh-CN" altLang="en-US" sz="1400" dirty="0">
                <a:solidFill>
                  <a:srgbClr val="000000"/>
                </a:solidFill>
                <a:latin typeface="华文中宋" panose="02010600040101010101" pitchFamily="2" charset="-122"/>
                <a:ea typeface="华文中宋" panose="02010600040101010101" pitchFamily="2" charset="-122"/>
              </a:rPr>
              <a:t>股通的港股</a:t>
            </a:r>
          </a:p>
        </p:txBody>
      </p:sp>
      <p:sp>
        <p:nvSpPr>
          <p:cNvPr id="38" name="矩形 37"/>
          <p:cNvSpPr/>
          <p:nvPr/>
        </p:nvSpPr>
        <p:spPr bwMode="auto">
          <a:xfrm>
            <a:off x="3488174" y="1446815"/>
            <a:ext cx="5115763" cy="901405"/>
          </a:xfrm>
          <a:prstGeom prst="rect">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lIns="68259" tIns="34131" rIns="68259" bIns="34131" rtlCol="0" anchor="ctr"/>
          <a:lstStyle/>
          <a:p>
            <a:pPr algn="ctr" defTabSz="682730" eaLnBrk="0" fontAlgn="base" hangingPunct="0">
              <a:spcBef>
                <a:spcPct val="0"/>
              </a:spcBef>
              <a:spcAft>
                <a:spcPct val="0"/>
              </a:spcAft>
            </a:pPr>
            <a:endParaRPr lang="zh-CN" altLang="en-US">
              <a:solidFill>
                <a:srgbClr val="000000"/>
              </a:solidFill>
            </a:endParaRPr>
          </a:p>
        </p:txBody>
      </p:sp>
      <p:sp>
        <p:nvSpPr>
          <p:cNvPr id="39" name="矩形 38"/>
          <p:cNvSpPr/>
          <p:nvPr/>
        </p:nvSpPr>
        <p:spPr bwMode="auto">
          <a:xfrm>
            <a:off x="3469680" y="2816312"/>
            <a:ext cx="5115766" cy="901437"/>
          </a:xfrm>
          <a:prstGeom prst="rect">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lIns="68259" tIns="34131" rIns="68259" bIns="34131" rtlCol="0" anchor="ctr"/>
          <a:lstStyle/>
          <a:p>
            <a:pPr algn="ctr" defTabSz="682730" eaLnBrk="0" fontAlgn="base" hangingPunct="0">
              <a:spcBef>
                <a:spcPct val="0"/>
              </a:spcBef>
              <a:spcAft>
                <a:spcPct val="0"/>
              </a:spcAft>
            </a:pPr>
            <a:endParaRPr lang="zh-CN" altLang="en-US">
              <a:solidFill>
                <a:srgbClr val="000000"/>
              </a:solidFill>
            </a:endParaRPr>
          </a:p>
        </p:txBody>
      </p:sp>
      <p:sp>
        <p:nvSpPr>
          <p:cNvPr id="49" name="TextBox 48"/>
          <p:cNvSpPr txBox="1"/>
          <p:nvPr/>
        </p:nvSpPr>
        <p:spPr>
          <a:xfrm>
            <a:off x="681451" y="4132698"/>
            <a:ext cx="2738487" cy="777135"/>
          </a:xfrm>
          <a:prstGeom prst="rect">
            <a:avLst/>
          </a:prstGeom>
          <a:solidFill>
            <a:schemeClr val="accent2"/>
          </a:solidFill>
        </p:spPr>
        <p:txBody>
          <a:bodyPr wrap="square" lIns="68259" tIns="34131" rIns="68259" bIns="34131" rtlCol="0" anchor="ctr" anchorCtr="1">
            <a:noAutofit/>
          </a:bodyPr>
          <a:lstStyle/>
          <a:p>
            <a:pPr defTabSz="680234" eaLnBrk="0" fontAlgn="base" hangingPunct="0">
              <a:spcBef>
                <a:spcPct val="0"/>
              </a:spcBef>
              <a:spcAft>
                <a:spcPct val="0"/>
              </a:spcAft>
            </a:pPr>
            <a:endParaRPr lang="en-US" altLang="zh-CN" b="1" dirty="0">
              <a:solidFill>
                <a:srgbClr val="FFFFFF"/>
              </a:solidFill>
            </a:endParaRPr>
          </a:p>
        </p:txBody>
      </p:sp>
      <p:sp>
        <p:nvSpPr>
          <p:cNvPr id="50" name="矩形 49"/>
          <p:cNvSpPr/>
          <p:nvPr/>
        </p:nvSpPr>
        <p:spPr>
          <a:xfrm>
            <a:off x="721158" y="4293831"/>
            <a:ext cx="2489635" cy="299761"/>
          </a:xfrm>
          <a:prstGeom prst="rect">
            <a:avLst/>
          </a:prstGeom>
          <a:solidFill>
            <a:schemeClr val="accent2"/>
          </a:solidFill>
        </p:spPr>
        <p:txBody>
          <a:bodyPr wrap="square" lIns="68259" tIns="34131" rIns="68259" bIns="34131">
            <a:spAutoFit/>
          </a:bodyPr>
          <a:lstStyle/>
          <a:p>
            <a:pPr algn="ctr" defTabSz="682730" eaLnBrk="0" fontAlgn="base" hangingPunct="0">
              <a:spcBef>
                <a:spcPct val="0"/>
              </a:spcBef>
              <a:spcAft>
                <a:spcPct val="0"/>
              </a:spcAft>
            </a:pPr>
            <a:r>
              <a:rPr lang="zh-CN" altLang="en-US" sz="1500" dirty="0">
                <a:solidFill>
                  <a:srgbClr val="FFFFFF"/>
                </a:solidFill>
                <a:latin typeface="微软雅黑" panose="020B0503020204020204" pitchFamily="34" charset="-122"/>
                <a:ea typeface="微软雅黑" panose="020B0503020204020204" pitchFamily="34" charset="-122"/>
              </a:rPr>
              <a:t>沪深两所账户体系不同</a:t>
            </a:r>
          </a:p>
        </p:txBody>
      </p:sp>
      <p:sp>
        <p:nvSpPr>
          <p:cNvPr id="51" name="矩形 50"/>
          <p:cNvSpPr/>
          <p:nvPr/>
        </p:nvSpPr>
        <p:spPr>
          <a:xfrm>
            <a:off x="3488174" y="4321236"/>
            <a:ext cx="4944933" cy="284372"/>
          </a:xfrm>
          <a:prstGeom prst="rect">
            <a:avLst/>
          </a:prstGeom>
        </p:spPr>
        <p:txBody>
          <a:bodyPr wrap="square" lIns="68259" tIns="34131" rIns="68259" bIns="34131">
            <a:spAutoFit/>
          </a:bodyPr>
          <a:lstStyle/>
          <a:p>
            <a:pPr defTabSz="682730" eaLnBrk="0" fontAlgn="base" hangingPunct="0">
              <a:spcBef>
                <a:spcPct val="0"/>
              </a:spcBef>
              <a:spcAft>
                <a:spcPct val="0"/>
              </a:spcAft>
            </a:pPr>
            <a:r>
              <a:rPr lang="zh-CN" altLang="en-US" sz="1400" dirty="0" smtClean="0">
                <a:solidFill>
                  <a:srgbClr val="000000"/>
                </a:solidFill>
                <a:latin typeface="华文中宋" panose="02010600040101010101" pitchFamily="2" charset="-122"/>
                <a:ea typeface="华文中宋" panose="02010600040101010101" pitchFamily="2" charset="-122"/>
              </a:rPr>
              <a:t>沪市指定</a:t>
            </a:r>
            <a:r>
              <a:rPr lang="zh-CN" altLang="en-US" sz="1400" dirty="0">
                <a:solidFill>
                  <a:srgbClr val="000000"/>
                </a:solidFill>
                <a:latin typeface="华文中宋" panose="02010600040101010101" pitchFamily="2" charset="-122"/>
                <a:ea typeface="华文中宋" panose="02010600040101010101" pitchFamily="2" charset="-122"/>
              </a:rPr>
              <a:t>交易</a:t>
            </a:r>
            <a:r>
              <a:rPr lang="zh-CN" altLang="en-US" sz="1400" dirty="0" smtClean="0">
                <a:solidFill>
                  <a:srgbClr val="000000"/>
                </a:solidFill>
                <a:latin typeface="华文中宋" panose="02010600040101010101" pitchFamily="2" charset="-122"/>
                <a:ea typeface="华文中宋" panose="02010600040101010101" pitchFamily="2" charset="-122"/>
              </a:rPr>
              <a:t>，深市可</a:t>
            </a:r>
            <a:r>
              <a:rPr lang="zh-CN" altLang="en-US" sz="1400" dirty="0">
                <a:solidFill>
                  <a:srgbClr val="000000"/>
                </a:solidFill>
                <a:latin typeface="华文中宋" panose="02010600040101010101" pitchFamily="2" charset="-122"/>
                <a:ea typeface="华文中宋" panose="02010600040101010101" pitchFamily="2" charset="-122"/>
              </a:rPr>
              <a:t>转托管</a:t>
            </a:r>
          </a:p>
        </p:txBody>
      </p:sp>
      <p:sp>
        <p:nvSpPr>
          <p:cNvPr id="52" name="矩形 51"/>
          <p:cNvSpPr/>
          <p:nvPr/>
        </p:nvSpPr>
        <p:spPr bwMode="auto">
          <a:xfrm>
            <a:off x="3473899" y="4132698"/>
            <a:ext cx="5115766" cy="777135"/>
          </a:xfrm>
          <a:prstGeom prst="rect">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lIns="68259" tIns="34131" rIns="68259" bIns="34131" rtlCol="0" anchor="ctr"/>
          <a:lstStyle/>
          <a:p>
            <a:pPr algn="ctr" defTabSz="682730" eaLnBrk="0" fontAlgn="base" hangingPunct="0">
              <a:spcBef>
                <a:spcPct val="0"/>
              </a:spcBef>
              <a:spcAft>
                <a:spcPct val="0"/>
              </a:spcAft>
            </a:pPr>
            <a:endParaRPr lang="zh-CN" altLang="en-US">
              <a:solidFill>
                <a:srgbClr val="000000"/>
              </a:solidFill>
            </a:endParaRPr>
          </a:p>
        </p:txBody>
      </p:sp>
      <p:sp>
        <p:nvSpPr>
          <p:cNvPr id="17" name="TextBox 16"/>
          <p:cNvSpPr txBox="1"/>
          <p:nvPr/>
        </p:nvSpPr>
        <p:spPr>
          <a:xfrm>
            <a:off x="554122" y="172205"/>
            <a:ext cx="7256416" cy="438260"/>
          </a:xfrm>
          <a:prstGeom prst="rect">
            <a:avLst/>
          </a:prstGeom>
          <a:noFill/>
        </p:spPr>
        <p:txBody>
          <a:bodyPr wrap="square" lIns="68259" tIns="34131" rIns="68259" bIns="34131" rtlCol="0">
            <a:spAutoFit/>
          </a:bodyPr>
          <a:lstStyle/>
          <a:p>
            <a:pPr defTabSz="682730" eaLnBrk="0" fontAlgn="base" hangingPunct="0">
              <a:spcBef>
                <a:spcPct val="0"/>
              </a:spcBef>
              <a:spcAft>
                <a:spcPct val="0"/>
              </a:spcAft>
            </a:pPr>
            <a:r>
              <a:rPr lang="zh-CN" altLang="en-US" sz="2400" b="1" dirty="0">
                <a:solidFill>
                  <a:srgbClr val="005DA2"/>
                </a:solidFill>
                <a:latin typeface="微软雅黑" panose="020B0503020204020204" pitchFamily="34" charset="-122"/>
                <a:ea typeface="微软雅黑" panose="020B0503020204020204" pitchFamily="34" charset="-122"/>
              </a:rPr>
              <a:t>二、港股通业务要点</a:t>
            </a:r>
          </a:p>
        </p:txBody>
      </p:sp>
      <p:sp>
        <p:nvSpPr>
          <p:cNvPr id="18"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9" name="TextBox 18"/>
          <p:cNvSpPr txBox="1"/>
          <p:nvPr/>
        </p:nvSpPr>
        <p:spPr>
          <a:xfrm>
            <a:off x="681451" y="5285139"/>
            <a:ext cx="2738487" cy="777135"/>
          </a:xfrm>
          <a:prstGeom prst="rect">
            <a:avLst/>
          </a:prstGeom>
          <a:solidFill>
            <a:schemeClr val="accent2"/>
          </a:solidFill>
        </p:spPr>
        <p:txBody>
          <a:bodyPr wrap="square" lIns="68259" tIns="34131" rIns="68259" bIns="34131" rtlCol="0" anchor="ctr" anchorCtr="1">
            <a:noAutofit/>
          </a:bodyPr>
          <a:lstStyle/>
          <a:p>
            <a:pPr defTabSz="680234" eaLnBrk="0" fontAlgn="base" hangingPunct="0">
              <a:spcBef>
                <a:spcPct val="0"/>
              </a:spcBef>
              <a:spcAft>
                <a:spcPct val="0"/>
              </a:spcAft>
            </a:pPr>
            <a:endParaRPr lang="en-US" altLang="zh-CN" b="1" dirty="0">
              <a:solidFill>
                <a:srgbClr val="FFFFFF"/>
              </a:solidFill>
            </a:endParaRPr>
          </a:p>
        </p:txBody>
      </p:sp>
      <p:sp>
        <p:nvSpPr>
          <p:cNvPr id="20" name="矩形 19"/>
          <p:cNvSpPr/>
          <p:nvPr/>
        </p:nvSpPr>
        <p:spPr>
          <a:xfrm>
            <a:off x="3532646" y="5423798"/>
            <a:ext cx="4944933" cy="499816"/>
          </a:xfrm>
          <a:prstGeom prst="rect">
            <a:avLst/>
          </a:prstGeom>
        </p:spPr>
        <p:txBody>
          <a:bodyPr wrap="square" lIns="68259" tIns="34131" rIns="68259" bIns="34131">
            <a:spAutoFit/>
          </a:bodyPr>
          <a:lstStyle/>
          <a:p>
            <a:pPr defTabSz="682730" eaLnBrk="0" fontAlgn="base" hangingPunct="0">
              <a:spcBef>
                <a:spcPct val="0"/>
              </a:spcBef>
              <a:spcAft>
                <a:spcPct val="0"/>
              </a:spcAft>
            </a:pPr>
            <a:r>
              <a:rPr lang="zh-CN" altLang="en-US" sz="1400" dirty="0">
                <a:solidFill>
                  <a:srgbClr val="000000"/>
                </a:solidFill>
                <a:latin typeface="华文中宋" panose="02010600040101010101" pitchFamily="2" charset="-122"/>
                <a:ea typeface="华文中宋" panose="02010600040101010101" pitchFamily="2" charset="-122"/>
              </a:rPr>
              <a:t>证券公司应依照现行</a:t>
            </a:r>
            <a:r>
              <a:rPr lang="en-US" altLang="zh-CN" sz="1400" dirty="0">
                <a:solidFill>
                  <a:srgbClr val="000000"/>
                </a:solidFill>
                <a:latin typeface="华文中宋" panose="02010600040101010101" pitchFamily="2" charset="-122"/>
                <a:ea typeface="华文中宋" panose="02010600040101010101" pitchFamily="2" charset="-122"/>
              </a:rPr>
              <a:t>A</a:t>
            </a:r>
            <a:r>
              <a:rPr lang="zh-CN" altLang="en-US" sz="1400" dirty="0">
                <a:solidFill>
                  <a:srgbClr val="000000"/>
                </a:solidFill>
                <a:latin typeface="华文中宋" panose="02010600040101010101" pitchFamily="2" charset="-122"/>
                <a:ea typeface="华文中宋" panose="02010600040101010101" pitchFamily="2" charset="-122"/>
              </a:rPr>
              <a:t>股市场惯例，对买卖港股通实行“前端监控”。</a:t>
            </a:r>
          </a:p>
        </p:txBody>
      </p:sp>
      <p:sp>
        <p:nvSpPr>
          <p:cNvPr id="23" name="矩形 22"/>
          <p:cNvSpPr/>
          <p:nvPr/>
        </p:nvSpPr>
        <p:spPr bwMode="auto">
          <a:xfrm>
            <a:off x="3473899" y="5285139"/>
            <a:ext cx="5115766" cy="764943"/>
          </a:xfrm>
          <a:prstGeom prst="rect">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lIns="68259" tIns="34131" rIns="68259" bIns="34131" rtlCol="0" anchor="ctr"/>
          <a:lstStyle/>
          <a:p>
            <a:pPr algn="ctr" defTabSz="682730" eaLnBrk="0" fontAlgn="base" hangingPunct="0">
              <a:spcBef>
                <a:spcPct val="0"/>
              </a:spcBef>
              <a:spcAft>
                <a:spcPct val="0"/>
              </a:spcAft>
            </a:pPr>
            <a:endParaRPr lang="zh-CN" altLang="en-US">
              <a:solidFill>
                <a:srgbClr val="000000"/>
              </a:solidFill>
            </a:endParaRPr>
          </a:p>
        </p:txBody>
      </p:sp>
      <p:sp>
        <p:nvSpPr>
          <p:cNvPr id="24" name="矩形 23"/>
          <p:cNvSpPr/>
          <p:nvPr/>
        </p:nvSpPr>
        <p:spPr>
          <a:xfrm>
            <a:off x="820149" y="5473677"/>
            <a:ext cx="2489635" cy="299761"/>
          </a:xfrm>
          <a:prstGeom prst="rect">
            <a:avLst/>
          </a:prstGeom>
          <a:solidFill>
            <a:schemeClr val="accent2"/>
          </a:solidFill>
        </p:spPr>
        <p:txBody>
          <a:bodyPr wrap="square" lIns="68259" tIns="34131" rIns="68259" bIns="34131">
            <a:spAutoFit/>
          </a:bodyPr>
          <a:lstStyle/>
          <a:p>
            <a:pPr algn="ctr" defTabSz="682730" eaLnBrk="0" fontAlgn="base" hangingPunct="0">
              <a:spcBef>
                <a:spcPct val="0"/>
              </a:spcBef>
              <a:spcAft>
                <a:spcPct val="0"/>
              </a:spcAft>
            </a:pPr>
            <a:r>
              <a:rPr lang="zh-CN" altLang="en-US" sz="1500" dirty="0">
                <a:solidFill>
                  <a:srgbClr val="FFFFFF"/>
                </a:solidFill>
                <a:latin typeface="微软雅黑" panose="020B0503020204020204" pitchFamily="34" charset="-122"/>
                <a:ea typeface="微软雅黑" panose="020B0503020204020204" pitchFamily="34" charset="-122"/>
              </a:rPr>
              <a:t>账户前端监控</a:t>
            </a:r>
          </a:p>
        </p:txBody>
      </p:sp>
    </p:spTree>
    <p:extLst>
      <p:ext uri="{BB962C8B-B14F-4D97-AF65-F5344CB8AC3E}">
        <p14:creationId xmlns:p14="http://schemas.microsoft.com/office/powerpoint/2010/main" xmlns="" val="2762163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1" name="TextBox 10"/>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二、港股通业务要点</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smtClean="0">
                <a:solidFill>
                  <a:srgbClr val="FF6600"/>
                </a:solidFill>
                <a:latin typeface="微软雅黑" panose="020B0503020204020204" pitchFamily="34" charset="-122"/>
                <a:ea typeface="微软雅黑" panose="020B0503020204020204" pitchFamily="34" charset="-122"/>
              </a:rPr>
              <a:t>（五）</a:t>
            </a:r>
            <a:r>
              <a:rPr lang="zh-CN" altLang="en-US" sz="2000" dirty="0">
                <a:solidFill>
                  <a:srgbClr val="FF6600"/>
                </a:solidFill>
                <a:latin typeface="微软雅黑" panose="020B0503020204020204" pitchFamily="34" charset="-122"/>
                <a:ea typeface="微软雅黑" panose="020B0503020204020204" pitchFamily="34" charset="-122"/>
              </a:rPr>
              <a:t>交易</a:t>
            </a:r>
            <a:r>
              <a:rPr lang="zh-CN" altLang="en-US" sz="2000" dirty="0" smtClean="0">
                <a:solidFill>
                  <a:srgbClr val="FF6600"/>
                </a:solidFill>
                <a:latin typeface="微软雅黑" panose="020B0503020204020204" pitchFamily="34" charset="-122"/>
                <a:ea typeface="微软雅黑" panose="020B0503020204020204" pitchFamily="34" charset="-122"/>
              </a:rPr>
              <a:t>机制</a:t>
            </a:r>
            <a:r>
              <a:rPr lang="en-US" altLang="zh-CN" sz="2000" dirty="0" smtClean="0">
                <a:solidFill>
                  <a:srgbClr val="FF6600"/>
                </a:solidFill>
                <a:latin typeface="微软雅黑" panose="020B0503020204020204" pitchFamily="34" charset="-122"/>
                <a:ea typeface="微软雅黑" panose="020B0503020204020204" pitchFamily="34" charset="-122"/>
              </a:rPr>
              <a:t>——</a:t>
            </a:r>
            <a:r>
              <a:rPr lang="zh-CN" altLang="en-US" sz="2000" dirty="0" smtClean="0">
                <a:solidFill>
                  <a:srgbClr val="FF6600"/>
                </a:solidFill>
                <a:latin typeface="微软雅黑" panose="020B0503020204020204" pitchFamily="34" charset="-122"/>
                <a:ea typeface="微软雅黑" panose="020B0503020204020204" pitchFamily="34" charset="-122"/>
              </a:rPr>
              <a:t>交易日</a:t>
            </a:r>
            <a:endParaRPr lang="zh-CN" altLang="en-US" sz="2000" dirty="0">
              <a:solidFill>
                <a:srgbClr val="FF6600"/>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624192" y="1226120"/>
            <a:ext cx="7953851" cy="5293381"/>
          </a:xfrm>
          <a:prstGeom prst="rect">
            <a:avLst/>
          </a:prstGeom>
          <a:noFill/>
        </p:spPr>
        <p:txBody>
          <a:bodyPr wrap="square" lIns="91076" tIns="45534" rIns="91076" bIns="45534" rtlCol="0">
            <a:spAutoFit/>
          </a:bodyPr>
          <a:lstStyle/>
          <a:p>
            <a:pPr marL="284621" indent="-284621">
              <a:buClr>
                <a:schemeClr val="accent6"/>
              </a:buClr>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rPr>
              <a:t>交易日</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endParaRPr lang="en-US" altLang="zh-CN" dirty="0" smtClean="0">
              <a:latin typeface="微软雅黑" panose="020B0503020204020204" pitchFamily="34" charset="-122"/>
              <a:ea typeface="微软雅黑" panose="020B0503020204020204" pitchFamily="34" charset="-122"/>
            </a:endParaRPr>
          </a:p>
          <a:p>
            <a:pPr marL="285750" indent="-285750" algn="just">
              <a:lnSpc>
                <a:spcPct val="150000"/>
              </a:lnSpc>
              <a:spcAft>
                <a:spcPts val="0"/>
              </a:spcAft>
              <a:buClr>
                <a:srgbClr val="00B0F0"/>
              </a:buClr>
              <a:buFont typeface="Wingdings" panose="05000000000000000000" pitchFamily="2" charset="2"/>
              <a:buChar char="p"/>
            </a:pPr>
            <a:r>
              <a:rPr lang="zh-CN" altLang="zh-CN" sz="1600" kern="100" dirty="0" smtClean="0">
                <a:latin typeface="华文中宋" panose="02010600040101010101" pitchFamily="2" charset="-122"/>
                <a:ea typeface="华文中宋" panose="02010600040101010101" pitchFamily="2" charset="-122"/>
                <a:cs typeface="Times New Roman"/>
              </a:rPr>
              <a:t>港股通将仅在深港</a:t>
            </a:r>
            <a:r>
              <a:rPr lang="zh-CN" altLang="zh-CN" sz="1600" kern="100" dirty="0" smtClean="0">
                <a:solidFill>
                  <a:srgbClr val="FF0000"/>
                </a:solidFill>
                <a:latin typeface="华文中宋" panose="02010600040101010101" pitchFamily="2" charset="-122"/>
                <a:ea typeface="华文中宋" panose="02010600040101010101" pitchFamily="2" charset="-122"/>
                <a:cs typeface="Times New Roman"/>
              </a:rPr>
              <a:t>两地均为交易日并且能够满足结算安排</a:t>
            </a:r>
            <a:r>
              <a:rPr lang="zh-CN" altLang="zh-CN" sz="1600" kern="100" dirty="0" smtClean="0">
                <a:latin typeface="华文中宋" panose="02010600040101010101" pitchFamily="2" charset="-122"/>
                <a:ea typeface="华文中宋" panose="02010600040101010101" pitchFamily="2" charset="-122"/>
                <a:cs typeface="Times New Roman"/>
              </a:rPr>
              <a:t>时开通。具体交易安排，将由</a:t>
            </a:r>
            <a:r>
              <a:rPr lang="zh-CN" altLang="zh-CN" sz="1600" kern="100" dirty="0" smtClean="0">
                <a:solidFill>
                  <a:srgbClr val="FF0000"/>
                </a:solidFill>
                <a:latin typeface="华文中宋" panose="02010600040101010101" pitchFamily="2" charset="-122"/>
                <a:ea typeface="华文中宋" panose="02010600040101010101" pitchFamily="2" charset="-122"/>
                <a:cs typeface="Times New Roman"/>
              </a:rPr>
              <a:t>深交所证券交易服务公司在其指定网站对市场公布</a:t>
            </a:r>
            <a:r>
              <a:rPr lang="zh-CN" altLang="zh-CN" sz="1600" kern="100" dirty="0" smtClean="0">
                <a:latin typeface="华文中宋" panose="02010600040101010101" pitchFamily="2" charset="-122"/>
                <a:ea typeface="华文中宋" panose="02010600040101010101" pitchFamily="2" charset="-122"/>
                <a:cs typeface="Times New Roman"/>
              </a:rPr>
              <a:t>。深港通开通当年的交易日安排将在开通前向市场公布。</a:t>
            </a:r>
            <a:endParaRPr lang="en-US" altLang="zh-CN" sz="1600" kern="100" dirty="0" smtClean="0">
              <a:latin typeface="华文中宋" panose="02010600040101010101" pitchFamily="2" charset="-122"/>
              <a:ea typeface="华文中宋" panose="02010600040101010101" pitchFamily="2" charset="-122"/>
              <a:cs typeface="Times New Roman"/>
            </a:endParaRPr>
          </a:p>
          <a:p>
            <a:pPr algn="just">
              <a:lnSpc>
                <a:spcPct val="150000"/>
              </a:lnSpc>
              <a:spcAft>
                <a:spcPts val="0"/>
              </a:spcAft>
              <a:buClr>
                <a:srgbClr val="00B0F0"/>
              </a:buClr>
            </a:pPr>
            <a:endParaRPr lang="zh-CN" altLang="zh-CN" sz="1200" kern="100" dirty="0" smtClean="0">
              <a:latin typeface="华文中宋" panose="02010600040101010101" pitchFamily="2" charset="-122"/>
              <a:ea typeface="华文中宋" panose="02010600040101010101" pitchFamily="2" charset="-122"/>
              <a:cs typeface="Times New Roman"/>
            </a:endParaRPr>
          </a:p>
          <a:p>
            <a:pPr marL="285750" indent="-285750" algn="just">
              <a:lnSpc>
                <a:spcPct val="150000"/>
              </a:lnSpc>
              <a:spcAft>
                <a:spcPts val="0"/>
              </a:spcAft>
              <a:buClr>
                <a:srgbClr val="00B0F0"/>
              </a:buClr>
              <a:buFont typeface="Wingdings" panose="05000000000000000000" pitchFamily="2" charset="2"/>
              <a:buChar char="p"/>
            </a:pPr>
            <a:r>
              <a:rPr lang="zh-CN" altLang="zh-CN" sz="1600" kern="100" dirty="0" smtClean="0">
                <a:latin typeface="华文中宋" panose="02010600040101010101" pitchFamily="2" charset="-122"/>
                <a:ea typeface="华文中宋" panose="02010600040101010101" pitchFamily="2" charset="-122"/>
                <a:cs typeface="Times New Roman"/>
              </a:rPr>
              <a:t>如果</a:t>
            </a:r>
            <a:r>
              <a:rPr lang="zh-CN" altLang="zh-CN" sz="1600" kern="100" dirty="0">
                <a:latin typeface="华文中宋" panose="02010600040101010101" pitchFamily="2" charset="-122"/>
                <a:ea typeface="华文中宋" panose="02010600040101010101" pitchFamily="2" charset="-122"/>
                <a:cs typeface="Times New Roman"/>
              </a:rPr>
              <a:t>发生深交所证券交易服务公司认定的特殊情形，导致或者可能导致港股通交易无法正常进行的，那么深交所证券交易服务公司可以调整港股通交易日并向市场公布。</a:t>
            </a:r>
            <a:endParaRPr lang="zh-CN" altLang="zh-CN" sz="1200" kern="100" dirty="0">
              <a:latin typeface="华文中宋" panose="02010600040101010101" pitchFamily="2" charset="-122"/>
              <a:ea typeface="华文中宋" panose="02010600040101010101" pitchFamily="2" charset="-122"/>
              <a:cs typeface="Times New Roman"/>
            </a:endParaRPr>
          </a:p>
          <a:p>
            <a:endParaRPr lang="en-US" altLang="zh-CN" sz="1400" dirty="0" smtClean="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交易日公布指定网站：</a:t>
            </a:r>
            <a:r>
              <a:rPr lang="en-US" altLang="zh-CN" sz="1400" dirty="0" smtClean="0">
                <a:latin typeface="微软雅黑" panose="020B0503020204020204" pitchFamily="34" charset="-122"/>
                <a:ea typeface="微软雅黑" panose="020B0503020204020204" pitchFamily="34" charset="-122"/>
              </a:rPr>
              <a:t>http</a:t>
            </a:r>
            <a:r>
              <a:rPr lang="en-US" altLang="zh-CN" sz="1400" dirty="0">
                <a:latin typeface="微软雅黑" panose="020B0503020204020204" pitchFamily="34" charset="-122"/>
                <a:ea typeface="微软雅黑" panose="020B0503020204020204" pitchFamily="34" charset="-122"/>
              </a:rPr>
              <a:t>://www.szse.cn/main/szhk/</a:t>
            </a:r>
            <a:endParaRPr lang="en-US" altLang="zh-CN" sz="1400" dirty="0" smtClean="0">
              <a:latin typeface="微软雅黑" panose="020B0503020204020204" pitchFamily="34" charset="-122"/>
              <a:ea typeface="微软雅黑" panose="020B0503020204020204" pitchFamily="34" charset="-122"/>
            </a:endParaRPr>
          </a:p>
          <a:p>
            <a:endParaRPr lang="en-US" altLang="zh-CN" sz="1400" dirty="0" smtClean="0">
              <a:latin typeface="微软雅黑" panose="020B0503020204020204" pitchFamily="34" charset="-122"/>
              <a:ea typeface="微软雅黑" panose="020B0503020204020204" pitchFamily="34" charset="-122"/>
            </a:endParaRPr>
          </a:p>
          <a:p>
            <a:endParaRPr lang="en-US" altLang="zh-CN" sz="1400" dirty="0">
              <a:latin typeface="微软雅黑" panose="020B0503020204020204" pitchFamily="34" charset="-122"/>
              <a:ea typeface="微软雅黑" panose="020B0503020204020204" pitchFamily="34" charset="-122"/>
            </a:endParaRPr>
          </a:p>
          <a:p>
            <a:endParaRPr lang="en-US" altLang="zh-CN" sz="1400" dirty="0" smtClean="0">
              <a:latin typeface="微软雅黑" panose="020B0503020204020204" pitchFamily="34" charset="-122"/>
              <a:ea typeface="微软雅黑" panose="020B0503020204020204" pitchFamily="34" charset="-122"/>
            </a:endParaRPr>
          </a:p>
          <a:p>
            <a:endParaRPr lang="en-US" altLang="zh-CN" sz="1400" dirty="0">
              <a:latin typeface="微软雅黑" panose="020B0503020204020204" pitchFamily="34" charset="-122"/>
              <a:ea typeface="微软雅黑" panose="020B0503020204020204" pitchFamily="34" charset="-122"/>
            </a:endParaRPr>
          </a:p>
          <a:p>
            <a:endParaRPr lang="en-US" altLang="zh-CN" sz="1400" dirty="0">
              <a:latin typeface="微软雅黑" panose="020B0503020204020204" pitchFamily="34" charset="-122"/>
              <a:ea typeface="微软雅黑" panose="020B0503020204020204" pitchFamily="34" charset="-122"/>
            </a:endParaRPr>
          </a:p>
          <a:p>
            <a:endParaRPr lang="en-US" altLang="zh-CN" sz="1400" dirty="0" smtClean="0">
              <a:latin typeface="微软雅黑" panose="020B0503020204020204" pitchFamily="34" charset="-122"/>
              <a:ea typeface="微软雅黑" panose="020B0503020204020204" pitchFamily="34" charset="-122"/>
            </a:endParaRPr>
          </a:p>
          <a:p>
            <a:endParaRPr lang="en-US" altLang="zh-CN" sz="1400" dirty="0" smtClean="0">
              <a:latin typeface="微软雅黑" panose="020B0503020204020204" pitchFamily="34" charset="-122"/>
              <a:ea typeface="微软雅黑" panose="020B0503020204020204" pitchFamily="34" charset="-122"/>
            </a:endParaRPr>
          </a:p>
          <a:p>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80443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1" name="TextBox 10"/>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二、港股通业务要点</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smtClean="0">
                <a:solidFill>
                  <a:srgbClr val="FF6600"/>
                </a:solidFill>
                <a:latin typeface="微软雅黑" panose="020B0503020204020204" pitchFamily="34" charset="-122"/>
                <a:ea typeface="微软雅黑" panose="020B0503020204020204" pitchFamily="34" charset="-122"/>
              </a:rPr>
              <a:t>（五）</a:t>
            </a:r>
            <a:r>
              <a:rPr lang="zh-CN" altLang="en-US" sz="2000" dirty="0">
                <a:solidFill>
                  <a:srgbClr val="FF6600"/>
                </a:solidFill>
                <a:latin typeface="微软雅黑" panose="020B0503020204020204" pitchFamily="34" charset="-122"/>
                <a:ea typeface="微软雅黑" panose="020B0503020204020204" pitchFamily="34" charset="-122"/>
              </a:rPr>
              <a:t>交易</a:t>
            </a:r>
            <a:r>
              <a:rPr lang="zh-CN" altLang="en-US" sz="2000" dirty="0" smtClean="0">
                <a:solidFill>
                  <a:srgbClr val="FF6600"/>
                </a:solidFill>
                <a:latin typeface="微软雅黑" panose="020B0503020204020204" pitchFamily="34" charset="-122"/>
                <a:ea typeface="微软雅黑" panose="020B0503020204020204" pitchFamily="34" charset="-122"/>
              </a:rPr>
              <a:t>机制</a:t>
            </a:r>
            <a:r>
              <a:rPr lang="en-US" altLang="zh-CN" sz="2000" dirty="0" smtClean="0">
                <a:solidFill>
                  <a:srgbClr val="FF6600"/>
                </a:solidFill>
                <a:latin typeface="微软雅黑" panose="020B0503020204020204" pitchFamily="34" charset="-122"/>
                <a:ea typeface="微软雅黑" panose="020B0503020204020204" pitchFamily="34" charset="-122"/>
              </a:rPr>
              <a:t>——</a:t>
            </a:r>
            <a:r>
              <a:rPr lang="zh-CN" altLang="en-US" sz="2000" dirty="0" smtClean="0">
                <a:solidFill>
                  <a:srgbClr val="FF6600"/>
                </a:solidFill>
                <a:latin typeface="微软雅黑" panose="020B0503020204020204" pitchFamily="34" charset="-122"/>
                <a:ea typeface="微软雅黑" panose="020B0503020204020204" pitchFamily="34" charset="-122"/>
              </a:rPr>
              <a:t>交易时间与订单类型</a:t>
            </a:r>
            <a:endParaRPr lang="zh-CN" altLang="en-US" sz="2000" dirty="0">
              <a:solidFill>
                <a:srgbClr val="FF660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50083" y="1340768"/>
            <a:ext cx="7953851" cy="368956"/>
          </a:xfrm>
          <a:prstGeom prst="rect">
            <a:avLst/>
          </a:prstGeom>
          <a:noFill/>
        </p:spPr>
        <p:txBody>
          <a:bodyPr wrap="square" lIns="91076" tIns="45534" rIns="91076" bIns="45534" rtlCol="0">
            <a:spAutoFit/>
          </a:bodyPr>
          <a:lstStyle/>
          <a:p>
            <a:pPr marL="284621" indent="-284621">
              <a:buClr>
                <a:schemeClr val="accent6"/>
              </a:buClr>
              <a:buFont typeface="Wingdings" panose="05000000000000000000" pitchFamily="2" charset="2"/>
              <a:buChar char="u"/>
            </a:pPr>
            <a:r>
              <a:rPr lang="zh-CN" altLang="en-US" dirty="0" smtClean="0">
                <a:solidFill>
                  <a:srgbClr val="000000"/>
                </a:solidFill>
                <a:latin typeface="微软雅黑" panose="020B0503020204020204" pitchFamily="34" charset="-122"/>
                <a:ea typeface="微软雅黑" panose="020B0503020204020204" pitchFamily="34" charset="-122"/>
              </a:rPr>
              <a:t>交易时间与主要规则：</a:t>
            </a:r>
            <a:endParaRPr lang="en-US" altLang="zh-CN" dirty="0" smtClean="0">
              <a:solidFill>
                <a:srgbClr val="000000"/>
              </a:solidFill>
              <a:latin typeface="微软雅黑" panose="020B0503020204020204" pitchFamily="34" charset="-122"/>
              <a:ea typeface="微软雅黑" panose="020B0503020204020204" pitchFamily="34" charset="-122"/>
            </a:endParaRPr>
          </a:p>
        </p:txBody>
      </p:sp>
      <p:graphicFrame>
        <p:nvGraphicFramePr>
          <p:cNvPr id="17" name="表格 16"/>
          <p:cNvGraphicFramePr>
            <a:graphicFrameLocks noGrp="1"/>
          </p:cNvGraphicFramePr>
          <p:nvPr>
            <p:extLst>
              <p:ext uri="{D42A27DB-BD31-4B8C-83A1-F6EECF244321}">
                <p14:modId xmlns:p14="http://schemas.microsoft.com/office/powerpoint/2010/main" xmlns="" val="2102604948"/>
              </p:ext>
            </p:extLst>
          </p:nvPr>
        </p:nvGraphicFramePr>
        <p:xfrm>
          <a:off x="755576" y="1806074"/>
          <a:ext cx="8064500" cy="4866693"/>
        </p:xfrm>
        <a:graphic>
          <a:graphicData uri="http://schemas.openxmlformats.org/drawingml/2006/table">
            <a:tbl>
              <a:tblPr/>
              <a:tblGrid>
                <a:gridCol w="1872208"/>
                <a:gridCol w="6192292"/>
              </a:tblGrid>
              <a:tr h="753209">
                <a:tc>
                  <a:txBody>
                    <a:bodyPr/>
                    <a:lstStyle/>
                    <a:p>
                      <a:pPr algn="ctr" fontAlgn="b"/>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开市前时段：</a:t>
                      </a:r>
                      <a:b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b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上午</a:t>
                      </a:r>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9:00-9:30</a:t>
                      </a:r>
                    </a:p>
                  </a:txBody>
                  <a:tcPr marL="9525" marR="9525" marT="12700" marB="0" anchor="ctr">
                    <a:lnL>
                      <a:noFill/>
                    </a:lnL>
                    <a:lnR>
                      <a:noFill/>
                    </a:lnR>
                    <a:lnT>
                      <a:noFill/>
                    </a:lnT>
                    <a:lnB>
                      <a:noFill/>
                    </a:lnB>
                    <a:solidFill>
                      <a:srgbClr val="C4D79B"/>
                    </a:solidFill>
                  </a:tcPr>
                </a:tc>
                <a:tc>
                  <a:txBody>
                    <a:bodyPr/>
                    <a:lstStyle/>
                    <a:p>
                      <a:pPr algn="l" fontAlgn="ctr">
                        <a:lnSpc>
                          <a:spcPts val="1900"/>
                        </a:lnSpc>
                      </a:pPr>
                      <a: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t>输入买卖盘时段：</a:t>
                      </a:r>
                      <a:r>
                        <a:rPr lang="en-US" altLang="zh-CN" sz="1400" b="0" i="0" u="none" strike="noStrike" dirty="0">
                          <a:solidFill>
                            <a:srgbClr val="000000"/>
                          </a:solidFill>
                          <a:effectLst/>
                          <a:latin typeface="华文中宋" panose="02010600040101010101" pitchFamily="2" charset="-122"/>
                          <a:ea typeface="华文中宋" panose="02010600040101010101" pitchFamily="2" charset="-122"/>
                        </a:rPr>
                        <a:t>9:00-9:15</a:t>
                      </a:r>
                      <a:br>
                        <a:rPr lang="en-US" altLang="zh-CN" sz="1400" b="0" i="0" u="none" strike="noStrike" dirty="0">
                          <a:solidFill>
                            <a:srgbClr val="000000"/>
                          </a:solidFill>
                          <a:effectLst/>
                          <a:latin typeface="华文中宋" panose="02010600040101010101" pitchFamily="2" charset="-122"/>
                          <a:ea typeface="华文中宋" panose="02010600040101010101" pitchFamily="2" charset="-122"/>
                        </a:rPr>
                      </a:br>
                      <a: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t>港股通投资者可通过</a:t>
                      </a:r>
                      <a:r>
                        <a:rPr lang="zh-CN" altLang="en-US" sz="1400" b="0" i="0" u="none" strike="noStrike" dirty="0">
                          <a:solidFill>
                            <a:srgbClr val="FF0000"/>
                          </a:solidFill>
                          <a:effectLst/>
                          <a:latin typeface="华文中宋" panose="02010600040101010101" pitchFamily="2" charset="-122"/>
                          <a:ea typeface="华文中宋" panose="02010600040101010101" pitchFamily="2" charset="-122"/>
                        </a:rPr>
                        <a:t>竞价限价盘</a:t>
                      </a:r>
                      <a: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t>申报，并且其间</a:t>
                      </a:r>
                      <a:r>
                        <a:rPr lang="zh-CN" altLang="en-US" sz="1400" b="0" i="0" u="none" strike="noStrike" dirty="0">
                          <a:solidFill>
                            <a:srgbClr val="FF0000"/>
                          </a:solidFill>
                          <a:effectLst/>
                          <a:latin typeface="华文中宋" panose="02010600040101010101" pitchFamily="2" charset="-122"/>
                          <a:ea typeface="华文中宋" panose="02010600040101010101" pitchFamily="2" charset="-122"/>
                        </a:rPr>
                        <a:t>仅能撤销订单而不可以修改</a:t>
                      </a:r>
                      <a: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t>订单</a:t>
                      </a:r>
                    </a:p>
                  </a:txBody>
                  <a:tcPr marL="9525" marR="9525" marT="12700" marB="0" anchor="ctr">
                    <a:lnL>
                      <a:noFill/>
                    </a:lnL>
                    <a:lnR>
                      <a:noFill/>
                    </a:lnR>
                    <a:lnT>
                      <a:noFill/>
                    </a:lnT>
                    <a:lnB>
                      <a:noFill/>
                    </a:lnB>
                  </a:tcPr>
                </a:tc>
              </a:tr>
              <a:tr h="798613">
                <a:tc>
                  <a:txBody>
                    <a:bodyPr/>
                    <a:lstStyle/>
                    <a:p>
                      <a:pPr algn="ctr" fontAlgn="b"/>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持续交易时段：</a:t>
                      </a:r>
                      <a:b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br>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9:30-12:00</a:t>
                      </a:r>
                      <a:b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br>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13:00-16:00</a:t>
                      </a:r>
                    </a:p>
                  </a:txBody>
                  <a:tcPr marL="9525" marR="9525" marT="12700" marB="0" anchor="ctr">
                    <a:lnL>
                      <a:noFill/>
                    </a:lnL>
                    <a:lnR>
                      <a:noFill/>
                    </a:lnR>
                    <a:lnT>
                      <a:noFill/>
                    </a:lnT>
                    <a:lnB>
                      <a:noFill/>
                    </a:lnB>
                    <a:solidFill>
                      <a:srgbClr val="95B3D7"/>
                    </a:solidFill>
                  </a:tcPr>
                </a:tc>
                <a:tc>
                  <a:txBody>
                    <a:bodyPr/>
                    <a:lstStyle/>
                    <a:p>
                      <a:pPr algn="l" fontAlgn="ctr">
                        <a:lnSpc>
                          <a:spcPts val="1900"/>
                        </a:lnSpc>
                      </a:pPr>
                      <a: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t>港股通投资者可通过</a:t>
                      </a:r>
                      <a:r>
                        <a:rPr lang="zh-CN" altLang="en-US" sz="1400" b="0" i="0" u="none" strike="noStrike" dirty="0">
                          <a:solidFill>
                            <a:srgbClr val="FF0000"/>
                          </a:solidFill>
                          <a:effectLst/>
                          <a:latin typeface="华文中宋" panose="02010600040101010101" pitchFamily="2" charset="-122"/>
                          <a:ea typeface="华文中宋" panose="02010600040101010101" pitchFamily="2" charset="-122"/>
                        </a:rPr>
                        <a:t>增强限价盘</a:t>
                      </a:r>
                      <a: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t>在该时段</a:t>
                      </a:r>
                      <a:r>
                        <a:rPr lang="zh-CN" altLang="en-US" sz="1400" b="0" i="0" u="none" strike="noStrike" dirty="0">
                          <a:solidFill>
                            <a:srgbClr val="FF0000"/>
                          </a:solidFill>
                          <a:effectLst/>
                          <a:latin typeface="华文中宋" panose="02010600040101010101" pitchFamily="2" charset="-122"/>
                          <a:ea typeface="华文中宋" panose="02010600040101010101" pitchFamily="2" charset="-122"/>
                        </a:rPr>
                        <a:t>申报或撤销</a:t>
                      </a:r>
                      <a: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t>申报，但</a:t>
                      </a:r>
                      <a:r>
                        <a:rPr lang="zh-CN" altLang="en-US" sz="1400" b="0" i="0" u="none" strike="noStrike" dirty="0">
                          <a:solidFill>
                            <a:srgbClr val="FF0000"/>
                          </a:solidFill>
                          <a:effectLst/>
                          <a:latin typeface="华文中宋" panose="02010600040101010101" pitchFamily="2" charset="-122"/>
                          <a:ea typeface="华文中宋" panose="02010600040101010101" pitchFamily="2" charset="-122"/>
                        </a:rPr>
                        <a:t>不得修改</a:t>
                      </a:r>
                      <a: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t>订单</a:t>
                      </a:r>
                      <a:b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br>
                      <a: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t>港股通投资者可在</a:t>
                      </a:r>
                      <a:r>
                        <a:rPr lang="en-US" altLang="zh-CN" sz="1400" b="0" i="0" u="none" strike="noStrike" dirty="0">
                          <a:solidFill>
                            <a:srgbClr val="000000"/>
                          </a:solidFill>
                          <a:effectLst/>
                          <a:latin typeface="华文中宋" panose="02010600040101010101" pitchFamily="2" charset="-122"/>
                          <a:ea typeface="华文中宋" panose="02010600040101010101" pitchFamily="2" charset="-122"/>
                        </a:rPr>
                        <a:t>12:30-13:00</a:t>
                      </a:r>
                      <a: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t>撤销上午未成交的申报</a:t>
                      </a:r>
                    </a:p>
                  </a:txBody>
                  <a:tcPr marL="9525" marR="9525" marT="12700" marB="0" anchor="ctr">
                    <a:lnL>
                      <a:noFill/>
                    </a:lnL>
                    <a:lnR>
                      <a:noFill/>
                    </a:lnR>
                    <a:lnT>
                      <a:noFill/>
                    </a:lnT>
                    <a:lnB>
                      <a:noFill/>
                    </a:lnB>
                  </a:tcPr>
                </a:tc>
              </a:tr>
              <a:tr h="431144">
                <a:tc>
                  <a:txBody>
                    <a:bodyPr/>
                    <a:lstStyle/>
                    <a:p>
                      <a:pPr algn="ctr" fontAlgn="b"/>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收市竞价交易时段</a:t>
                      </a:r>
                    </a:p>
                  </a:txBody>
                  <a:tcPr marL="9525" marR="9525" marT="12700" marB="0" anchor="ctr">
                    <a:lnL>
                      <a:noFill/>
                    </a:lnL>
                    <a:lnR>
                      <a:noFill/>
                    </a:lnR>
                    <a:lnT>
                      <a:noFill/>
                    </a:lnT>
                    <a:lnB>
                      <a:noFill/>
                    </a:lnB>
                    <a:solidFill>
                      <a:srgbClr val="FABF8F"/>
                    </a:solidFill>
                  </a:tcPr>
                </a:tc>
                <a:tc>
                  <a:txBody>
                    <a:bodyPr/>
                    <a:lstStyle/>
                    <a:p>
                      <a:pPr algn="l" fontAlgn="ctr">
                        <a:lnSpc>
                          <a:spcPts val="1900"/>
                        </a:lnSpc>
                      </a:pPr>
                      <a: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t>仅适用于收市竞价交易时段证券</a:t>
                      </a:r>
                    </a:p>
                  </a:txBody>
                  <a:tcPr marL="9525" marR="9525" marT="12700" marB="0" anchor="ctr">
                    <a:lnL>
                      <a:noFill/>
                    </a:lnL>
                    <a:lnR>
                      <a:noFill/>
                    </a:lnR>
                    <a:lnT>
                      <a:noFill/>
                    </a:lnT>
                    <a:lnB>
                      <a:noFill/>
                    </a:lnB>
                  </a:tcPr>
                </a:tc>
              </a:tr>
              <a:tr h="587091">
                <a:tc>
                  <a:txBody>
                    <a:bodyPr/>
                    <a:lstStyle/>
                    <a:p>
                      <a:pPr algn="ctr" fontAlgn="b"/>
                      <a:r>
                        <a:rPr lang="en-US" altLang="zh-CN" sz="1600" b="0" i="0" u="none" strike="noStrike" dirty="0" smtClean="0">
                          <a:solidFill>
                            <a:srgbClr val="000000"/>
                          </a:solidFill>
                          <a:effectLst/>
                          <a:latin typeface="微软雅黑" panose="020B0503020204020204" pitchFamily="34" charset="-122"/>
                          <a:ea typeface="微软雅黑" panose="020B0503020204020204" pitchFamily="34" charset="-122"/>
                        </a:rPr>
                        <a:t>16:00-16:01</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12700" marB="0" anchor="ctr">
                    <a:lnL>
                      <a:noFill/>
                    </a:lnL>
                    <a:lnR>
                      <a:noFill/>
                    </a:lnR>
                    <a:lnT>
                      <a:noFill/>
                    </a:lnT>
                    <a:lnB>
                      <a:noFill/>
                    </a:lnB>
                    <a:solidFill>
                      <a:srgbClr val="FABF8F"/>
                    </a:solidFill>
                  </a:tcPr>
                </a:tc>
                <a:tc>
                  <a:txBody>
                    <a:bodyPr/>
                    <a:lstStyle/>
                    <a:p>
                      <a:pPr algn="l" fontAlgn="ctr">
                        <a:lnSpc>
                          <a:spcPts val="1900"/>
                        </a:lnSpc>
                      </a:pPr>
                      <a:r>
                        <a:rPr lang="zh-CN" altLang="en-US" sz="1400" b="0" i="0" u="none" strike="noStrike" dirty="0" smtClean="0">
                          <a:solidFill>
                            <a:srgbClr val="000000"/>
                          </a:solidFill>
                          <a:effectLst/>
                          <a:latin typeface="华文中宋" panose="02010600040101010101" pitchFamily="2" charset="-122"/>
                          <a:ea typeface="华文中宋" panose="02010600040101010101" pitchFamily="2" charset="-122"/>
                        </a:rPr>
                        <a:t>计算及公布参考价；不得输入、取消及更改买卖盘；系统自动带入符合价格限制的买卖盘</a:t>
                      </a:r>
                      <a:endParaRPr lang="zh-CN" altLang="en-US" sz="1400" b="0" i="0" u="none" strike="noStrike" dirty="0">
                        <a:solidFill>
                          <a:srgbClr val="000000"/>
                        </a:solidFill>
                        <a:effectLst/>
                        <a:latin typeface="华文中宋" panose="02010600040101010101" pitchFamily="2" charset="-122"/>
                        <a:ea typeface="华文中宋" panose="02010600040101010101" pitchFamily="2" charset="-122"/>
                      </a:endParaRPr>
                    </a:p>
                  </a:txBody>
                  <a:tcPr marL="9525" marR="9525" marT="12700" marB="0" anchor="ctr">
                    <a:lnL>
                      <a:noFill/>
                    </a:lnL>
                    <a:lnR>
                      <a:noFill/>
                    </a:lnR>
                    <a:lnT>
                      <a:noFill/>
                    </a:lnT>
                    <a:lnB>
                      <a:noFill/>
                    </a:lnB>
                  </a:tcPr>
                </a:tc>
              </a:tr>
              <a:tr h="792088">
                <a:tc>
                  <a:txBody>
                    <a:bodyPr/>
                    <a:lstStyle/>
                    <a:p>
                      <a:pPr algn="ctr" fontAlgn="ctr"/>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16:01-16:06</a:t>
                      </a:r>
                    </a:p>
                  </a:txBody>
                  <a:tcPr marL="9525" marR="9525" marT="12700" marB="0" anchor="ctr">
                    <a:lnL>
                      <a:noFill/>
                    </a:lnL>
                    <a:lnR>
                      <a:noFill/>
                    </a:lnR>
                    <a:lnT>
                      <a:noFill/>
                    </a:lnT>
                    <a:lnB>
                      <a:noFill/>
                    </a:lnB>
                    <a:solidFill>
                      <a:srgbClr val="FABF8F"/>
                    </a:solidFill>
                  </a:tcPr>
                </a:tc>
                <a:tc>
                  <a:txBody>
                    <a:bodyPr/>
                    <a:lstStyle/>
                    <a:p>
                      <a:pPr marL="0" marR="0" indent="0" algn="l" defTabSz="682667" rtl="0" eaLnBrk="1" fontAlgn="ctr" latinLnBrk="0" hangingPunct="1">
                        <a:lnSpc>
                          <a:spcPts val="1900"/>
                        </a:lnSpc>
                        <a:spcBef>
                          <a:spcPts val="0"/>
                        </a:spcBef>
                        <a:spcAft>
                          <a:spcPts val="0"/>
                        </a:spcAft>
                        <a:buClrTx/>
                        <a:buSzTx/>
                        <a:buFontTx/>
                        <a:buNone/>
                        <a:tabLst/>
                        <a:defRPr/>
                      </a:pPr>
                      <a:r>
                        <a:rPr lang="zh-CN" altLang="en-US" sz="1400" b="0" i="0" u="none" strike="noStrike" dirty="0">
                          <a:solidFill>
                            <a:srgbClr val="FF0000"/>
                          </a:solidFill>
                          <a:effectLst/>
                          <a:latin typeface="华文中宋" panose="02010600040101010101" pitchFamily="2" charset="-122"/>
                          <a:ea typeface="华文中宋" panose="02010600040101010101" pitchFamily="2" charset="-122"/>
                        </a:rPr>
                        <a:t>可输入、取消</a:t>
                      </a:r>
                      <a: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t>买卖盘</a:t>
                      </a:r>
                      <a:b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br>
                      <a: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t>港股通投资者仅可输入</a:t>
                      </a:r>
                      <a:r>
                        <a:rPr lang="zh-CN" altLang="en-US" sz="1400" b="0" i="0" u="none" strike="noStrike" dirty="0">
                          <a:solidFill>
                            <a:srgbClr val="FF0000"/>
                          </a:solidFill>
                          <a:effectLst/>
                          <a:latin typeface="华文中宋" panose="02010600040101010101" pitchFamily="2" charset="-122"/>
                          <a:ea typeface="华文中宋" panose="02010600040101010101" pitchFamily="2" charset="-122"/>
                        </a:rPr>
                        <a:t>竞价限价</a:t>
                      </a:r>
                      <a:r>
                        <a:rPr lang="zh-CN" altLang="en-US" sz="1400" b="0" i="0" u="none" strike="noStrike" dirty="0" smtClean="0">
                          <a:solidFill>
                            <a:srgbClr val="FF0000"/>
                          </a:solidFill>
                          <a:effectLst/>
                          <a:latin typeface="华文中宋" panose="02010600040101010101" pitchFamily="2" charset="-122"/>
                          <a:ea typeface="华文中宋" panose="02010600040101010101" pitchFamily="2" charset="-122"/>
                        </a:rPr>
                        <a:t>盘，</a:t>
                      </a:r>
                      <a:r>
                        <a:rPr lang="zh-CN" altLang="en-US" sz="1400" b="0" i="0" u="none" strike="noStrike" dirty="0" smtClean="0">
                          <a:solidFill>
                            <a:srgbClr val="000000"/>
                          </a:solidFill>
                          <a:effectLst/>
                          <a:latin typeface="华文中宋" panose="02010600040101010101" pitchFamily="2" charset="-122"/>
                          <a:ea typeface="华文中宋" panose="02010600040101010101" pitchFamily="2" charset="-122"/>
                        </a:rPr>
                        <a:t>输入价格限制范围为</a:t>
                      </a:r>
                      <a:r>
                        <a:rPr lang="zh-CN" altLang="en-US" sz="1400" b="0" i="0" u="none" strike="noStrike" dirty="0" smtClean="0">
                          <a:solidFill>
                            <a:srgbClr val="FF0000"/>
                          </a:solidFill>
                          <a:effectLst/>
                          <a:latin typeface="华文中宋" panose="02010600040101010101" pitchFamily="2" charset="-122"/>
                          <a:ea typeface="华文中宋" panose="02010600040101010101" pitchFamily="2" charset="-122"/>
                        </a:rPr>
                        <a:t>参考价的</a:t>
                      </a:r>
                      <a:r>
                        <a:rPr lang="en-US" altLang="zh-CN" sz="1400" b="0" i="0" u="none" strike="noStrike" dirty="0" smtClean="0">
                          <a:solidFill>
                            <a:srgbClr val="FF0000"/>
                          </a:solidFill>
                          <a:effectLst/>
                          <a:latin typeface="华文中宋" panose="02010600040101010101" pitchFamily="2" charset="-122"/>
                          <a:ea typeface="华文中宋" panose="02010600040101010101" pitchFamily="2" charset="-122"/>
                        </a:rPr>
                        <a:t>±5%</a:t>
                      </a:r>
                    </a:p>
                  </a:txBody>
                  <a:tcPr marL="9525" marR="9525" marT="12700" marB="0" anchor="ctr">
                    <a:lnL>
                      <a:noFill/>
                    </a:lnL>
                    <a:lnR>
                      <a:noFill/>
                    </a:lnR>
                    <a:lnT>
                      <a:noFill/>
                    </a:lnT>
                    <a:lnB>
                      <a:noFill/>
                    </a:lnB>
                  </a:tcPr>
                </a:tc>
              </a:tr>
              <a:tr h="385947">
                <a:tc>
                  <a:txBody>
                    <a:bodyPr/>
                    <a:lstStyle/>
                    <a:p>
                      <a:pPr algn="ctr" fontAlgn="ctr"/>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16:06-16:08</a:t>
                      </a:r>
                    </a:p>
                  </a:txBody>
                  <a:tcPr marL="9525" marR="9525" marT="12700" marB="0" anchor="ctr">
                    <a:lnL>
                      <a:noFill/>
                    </a:lnL>
                    <a:lnR>
                      <a:noFill/>
                    </a:lnR>
                    <a:lnT>
                      <a:noFill/>
                    </a:lnT>
                    <a:lnB>
                      <a:noFill/>
                    </a:lnB>
                    <a:solidFill>
                      <a:srgbClr val="FABF8F"/>
                    </a:solidFill>
                  </a:tcPr>
                </a:tc>
                <a:tc>
                  <a:txBody>
                    <a:bodyPr/>
                    <a:lstStyle/>
                    <a:p>
                      <a:pPr algn="l" fontAlgn="ctr">
                        <a:lnSpc>
                          <a:spcPts val="1900"/>
                        </a:lnSpc>
                      </a:pPr>
                      <a:r>
                        <a:rPr lang="zh-CN" altLang="en-US" sz="1400" b="0" i="0" u="none" strike="noStrike" dirty="0" smtClean="0">
                          <a:solidFill>
                            <a:srgbClr val="FF0000"/>
                          </a:solidFill>
                          <a:effectLst/>
                          <a:latin typeface="华文中宋" panose="02010600040101010101" pitchFamily="2" charset="-122"/>
                          <a:ea typeface="华文中宋" panose="02010600040101010101" pitchFamily="2" charset="-122"/>
                        </a:rPr>
                        <a:t>可输入，但不得取消</a:t>
                      </a:r>
                      <a:r>
                        <a:rPr lang="zh-CN" altLang="en-US" sz="1400" b="0" i="0" u="none" strike="noStrike" dirty="0" smtClean="0">
                          <a:solidFill>
                            <a:srgbClr val="000000"/>
                          </a:solidFill>
                          <a:effectLst/>
                          <a:latin typeface="华文中宋" panose="02010600040101010101" pitchFamily="2" charset="-122"/>
                          <a:ea typeface="华文中宋" panose="02010600040101010101" pitchFamily="2" charset="-122"/>
                        </a:rPr>
                        <a:t>买卖盘</a:t>
                      </a:r>
                      <a:br>
                        <a:rPr lang="zh-CN" altLang="en-US" sz="1400" b="0" i="0" u="none" strike="noStrike" dirty="0" smtClean="0">
                          <a:solidFill>
                            <a:srgbClr val="000000"/>
                          </a:solidFill>
                          <a:effectLst/>
                          <a:latin typeface="华文中宋" panose="02010600040101010101" pitchFamily="2" charset="-122"/>
                          <a:ea typeface="华文中宋" panose="02010600040101010101" pitchFamily="2" charset="-122"/>
                        </a:rPr>
                      </a:br>
                      <a:r>
                        <a:rPr lang="zh-CN" altLang="en-US" sz="1400" b="0" i="0" u="none" strike="noStrike" dirty="0" smtClean="0">
                          <a:solidFill>
                            <a:srgbClr val="000000"/>
                          </a:solidFill>
                          <a:effectLst/>
                          <a:latin typeface="华文中宋" panose="02010600040101010101" pitchFamily="2" charset="-122"/>
                          <a:ea typeface="华文中宋" panose="02010600040101010101" pitchFamily="2" charset="-122"/>
                        </a:rPr>
                        <a:t>港股通投资者仅可</a:t>
                      </a:r>
                      <a:r>
                        <a:rPr lang="zh-CN" altLang="en-US" sz="1400" b="0" i="0" u="none" strike="noStrike" dirty="0" smtClean="0">
                          <a:solidFill>
                            <a:srgbClr val="FF0000"/>
                          </a:solidFill>
                          <a:effectLst/>
                          <a:latin typeface="华文中宋" panose="02010600040101010101" pitchFamily="2" charset="-122"/>
                          <a:ea typeface="华文中宋" panose="02010600040101010101" pitchFamily="2" charset="-122"/>
                        </a:rPr>
                        <a:t>输入竞价限价盘</a:t>
                      </a:r>
                      <a:br>
                        <a:rPr lang="zh-CN" altLang="en-US" sz="1400" b="0" i="0" u="none" strike="noStrike" dirty="0" smtClean="0">
                          <a:solidFill>
                            <a:srgbClr val="FF0000"/>
                          </a:solidFill>
                          <a:effectLst/>
                          <a:latin typeface="华文中宋" panose="02010600040101010101" pitchFamily="2" charset="-122"/>
                          <a:ea typeface="华文中宋" panose="02010600040101010101" pitchFamily="2" charset="-122"/>
                        </a:rPr>
                      </a:br>
                      <a:r>
                        <a:rPr lang="zh-CN" altLang="en-US" sz="1400" b="0" i="0" u="none" strike="noStrike" dirty="0" smtClean="0">
                          <a:solidFill>
                            <a:srgbClr val="000000"/>
                          </a:solidFill>
                          <a:effectLst/>
                          <a:latin typeface="华文中宋" panose="02010600040101010101" pitchFamily="2" charset="-122"/>
                          <a:ea typeface="华文中宋" panose="02010600040101010101" pitchFamily="2" charset="-122"/>
                        </a:rPr>
                        <a:t>输入价格限制范围为</a:t>
                      </a:r>
                      <a:r>
                        <a:rPr lang="zh-CN" altLang="en-US" sz="1400" b="0" i="0" u="none" strike="noStrike" dirty="0" smtClean="0">
                          <a:solidFill>
                            <a:srgbClr val="FF0000"/>
                          </a:solidFill>
                          <a:effectLst/>
                          <a:latin typeface="华文中宋" panose="02010600040101010101" pitchFamily="2" charset="-122"/>
                          <a:ea typeface="华文中宋" panose="02010600040101010101" pitchFamily="2" charset="-122"/>
                        </a:rPr>
                        <a:t>最低沽盘价与最高买盘价之间</a:t>
                      </a:r>
                      <a:endParaRPr lang="en-US" altLang="zh-CN" sz="1400" b="0" i="0" u="none" strike="noStrike" dirty="0">
                        <a:solidFill>
                          <a:srgbClr val="FF0000"/>
                        </a:solidFill>
                        <a:effectLst/>
                        <a:latin typeface="华文中宋" panose="02010600040101010101" pitchFamily="2" charset="-122"/>
                        <a:ea typeface="华文中宋" panose="02010600040101010101" pitchFamily="2" charset="-122"/>
                      </a:endParaRPr>
                    </a:p>
                  </a:txBody>
                  <a:tcPr marL="9525" marR="9525" marT="12700" marB="0" anchor="ctr">
                    <a:lnL>
                      <a:noFill/>
                    </a:lnL>
                    <a:lnR>
                      <a:noFill/>
                    </a:lnR>
                    <a:lnT>
                      <a:noFill/>
                    </a:lnT>
                    <a:lnB>
                      <a:noFill/>
                    </a:lnB>
                  </a:tcPr>
                </a:tc>
              </a:tr>
              <a:tr h="767948">
                <a:tc>
                  <a:txBody>
                    <a:bodyPr/>
                    <a:lstStyle/>
                    <a:p>
                      <a:pPr algn="ctr" fontAlgn="ctr"/>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(16:08-16:10</a:t>
                      </a: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为随机收市时间</a:t>
                      </a:r>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a:t>
                      </a:r>
                    </a:p>
                  </a:txBody>
                  <a:tcPr marL="9525" marR="9525" marT="12700" marB="0" anchor="ctr">
                    <a:lnL>
                      <a:noFill/>
                    </a:lnL>
                    <a:lnR>
                      <a:noFill/>
                    </a:lnR>
                    <a:lnT>
                      <a:noFill/>
                    </a:lnT>
                    <a:lnB>
                      <a:noFill/>
                    </a:lnB>
                    <a:solidFill>
                      <a:srgbClr val="FABF8F"/>
                    </a:solidFill>
                  </a:tcPr>
                </a:tc>
                <a:tc>
                  <a:txBody>
                    <a:bodyPr/>
                    <a:lstStyle/>
                    <a:p>
                      <a:pPr algn="l" fontAlgn="ctr">
                        <a:lnSpc>
                          <a:spcPts val="1900"/>
                        </a:lnSpc>
                      </a:pPr>
                      <a:r>
                        <a:rPr lang="zh-CN" altLang="en-US" sz="1400" b="0" i="0" u="none" strike="noStrike" dirty="0" smtClean="0">
                          <a:solidFill>
                            <a:srgbClr val="000000"/>
                          </a:solidFill>
                          <a:effectLst/>
                          <a:latin typeface="华文中宋" panose="02010600040101010101" pitchFamily="2" charset="-122"/>
                          <a:ea typeface="华文中宋" panose="02010600040101010101" pitchFamily="2" charset="-122"/>
                        </a:rPr>
                        <a:t>于</a:t>
                      </a:r>
                      <a:r>
                        <a:rPr lang="en-US" altLang="zh-CN" sz="1400" b="0" i="0" u="none" strike="noStrike" dirty="0">
                          <a:solidFill>
                            <a:srgbClr val="000000"/>
                          </a:solidFill>
                          <a:effectLst/>
                          <a:latin typeface="华文中宋" panose="02010600040101010101" pitchFamily="2" charset="-122"/>
                          <a:ea typeface="华文中宋" panose="02010600040101010101" pitchFamily="2" charset="-122"/>
                        </a:rPr>
                        <a:t>16</a:t>
                      </a:r>
                      <a: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t>：</a:t>
                      </a:r>
                      <a:r>
                        <a:rPr lang="en-US" altLang="zh-CN" sz="1400" b="0" i="0" u="none" strike="noStrike" dirty="0">
                          <a:solidFill>
                            <a:srgbClr val="000000"/>
                          </a:solidFill>
                          <a:effectLst/>
                          <a:latin typeface="华文中宋" panose="02010600040101010101" pitchFamily="2" charset="-122"/>
                          <a:ea typeface="华文中宋" panose="02010600040101010101" pitchFamily="2" charset="-122"/>
                        </a:rPr>
                        <a:t>08</a:t>
                      </a:r>
                      <a: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t>至</a:t>
                      </a:r>
                      <a:r>
                        <a:rPr lang="en-US" altLang="zh-CN" sz="1400" b="0" i="0" u="none" strike="noStrike" dirty="0">
                          <a:solidFill>
                            <a:srgbClr val="000000"/>
                          </a:solidFill>
                          <a:effectLst/>
                          <a:latin typeface="华文中宋" panose="02010600040101010101" pitchFamily="2" charset="-122"/>
                          <a:ea typeface="华文中宋" panose="02010600040101010101" pitchFamily="2" charset="-122"/>
                        </a:rPr>
                        <a:t>16:10 </a:t>
                      </a:r>
                      <a: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t>之间</a:t>
                      </a:r>
                      <a:r>
                        <a:rPr lang="zh-CN" altLang="en-US" sz="1400" b="0" i="0" u="none" strike="noStrike" dirty="0">
                          <a:solidFill>
                            <a:srgbClr val="FF0000"/>
                          </a:solidFill>
                          <a:effectLst/>
                          <a:latin typeface="华文中宋" panose="02010600040101010101" pitchFamily="2" charset="-122"/>
                          <a:ea typeface="华文中宋" panose="02010600040101010101" pitchFamily="2" charset="-122"/>
                        </a:rPr>
                        <a:t>随机收市</a:t>
                      </a:r>
                      <a:r>
                        <a:rPr lang="zh-CN" altLang="en-US" sz="1400" b="0" i="0" u="none" strike="noStrike" dirty="0">
                          <a:solidFill>
                            <a:srgbClr val="000000"/>
                          </a:solidFill>
                          <a:effectLst/>
                          <a:latin typeface="华文中宋" panose="02010600040101010101" pitchFamily="2" charset="-122"/>
                          <a:ea typeface="华文中宋" panose="02010600040101010101" pitchFamily="2" charset="-122"/>
                        </a:rPr>
                        <a:t>，所有收市竞价交易时段证券将于同一时间收市</a:t>
                      </a:r>
                    </a:p>
                  </a:txBody>
                  <a:tcPr marL="9525" marR="9525" marT="12700" marB="0" anchor="ctr">
                    <a:lnL>
                      <a:noFill/>
                    </a:lnL>
                    <a:lnR>
                      <a:noFill/>
                    </a:lnR>
                    <a:lnT>
                      <a:noFill/>
                    </a:lnT>
                    <a:lnB>
                      <a:noFill/>
                    </a:lnB>
                  </a:tcPr>
                </a:tc>
              </a:tr>
            </a:tbl>
          </a:graphicData>
        </a:graphic>
      </p:graphicFrame>
    </p:spTree>
    <p:extLst>
      <p:ext uri="{BB962C8B-B14F-4D97-AF65-F5344CB8AC3E}">
        <p14:creationId xmlns:p14="http://schemas.microsoft.com/office/powerpoint/2010/main" xmlns="" val="907535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1" name="TextBox 10"/>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二</a:t>
            </a:r>
            <a:r>
              <a:rPr lang="zh-CN" altLang="en-US" sz="2400" b="1" dirty="0" smtClean="0">
                <a:solidFill>
                  <a:srgbClr val="005DA2"/>
                </a:solidFill>
                <a:latin typeface="微软雅黑" panose="020B0503020204020204" pitchFamily="34" charset="-122"/>
                <a:ea typeface="微软雅黑" panose="020B0503020204020204" pitchFamily="34" charset="-122"/>
              </a:rPr>
              <a:t>、</a:t>
            </a:r>
            <a:r>
              <a:rPr lang="zh-CN" altLang="en-US" sz="2400" b="1" dirty="0">
                <a:solidFill>
                  <a:srgbClr val="005DA2"/>
                </a:solidFill>
                <a:latin typeface="微软雅黑" panose="020B0503020204020204" pitchFamily="34" charset="-122"/>
                <a:ea typeface="微软雅黑" panose="020B0503020204020204" pitchFamily="34" charset="-122"/>
              </a:rPr>
              <a:t>港股通</a:t>
            </a:r>
            <a:r>
              <a:rPr lang="zh-CN" altLang="en-US" sz="2400" b="1" dirty="0" smtClean="0">
                <a:solidFill>
                  <a:srgbClr val="005DA2"/>
                </a:solidFill>
                <a:latin typeface="微软雅黑" panose="020B0503020204020204" pitchFamily="34" charset="-122"/>
                <a:ea typeface="微软雅黑" panose="020B0503020204020204" pitchFamily="34" charset="-122"/>
              </a:rPr>
              <a:t>业务</a:t>
            </a:r>
            <a:r>
              <a:rPr lang="zh-CN" altLang="en-US" sz="2400" b="1" dirty="0">
                <a:solidFill>
                  <a:srgbClr val="005DA2"/>
                </a:solidFill>
                <a:latin typeface="微软雅黑" panose="020B0503020204020204" pitchFamily="34" charset="-122"/>
                <a:ea typeface="微软雅黑" panose="020B0503020204020204" pitchFamily="34" charset="-122"/>
              </a:rPr>
              <a:t>要点</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smtClean="0">
                <a:solidFill>
                  <a:srgbClr val="FF6600"/>
                </a:solidFill>
                <a:latin typeface="微软雅黑" panose="020B0503020204020204" pitchFamily="34" charset="-122"/>
                <a:ea typeface="微软雅黑" panose="020B0503020204020204" pitchFamily="34" charset="-122"/>
              </a:rPr>
              <a:t>（五）</a:t>
            </a:r>
            <a:r>
              <a:rPr lang="zh-CN" altLang="en-US" sz="2000" dirty="0">
                <a:solidFill>
                  <a:srgbClr val="FF6600"/>
                </a:solidFill>
                <a:latin typeface="微软雅黑" panose="020B0503020204020204" pitchFamily="34" charset="-122"/>
                <a:ea typeface="微软雅黑" panose="020B0503020204020204" pitchFamily="34" charset="-122"/>
              </a:rPr>
              <a:t>交易</a:t>
            </a:r>
            <a:r>
              <a:rPr lang="zh-CN" altLang="en-US" sz="2000" dirty="0" smtClean="0">
                <a:solidFill>
                  <a:srgbClr val="FF6600"/>
                </a:solidFill>
                <a:latin typeface="微软雅黑" panose="020B0503020204020204" pitchFamily="34" charset="-122"/>
                <a:ea typeface="微软雅黑" panose="020B0503020204020204" pitchFamily="34" charset="-122"/>
              </a:rPr>
              <a:t>机制</a:t>
            </a:r>
            <a:r>
              <a:rPr lang="en-US" altLang="zh-CN" sz="2000" dirty="0" smtClean="0">
                <a:solidFill>
                  <a:srgbClr val="FF6600"/>
                </a:solidFill>
                <a:latin typeface="微软雅黑" panose="020B0503020204020204" pitchFamily="34" charset="-122"/>
                <a:ea typeface="微软雅黑" panose="020B0503020204020204" pitchFamily="34" charset="-122"/>
              </a:rPr>
              <a:t>——</a:t>
            </a:r>
            <a:r>
              <a:rPr lang="zh-CN" altLang="en-US" sz="2000" dirty="0" smtClean="0">
                <a:solidFill>
                  <a:srgbClr val="FF6600"/>
                </a:solidFill>
                <a:latin typeface="微软雅黑" panose="020B0503020204020204" pitchFamily="34" charset="-122"/>
                <a:ea typeface="微软雅黑" panose="020B0503020204020204" pitchFamily="34" charset="-122"/>
              </a:rPr>
              <a:t>半日市</a:t>
            </a:r>
            <a:endParaRPr lang="zh-CN" altLang="en-US" sz="2000" dirty="0">
              <a:solidFill>
                <a:srgbClr val="FF6600"/>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624192" y="1226114"/>
            <a:ext cx="7953851" cy="368956"/>
          </a:xfrm>
          <a:prstGeom prst="rect">
            <a:avLst/>
          </a:prstGeom>
          <a:noFill/>
        </p:spPr>
        <p:txBody>
          <a:bodyPr wrap="square" lIns="91076" tIns="45534" rIns="91076" bIns="45534" rtlCol="0">
            <a:spAutoFit/>
          </a:bodyPr>
          <a:lstStyle/>
          <a:p>
            <a:pPr marL="284621" indent="-284621">
              <a:buClr>
                <a:schemeClr val="accent6"/>
              </a:buClr>
              <a:buFont typeface="Wingdings" panose="05000000000000000000" pitchFamily="2" charset="2"/>
              <a:buChar char="u"/>
            </a:pPr>
            <a:r>
              <a:rPr lang="zh-CN" altLang="en-US" dirty="0">
                <a:solidFill>
                  <a:srgbClr val="000000"/>
                </a:solidFill>
                <a:latin typeface="微软雅黑" panose="020B0503020204020204" pitchFamily="34" charset="-122"/>
                <a:ea typeface="微软雅黑" panose="020B0503020204020204" pitchFamily="34" charset="-122"/>
              </a:rPr>
              <a:t>半日市</a:t>
            </a:r>
            <a:r>
              <a:rPr lang="zh-CN" altLang="en-US" dirty="0" smtClean="0">
                <a:solidFill>
                  <a:srgbClr val="000000"/>
                </a:solidFill>
                <a:latin typeface="微软雅黑" panose="020B0503020204020204" pitchFamily="34" charset="-122"/>
                <a:ea typeface="微软雅黑" panose="020B0503020204020204" pitchFamily="34" charset="-122"/>
              </a:rPr>
              <a:t>：</a:t>
            </a:r>
            <a:endParaRPr lang="en-US" altLang="zh-CN" dirty="0" smtClean="0">
              <a:solidFill>
                <a:srgbClr val="000000"/>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xmlns="" val="2909396171"/>
              </p:ext>
            </p:extLst>
          </p:nvPr>
        </p:nvGraphicFramePr>
        <p:xfrm>
          <a:off x="1187624" y="3140968"/>
          <a:ext cx="6120680" cy="2958977"/>
        </p:xfrm>
        <a:graphic>
          <a:graphicData uri="http://schemas.openxmlformats.org/drawingml/2006/table">
            <a:tbl>
              <a:tblPr firstRow="1" firstCol="1" bandRow="1"/>
              <a:tblGrid>
                <a:gridCol w="1451228"/>
                <a:gridCol w="1451228"/>
                <a:gridCol w="3218224"/>
              </a:tblGrid>
              <a:tr h="550703">
                <a:tc gridSpan="2">
                  <a:txBody>
                    <a:bodyPr/>
                    <a:lstStyle/>
                    <a:p>
                      <a:pPr algn="ctr">
                        <a:lnSpc>
                          <a:spcPct val="150000"/>
                        </a:lnSpc>
                        <a:spcBef>
                          <a:spcPts val="780"/>
                        </a:spcBef>
                        <a:spcAft>
                          <a:spcPts val="780"/>
                        </a:spcAft>
                      </a:pPr>
                      <a:r>
                        <a:rPr lang="zh-CN" sz="1600" b="1" kern="100" dirty="0">
                          <a:solidFill>
                            <a:srgbClr val="FFFFFF"/>
                          </a:solidFill>
                          <a:effectLst/>
                          <a:latin typeface="微软雅黑" panose="020B0503020204020204" pitchFamily="34" charset="-122"/>
                          <a:ea typeface="微软雅黑" panose="020B0503020204020204" pitchFamily="34" charset="-122"/>
                          <a:cs typeface="Times New Roman"/>
                        </a:rPr>
                        <a:t>交易时段</a:t>
                      </a:r>
                      <a:endParaRPr lang="zh-CN" sz="15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zh-CN" altLang="en-US"/>
                    </a:p>
                  </a:txBody>
                  <a:tcPr/>
                </a:tc>
                <a:tc>
                  <a:txBody>
                    <a:bodyPr/>
                    <a:lstStyle/>
                    <a:p>
                      <a:pPr algn="ctr">
                        <a:lnSpc>
                          <a:spcPct val="150000"/>
                        </a:lnSpc>
                        <a:spcBef>
                          <a:spcPts val="780"/>
                        </a:spcBef>
                        <a:spcAft>
                          <a:spcPts val="780"/>
                        </a:spcAft>
                      </a:pPr>
                      <a:r>
                        <a:rPr lang="zh-CN" sz="1600" b="1" kern="100" dirty="0">
                          <a:solidFill>
                            <a:srgbClr val="FFFFFF"/>
                          </a:solidFill>
                          <a:effectLst/>
                          <a:latin typeface="微软雅黑" panose="020B0503020204020204" pitchFamily="34" charset="-122"/>
                          <a:ea typeface="微软雅黑" panose="020B0503020204020204" pitchFamily="34" charset="-122"/>
                          <a:cs typeface="Times New Roman"/>
                        </a:rPr>
                        <a:t>交易时间</a:t>
                      </a:r>
                      <a:endParaRPr lang="zh-CN" sz="15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401379">
                <a:tc gridSpan="2">
                  <a:txBody>
                    <a:bodyPr/>
                    <a:lstStyle/>
                    <a:p>
                      <a:pPr algn="ctr">
                        <a:lnSpc>
                          <a:spcPct val="150000"/>
                        </a:lnSpc>
                        <a:spcBef>
                          <a:spcPts val="780"/>
                        </a:spcBef>
                        <a:spcAft>
                          <a:spcPts val="780"/>
                        </a:spcAft>
                      </a:pPr>
                      <a:r>
                        <a:rPr lang="zh-CN" sz="1600" kern="100" dirty="0">
                          <a:effectLst/>
                          <a:latin typeface="微软雅黑" panose="020B0503020204020204" pitchFamily="34" charset="-122"/>
                          <a:ea typeface="微软雅黑" panose="020B0503020204020204" pitchFamily="34" charset="-122"/>
                          <a:cs typeface="Times New Roman"/>
                        </a:rPr>
                        <a:t>开市前时段</a:t>
                      </a:r>
                      <a:endParaRPr lang="zh-CN" sz="15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Bef>
                          <a:spcPts val="780"/>
                        </a:spcBef>
                        <a:spcAft>
                          <a:spcPts val="780"/>
                        </a:spcAft>
                      </a:pPr>
                      <a:r>
                        <a:rPr lang="en-US" sz="1600" kern="100" dirty="0">
                          <a:effectLst/>
                          <a:latin typeface="微软雅黑" panose="020B0503020204020204" pitchFamily="34" charset="-122"/>
                          <a:ea typeface="微软雅黑" panose="020B0503020204020204" pitchFamily="34" charset="-122"/>
                          <a:cs typeface="Times New Roman"/>
                        </a:rPr>
                        <a:t>9</a:t>
                      </a:r>
                      <a:r>
                        <a:rPr lang="zh-CN" sz="1600" kern="100" dirty="0">
                          <a:effectLst/>
                          <a:latin typeface="微软雅黑" panose="020B0503020204020204" pitchFamily="34" charset="-122"/>
                          <a:ea typeface="微软雅黑" panose="020B0503020204020204" pitchFamily="34" charset="-122"/>
                          <a:cs typeface="Times New Roman"/>
                        </a:rPr>
                        <a:t>：</a:t>
                      </a:r>
                      <a:r>
                        <a:rPr lang="en-US" sz="1600" kern="100" dirty="0">
                          <a:effectLst/>
                          <a:latin typeface="微软雅黑" panose="020B0503020204020204" pitchFamily="34" charset="-122"/>
                          <a:ea typeface="微软雅黑" panose="020B0503020204020204" pitchFamily="34" charset="-122"/>
                          <a:cs typeface="Times New Roman"/>
                        </a:rPr>
                        <a:t>00-9</a:t>
                      </a:r>
                      <a:r>
                        <a:rPr lang="zh-CN" sz="1600" kern="100" dirty="0">
                          <a:effectLst/>
                          <a:latin typeface="微软雅黑" panose="020B0503020204020204" pitchFamily="34" charset="-122"/>
                          <a:ea typeface="微软雅黑" panose="020B0503020204020204" pitchFamily="34" charset="-122"/>
                          <a:cs typeface="Times New Roman"/>
                        </a:rPr>
                        <a:t>：</a:t>
                      </a:r>
                      <a:r>
                        <a:rPr lang="en-US" sz="1600" kern="100" dirty="0">
                          <a:effectLst/>
                          <a:latin typeface="微软雅黑" panose="020B0503020204020204" pitchFamily="34" charset="-122"/>
                          <a:ea typeface="微软雅黑" panose="020B0503020204020204" pitchFamily="34" charset="-122"/>
                          <a:cs typeface="Times New Roman"/>
                        </a:rPr>
                        <a:t>30</a:t>
                      </a:r>
                      <a:endParaRPr lang="zh-CN" sz="15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79">
                <a:tc gridSpan="2">
                  <a:txBody>
                    <a:bodyPr/>
                    <a:lstStyle/>
                    <a:p>
                      <a:pPr algn="ctr">
                        <a:lnSpc>
                          <a:spcPct val="150000"/>
                        </a:lnSpc>
                        <a:spcBef>
                          <a:spcPts val="780"/>
                        </a:spcBef>
                        <a:spcAft>
                          <a:spcPts val="780"/>
                        </a:spcAft>
                      </a:pPr>
                      <a:r>
                        <a:rPr lang="zh-CN" sz="1600" kern="100" dirty="0">
                          <a:effectLst/>
                          <a:latin typeface="微软雅黑" panose="020B0503020204020204" pitchFamily="34" charset="-122"/>
                          <a:ea typeface="微软雅黑" panose="020B0503020204020204" pitchFamily="34" charset="-122"/>
                          <a:cs typeface="Times New Roman"/>
                        </a:rPr>
                        <a:t>早市</a:t>
                      </a:r>
                      <a:endParaRPr lang="zh-CN" sz="15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Bef>
                          <a:spcPts val="780"/>
                        </a:spcBef>
                        <a:spcAft>
                          <a:spcPts val="780"/>
                        </a:spcAft>
                      </a:pPr>
                      <a:r>
                        <a:rPr lang="en-US" sz="1600" kern="100" dirty="0">
                          <a:effectLst/>
                          <a:latin typeface="微软雅黑" panose="020B0503020204020204" pitchFamily="34" charset="-122"/>
                          <a:ea typeface="微软雅黑" panose="020B0503020204020204" pitchFamily="34" charset="-122"/>
                          <a:cs typeface="Times New Roman"/>
                        </a:rPr>
                        <a:t>9</a:t>
                      </a:r>
                      <a:r>
                        <a:rPr lang="zh-CN" sz="1600" kern="100" dirty="0">
                          <a:effectLst/>
                          <a:latin typeface="微软雅黑" panose="020B0503020204020204" pitchFamily="34" charset="-122"/>
                          <a:ea typeface="微软雅黑" panose="020B0503020204020204" pitchFamily="34" charset="-122"/>
                          <a:cs typeface="Times New Roman"/>
                        </a:rPr>
                        <a:t>：</a:t>
                      </a:r>
                      <a:r>
                        <a:rPr lang="en-US" sz="1600" kern="100" dirty="0">
                          <a:effectLst/>
                          <a:latin typeface="微软雅黑" panose="020B0503020204020204" pitchFamily="34" charset="-122"/>
                          <a:ea typeface="微软雅黑" panose="020B0503020204020204" pitchFamily="34" charset="-122"/>
                          <a:cs typeface="Times New Roman"/>
                        </a:rPr>
                        <a:t>30-12</a:t>
                      </a:r>
                      <a:r>
                        <a:rPr lang="zh-CN" sz="1600" kern="100" dirty="0">
                          <a:effectLst/>
                          <a:latin typeface="微软雅黑" panose="020B0503020204020204" pitchFamily="34" charset="-122"/>
                          <a:ea typeface="微软雅黑" panose="020B0503020204020204" pitchFamily="34" charset="-122"/>
                          <a:cs typeface="Times New Roman"/>
                        </a:rPr>
                        <a:t>：</a:t>
                      </a:r>
                      <a:r>
                        <a:rPr lang="en-US" sz="1600" kern="100" dirty="0">
                          <a:effectLst/>
                          <a:latin typeface="微软雅黑" panose="020B0503020204020204" pitchFamily="34" charset="-122"/>
                          <a:ea typeface="微软雅黑" panose="020B0503020204020204" pitchFamily="34" charset="-122"/>
                          <a:cs typeface="Times New Roman"/>
                        </a:rPr>
                        <a:t>00</a:t>
                      </a:r>
                      <a:endParaRPr lang="zh-CN" sz="15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79">
                <a:tc rowSpan="4">
                  <a:txBody>
                    <a:bodyPr/>
                    <a:lstStyle/>
                    <a:p>
                      <a:pPr algn="ctr">
                        <a:lnSpc>
                          <a:spcPct val="150000"/>
                        </a:lnSpc>
                        <a:spcBef>
                          <a:spcPts val="780"/>
                        </a:spcBef>
                        <a:spcAft>
                          <a:spcPts val="780"/>
                        </a:spcAft>
                      </a:pPr>
                      <a:r>
                        <a:rPr lang="zh-CN" altLang="zh-CN" sz="1900" kern="100" dirty="0" smtClean="0">
                          <a:effectLst/>
                          <a:latin typeface="微软雅黑" panose="020B0503020204020204" pitchFamily="34" charset="-122"/>
                          <a:ea typeface="微软雅黑" panose="020B0503020204020204" pitchFamily="34" charset="-122"/>
                          <a:cs typeface="Times New Roman"/>
                        </a:rPr>
                        <a:t>收市竞价交易时段</a:t>
                      </a:r>
                      <a:endParaRPr lang="zh-CN" altLang="zh-CN" sz="16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780"/>
                        </a:spcBef>
                        <a:spcAft>
                          <a:spcPts val="780"/>
                        </a:spcAft>
                      </a:pPr>
                      <a:r>
                        <a:rPr lang="zh-CN" sz="1600" kern="100" dirty="0">
                          <a:effectLst/>
                          <a:latin typeface="微软雅黑" panose="020B0503020204020204" pitchFamily="34" charset="-122"/>
                          <a:ea typeface="微软雅黑" panose="020B0503020204020204" pitchFamily="34" charset="-122"/>
                          <a:cs typeface="Times New Roman"/>
                        </a:rPr>
                        <a:t>参考价定价</a:t>
                      </a:r>
                      <a:endParaRPr lang="zh-CN" sz="15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780"/>
                        </a:spcBef>
                        <a:spcAft>
                          <a:spcPts val="780"/>
                        </a:spcAft>
                      </a:pPr>
                      <a:r>
                        <a:rPr lang="en-US" sz="1600" kern="100" dirty="0">
                          <a:effectLst/>
                          <a:latin typeface="微软雅黑" panose="020B0503020204020204" pitchFamily="34" charset="-122"/>
                          <a:ea typeface="微软雅黑" panose="020B0503020204020204" pitchFamily="34" charset="-122"/>
                          <a:cs typeface="Times New Roman"/>
                        </a:rPr>
                        <a:t>12</a:t>
                      </a:r>
                      <a:r>
                        <a:rPr lang="zh-CN" sz="1600" kern="100" dirty="0">
                          <a:effectLst/>
                          <a:latin typeface="微软雅黑" panose="020B0503020204020204" pitchFamily="34" charset="-122"/>
                          <a:ea typeface="微软雅黑" panose="020B0503020204020204" pitchFamily="34" charset="-122"/>
                          <a:cs typeface="Times New Roman"/>
                        </a:rPr>
                        <a:t>：</a:t>
                      </a:r>
                      <a:r>
                        <a:rPr lang="en-US" sz="1600" kern="100" dirty="0">
                          <a:effectLst/>
                          <a:latin typeface="微软雅黑" panose="020B0503020204020204" pitchFamily="34" charset="-122"/>
                          <a:ea typeface="微软雅黑" panose="020B0503020204020204" pitchFamily="34" charset="-122"/>
                          <a:cs typeface="Times New Roman"/>
                        </a:rPr>
                        <a:t>00-12</a:t>
                      </a:r>
                      <a:r>
                        <a:rPr lang="zh-CN" sz="1600" kern="100" dirty="0">
                          <a:effectLst/>
                          <a:latin typeface="微软雅黑" panose="020B0503020204020204" pitchFamily="34" charset="-122"/>
                          <a:ea typeface="微软雅黑" panose="020B0503020204020204" pitchFamily="34" charset="-122"/>
                          <a:cs typeface="Times New Roman"/>
                        </a:rPr>
                        <a:t>：</a:t>
                      </a:r>
                      <a:r>
                        <a:rPr lang="en-US" sz="1600" kern="100" dirty="0">
                          <a:effectLst/>
                          <a:latin typeface="微软雅黑" panose="020B0503020204020204" pitchFamily="34" charset="-122"/>
                          <a:ea typeface="微软雅黑" panose="020B0503020204020204" pitchFamily="34" charset="-122"/>
                          <a:cs typeface="Times New Roman"/>
                        </a:rPr>
                        <a:t>01</a:t>
                      </a:r>
                      <a:endParaRPr lang="zh-CN" sz="15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79">
                <a:tc vMerge="1">
                  <a:txBody>
                    <a:bodyPr/>
                    <a:lstStyle/>
                    <a:p>
                      <a:endParaRPr lang="zh-CN"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780"/>
                        </a:spcBef>
                        <a:spcAft>
                          <a:spcPts val="780"/>
                        </a:spcAft>
                      </a:pPr>
                      <a:r>
                        <a:rPr lang="zh-CN" sz="1600" kern="100" dirty="0">
                          <a:effectLst/>
                          <a:latin typeface="微软雅黑" panose="020B0503020204020204" pitchFamily="34" charset="-122"/>
                          <a:ea typeface="微软雅黑" panose="020B0503020204020204" pitchFamily="34" charset="-122"/>
                          <a:cs typeface="Times New Roman"/>
                        </a:rPr>
                        <a:t>输入买卖盘</a:t>
                      </a:r>
                      <a:endParaRPr lang="zh-CN" sz="15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780"/>
                        </a:spcBef>
                        <a:spcAft>
                          <a:spcPts val="780"/>
                        </a:spcAft>
                      </a:pPr>
                      <a:r>
                        <a:rPr lang="en-US" sz="1600" kern="100" dirty="0">
                          <a:effectLst/>
                          <a:latin typeface="微软雅黑" panose="020B0503020204020204" pitchFamily="34" charset="-122"/>
                          <a:ea typeface="微软雅黑" panose="020B0503020204020204" pitchFamily="34" charset="-122"/>
                          <a:cs typeface="Times New Roman"/>
                        </a:rPr>
                        <a:t>12</a:t>
                      </a:r>
                      <a:r>
                        <a:rPr lang="zh-CN" sz="1600" kern="100" dirty="0">
                          <a:effectLst/>
                          <a:latin typeface="微软雅黑" panose="020B0503020204020204" pitchFamily="34" charset="-122"/>
                          <a:ea typeface="微软雅黑" panose="020B0503020204020204" pitchFamily="34" charset="-122"/>
                          <a:cs typeface="Times New Roman"/>
                        </a:rPr>
                        <a:t>：</a:t>
                      </a:r>
                      <a:r>
                        <a:rPr lang="en-US" sz="1600" kern="100" dirty="0">
                          <a:effectLst/>
                          <a:latin typeface="微软雅黑" panose="020B0503020204020204" pitchFamily="34" charset="-122"/>
                          <a:ea typeface="微软雅黑" panose="020B0503020204020204" pitchFamily="34" charset="-122"/>
                          <a:cs typeface="Times New Roman"/>
                        </a:rPr>
                        <a:t>01-12</a:t>
                      </a:r>
                      <a:r>
                        <a:rPr lang="zh-CN" sz="1600" kern="100" dirty="0">
                          <a:effectLst/>
                          <a:latin typeface="微软雅黑" panose="020B0503020204020204" pitchFamily="34" charset="-122"/>
                          <a:ea typeface="微软雅黑" panose="020B0503020204020204" pitchFamily="34" charset="-122"/>
                          <a:cs typeface="Times New Roman"/>
                        </a:rPr>
                        <a:t>：</a:t>
                      </a:r>
                      <a:r>
                        <a:rPr lang="en-US" sz="1600" kern="100" dirty="0">
                          <a:effectLst/>
                          <a:latin typeface="微软雅黑" panose="020B0503020204020204" pitchFamily="34" charset="-122"/>
                          <a:ea typeface="微软雅黑" panose="020B0503020204020204" pitchFamily="34" charset="-122"/>
                          <a:cs typeface="Times New Roman"/>
                        </a:rPr>
                        <a:t>06</a:t>
                      </a:r>
                      <a:endParaRPr lang="zh-CN" sz="15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79">
                <a:tc vMerge="1">
                  <a:txBody>
                    <a:bodyPr/>
                    <a:lstStyle/>
                    <a:p>
                      <a:endParaRPr lang="zh-CN"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780"/>
                        </a:spcBef>
                        <a:spcAft>
                          <a:spcPts val="780"/>
                        </a:spcAft>
                      </a:pPr>
                      <a:r>
                        <a:rPr lang="zh-CN" sz="1600" kern="100" dirty="0">
                          <a:effectLst/>
                          <a:latin typeface="微软雅黑" panose="020B0503020204020204" pitchFamily="34" charset="-122"/>
                          <a:ea typeface="微软雅黑" panose="020B0503020204020204" pitchFamily="34" charset="-122"/>
                          <a:cs typeface="Times New Roman"/>
                        </a:rPr>
                        <a:t>不可取消</a:t>
                      </a:r>
                      <a:endParaRPr lang="zh-CN" sz="15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780"/>
                        </a:spcBef>
                        <a:spcAft>
                          <a:spcPts val="780"/>
                        </a:spcAft>
                      </a:pPr>
                      <a:r>
                        <a:rPr lang="en-US" sz="1600" kern="100" dirty="0">
                          <a:effectLst/>
                          <a:latin typeface="微软雅黑" panose="020B0503020204020204" pitchFamily="34" charset="-122"/>
                          <a:ea typeface="微软雅黑" panose="020B0503020204020204" pitchFamily="34" charset="-122"/>
                          <a:cs typeface="Times New Roman"/>
                        </a:rPr>
                        <a:t>12</a:t>
                      </a:r>
                      <a:r>
                        <a:rPr lang="zh-CN" sz="1600" kern="100" dirty="0">
                          <a:effectLst/>
                          <a:latin typeface="微软雅黑" panose="020B0503020204020204" pitchFamily="34" charset="-122"/>
                          <a:ea typeface="微软雅黑" panose="020B0503020204020204" pitchFamily="34" charset="-122"/>
                          <a:cs typeface="Times New Roman"/>
                        </a:rPr>
                        <a:t>：</a:t>
                      </a:r>
                      <a:r>
                        <a:rPr lang="en-US" sz="1600" kern="100" dirty="0">
                          <a:effectLst/>
                          <a:latin typeface="微软雅黑" panose="020B0503020204020204" pitchFamily="34" charset="-122"/>
                          <a:ea typeface="微软雅黑" panose="020B0503020204020204" pitchFamily="34" charset="-122"/>
                          <a:cs typeface="Times New Roman"/>
                        </a:rPr>
                        <a:t>06-12</a:t>
                      </a:r>
                      <a:r>
                        <a:rPr lang="zh-CN" sz="1600" kern="100" dirty="0">
                          <a:effectLst/>
                          <a:latin typeface="微软雅黑" panose="020B0503020204020204" pitchFamily="34" charset="-122"/>
                          <a:ea typeface="微软雅黑" panose="020B0503020204020204" pitchFamily="34" charset="-122"/>
                          <a:cs typeface="Times New Roman"/>
                        </a:rPr>
                        <a:t>：</a:t>
                      </a:r>
                      <a:r>
                        <a:rPr lang="en-US" sz="1600" kern="100" dirty="0">
                          <a:effectLst/>
                          <a:latin typeface="微软雅黑" panose="020B0503020204020204" pitchFamily="34" charset="-122"/>
                          <a:ea typeface="微软雅黑" panose="020B0503020204020204" pitchFamily="34" charset="-122"/>
                          <a:cs typeface="Times New Roman"/>
                        </a:rPr>
                        <a:t>08</a:t>
                      </a:r>
                      <a:endParaRPr lang="zh-CN" sz="15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379">
                <a:tc vMerge="1">
                  <a:txBody>
                    <a:bodyPr/>
                    <a:lstStyle/>
                    <a:p>
                      <a:endParaRPr lang="zh-CN"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780"/>
                        </a:spcBef>
                        <a:spcAft>
                          <a:spcPts val="780"/>
                        </a:spcAft>
                      </a:pPr>
                      <a:r>
                        <a:rPr lang="zh-CN" sz="1600" kern="100" dirty="0">
                          <a:effectLst/>
                          <a:latin typeface="微软雅黑" panose="020B0503020204020204" pitchFamily="34" charset="-122"/>
                          <a:ea typeface="微软雅黑" panose="020B0503020204020204" pitchFamily="34" charset="-122"/>
                          <a:cs typeface="Times New Roman"/>
                        </a:rPr>
                        <a:t>随机收市</a:t>
                      </a:r>
                      <a:endParaRPr lang="zh-CN" sz="15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780"/>
                        </a:spcBef>
                        <a:spcAft>
                          <a:spcPts val="780"/>
                        </a:spcAft>
                      </a:pPr>
                      <a:r>
                        <a:rPr lang="en-US" sz="1600" kern="100" dirty="0">
                          <a:effectLst/>
                          <a:latin typeface="微软雅黑" panose="020B0503020204020204" pitchFamily="34" charset="-122"/>
                          <a:ea typeface="微软雅黑" panose="020B0503020204020204" pitchFamily="34" charset="-122"/>
                          <a:cs typeface="Times New Roman"/>
                        </a:rPr>
                        <a:t>12</a:t>
                      </a:r>
                      <a:r>
                        <a:rPr lang="zh-CN" sz="1600" kern="100" dirty="0">
                          <a:effectLst/>
                          <a:latin typeface="微软雅黑" panose="020B0503020204020204" pitchFamily="34" charset="-122"/>
                          <a:ea typeface="微软雅黑" panose="020B0503020204020204" pitchFamily="34" charset="-122"/>
                          <a:cs typeface="Times New Roman"/>
                        </a:rPr>
                        <a:t>：</a:t>
                      </a:r>
                      <a:r>
                        <a:rPr lang="en-US" sz="1600" kern="100" dirty="0">
                          <a:effectLst/>
                          <a:latin typeface="微软雅黑" panose="020B0503020204020204" pitchFamily="34" charset="-122"/>
                          <a:ea typeface="微软雅黑" panose="020B0503020204020204" pitchFamily="34" charset="-122"/>
                          <a:cs typeface="Times New Roman"/>
                        </a:rPr>
                        <a:t>08-12</a:t>
                      </a:r>
                      <a:r>
                        <a:rPr lang="zh-CN" sz="1600" kern="100" dirty="0">
                          <a:effectLst/>
                          <a:latin typeface="微软雅黑" panose="020B0503020204020204" pitchFamily="34" charset="-122"/>
                          <a:ea typeface="微软雅黑" panose="020B0503020204020204" pitchFamily="34" charset="-122"/>
                          <a:cs typeface="Times New Roman"/>
                        </a:rPr>
                        <a:t>：</a:t>
                      </a:r>
                      <a:r>
                        <a:rPr lang="en-US" sz="1600" kern="100" dirty="0">
                          <a:effectLst/>
                          <a:latin typeface="微软雅黑" panose="020B0503020204020204" pitchFamily="34" charset="-122"/>
                          <a:ea typeface="微软雅黑" panose="020B0503020204020204" pitchFamily="34" charset="-122"/>
                          <a:cs typeface="Times New Roman"/>
                        </a:rPr>
                        <a:t>10</a:t>
                      </a:r>
                      <a:endParaRPr lang="zh-CN" sz="15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971600" y="1606226"/>
            <a:ext cx="7128792" cy="1569660"/>
          </a:xfrm>
          <a:prstGeom prst="rect">
            <a:avLst/>
          </a:prstGeom>
          <a:noFill/>
        </p:spPr>
        <p:txBody>
          <a:bodyPr wrap="square" rtlCol="0">
            <a:spAutoFit/>
          </a:bodyPr>
          <a:lstStyle/>
          <a:p>
            <a:pPr lvl="0">
              <a:lnSpc>
                <a:spcPct val="150000"/>
              </a:lnSpc>
            </a:pPr>
            <a:r>
              <a:rPr lang="zh-CN" altLang="en-US" sz="1600" dirty="0">
                <a:solidFill>
                  <a:srgbClr val="000000"/>
                </a:solidFill>
                <a:latin typeface="华文中宋" panose="02010600040101010101" pitchFamily="2" charset="-122"/>
                <a:ea typeface="华文中宋" panose="02010600040101010101" pitchFamily="2" charset="-122"/>
              </a:rPr>
              <a:t>如果在圣诞前夕（</a:t>
            </a:r>
            <a:r>
              <a:rPr lang="en-US" altLang="zh-CN" sz="1600" dirty="0">
                <a:solidFill>
                  <a:srgbClr val="000000"/>
                </a:solidFill>
                <a:latin typeface="华文中宋" panose="02010600040101010101" pitchFamily="2" charset="-122"/>
                <a:ea typeface="华文中宋" panose="02010600040101010101" pitchFamily="2" charset="-122"/>
              </a:rPr>
              <a:t>12</a:t>
            </a:r>
            <a:r>
              <a:rPr lang="zh-CN" altLang="en-US" sz="1600" dirty="0">
                <a:solidFill>
                  <a:srgbClr val="000000"/>
                </a:solidFill>
                <a:latin typeface="华文中宋" panose="02010600040101010101" pitchFamily="2" charset="-122"/>
                <a:ea typeface="华文中宋" panose="02010600040101010101" pitchFamily="2" charset="-122"/>
              </a:rPr>
              <a:t>月</a:t>
            </a:r>
            <a:r>
              <a:rPr lang="en-US" altLang="zh-CN" sz="1600" dirty="0">
                <a:solidFill>
                  <a:srgbClr val="000000"/>
                </a:solidFill>
                <a:latin typeface="华文中宋" panose="02010600040101010101" pitchFamily="2" charset="-122"/>
                <a:ea typeface="华文中宋" panose="02010600040101010101" pitchFamily="2" charset="-122"/>
              </a:rPr>
              <a:t>24</a:t>
            </a:r>
            <a:r>
              <a:rPr lang="zh-CN" altLang="en-US" sz="1600" dirty="0">
                <a:solidFill>
                  <a:srgbClr val="000000"/>
                </a:solidFill>
                <a:latin typeface="华文中宋" panose="02010600040101010101" pitchFamily="2" charset="-122"/>
                <a:ea typeface="华文中宋" panose="02010600040101010101" pitchFamily="2" charset="-122"/>
              </a:rPr>
              <a:t>日）、新年前夕（</a:t>
            </a:r>
            <a:r>
              <a:rPr lang="en-US" altLang="zh-CN" sz="1600" dirty="0">
                <a:solidFill>
                  <a:srgbClr val="000000"/>
                </a:solidFill>
                <a:latin typeface="华文中宋" panose="02010600040101010101" pitchFamily="2" charset="-122"/>
                <a:ea typeface="华文中宋" panose="02010600040101010101" pitchFamily="2" charset="-122"/>
              </a:rPr>
              <a:t>12</a:t>
            </a:r>
            <a:r>
              <a:rPr lang="zh-CN" altLang="en-US" sz="1600" dirty="0">
                <a:solidFill>
                  <a:srgbClr val="000000"/>
                </a:solidFill>
                <a:latin typeface="华文中宋" panose="02010600040101010101" pitchFamily="2" charset="-122"/>
                <a:ea typeface="华文中宋" panose="02010600040101010101" pitchFamily="2" charset="-122"/>
              </a:rPr>
              <a:t>月</a:t>
            </a:r>
            <a:r>
              <a:rPr lang="en-US" altLang="zh-CN" sz="1600" dirty="0">
                <a:solidFill>
                  <a:srgbClr val="000000"/>
                </a:solidFill>
                <a:latin typeface="华文中宋" panose="02010600040101010101" pitchFamily="2" charset="-122"/>
                <a:ea typeface="华文中宋" panose="02010600040101010101" pitchFamily="2" charset="-122"/>
              </a:rPr>
              <a:t>31</a:t>
            </a:r>
            <a:r>
              <a:rPr lang="zh-CN" altLang="en-US" sz="1600" dirty="0">
                <a:solidFill>
                  <a:srgbClr val="000000"/>
                </a:solidFill>
                <a:latin typeface="华文中宋" panose="02010600040101010101" pitchFamily="2" charset="-122"/>
                <a:ea typeface="华文中宋" panose="02010600040101010101" pitchFamily="2" charset="-122"/>
              </a:rPr>
              <a:t>日）及农历新年前夕（农历腊月三十）为交易日，则香港市场将没有延续早市及午市交易，上述日期为半日市。如果该日为港股通交易日，那么该日的港股通通交易也没有延续早市及午市交易，具体交易时间请参考</a:t>
            </a:r>
            <a:r>
              <a:rPr lang="en-US" altLang="zh-CN" sz="1600" dirty="0">
                <a:solidFill>
                  <a:srgbClr val="000000"/>
                </a:solidFill>
                <a:latin typeface="华文中宋" panose="02010600040101010101" pitchFamily="2" charset="-122"/>
                <a:ea typeface="华文中宋" panose="02010600040101010101" pitchFamily="2" charset="-122"/>
              </a:rPr>
              <a:t>:</a:t>
            </a:r>
            <a:endParaRPr lang="zh-CN" altLang="en-US" sz="1600" dirty="0">
              <a:solidFill>
                <a:srgbClr val="000000"/>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xmlns="" val="2565895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1" name="TextBox 10"/>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二</a:t>
            </a:r>
            <a:r>
              <a:rPr lang="zh-CN" altLang="en-US" sz="2400" b="1" dirty="0" smtClean="0">
                <a:solidFill>
                  <a:srgbClr val="005DA2"/>
                </a:solidFill>
                <a:latin typeface="微软雅黑" panose="020B0503020204020204" pitchFamily="34" charset="-122"/>
                <a:ea typeface="微软雅黑" panose="020B0503020204020204" pitchFamily="34" charset="-122"/>
              </a:rPr>
              <a:t>、</a:t>
            </a:r>
            <a:r>
              <a:rPr lang="zh-CN" altLang="en-US" sz="2400" b="1" dirty="0">
                <a:solidFill>
                  <a:srgbClr val="005DA2"/>
                </a:solidFill>
                <a:latin typeface="微软雅黑" panose="020B0503020204020204" pitchFamily="34" charset="-122"/>
                <a:ea typeface="微软雅黑" panose="020B0503020204020204" pitchFamily="34" charset="-122"/>
              </a:rPr>
              <a:t>港股通</a:t>
            </a:r>
            <a:r>
              <a:rPr lang="zh-CN" altLang="en-US" sz="2400" b="1" dirty="0" smtClean="0">
                <a:solidFill>
                  <a:srgbClr val="005DA2"/>
                </a:solidFill>
                <a:latin typeface="微软雅黑" panose="020B0503020204020204" pitchFamily="34" charset="-122"/>
                <a:ea typeface="微软雅黑" panose="020B0503020204020204" pitchFamily="34" charset="-122"/>
              </a:rPr>
              <a:t>业务</a:t>
            </a:r>
            <a:r>
              <a:rPr lang="zh-CN" altLang="en-US" sz="2400" b="1" dirty="0">
                <a:solidFill>
                  <a:srgbClr val="005DA2"/>
                </a:solidFill>
                <a:latin typeface="微软雅黑" panose="020B0503020204020204" pitchFamily="34" charset="-122"/>
                <a:ea typeface="微软雅黑" panose="020B0503020204020204" pitchFamily="34" charset="-122"/>
              </a:rPr>
              <a:t>要点</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smtClean="0">
                <a:solidFill>
                  <a:srgbClr val="FF6600"/>
                </a:solidFill>
                <a:latin typeface="微软雅黑" panose="020B0503020204020204" pitchFamily="34" charset="-122"/>
                <a:ea typeface="微软雅黑" panose="020B0503020204020204" pitchFamily="34" charset="-122"/>
              </a:rPr>
              <a:t>（五）</a:t>
            </a:r>
            <a:r>
              <a:rPr lang="zh-CN" altLang="en-US" sz="2000" dirty="0">
                <a:solidFill>
                  <a:srgbClr val="FF6600"/>
                </a:solidFill>
                <a:latin typeface="微软雅黑" panose="020B0503020204020204" pitchFamily="34" charset="-122"/>
                <a:ea typeface="微软雅黑" panose="020B0503020204020204" pitchFamily="34" charset="-122"/>
              </a:rPr>
              <a:t>交易</a:t>
            </a:r>
            <a:r>
              <a:rPr lang="zh-CN" altLang="en-US" sz="2000" dirty="0" smtClean="0">
                <a:solidFill>
                  <a:srgbClr val="FF6600"/>
                </a:solidFill>
                <a:latin typeface="微软雅黑" panose="020B0503020204020204" pitchFamily="34" charset="-122"/>
                <a:ea typeface="微软雅黑" panose="020B0503020204020204" pitchFamily="34" charset="-122"/>
              </a:rPr>
              <a:t>机制</a:t>
            </a:r>
            <a:r>
              <a:rPr lang="en-US" altLang="zh-CN" sz="2000" dirty="0" smtClean="0">
                <a:solidFill>
                  <a:srgbClr val="FF6600"/>
                </a:solidFill>
                <a:latin typeface="微软雅黑" panose="020B0503020204020204" pitchFamily="34" charset="-122"/>
                <a:ea typeface="微软雅黑" panose="020B0503020204020204" pitchFamily="34" charset="-122"/>
              </a:rPr>
              <a:t>——T+0</a:t>
            </a:r>
            <a:r>
              <a:rPr lang="zh-CN" altLang="en-US" sz="2000" dirty="0" smtClean="0">
                <a:solidFill>
                  <a:srgbClr val="FF6600"/>
                </a:solidFill>
                <a:latin typeface="微软雅黑" panose="020B0503020204020204" pitchFamily="34" charset="-122"/>
                <a:ea typeface="微软雅黑" panose="020B0503020204020204" pitchFamily="34" charset="-122"/>
              </a:rPr>
              <a:t>回转交易、</a:t>
            </a:r>
            <a:r>
              <a:rPr lang="en-US" altLang="zh-CN" sz="2000" dirty="0" smtClean="0">
                <a:solidFill>
                  <a:srgbClr val="FF6600"/>
                </a:solidFill>
                <a:latin typeface="微软雅黑" panose="020B0503020204020204" pitchFamily="34" charset="-122"/>
                <a:ea typeface="微软雅黑" panose="020B0503020204020204" pitchFamily="34" charset="-122"/>
              </a:rPr>
              <a:t>T+2</a:t>
            </a:r>
            <a:r>
              <a:rPr lang="zh-CN" altLang="en-US" sz="2000" dirty="0" smtClean="0">
                <a:solidFill>
                  <a:srgbClr val="FF6600"/>
                </a:solidFill>
                <a:latin typeface="微软雅黑" panose="020B0503020204020204" pitchFamily="34" charset="-122"/>
                <a:ea typeface="微软雅黑" panose="020B0503020204020204" pitchFamily="34" charset="-122"/>
              </a:rPr>
              <a:t>交收</a:t>
            </a:r>
            <a:endParaRPr lang="zh-CN" altLang="en-US" sz="2000" dirty="0">
              <a:solidFill>
                <a:srgbClr val="FF6600"/>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601367" y="1300394"/>
            <a:ext cx="7953851" cy="368956"/>
          </a:xfrm>
          <a:prstGeom prst="rect">
            <a:avLst/>
          </a:prstGeom>
          <a:noFill/>
        </p:spPr>
        <p:txBody>
          <a:bodyPr wrap="square" lIns="91076" tIns="45534" rIns="91076" bIns="45534" rtlCol="0">
            <a:spAutoFit/>
          </a:bodyPr>
          <a:lstStyle/>
          <a:p>
            <a:pPr marL="284621" indent="-284621">
              <a:buClr>
                <a:schemeClr val="accent6"/>
              </a:buClr>
              <a:buFont typeface="Wingdings" panose="05000000000000000000" pitchFamily="2" charset="2"/>
              <a:buChar char="u"/>
            </a:pPr>
            <a:r>
              <a:rPr lang="en-US" altLang="zh-CN" dirty="0" smtClean="0">
                <a:solidFill>
                  <a:srgbClr val="000000"/>
                </a:solidFill>
                <a:latin typeface="微软雅黑" panose="020B0503020204020204" pitchFamily="34" charset="-122"/>
                <a:ea typeface="微软雅黑" panose="020B0503020204020204" pitchFamily="34" charset="-122"/>
              </a:rPr>
              <a:t>T+0</a:t>
            </a:r>
            <a:r>
              <a:rPr lang="zh-CN" altLang="en-US" dirty="0" smtClean="0">
                <a:solidFill>
                  <a:srgbClr val="000000"/>
                </a:solidFill>
                <a:latin typeface="微软雅黑" panose="020B0503020204020204" pitchFamily="34" charset="-122"/>
                <a:ea typeface="微软雅黑" panose="020B0503020204020204" pitchFamily="34" charset="-122"/>
              </a:rPr>
              <a:t>回转交易：</a:t>
            </a:r>
            <a:endParaRPr lang="en-US" altLang="zh-CN" dirty="0" smtClean="0">
              <a:solidFill>
                <a:srgbClr val="000000"/>
              </a:solidFill>
              <a:latin typeface="微软雅黑" panose="020B0503020204020204" pitchFamily="34" charset="-122"/>
              <a:ea typeface="微软雅黑" panose="020B0503020204020204" pitchFamily="34" charset="-122"/>
            </a:endParaRPr>
          </a:p>
        </p:txBody>
      </p:sp>
      <p:sp>
        <p:nvSpPr>
          <p:cNvPr id="5" name="矩形 4"/>
          <p:cNvSpPr/>
          <p:nvPr/>
        </p:nvSpPr>
        <p:spPr>
          <a:xfrm>
            <a:off x="971616" y="1770319"/>
            <a:ext cx="7606437" cy="922954"/>
          </a:xfrm>
          <a:prstGeom prst="rect">
            <a:avLst/>
          </a:prstGeom>
        </p:spPr>
        <p:txBody>
          <a:bodyPr wrap="square" lIns="91076" tIns="45534" rIns="91076" bIns="45534">
            <a:spAutoFit/>
          </a:bodyPr>
          <a:lstStyle/>
          <a:p>
            <a:pPr defTabSz="682667">
              <a:lnSpc>
                <a:spcPct val="150000"/>
              </a:lnSpc>
            </a:pPr>
            <a:r>
              <a:rPr lang="zh-CN" altLang="zh-CN" dirty="0">
                <a:latin typeface="华文中宋" panose="02010600040101010101" pitchFamily="2" charset="-122"/>
                <a:ea typeface="华文中宋" panose="02010600040101010101" pitchFamily="2" charset="-122"/>
                <a:cs typeface="宋体"/>
              </a:rPr>
              <a:t>投资者当日买入的港股通股票，经确认成交后，在交收前即可卖</a:t>
            </a:r>
            <a:r>
              <a:rPr lang="zh-CN" altLang="zh-CN" dirty="0" smtClean="0">
                <a:latin typeface="华文中宋" panose="02010600040101010101" pitchFamily="2" charset="-122"/>
                <a:ea typeface="华文中宋" panose="02010600040101010101" pitchFamily="2" charset="-122"/>
                <a:cs typeface="宋体"/>
              </a:rPr>
              <a:t>出</a:t>
            </a:r>
            <a:r>
              <a:rPr lang="zh-CN" altLang="en-US" dirty="0" smtClean="0">
                <a:latin typeface="华文中宋" panose="02010600040101010101" pitchFamily="2" charset="-122"/>
                <a:ea typeface="华文中宋" panose="02010600040101010101" pitchFamily="2" charset="-122"/>
                <a:cs typeface="宋体"/>
              </a:rPr>
              <a:t>。</a:t>
            </a:r>
            <a:endParaRPr lang="en-US" altLang="zh-CN" dirty="0" smtClean="0">
              <a:latin typeface="华文中宋" panose="02010600040101010101" pitchFamily="2" charset="-122"/>
              <a:ea typeface="华文中宋" panose="02010600040101010101" pitchFamily="2" charset="-122"/>
              <a:cs typeface="宋体"/>
            </a:endParaRPr>
          </a:p>
          <a:p>
            <a:pPr indent="303598">
              <a:lnSpc>
                <a:spcPct val="150000"/>
              </a:lnSpc>
            </a:pPr>
            <a:endParaRPr lang="zh-CN" altLang="zh-CN" dirty="0">
              <a:effectLst/>
              <a:latin typeface="仿宋" panose="02010609060101010101" pitchFamily="49" charset="-122"/>
              <a:ea typeface="仿宋" panose="02010609060101010101" pitchFamily="49" charset="-122"/>
              <a:cs typeface="宋体"/>
            </a:endParaRPr>
          </a:p>
        </p:txBody>
      </p:sp>
      <p:sp>
        <p:nvSpPr>
          <p:cNvPr id="9" name="TextBox 8"/>
          <p:cNvSpPr txBox="1"/>
          <p:nvPr/>
        </p:nvSpPr>
        <p:spPr>
          <a:xfrm>
            <a:off x="650082" y="2570527"/>
            <a:ext cx="7632334" cy="645955"/>
          </a:xfrm>
          <a:prstGeom prst="rect">
            <a:avLst/>
          </a:prstGeom>
          <a:noFill/>
        </p:spPr>
        <p:txBody>
          <a:bodyPr wrap="square" lIns="91076" tIns="45534" rIns="91076" bIns="45534" rtlCol="0">
            <a:spAutoFit/>
          </a:bodyPr>
          <a:lstStyle/>
          <a:p>
            <a:pPr marL="284621" indent="-284621">
              <a:buClr>
                <a:schemeClr val="accent6"/>
              </a:buClr>
              <a:buFont typeface="Wingdings" panose="05000000000000000000" pitchFamily="2" charset="2"/>
              <a:buChar char="u"/>
            </a:pPr>
            <a:r>
              <a:rPr lang="en-US" altLang="zh-CN" dirty="0" smtClean="0">
                <a:solidFill>
                  <a:srgbClr val="000000"/>
                </a:solidFill>
                <a:latin typeface="微软雅黑" panose="020B0503020204020204" pitchFamily="34" charset="-122"/>
                <a:ea typeface="微软雅黑" panose="020B0503020204020204" pitchFamily="34" charset="-122"/>
              </a:rPr>
              <a:t>T+2</a:t>
            </a:r>
            <a:r>
              <a:rPr lang="zh-CN" altLang="en-US" dirty="0">
                <a:solidFill>
                  <a:srgbClr val="000000"/>
                </a:solidFill>
                <a:latin typeface="微软雅黑" panose="020B0503020204020204" pitchFamily="34" charset="-122"/>
                <a:ea typeface="微软雅黑" panose="020B0503020204020204" pitchFamily="34" charset="-122"/>
              </a:rPr>
              <a:t>交收</a:t>
            </a:r>
            <a:r>
              <a:rPr lang="zh-CN" altLang="en-US" dirty="0" smtClean="0">
                <a:solidFill>
                  <a:srgbClr val="000000"/>
                </a:solidFill>
                <a:latin typeface="微软雅黑" panose="020B0503020204020204" pitchFamily="34" charset="-122"/>
                <a:ea typeface="微软雅黑" panose="020B0503020204020204" pitchFamily="34" charset="-122"/>
              </a:rPr>
              <a:t>：</a:t>
            </a:r>
            <a:endParaRPr lang="en-US" altLang="zh-CN" dirty="0" smtClean="0">
              <a:solidFill>
                <a:srgbClr val="000000"/>
              </a:solidFill>
              <a:latin typeface="微软雅黑" panose="020B0503020204020204" pitchFamily="34" charset="-122"/>
              <a:ea typeface="微软雅黑" panose="020B0503020204020204" pitchFamily="34" charset="-122"/>
            </a:endParaRPr>
          </a:p>
          <a:p>
            <a:pPr marL="284621" indent="-284621">
              <a:buFont typeface="Wingdings" panose="05000000000000000000" pitchFamily="2" charset="2"/>
              <a:buChar char="u"/>
            </a:pPr>
            <a:endParaRPr lang="en-US" altLang="zh-CN" dirty="0" smtClean="0">
              <a:solidFill>
                <a:srgbClr val="000000"/>
              </a:solidFill>
              <a:latin typeface="仿宋" panose="02010609060101010101" pitchFamily="49" charset="-122"/>
              <a:ea typeface="仿宋" panose="02010609060101010101" pitchFamily="49" charset="-122"/>
            </a:endParaRPr>
          </a:p>
        </p:txBody>
      </p:sp>
      <p:sp>
        <p:nvSpPr>
          <p:cNvPr id="10" name="矩形 9"/>
          <p:cNvSpPr/>
          <p:nvPr/>
        </p:nvSpPr>
        <p:spPr>
          <a:xfrm>
            <a:off x="971616" y="3236987"/>
            <a:ext cx="7606437" cy="1753951"/>
          </a:xfrm>
          <a:prstGeom prst="rect">
            <a:avLst/>
          </a:prstGeom>
        </p:spPr>
        <p:txBody>
          <a:bodyPr wrap="square" lIns="91076" tIns="45534" rIns="91076" bIns="45534">
            <a:spAutoFit/>
          </a:bodyPr>
          <a:lstStyle/>
          <a:p>
            <a:pPr lvl="0">
              <a:lnSpc>
                <a:spcPct val="150000"/>
              </a:lnSpc>
            </a:pPr>
            <a:r>
              <a:rPr lang="zh-CN" altLang="en-US" dirty="0" smtClean="0">
                <a:solidFill>
                  <a:srgbClr val="000000"/>
                </a:solidFill>
                <a:latin typeface="华文中宋" panose="02010600040101010101" pitchFamily="2" charset="-122"/>
                <a:ea typeface="华文中宋" panose="02010600040101010101" pitchFamily="2" charset="-122"/>
              </a:rPr>
              <a:t>港</a:t>
            </a:r>
            <a:r>
              <a:rPr lang="zh-CN" altLang="en-US" dirty="0">
                <a:solidFill>
                  <a:srgbClr val="000000"/>
                </a:solidFill>
                <a:latin typeface="华文中宋" panose="02010600040101010101" pitchFamily="2" charset="-122"/>
                <a:ea typeface="华文中宋" panose="02010600040101010101" pitchFamily="2" charset="-122"/>
              </a:rPr>
              <a:t>股通交易的交收期为</a:t>
            </a:r>
            <a:r>
              <a:rPr lang="en-US" altLang="zh-CN" dirty="0">
                <a:solidFill>
                  <a:srgbClr val="000000"/>
                </a:solidFill>
                <a:latin typeface="华文中宋" panose="02010600040101010101" pitchFamily="2" charset="-122"/>
                <a:ea typeface="华文中宋" panose="02010600040101010101" pitchFamily="2" charset="-122"/>
              </a:rPr>
              <a:t>T+2</a:t>
            </a:r>
            <a:r>
              <a:rPr lang="zh-CN" altLang="en-US" dirty="0">
                <a:solidFill>
                  <a:srgbClr val="000000"/>
                </a:solidFill>
                <a:latin typeface="华文中宋" panose="02010600040101010101" pitchFamily="2" charset="-122"/>
                <a:ea typeface="华文中宋" panose="02010600040101010101" pitchFamily="2" charset="-122"/>
              </a:rPr>
              <a:t>日。如果投资者卖出证券，在交收完成前仍享有该证券的权益；如果投资者买入证券，在交收完成后才享有该证券的权益。同时，港股通交易的交收可能因香港出现台风或黑色暴雨等发生延迟交</a:t>
            </a:r>
            <a:r>
              <a:rPr lang="zh-CN" altLang="en-US" dirty="0" smtClean="0">
                <a:solidFill>
                  <a:srgbClr val="000000"/>
                </a:solidFill>
                <a:latin typeface="华文中宋" panose="02010600040101010101" pitchFamily="2" charset="-122"/>
                <a:ea typeface="华文中宋" panose="02010600040101010101" pitchFamily="2" charset="-122"/>
              </a:rPr>
              <a:t>收。</a:t>
            </a:r>
          </a:p>
        </p:txBody>
      </p:sp>
    </p:spTree>
    <p:extLst>
      <p:ext uri="{BB962C8B-B14F-4D97-AF65-F5344CB8AC3E}">
        <p14:creationId xmlns:p14="http://schemas.microsoft.com/office/powerpoint/2010/main" xmlns="" val="2214906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775756" y="1412776"/>
            <a:ext cx="6624737" cy="284372"/>
          </a:xfrm>
          <a:prstGeom prst="rect">
            <a:avLst/>
          </a:prstGeom>
        </p:spPr>
        <p:txBody>
          <a:bodyPr wrap="square" lIns="68259" tIns="34131" rIns="68259" bIns="34131">
            <a:spAutoFit/>
          </a:bodyPr>
          <a:lstStyle/>
          <a:p>
            <a:pPr marL="213315" lvl="1" indent="-213315" defTabSz="680234" eaLnBrk="0" fontAlgn="base" hangingPunct="0">
              <a:spcBef>
                <a:spcPct val="0"/>
              </a:spcBef>
              <a:spcAft>
                <a:spcPct val="0"/>
              </a:spcAft>
              <a:buClr>
                <a:srgbClr val="333399"/>
              </a:buClr>
              <a:buFont typeface="Wingdings" pitchFamily="2" charset="2"/>
              <a:buChar char="ü"/>
            </a:pPr>
            <a:r>
              <a:rPr lang="zh-CN" altLang="en-US" sz="1400" b="1" dirty="0">
                <a:solidFill>
                  <a:srgbClr val="000000"/>
                </a:solidFill>
                <a:latin typeface="微软雅黑" panose="020B0503020204020204" pitchFamily="34" charset="-122"/>
                <a:ea typeface="微软雅黑" panose="020B0503020204020204" pitchFamily="34" charset="-122"/>
              </a:rPr>
              <a:t>对部分证券</a:t>
            </a:r>
            <a:r>
              <a:rPr lang="zh-CN" altLang="en-US" sz="1400" b="1" dirty="0" smtClean="0">
                <a:solidFill>
                  <a:srgbClr val="000000"/>
                </a:solidFill>
                <a:latin typeface="微软雅黑" panose="020B0503020204020204" pitchFamily="34" charset="-122"/>
                <a:ea typeface="微软雅黑" panose="020B0503020204020204" pitchFamily="34" charset="-122"/>
              </a:rPr>
              <a:t>实施收市竞价交易：</a:t>
            </a:r>
            <a:r>
              <a:rPr lang="zh-CN" altLang="en-US" sz="1400" dirty="0">
                <a:solidFill>
                  <a:srgbClr val="000000"/>
                </a:solidFill>
                <a:latin typeface="微软雅黑" panose="020B0503020204020204" pitchFamily="34" charset="-122"/>
                <a:ea typeface="微软雅黑" panose="020B0503020204020204" pitchFamily="34" charset="-122"/>
              </a:rPr>
              <a:t>恒生综合大型股、中型股、</a:t>
            </a:r>
            <a:r>
              <a:rPr lang="en-US" altLang="zh-CN" sz="1400" dirty="0">
                <a:solidFill>
                  <a:srgbClr val="000000"/>
                </a:solidFill>
                <a:latin typeface="微软雅黑" panose="020B0503020204020204" pitchFamily="34" charset="-122"/>
                <a:ea typeface="微软雅黑" panose="020B0503020204020204" pitchFamily="34" charset="-122"/>
              </a:rPr>
              <a:t>AH</a:t>
            </a:r>
            <a:r>
              <a:rPr lang="zh-CN" altLang="en-US" sz="1400" dirty="0">
                <a:solidFill>
                  <a:srgbClr val="000000"/>
                </a:solidFill>
                <a:latin typeface="微软雅黑" panose="020B0503020204020204" pitchFamily="34" charset="-122"/>
                <a:ea typeface="微软雅黑" panose="020B0503020204020204" pitchFamily="34" charset="-122"/>
              </a:rPr>
              <a:t>股、及所有</a:t>
            </a:r>
            <a:r>
              <a:rPr lang="en-US" altLang="zh-CN" sz="1400" dirty="0">
                <a:solidFill>
                  <a:srgbClr val="000000"/>
                </a:solidFill>
                <a:latin typeface="微软雅黑" panose="020B0503020204020204" pitchFamily="34" charset="-122"/>
                <a:ea typeface="微软雅黑" panose="020B0503020204020204" pitchFamily="34" charset="-122"/>
              </a:rPr>
              <a:t>ETF</a:t>
            </a:r>
            <a:r>
              <a:rPr lang="zh-CN" altLang="en-US" sz="1400" dirty="0">
                <a:solidFill>
                  <a:srgbClr val="000000"/>
                </a:solidFill>
                <a:latin typeface="微软雅黑" panose="020B0503020204020204" pitchFamily="34" charset="-122"/>
                <a:ea typeface="微软雅黑" panose="020B0503020204020204" pitchFamily="34" charset="-122"/>
              </a:rPr>
              <a:t>；</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24"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1" name="TextBox 10"/>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二、港股通业务要点</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smtClean="0">
                <a:solidFill>
                  <a:srgbClr val="FF6600"/>
                </a:solidFill>
                <a:latin typeface="微软雅黑" panose="020B0503020204020204" pitchFamily="34" charset="-122"/>
                <a:ea typeface="微软雅黑" panose="020B0503020204020204" pitchFamily="34" charset="-122"/>
              </a:rPr>
              <a:t>（五）</a:t>
            </a:r>
            <a:r>
              <a:rPr lang="zh-CN" altLang="en-US" sz="2000" dirty="0">
                <a:solidFill>
                  <a:srgbClr val="FF6600"/>
                </a:solidFill>
                <a:latin typeface="微软雅黑" panose="020B0503020204020204" pitchFamily="34" charset="-122"/>
                <a:ea typeface="微软雅黑" panose="020B0503020204020204" pitchFamily="34" charset="-122"/>
              </a:rPr>
              <a:t>交易</a:t>
            </a:r>
            <a:r>
              <a:rPr lang="zh-CN" altLang="en-US" sz="2000" dirty="0" smtClean="0">
                <a:solidFill>
                  <a:srgbClr val="FF6600"/>
                </a:solidFill>
                <a:latin typeface="微软雅黑" panose="020B0503020204020204" pitchFamily="34" charset="-122"/>
                <a:ea typeface="微软雅黑" panose="020B0503020204020204" pitchFamily="34" charset="-122"/>
              </a:rPr>
              <a:t>机制</a:t>
            </a:r>
            <a:r>
              <a:rPr lang="en-US" altLang="zh-CN" sz="2000" dirty="0" smtClean="0">
                <a:solidFill>
                  <a:srgbClr val="FF6600"/>
                </a:solidFill>
                <a:latin typeface="微软雅黑" panose="020B0503020204020204" pitchFamily="34" charset="-122"/>
                <a:ea typeface="微软雅黑" panose="020B0503020204020204" pitchFamily="34" charset="-122"/>
              </a:rPr>
              <a:t>——</a:t>
            </a:r>
            <a:r>
              <a:rPr lang="zh-CN" altLang="en-US" sz="2000" dirty="0" smtClean="0">
                <a:solidFill>
                  <a:srgbClr val="FF6600"/>
                </a:solidFill>
                <a:latin typeface="微软雅黑" panose="020B0503020204020204" pitchFamily="34" charset="-122"/>
                <a:ea typeface="微软雅黑" panose="020B0503020204020204" pitchFamily="34" charset="-122"/>
              </a:rPr>
              <a:t>收市竞价交易时段</a:t>
            </a:r>
            <a:endParaRPr lang="zh-CN" altLang="en-US" sz="2000" dirty="0">
              <a:solidFill>
                <a:srgbClr val="FF6600"/>
              </a:solidFill>
              <a:latin typeface="微软雅黑" panose="020B0503020204020204" pitchFamily="34" charset="-122"/>
              <a:ea typeface="微软雅黑" panose="020B0503020204020204" pitchFamily="34" charset="-122"/>
            </a:endParaRPr>
          </a:p>
        </p:txBody>
      </p:sp>
      <p:pic>
        <p:nvPicPr>
          <p:cNvPr id="12" name="图片 11"/>
          <p:cNvPicPr/>
          <p:nvPr/>
        </p:nvPicPr>
        <p:blipFill rotWithShape="1">
          <a:blip r:embed="rId3"/>
          <a:srcRect b="19484"/>
          <a:stretch/>
        </p:blipFill>
        <p:spPr>
          <a:xfrm>
            <a:off x="659994" y="1782267"/>
            <a:ext cx="7943943" cy="4911096"/>
          </a:xfrm>
          <a:prstGeom prst="rect">
            <a:avLst/>
          </a:prstGeom>
        </p:spPr>
      </p:pic>
    </p:spTree>
    <p:extLst>
      <p:ext uri="{BB962C8B-B14F-4D97-AF65-F5344CB8AC3E}">
        <p14:creationId xmlns:p14="http://schemas.microsoft.com/office/powerpoint/2010/main" xmlns="" val="2838741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8" y="642122"/>
            <a:ext cx="793687" cy="432081"/>
            <a:chOff x="-1" y="393560"/>
            <a:chExt cx="1058616" cy="576064"/>
          </a:xfrm>
        </p:grpSpPr>
        <p:sp>
          <p:nvSpPr>
            <p:cNvPr id="33" name="矩形 32"/>
            <p:cNvSpPr/>
            <p:nvPr/>
          </p:nvSpPr>
          <p:spPr>
            <a:xfrm>
              <a:off x="-1" y="393560"/>
              <a:ext cx="986607" cy="576064"/>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cxnSp>
          <p:nvCxnSpPr>
            <p:cNvPr id="34" name="直接连接符 33"/>
            <p:cNvCxnSpPr/>
            <p:nvPr/>
          </p:nvCxnSpPr>
          <p:spPr>
            <a:xfrm>
              <a:off x="1058615" y="393560"/>
              <a:ext cx="0" cy="576064"/>
            </a:xfrm>
            <a:prstGeom prst="line">
              <a:avLst/>
            </a:prstGeom>
            <a:ln w="28575">
              <a:solidFill>
                <a:srgbClr val="005DA2"/>
              </a:solidFill>
            </a:ln>
          </p:spPr>
          <p:style>
            <a:lnRef idx="1">
              <a:schemeClr val="accent1"/>
            </a:lnRef>
            <a:fillRef idx="0">
              <a:schemeClr val="accent1"/>
            </a:fillRef>
            <a:effectRef idx="0">
              <a:schemeClr val="accent1"/>
            </a:effectRef>
            <a:fontRef idx="minor">
              <a:schemeClr val="tx1"/>
            </a:fontRef>
          </p:style>
        </p:cxnSp>
      </p:grpSp>
      <p:sp>
        <p:nvSpPr>
          <p:cNvPr id="35" name="TextBox 7"/>
          <p:cNvSpPr txBox="1"/>
          <p:nvPr/>
        </p:nvSpPr>
        <p:spPr>
          <a:xfrm>
            <a:off x="839390" y="592858"/>
            <a:ext cx="3301506" cy="530598"/>
          </a:xfrm>
          <a:prstGeom prst="rect">
            <a:avLst/>
          </a:prstGeom>
          <a:noFill/>
        </p:spPr>
        <p:txBody>
          <a:bodyPr wrap="square" lIns="68265" tIns="34133" rIns="68265" bIns="34133" rtlCol="0" anchor="ctr">
            <a:spAutoFit/>
          </a:bodyPr>
          <a:lstStyle/>
          <a:p>
            <a:r>
              <a:rPr lang="zh-CN" altLang="en-US" sz="3000" b="1" dirty="0">
                <a:solidFill>
                  <a:srgbClr val="005DA2"/>
                </a:solidFill>
                <a:latin typeface="微软雅黑" panose="020B0503020204020204" pitchFamily="34" charset="-122"/>
                <a:ea typeface="微软雅黑" panose="020B0503020204020204" pitchFamily="34" charset="-122"/>
              </a:rPr>
              <a:t>目录 </a:t>
            </a:r>
            <a:r>
              <a:rPr lang="en-US" altLang="zh-CN" sz="3000" b="1" spc="-112" dirty="0">
                <a:solidFill>
                  <a:srgbClr val="005DA2"/>
                </a:solidFill>
                <a:latin typeface="Rockwell" panose="02060603020205020403" pitchFamily="18" charset="0"/>
                <a:ea typeface="微软雅黑" pitchFamily="34" charset="-122"/>
              </a:rPr>
              <a:t>CONTENTS</a:t>
            </a:r>
            <a:r>
              <a:rPr lang="zh-CN" altLang="en-US" sz="3000" b="1" dirty="0">
                <a:solidFill>
                  <a:srgbClr val="005DA2"/>
                </a:solidFill>
                <a:latin typeface="微软雅黑" panose="020B0503020204020204" pitchFamily="34" charset="-122"/>
                <a:ea typeface="微软雅黑" panose="020B0503020204020204" pitchFamily="34" charset="-122"/>
              </a:rPr>
              <a:t> </a:t>
            </a:r>
          </a:p>
        </p:txBody>
      </p:sp>
      <p:grpSp>
        <p:nvGrpSpPr>
          <p:cNvPr id="26" name="组合 25"/>
          <p:cNvGrpSpPr/>
          <p:nvPr/>
        </p:nvGrpSpPr>
        <p:grpSpPr>
          <a:xfrm>
            <a:off x="1187624" y="1609474"/>
            <a:ext cx="6490800" cy="3122666"/>
            <a:chOff x="1255295" y="2039039"/>
            <a:chExt cx="5709714" cy="2525473"/>
          </a:xfrm>
        </p:grpSpPr>
        <p:grpSp>
          <p:nvGrpSpPr>
            <p:cNvPr id="2" name="组合 1"/>
            <p:cNvGrpSpPr/>
            <p:nvPr/>
          </p:nvGrpSpPr>
          <p:grpSpPr>
            <a:xfrm>
              <a:off x="2215068" y="2039039"/>
              <a:ext cx="4749941" cy="439667"/>
              <a:chOff x="2929753" y="1768796"/>
              <a:chExt cx="6335453" cy="488480"/>
            </a:xfrm>
          </p:grpSpPr>
          <p:cxnSp>
            <p:nvCxnSpPr>
              <p:cNvPr id="3" name="直接连接符 2"/>
              <p:cNvCxnSpPr/>
              <p:nvPr/>
            </p:nvCxnSpPr>
            <p:spPr>
              <a:xfrm>
                <a:off x="3367686"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929753" y="1768796"/>
                <a:ext cx="595718" cy="488480"/>
                <a:chOff x="2929753" y="1806896"/>
                <a:chExt cx="595718" cy="488480"/>
              </a:xfrm>
            </p:grpSpPr>
            <p:sp>
              <p:nvSpPr>
                <p:cNvPr id="5" name="平行四边形 4"/>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6" name="文本框 13"/>
                <p:cNvSpPr txBox="1"/>
                <p:nvPr/>
              </p:nvSpPr>
              <p:spPr>
                <a:xfrm>
                  <a:off x="2945259" y="1806896"/>
                  <a:ext cx="580212" cy="373344"/>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1</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2215068" y="2712003"/>
              <a:ext cx="4747723" cy="445979"/>
              <a:chOff x="2929753" y="1761782"/>
              <a:chExt cx="6332495" cy="495494"/>
            </a:xfrm>
          </p:grpSpPr>
          <p:cxnSp>
            <p:nvCxnSpPr>
              <p:cNvPr id="8" name="直接连接符 7"/>
              <p:cNvCxnSpPr/>
              <p:nvPr/>
            </p:nvCxnSpPr>
            <p:spPr>
              <a:xfrm>
                <a:off x="3364728"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2929753" y="1761782"/>
                <a:ext cx="590550" cy="495494"/>
                <a:chOff x="2929753" y="1799882"/>
                <a:chExt cx="590550" cy="495494"/>
              </a:xfrm>
            </p:grpSpPr>
            <p:sp>
              <p:nvSpPr>
                <p:cNvPr id="10" name="平行四边形 9"/>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11" name="文本框 79"/>
                <p:cNvSpPr txBox="1"/>
                <p:nvPr/>
              </p:nvSpPr>
              <p:spPr>
                <a:xfrm>
                  <a:off x="2929753" y="1799882"/>
                  <a:ext cx="580212" cy="373345"/>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2</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2215068" y="3439393"/>
              <a:ext cx="4747723" cy="436833"/>
              <a:chOff x="2929753" y="1771943"/>
              <a:chExt cx="6332495" cy="485333"/>
            </a:xfrm>
          </p:grpSpPr>
          <p:cxnSp>
            <p:nvCxnSpPr>
              <p:cNvPr id="13" name="直接连接符 12"/>
              <p:cNvCxnSpPr/>
              <p:nvPr/>
            </p:nvCxnSpPr>
            <p:spPr>
              <a:xfrm>
                <a:off x="3364728"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929753" y="1771943"/>
                <a:ext cx="590550" cy="485333"/>
                <a:chOff x="2929753" y="1810043"/>
                <a:chExt cx="590550" cy="485333"/>
              </a:xfrm>
            </p:grpSpPr>
            <p:sp>
              <p:nvSpPr>
                <p:cNvPr id="15" name="平行四边形 14"/>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16" name="文本框 86"/>
                <p:cNvSpPr txBox="1"/>
                <p:nvPr/>
              </p:nvSpPr>
              <p:spPr>
                <a:xfrm>
                  <a:off x="2934921" y="1810043"/>
                  <a:ext cx="580212" cy="373345"/>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3</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2215068" y="4116267"/>
              <a:ext cx="4747723" cy="448245"/>
              <a:chOff x="2929753" y="1759264"/>
              <a:chExt cx="6332495" cy="498012"/>
            </a:xfrm>
          </p:grpSpPr>
          <p:cxnSp>
            <p:nvCxnSpPr>
              <p:cNvPr id="18" name="直接连接符 17"/>
              <p:cNvCxnSpPr/>
              <p:nvPr/>
            </p:nvCxnSpPr>
            <p:spPr>
              <a:xfrm>
                <a:off x="3364728"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2929753" y="1759264"/>
                <a:ext cx="590550" cy="498012"/>
                <a:chOff x="2929753" y="1797364"/>
                <a:chExt cx="590550" cy="498012"/>
              </a:xfrm>
            </p:grpSpPr>
            <p:sp>
              <p:nvSpPr>
                <p:cNvPr id="20" name="平行四边形 19"/>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21" name="文本框 92"/>
                <p:cNvSpPr txBox="1"/>
                <p:nvPr/>
              </p:nvSpPr>
              <p:spPr>
                <a:xfrm>
                  <a:off x="2934847" y="1797364"/>
                  <a:ext cx="580212" cy="373345"/>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4</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sp>
          <p:nvSpPr>
            <p:cNvPr id="22" name="矩形 21"/>
            <p:cNvSpPr/>
            <p:nvPr/>
          </p:nvSpPr>
          <p:spPr>
            <a:xfrm>
              <a:off x="3035460" y="2046993"/>
              <a:ext cx="1137074" cy="280015"/>
            </a:xfrm>
            <a:prstGeom prst="rect">
              <a:avLst/>
            </a:prstGeom>
          </p:spPr>
          <p:txBody>
            <a:bodyPr wrap="none" lIns="68562" tIns="34281" rIns="68562" bIns="34281">
              <a:spAutoFit/>
            </a:bodyPr>
            <a:lstStyle/>
            <a:p>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深港通概述</a:t>
              </a:r>
              <a:endParaRPr lang="zh-CN" altLang="en-US" dirty="0">
                <a:solidFill>
                  <a:srgbClr val="0E0D91">
                    <a:lumMod val="85000"/>
                    <a:lumOff val="15000"/>
                  </a:srgbClr>
                </a:solidFill>
                <a:latin typeface="微软雅黑" panose="020B0503020204020204" pitchFamily="34" charset="-122"/>
                <a:ea typeface="微软雅黑" panose="020B0503020204020204" pitchFamily="34" charset="-122"/>
              </a:endParaRPr>
            </a:p>
          </p:txBody>
        </p:sp>
        <p:sp>
          <p:nvSpPr>
            <p:cNvPr id="23" name="矩形 22"/>
            <p:cNvSpPr/>
            <p:nvPr/>
          </p:nvSpPr>
          <p:spPr>
            <a:xfrm>
              <a:off x="3000488" y="2737696"/>
              <a:ext cx="1543183" cy="280015"/>
            </a:xfrm>
            <a:prstGeom prst="rect">
              <a:avLst/>
            </a:prstGeom>
          </p:spPr>
          <p:txBody>
            <a:bodyPr wrap="none" lIns="68562" tIns="34281" rIns="68562" bIns="34281">
              <a:spAutoFit/>
            </a:bodyPr>
            <a:lstStyle/>
            <a:p>
              <a:r>
                <a:rPr lang="zh-CN" altLang="en-US" dirty="0">
                  <a:solidFill>
                    <a:srgbClr val="0E0D91">
                      <a:lumMod val="85000"/>
                      <a:lumOff val="15000"/>
                    </a:srgbClr>
                  </a:solidFill>
                  <a:latin typeface="微软雅黑" panose="020B0503020204020204" pitchFamily="34" charset="-122"/>
                  <a:ea typeface="微软雅黑" panose="020B0503020204020204" pitchFamily="34" charset="-122"/>
                </a:rPr>
                <a:t>港股通</a:t>
              </a:r>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业务要点</a:t>
              </a:r>
              <a:endParaRPr lang="zh-CN" altLang="en-US" dirty="0">
                <a:solidFill>
                  <a:srgbClr val="0E0D91">
                    <a:lumMod val="85000"/>
                    <a:lumOff val="15000"/>
                  </a:srgbClr>
                </a:solidFill>
                <a:latin typeface="微软雅黑" panose="020B0503020204020204" pitchFamily="34" charset="-122"/>
                <a:ea typeface="微软雅黑" panose="020B0503020204020204" pitchFamily="34" charset="-122"/>
              </a:endParaRPr>
            </a:p>
          </p:txBody>
        </p:sp>
        <p:sp>
          <p:nvSpPr>
            <p:cNvPr id="24" name="矩形 23"/>
            <p:cNvSpPr/>
            <p:nvPr/>
          </p:nvSpPr>
          <p:spPr>
            <a:xfrm>
              <a:off x="3000488" y="3360129"/>
              <a:ext cx="1949293" cy="392028"/>
            </a:xfrm>
            <a:prstGeom prst="rect">
              <a:avLst/>
            </a:prstGeom>
          </p:spPr>
          <p:txBody>
            <a:bodyPr wrap="none" lIns="68562" tIns="34281" rIns="68562" bIns="34281">
              <a:spAutoFit/>
            </a:bodyPr>
            <a:lstStyle/>
            <a:p>
              <a:pPr>
                <a:lnSpc>
                  <a:spcPct val="150000"/>
                </a:lnSpc>
              </a:pPr>
              <a:r>
                <a:rPr lang="zh-CN" altLang="en-US" kern="100" dirty="0" smtClean="0">
                  <a:solidFill>
                    <a:srgbClr val="0E0D91">
                      <a:lumMod val="85000"/>
                      <a:lumOff val="15000"/>
                    </a:srgbClr>
                  </a:solidFill>
                  <a:latin typeface="微软雅黑" panose="020B0503020204020204" pitchFamily="34" charset="-122"/>
                  <a:ea typeface="微软雅黑" panose="020B0503020204020204" pitchFamily="34" charset="-122"/>
                  <a:cs typeface="Times New Roman" panose="02020603050405020304" pitchFamily="18" charset="0"/>
                </a:rPr>
                <a:t>港股通投资风险揭示</a:t>
              </a:r>
              <a:endParaRPr lang="zh-CN" altLang="zh-CN" kern="100" dirty="0">
                <a:solidFill>
                  <a:srgbClr val="0E0D91">
                    <a:lumMod val="85000"/>
                    <a:lumOff val="15000"/>
                  </a:srgb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矩形 24"/>
            <p:cNvSpPr/>
            <p:nvPr/>
          </p:nvSpPr>
          <p:spPr>
            <a:xfrm>
              <a:off x="3000488" y="4116277"/>
              <a:ext cx="2152347" cy="280015"/>
            </a:xfrm>
            <a:prstGeom prst="rect">
              <a:avLst/>
            </a:prstGeom>
          </p:spPr>
          <p:txBody>
            <a:bodyPr wrap="none" lIns="68562" tIns="34281" rIns="68562" bIns="34281">
              <a:spAutoFit/>
            </a:bodyPr>
            <a:lstStyle/>
            <a:p>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跨境监管与投资者保护</a:t>
              </a:r>
              <a:endParaRPr lang="zh-CN" altLang="en-US" dirty="0">
                <a:solidFill>
                  <a:srgbClr val="0E0D91">
                    <a:lumMod val="85000"/>
                    <a:lumOff val="15000"/>
                  </a:srgbClr>
                </a:solidFill>
                <a:latin typeface="微软雅黑" panose="020B0503020204020204" pitchFamily="34" charset="-122"/>
                <a:ea typeface="微软雅黑" panose="020B0503020204020204" pitchFamily="34" charset="-122"/>
              </a:endParaRPr>
            </a:p>
          </p:txBody>
        </p:sp>
        <p:sp>
          <p:nvSpPr>
            <p:cNvPr id="36" name="下箭头 35"/>
            <p:cNvSpPr/>
            <p:nvPr/>
          </p:nvSpPr>
          <p:spPr>
            <a:xfrm rot="16200000">
              <a:off x="1345071" y="1965230"/>
              <a:ext cx="432081" cy="611633"/>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F4EDE7"/>
                </a:solidFill>
              </a:endParaRPr>
            </a:p>
          </p:txBody>
        </p:sp>
      </p:grpSp>
      <p:sp>
        <p:nvSpPr>
          <p:cNvPr id="41" name="平行四边形 40"/>
          <p:cNvSpPr/>
          <p:nvPr/>
        </p:nvSpPr>
        <p:spPr>
          <a:xfrm>
            <a:off x="2283098" y="4966157"/>
            <a:ext cx="503328" cy="533267"/>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42" name="文本框 92"/>
          <p:cNvSpPr txBox="1"/>
          <p:nvPr/>
        </p:nvSpPr>
        <p:spPr>
          <a:xfrm>
            <a:off x="2287505" y="4966158"/>
            <a:ext cx="494517" cy="415498"/>
          </a:xfrm>
          <a:prstGeom prst="rect">
            <a:avLst/>
          </a:prstGeom>
          <a:noFill/>
        </p:spPr>
        <p:txBody>
          <a:bodyPr wrap="square" rtlCol="0">
            <a:spAutoFit/>
          </a:bodyPr>
          <a:lstStyle/>
          <a:p>
            <a:pPr algn="ctr"/>
            <a:r>
              <a:rPr lang="en-US" altLang="zh-CN" sz="2100" dirty="0" smtClean="0">
                <a:solidFill>
                  <a:srgbClr val="F4EDE7"/>
                </a:solidFill>
                <a:latin typeface="微软雅黑" panose="020B0503020204020204" pitchFamily="34" charset="-122"/>
                <a:ea typeface="微软雅黑" panose="020B0503020204020204" pitchFamily="34" charset="-122"/>
              </a:rPr>
              <a:t>5</a:t>
            </a:r>
            <a:endParaRPr lang="zh-CN" altLang="en-US" sz="2100" dirty="0">
              <a:solidFill>
                <a:srgbClr val="F4EDE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2651946" y="5478935"/>
            <a:ext cx="5026478"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3193127" y="4965168"/>
            <a:ext cx="1523458" cy="346230"/>
          </a:xfrm>
          <a:prstGeom prst="rect">
            <a:avLst/>
          </a:prstGeom>
        </p:spPr>
        <p:txBody>
          <a:bodyPr wrap="none" lIns="68562" tIns="34281" rIns="68562" bIns="34281">
            <a:spAutoFit/>
          </a:bodyPr>
          <a:lstStyle/>
          <a:p>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相关工作</a:t>
            </a:r>
            <a:r>
              <a:rPr lang="zh-CN" altLang="en-US" dirty="0">
                <a:solidFill>
                  <a:srgbClr val="0E0D91">
                    <a:lumMod val="85000"/>
                    <a:lumOff val="15000"/>
                  </a:srgbClr>
                </a:solidFill>
                <a:latin typeface="微软雅黑" panose="020B0503020204020204" pitchFamily="34" charset="-122"/>
                <a:ea typeface="微软雅黑" panose="020B0503020204020204" pitchFamily="34" charset="-122"/>
              </a:rPr>
              <a:t>要求</a:t>
            </a:r>
          </a:p>
        </p:txBody>
      </p:sp>
    </p:spTree>
    <p:extLst>
      <p:ext uri="{BB962C8B-B14F-4D97-AF65-F5344CB8AC3E}">
        <p14:creationId xmlns:p14="http://schemas.microsoft.com/office/powerpoint/2010/main" xmlns="" val="144234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1" name="TextBox 10"/>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二、港股通业务要点</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smtClean="0">
                <a:solidFill>
                  <a:srgbClr val="FF6600"/>
                </a:solidFill>
                <a:latin typeface="微软雅黑" panose="020B0503020204020204" pitchFamily="34" charset="-122"/>
                <a:ea typeface="微软雅黑" panose="020B0503020204020204" pitchFamily="34" charset="-122"/>
              </a:rPr>
              <a:t>（五）</a:t>
            </a:r>
            <a:r>
              <a:rPr lang="zh-CN" altLang="en-US" sz="2000" dirty="0">
                <a:solidFill>
                  <a:srgbClr val="FF6600"/>
                </a:solidFill>
                <a:latin typeface="微软雅黑" panose="020B0503020204020204" pitchFamily="34" charset="-122"/>
                <a:ea typeface="微软雅黑" panose="020B0503020204020204" pitchFamily="34" charset="-122"/>
              </a:rPr>
              <a:t>交易</a:t>
            </a:r>
            <a:r>
              <a:rPr lang="zh-CN" altLang="en-US" sz="2000" dirty="0" smtClean="0">
                <a:solidFill>
                  <a:srgbClr val="FF6600"/>
                </a:solidFill>
                <a:latin typeface="微软雅黑" panose="020B0503020204020204" pitchFamily="34" charset="-122"/>
                <a:ea typeface="微软雅黑" panose="020B0503020204020204" pitchFamily="34" charset="-122"/>
              </a:rPr>
              <a:t>机制</a:t>
            </a:r>
            <a:r>
              <a:rPr lang="en-US" altLang="zh-CN" sz="2000" dirty="0" smtClean="0">
                <a:solidFill>
                  <a:srgbClr val="FF6600"/>
                </a:solidFill>
                <a:latin typeface="微软雅黑" panose="020B0503020204020204" pitchFamily="34" charset="-122"/>
                <a:ea typeface="微软雅黑" panose="020B0503020204020204" pitchFamily="34" charset="-122"/>
              </a:rPr>
              <a:t>——</a:t>
            </a:r>
            <a:r>
              <a:rPr lang="zh-CN" altLang="en-US" sz="2000" dirty="0" smtClean="0">
                <a:solidFill>
                  <a:srgbClr val="FF6600"/>
                </a:solidFill>
                <a:latin typeface="微软雅黑" panose="020B0503020204020204" pitchFamily="34" charset="-122"/>
                <a:ea typeface="微软雅黑" panose="020B0503020204020204" pitchFamily="34" charset="-122"/>
              </a:rPr>
              <a:t>市场波动调节机制</a:t>
            </a:r>
            <a:endParaRPr lang="zh-CN" altLang="en-US" sz="2000" dirty="0">
              <a:solidFill>
                <a:srgbClr val="FF6600"/>
              </a:solidFill>
              <a:latin typeface="微软雅黑" panose="020B0503020204020204" pitchFamily="34" charset="-122"/>
              <a:ea typeface="微软雅黑" panose="020B0503020204020204" pitchFamily="34" charset="-122"/>
            </a:endParaRPr>
          </a:p>
        </p:txBody>
      </p:sp>
      <p:sp>
        <p:nvSpPr>
          <p:cNvPr id="17" name="矩形 16"/>
          <p:cNvSpPr/>
          <p:nvPr/>
        </p:nvSpPr>
        <p:spPr>
          <a:xfrm>
            <a:off x="789280" y="1226107"/>
            <a:ext cx="7599144" cy="392094"/>
          </a:xfrm>
          <a:prstGeom prst="rect">
            <a:avLst/>
          </a:prstGeom>
        </p:spPr>
        <p:txBody>
          <a:bodyPr wrap="square" lIns="68259" tIns="34131" rIns="68259" bIns="34131">
            <a:spAutoFit/>
          </a:bodyPr>
          <a:lstStyle/>
          <a:p>
            <a:pPr marL="213315" lvl="1" indent="-213315" defTabSz="680234" eaLnBrk="0" fontAlgn="base" hangingPunct="0">
              <a:lnSpc>
                <a:spcPct val="150000"/>
              </a:lnSpc>
              <a:spcBef>
                <a:spcPct val="0"/>
              </a:spcBef>
              <a:spcAft>
                <a:spcPct val="0"/>
              </a:spcAft>
              <a:buClr>
                <a:srgbClr val="333399"/>
              </a:buClr>
              <a:buFont typeface="Wingdings" pitchFamily="2" charset="2"/>
              <a:buChar char="ü"/>
            </a:pPr>
            <a:r>
              <a:rPr lang="zh-CN" altLang="en-US" sz="1400" dirty="0" smtClean="0">
                <a:solidFill>
                  <a:srgbClr val="000000"/>
                </a:solidFill>
                <a:latin typeface="微软雅黑" panose="020B0503020204020204" pitchFamily="34" charset="-122"/>
                <a:ea typeface="微软雅黑" panose="020B0503020204020204" pitchFamily="34" charset="-122"/>
              </a:rPr>
              <a:t>市场</a:t>
            </a:r>
            <a:r>
              <a:rPr lang="zh-CN" altLang="en-US" sz="1400" dirty="0">
                <a:solidFill>
                  <a:srgbClr val="000000"/>
                </a:solidFill>
                <a:latin typeface="微软雅黑" panose="020B0503020204020204" pitchFamily="34" charset="-122"/>
                <a:ea typeface="微软雅黑" panose="020B0503020204020204" pitchFamily="34" charset="-122"/>
              </a:rPr>
              <a:t>波动调节</a:t>
            </a:r>
            <a:r>
              <a:rPr lang="zh-CN" altLang="en-US" sz="1400" dirty="0" smtClean="0">
                <a:solidFill>
                  <a:srgbClr val="000000"/>
                </a:solidFill>
                <a:latin typeface="微软雅黑" panose="020B0503020204020204" pitchFamily="34" charset="-122"/>
                <a:ea typeface="微软雅黑" panose="020B0503020204020204" pitchFamily="34" charset="-122"/>
              </a:rPr>
              <a:t>机制适用于恒生指数及恒生国企指数成分股</a:t>
            </a:r>
            <a:endParaRPr lang="en-US" altLang="zh-CN" sz="1400" dirty="0">
              <a:solidFill>
                <a:srgbClr val="000000"/>
              </a:solidFill>
              <a:latin typeface="微软雅黑" panose="020B0503020204020204" pitchFamily="34" charset="-122"/>
              <a:ea typeface="微软雅黑" panose="020B0503020204020204" pitchFamily="34" charset="-122"/>
            </a:endParaRPr>
          </a:p>
        </p:txBody>
      </p:sp>
      <p:pic>
        <p:nvPicPr>
          <p:cNvPr id="1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0085" y="1743513"/>
            <a:ext cx="7953851" cy="48538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92620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504349" y="1412777"/>
            <a:ext cx="8099587" cy="3767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3384" tIns="36690" rIns="73384" bIns="36690">
            <a:spAutoFit/>
          </a:bodyPr>
          <a:lstStyle>
            <a:lvl1pPr eaLnBrk="0" hangingPunct="0">
              <a:defRPr sz="1200">
                <a:solidFill>
                  <a:schemeClr val="tx1"/>
                </a:solidFill>
                <a:latin typeface="Arial" charset="0"/>
                <a:ea typeface="宋体" charset="-122"/>
              </a:defRPr>
            </a:lvl1pPr>
            <a:lvl2pPr eaLnBrk="0" hangingPunct="0">
              <a:defRPr sz="1200">
                <a:solidFill>
                  <a:schemeClr val="tx1"/>
                </a:solidFill>
                <a:latin typeface="Arial" charset="0"/>
                <a:ea typeface="宋体" charset="-122"/>
              </a:defRPr>
            </a:lvl2pPr>
            <a:lvl3pPr marL="1143000" indent="-228600" eaLnBrk="0" hangingPunct="0">
              <a:defRPr sz="1200">
                <a:solidFill>
                  <a:schemeClr val="tx1"/>
                </a:solidFill>
                <a:latin typeface="Arial" charset="0"/>
                <a:ea typeface="宋体" charset="-122"/>
              </a:defRPr>
            </a:lvl3pPr>
            <a:lvl4pPr marL="1600200" indent="-228600" eaLnBrk="0" hangingPunct="0">
              <a:defRPr sz="1200">
                <a:solidFill>
                  <a:schemeClr val="tx1"/>
                </a:solidFill>
                <a:latin typeface="Arial" charset="0"/>
                <a:ea typeface="宋体" charset="-122"/>
              </a:defRPr>
            </a:lvl4pPr>
            <a:lvl5pPr marL="2057400" indent="-228600" eaLnBrk="0" hangingPunct="0">
              <a:defRPr sz="1200">
                <a:solidFill>
                  <a:schemeClr val="tx1"/>
                </a:solidFill>
                <a:latin typeface="Arial" charset="0"/>
                <a:ea typeface="宋体" charset="-122"/>
              </a:defRPr>
            </a:lvl5pPr>
            <a:lvl6pPr marL="2514600" indent="-228600" eaLnBrk="0" fontAlgn="base" hangingPunct="0">
              <a:spcBef>
                <a:spcPct val="0"/>
              </a:spcBef>
              <a:spcAft>
                <a:spcPct val="0"/>
              </a:spcAft>
              <a:defRPr sz="1200">
                <a:solidFill>
                  <a:schemeClr val="tx1"/>
                </a:solidFill>
                <a:latin typeface="Arial" charset="0"/>
                <a:ea typeface="宋体" charset="-122"/>
              </a:defRPr>
            </a:lvl6pPr>
            <a:lvl7pPr marL="2971800" indent="-228600" eaLnBrk="0" fontAlgn="base" hangingPunct="0">
              <a:spcBef>
                <a:spcPct val="0"/>
              </a:spcBef>
              <a:spcAft>
                <a:spcPct val="0"/>
              </a:spcAft>
              <a:defRPr sz="1200">
                <a:solidFill>
                  <a:schemeClr val="tx1"/>
                </a:solidFill>
                <a:latin typeface="Arial" charset="0"/>
                <a:ea typeface="宋体" charset="-122"/>
              </a:defRPr>
            </a:lvl7pPr>
            <a:lvl8pPr marL="3429000" indent="-228600" eaLnBrk="0" fontAlgn="base" hangingPunct="0">
              <a:spcBef>
                <a:spcPct val="0"/>
              </a:spcBef>
              <a:spcAft>
                <a:spcPct val="0"/>
              </a:spcAft>
              <a:defRPr sz="1200">
                <a:solidFill>
                  <a:schemeClr val="tx1"/>
                </a:solidFill>
                <a:latin typeface="Arial" charset="0"/>
                <a:ea typeface="宋体" charset="-122"/>
              </a:defRPr>
            </a:lvl8pPr>
            <a:lvl9pPr marL="3886200" indent="-228600" eaLnBrk="0" fontAlgn="base" hangingPunct="0">
              <a:spcBef>
                <a:spcPct val="0"/>
              </a:spcBef>
              <a:spcAft>
                <a:spcPct val="0"/>
              </a:spcAft>
              <a:defRPr sz="1200">
                <a:solidFill>
                  <a:schemeClr val="tx1"/>
                </a:solidFill>
                <a:latin typeface="Arial" charset="0"/>
                <a:ea typeface="宋体" charset="-122"/>
              </a:defRPr>
            </a:lvl9pPr>
          </a:lstStyle>
          <a:p>
            <a:pPr marL="285487" indent="-285487" defTabSz="733954" fontAlgn="base">
              <a:lnSpc>
                <a:spcPct val="150000"/>
              </a:lnSpc>
              <a:spcBef>
                <a:spcPct val="0"/>
              </a:spcBef>
              <a:spcAft>
                <a:spcPct val="0"/>
              </a:spcAft>
              <a:buClr>
                <a:schemeClr val="accent6"/>
              </a:buClr>
              <a:buFont typeface="Wingdings" panose="05000000000000000000" pitchFamily="2" charset="2"/>
              <a:buChar char="u"/>
            </a:pPr>
            <a:r>
              <a:rPr lang="zh-CN" altLang="en-US" sz="1600" dirty="0">
                <a:solidFill>
                  <a:schemeClr val="accent4"/>
                </a:solidFill>
                <a:latin typeface="微软雅黑" panose="020B0503020204020204" pitchFamily="34" charset="-122"/>
                <a:ea typeface="微软雅黑" panose="020B0503020204020204" pitchFamily="34" charset="-122"/>
              </a:rPr>
              <a:t>停牌</a:t>
            </a:r>
          </a:p>
          <a:p>
            <a:pPr marL="285750" indent="-285750" defTabSz="733954" fontAlgn="base">
              <a:lnSpc>
                <a:spcPct val="150000"/>
              </a:lnSpc>
              <a:spcBef>
                <a:spcPct val="0"/>
              </a:spcBef>
              <a:spcAft>
                <a:spcPct val="0"/>
              </a:spcAft>
              <a:buClr>
                <a:srgbClr val="00B0F0"/>
              </a:buClr>
              <a:buFont typeface="Wingdings" panose="05000000000000000000" pitchFamily="2" charset="2"/>
              <a:buChar char="p"/>
            </a:pPr>
            <a:r>
              <a:rPr lang="en-US" altLang="zh-CN" sz="1600" dirty="0">
                <a:solidFill>
                  <a:schemeClr val="accent4"/>
                </a:solidFill>
                <a:latin typeface="华文中宋" panose="02010600040101010101" pitchFamily="2" charset="-122"/>
                <a:ea typeface="华文中宋" panose="02010600040101010101" pitchFamily="2" charset="-122"/>
              </a:rPr>
              <a:t>A</a:t>
            </a:r>
            <a:r>
              <a:rPr lang="zh-CN" altLang="en-US" sz="1600" dirty="0">
                <a:solidFill>
                  <a:schemeClr val="accent4"/>
                </a:solidFill>
                <a:latin typeface="华文中宋" panose="02010600040101010101" pitchFamily="2" charset="-122"/>
                <a:ea typeface="华文中宋" panose="02010600040101010101" pitchFamily="2" charset="-122"/>
              </a:rPr>
              <a:t>股停牌但</a:t>
            </a:r>
            <a:r>
              <a:rPr lang="en-US" altLang="zh-CN" sz="1600" dirty="0">
                <a:solidFill>
                  <a:schemeClr val="accent4"/>
                </a:solidFill>
                <a:latin typeface="华文中宋" panose="02010600040101010101" pitchFamily="2" charset="-122"/>
                <a:ea typeface="华文中宋" panose="02010600040101010101" pitchFamily="2" charset="-122"/>
              </a:rPr>
              <a:t>H</a:t>
            </a:r>
            <a:r>
              <a:rPr lang="zh-CN" altLang="en-US" sz="1600" dirty="0">
                <a:solidFill>
                  <a:schemeClr val="accent4"/>
                </a:solidFill>
                <a:latin typeface="华文中宋" panose="02010600040101010101" pitchFamily="2" charset="-122"/>
                <a:ea typeface="华文中宋" panose="02010600040101010101" pitchFamily="2" charset="-122"/>
              </a:rPr>
              <a:t>股没有停牌时，港股通投资者可以通过港股交易通买卖</a:t>
            </a:r>
            <a:r>
              <a:rPr lang="en-US" altLang="zh-CN" sz="1600" dirty="0">
                <a:solidFill>
                  <a:schemeClr val="accent4"/>
                </a:solidFill>
                <a:latin typeface="华文中宋" panose="02010600040101010101" pitchFamily="2" charset="-122"/>
                <a:ea typeface="华文中宋" panose="02010600040101010101" pitchFamily="2" charset="-122"/>
              </a:rPr>
              <a:t>H</a:t>
            </a:r>
            <a:r>
              <a:rPr lang="zh-CN" altLang="en-US" sz="1600" dirty="0">
                <a:solidFill>
                  <a:schemeClr val="accent4"/>
                </a:solidFill>
                <a:latin typeface="华文中宋" panose="02010600040101010101" pitchFamily="2" charset="-122"/>
                <a:ea typeface="华文中宋" panose="02010600040101010101" pitchFamily="2" charset="-122"/>
              </a:rPr>
              <a:t>股。</a:t>
            </a:r>
          </a:p>
          <a:p>
            <a:pPr marL="285750" indent="-285750" defTabSz="733954" fontAlgn="base">
              <a:lnSpc>
                <a:spcPct val="150000"/>
              </a:lnSpc>
              <a:spcBef>
                <a:spcPct val="0"/>
              </a:spcBef>
              <a:spcAft>
                <a:spcPct val="0"/>
              </a:spcAft>
              <a:buClr>
                <a:srgbClr val="00B0F0"/>
              </a:buClr>
              <a:buFont typeface="Wingdings" panose="05000000000000000000" pitchFamily="2" charset="2"/>
              <a:buChar char="p"/>
            </a:pPr>
            <a:r>
              <a:rPr lang="en-US" altLang="zh-CN" sz="1600" dirty="0">
                <a:solidFill>
                  <a:schemeClr val="accent4"/>
                </a:solidFill>
                <a:latin typeface="华文中宋" panose="02010600040101010101" pitchFamily="2" charset="-122"/>
                <a:ea typeface="华文中宋" panose="02010600040101010101" pitchFamily="2" charset="-122"/>
              </a:rPr>
              <a:t>H</a:t>
            </a:r>
            <a:r>
              <a:rPr lang="zh-CN" altLang="en-US" sz="1600" dirty="0">
                <a:solidFill>
                  <a:schemeClr val="accent4"/>
                </a:solidFill>
                <a:latin typeface="华文中宋" panose="02010600040101010101" pitchFamily="2" charset="-122"/>
                <a:ea typeface="华文中宋" panose="02010600040101010101" pitchFamily="2" charset="-122"/>
              </a:rPr>
              <a:t>股停牌但</a:t>
            </a:r>
            <a:r>
              <a:rPr lang="en-US" altLang="zh-CN" sz="1600" dirty="0">
                <a:solidFill>
                  <a:schemeClr val="accent4"/>
                </a:solidFill>
                <a:latin typeface="华文中宋" panose="02010600040101010101" pitchFamily="2" charset="-122"/>
                <a:ea typeface="华文中宋" panose="02010600040101010101" pitchFamily="2" charset="-122"/>
              </a:rPr>
              <a:t>A</a:t>
            </a:r>
            <a:r>
              <a:rPr lang="zh-CN" altLang="en-US" sz="1600" dirty="0">
                <a:solidFill>
                  <a:schemeClr val="accent4"/>
                </a:solidFill>
                <a:latin typeface="华文中宋" panose="02010600040101010101" pitchFamily="2" charset="-122"/>
                <a:ea typeface="华文中宋" panose="02010600040101010101" pitchFamily="2" charset="-122"/>
              </a:rPr>
              <a:t>股没有停牌时，深股通投资者可以通过深股交易通买卖</a:t>
            </a:r>
            <a:r>
              <a:rPr lang="en-US" altLang="zh-CN" sz="1600" dirty="0">
                <a:solidFill>
                  <a:schemeClr val="accent4"/>
                </a:solidFill>
                <a:latin typeface="华文中宋" panose="02010600040101010101" pitchFamily="2" charset="-122"/>
                <a:ea typeface="华文中宋" panose="02010600040101010101" pitchFamily="2" charset="-122"/>
              </a:rPr>
              <a:t>A</a:t>
            </a:r>
            <a:r>
              <a:rPr lang="zh-CN" altLang="en-US" sz="1600" dirty="0">
                <a:solidFill>
                  <a:schemeClr val="accent4"/>
                </a:solidFill>
                <a:latin typeface="华文中宋" panose="02010600040101010101" pitchFamily="2" charset="-122"/>
                <a:ea typeface="华文中宋" panose="02010600040101010101" pitchFamily="2" charset="-122"/>
              </a:rPr>
              <a:t>股。</a:t>
            </a:r>
          </a:p>
          <a:p>
            <a:pPr marL="285750" indent="-285750" defTabSz="733954" fontAlgn="base">
              <a:lnSpc>
                <a:spcPct val="150000"/>
              </a:lnSpc>
              <a:spcBef>
                <a:spcPct val="0"/>
              </a:spcBef>
              <a:spcAft>
                <a:spcPct val="0"/>
              </a:spcAft>
              <a:buClr>
                <a:srgbClr val="00B0F0"/>
              </a:buClr>
              <a:buFont typeface="Wingdings" panose="05000000000000000000" pitchFamily="2" charset="2"/>
              <a:buChar char="p"/>
            </a:pPr>
            <a:r>
              <a:rPr lang="en-US" altLang="zh-CN" sz="1600" dirty="0">
                <a:solidFill>
                  <a:schemeClr val="accent4"/>
                </a:solidFill>
                <a:latin typeface="华文中宋" panose="02010600040101010101" pitchFamily="2" charset="-122"/>
                <a:ea typeface="华文中宋" panose="02010600040101010101" pitchFamily="2" charset="-122"/>
              </a:rPr>
              <a:t>A+H</a:t>
            </a:r>
            <a:r>
              <a:rPr lang="zh-CN" altLang="en-US" sz="1600" dirty="0">
                <a:solidFill>
                  <a:schemeClr val="accent4"/>
                </a:solidFill>
                <a:latin typeface="华文中宋" panose="02010600040101010101" pitchFamily="2" charset="-122"/>
                <a:ea typeface="华文中宋" panose="02010600040101010101" pitchFamily="2" charset="-122"/>
              </a:rPr>
              <a:t>股上市公司因存在任何未披露的内幕消息</a:t>
            </a:r>
            <a:r>
              <a:rPr lang="en-US" altLang="zh-CN" sz="1600" dirty="0">
                <a:solidFill>
                  <a:schemeClr val="accent4"/>
                </a:solidFill>
                <a:latin typeface="华文中宋" panose="02010600040101010101" pitchFamily="2" charset="-122"/>
                <a:ea typeface="华文中宋" panose="02010600040101010101" pitchFamily="2" charset="-122"/>
              </a:rPr>
              <a:t>(</a:t>
            </a:r>
            <a:r>
              <a:rPr lang="zh-CN" altLang="en-US" sz="1600" dirty="0">
                <a:solidFill>
                  <a:schemeClr val="accent4"/>
                </a:solidFill>
                <a:latin typeface="华文中宋" panose="02010600040101010101" pitchFamily="2" charset="-122"/>
                <a:ea typeface="华文中宋" panose="02010600040101010101" pitchFamily="2" charset="-122"/>
              </a:rPr>
              <a:t>或重大消息</a:t>
            </a:r>
            <a:r>
              <a:rPr lang="en-US" altLang="zh-CN" sz="1600" dirty="0">
                <a:solidFill>
                  <a:schemeClr val="accent4"/>
                </a:solidFill>
                <a:latin typeface="华文中宋" panose="02010600040101010101" pitchFamily="2" charset="-122"/>
                <a:ea typeface="华文中宋" panose="02010600040101010101" pitchFamily="2" charset="-122"/>
              </a:rPr>
              <a:t>) </a:t>
            </a:r>
            <a:r>
              <a:rPr lang="zh-CN" altLang="en-US" sz="1600" dirty="0">
                <a:solidFill>
                  <a:schemeClr val="accent4"/>
                </a:solidFill>
                <a:latin typeface="华文中宋" panose="02010600040101010101" pitchFamily="2" charset="-122"/>
                <a:ea typeface="华文中宋" panose="02010600040101010101" pitchFamily="2" charset="-122"/>
              </a:rPr>
              <a:t>，深交所或</a:t>
            </a:r>
            <a:r>
              <a:rPr lang="zh-CN" altLang="en-US" sz="1600" dirty="0" smtClean="0">
                <a:solidFill>
                  <a:schemeClr val="accent4"/>
                </a:solidFill>
                <a:latin typeface="华文中宋" panose="02010600040101010101" pitchFamily="2" charset="-122"/>
                <a:ea typeface="华文中宋" panose="02010600040101010101" pitchFamily="2" charset="-122"/>
              </a:rPr>
              <a:t>联交</a:t>
            </a:r>
            <a:r>
              <a:rPr lang="zh-CN" altLang="en-US" sz="1600" dirty="0">
                <a:solidFill>
                  <a:schemeClr val="accent4"/>
                </a:solidFill>
                <a:latin typeface="华文中宋" panose="02010600040101010101" pitchFamily="2" charset="-122"/>
                <a:ea typeface="华文中宋" panose="02010600040101010101" pitchFamily="2" charset="-122"/>
              </a:rPr>
              <a:t>所根据自身规则决定实施盘中停牌的，两地同步实施停牌。</a:t>
            </a:r>
          </a:p>
          <a:p>
            <a:pPr marL="285487" indent="-285487" defTabSz="733954" fontAlgn="base">
              <a:lnSpc>
                <a:spcPct val="150000"/>
              </a:lnSpc>
              <a:spcBef>
                <a:spcPct val="0"/>
              </a:spcBef>
              <a:spcAft>
                <a:spcPct val="0"/>
              </a:spcAft>
              <a:buClr>
                <a:schemeClr val="accent6"/>
              </a:buClr>
              <a:buFont typeface="Wingdings" panose="05000000000000000000" pitchFamily="2" charset="2"/>
              <a:buChar char="u"/>
            </a:pPr>
            <a:r>
              <a:rPr lang="zh-CN" altLang="zh-CN" sz="1600" dirty="0">
                <a:solidFill>
                  <a:schemeClr val="accent4"/>
                </a:solidFill>
                <a:latin typeface="华文中宋" panose="02010600040101010101" pitchFamily="2" charset="-122"/>
                <a:ea typeface="华文中宋" panose="02010600040101010101" pitchFamily="2" charset="-122"/>
              </a:rPr>
              <a:t>临时停市</a:t>
            </a:r>
            <a:r>
              <a:rPr lang="zh-CN" altLang="en-US" sz="1600" dirty="0">
                <a:solidFill>
                  <a:schemeClr val="accent4"/>
                </a:solidFill>
                <a:latin typeface="华文中宋" panose="02010600040101010101" pitchFamily="2" charset="-122"/>
                <a:ea typeface="华文中宋" panose="02010600040101010101" pitchFamily="2" charset="-122"/>
              </a:rPr>
              <a:t>：</a:t>
            </a:r>
            <a:endParaRPr lang="en-US" altLang="zh-CN" sz="1600" dirty="0">
              <a:solidFill>
                <a:schemeClr val="accent4"/>
              </a:solidFill>
              <a:latin typeface="华文中宋" panose="02010600040101010101" pitchFamily="2" charset="-122"/>
              <a:ea typeface="华文中宋" panose="02010600040101010101" pitchFamily="2" charset="-122"/>
            </a:endParaRPr>
          </a:p>
          <a:p>
            <a:pPr marL="285750" indent="-285750" defTabSz="733954" fontAlgn="base">
              <a:lnSpc>
                <a:spcPct val="150000"/>
              </a:lnSpc>
              <a:spcBef>
                <a:spcPct val="0"/>
              </a:spcBef>
              <a:spcAft>
                <a:spcPct val="0"/>
              </a:spcAft>
              <a:buClr>
                <a:srgbClr val="00B0F0"/>
              </a:buClr>
              <a:buFont typeface="Wingdings" panose="05000000000000000000" pitchFamily="2" charset="2"/>
              <a:buChar char="p"/>
            </a:pPr>
            <a:r>
              <a:rPr lang="zh-CN" altLang="en-US" sz="1600" dirty="0">
                <a:solidFill>
                  <a:schemeClr val="accent4"/>
                </a:solidFill>
                <a:latin typeface="华文中宋" panose="02010600040101010101" pitchFamily="2" charset="-122"/>
                <a:ea typeface="华文中宋" panose="02010600040101010101" pitchFamily="2" charset="-122"/>
              </a:rPr>
              <a:t>深交所</a:t>
            </a:r>
            <a:r>
              <a:rPr lang="en-US" altLang="zh-CN" sz="1600" dirty="0">
                <a:solidFill>
                  <a:schemeClr val="accent4"/>
                </a:solidFill>
                <a:latin typeface="华文中宋" panose="02010600040101010101" pitchFamily="2" charset="-122"/>
                <a:ea typeface="华文中宋" panose="02010600040101010101" pitchFamily="2" charset="-122"/>
              </a:rPr>
              <a:t>/</a:t>
            </a:r>
            <a:r>
              <a:rPr lang="zh-CN" altLang="en-US" sz="1600" dirty="0">
                <a:solidFill>
                  <a:schemeClr val="accent4"/>
                </a:solidFill>
                <a:latin typeface="华文中宋" panose="02010600040101010101" pitchFamily="2" charset="-122"/>
                <a:ea typeface="华文中宋" panose="02010600040101010101" pitchFamily="2" charset="-122"/>
              </a:rPr>
              <a:t>联交所任何一方因故临时停</a:t>
            </a:r>
            <a:r>
              <a:rPr lang="zh-CN" altLang="en-US" sz="1600" dirty="0" smtClean="0">
                <a:solidFill>
                  <a:schemeClr val="accent4"/>
                </a:solidFill>
                <a:latin typeface="华文中宋" panose="02010600040101010101" pitchFamily="2" charset="-122"/>
                <a:ea typeface="华文中宋" panose="02010600040101010101" pitchFamily="2" charset="-122"/>
              </a:rPr>
              <a:t>市，</a:t>
            </a:r>
            <a:r>
              <a:rPr lang="zh-CN" altLang="en-US" sz="1600" dirty="0">
                <a:solidFill>
                  <a:schemeClr val="accent4"/>
                </a:solidFill>
                <a:latin typeface="华文中宋" panose="02010600040101010101" pitchFamily="2" charset="-122"/>
                <a:ea typeface="华文中宋" panose="02010600040101010101" pitchFamily="2" charset="-122"/>
              </a:rPr>
              <a:t>临时停市一方应及时通知对方，对方应及时向当地市场转发临时停市一方的公告</a:t>
            </a:r>
            <a:r>
              <a:rPr lang="zh-CN" altLang="en-US" sz="1600" dirty="0" smtClean="0">
                <a:solidFill>
                  <a:schemeClr val="accent4"/>
                </a:solidFill>
                <a:latin typeface="华文中宋" panose="02010600040101010101" pitchFamily="2" charset="-122"/>
                <a:ea typeface="华文中宋" panose="02010600040101010101" pitchFamily="2" charset="-122"/>
              </a:rPr>
              <a:t>；</a:t>
            </a:r>
            <a:endParaRPr lang="en-US" altLang="zh-CN" sz="1600" dirty="0" smtClean="0">
              <a:solidFill>
                <a:schemeClr val="accent4"/>
              </a:solidFill>
              <a:latin typeface="华文中宋" panose="02010600040101010101" pitchFamily="2" charset="-122"/>
              <a:ea typeface="华文中宋" panose="02010600040101010101" pitchFamily="2" charset="-122"/>
            </a:endParaRPr>
          </a:p>
          <a:p>
            <a:pPr marL="285750" indent="-285750" defTabSz="733954" fontAlgn="base">
              <a:lnSpc>
                <a:spcPct val="150000"/>
              </a:lnSpc>
              <a:spcBef>
                <a:spcPct val="0"/>
              </a:spcBef>
              <a:spcAft>
                <a:spcPct val="0"/>
              </a:spcAft>
              <a:buClr>
                <a:srgbClr val="00B0F0"/>
              </a:buClr>
              <a:buFont typeface="Wingdings" panose="05000000000000000000" pitchFamily="2" charset="2"/>
              <a:buChar char="p"/>
            </a:pPr>
            <a:r>
              <a:rPr lang="zh-CN" altLang="en-US" sz="1600" dirty="0" smtClean="0">
                <a:solidFill>
                  <a:schemeClr val="accent4"/>
                </a:solidFill>
                <a:latin typeface="华文中宋" panose="02010600040101010101" pitchFamily="2" charset="-122"/>
                <a:ea typeface="华文中宋" panose="02010600040101010101" pitchFamily="2" charset="-122"/>
              </a:rPr>
              <a:t>因</a:t>
            </a:r>
            <a:r>
              <a:rPr lang="zh-CN" altLang="en-US" sz="1600" dirty="0">
                <a:solidFill>
                  <a:schemeClr val="accent4"/>
                </a:solidFill>
                <a:latin typeface="华文中宋" panose="02010600040101010101" pitchFamily="2" charset="-122"/>
                <a:ea typeface="华文中宋" panose="02010600040101010101" pitchFamily="2" charset="-122"/>
              </a:rPr>
              <a:t>相关停市原因消除，深交所</a:t>
            </a:r>
            <a:r>
              <a:rPr lang="en-US" altLang="zh-CN" sz="1600" dirty="0">
                <a:solidFill>
                  <a:schemeClr val="accent4"/>
                </a:solidFill>
                <a:latin typeface="华文中宋" panose="02010600040101010101" pitchFamily="2" charset="-122"/>
                <a:ea typeface="华文中宋" panose="02010600040101010101" pitchFamily="2" charset="-122"/>
              </a:rPr>
              <a:t>/</a:t>
            </a:r>
            <a:r>
              <a:rPr lang="zh-CN" altLang="en-US" sz="1600" dirty="0">
                <a:solidFill>
                  <a:schemeClr val="accent4"/>
                </a:solidFill>
                <a:latin typeface="华文中宋" panose="02010600040101010101" pitchFamily="2" charset="-122"/>
                <a:ea typeface="华文中宋" panose="02010600040101010101" pitchFamily="2" charset="-122"/>
              </a:rPr>
              <a:t>联交所复市的，应当及时通知对方，对方应及时向当地市场转发复市一方的公告。</a:t>
            </a:r>
            <a:endParaRPr lang="en-US" altLang="zh-CN" sz="1600" dirty="0">
              <a:solidFill>
                <a:schemeClr val="accent4"/>
              </a:solidFill>
              <a:latin typeface="华文中宋" panose="02010600040101010101" pitchFamily="2" charset="-122"/>
              <a:ea typeface="华文中宋" panose="02010600040101010101" pitchFamily="2" charset="-122"/>
            </a:endParaRPr>
          </a:p>
        </p:txBody>
      </p:sp>
      <p:sp>
        <p:nvSpPr>
          <p:cNvPr id="6" name="直接连接符 17"/>
          <p:cNvSpPr>
            <a:spLocks noChangeShapeType="1"/>
          </p:cNvSpPr>
          <p:nvPr/>
        </p:nvSpPr>
        <p:spPr bwMode="auto">
          <a:xfrm>
            <a:off x="395537" y="1412776"/>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8" name="TextBox 7"/>
          <p:cNvSpPr txBox="1"/>
          <p:nvPr/>
        </p:nvSpPr>
        <p:spPr>
          <a:xfrm>
            <a:off x="530388" y="385029"/>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二、港股通业务要点</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smtClean="0">
                <a:solidFill>
                  <a:srgbClr val="FF6600"/>
                </a:solidFill>
                <a:latin typeface="微软雅黑" panose="020B0503020204020204" pitchFamily="34" charset="-122"/>
                <a:ea typeface="微软雅黑" panose="020B0503020204020204" pitchFamily="34" charset="-122"/>
              </a:rPr>
              <a:t>（五）</a:t>
            </a:r>
            <a:r>
              <a:rPr lang="zh-CN" altLang="en-US" sz="2000" dirty="0">
                <a:solidFill>
                  <a:srgbClr val="FF6600"/>
                </a:solidFill>
                <a:latin typeface="微软雅黑" panose="020B0503020204020204" pitchFamily="34" charset="-122"/>
                <a:ea typeface="微软雅黑" panose="020B0503020204020204" pitchFamily="34" charset="-122"/>
              </a:rPr>
              <a:t>交易</a:t>
            </a:r>
            <a:r>
              <a:rPr lang="zh-CN" altLang="en-US" sz="2000" dirty="0" smtClean="0">
                <a:solidFill>
                  <a:srgbClr val="FF6600"/>
                </a:solidFill>
                <a:latin typeface="微软雅黑" panose="020B0503020204020204" pitchFamily="34" charset="-122"/>
                <a:ea typeface="微软雅黑" panose="020B0503020204020204" pitchFamily="34" charset="-122"/>
              </a:rPr>
              <a:t>机制</a:t>
            </a:r>
            <a:r>
              <a:rPr lang="en-US" altLang="zh-CN" sz="2000" dirty="0" smtClean="0">
                <a:solidFill>
                  <a:srgbClr val="FF6600"/>
                </a:solidFill>
                <a:latin typeface="微软雅黑" panose="020B0503020204020204" pitchFamily="34" charset="-122"/>
                <a:ea typeface="微软雅黑" panose="020B0503020204020204" pitchFamily="34" charset="-122"/>
              </a:rPr>
              <a:t>——</a:t>
            </a:r>
            <a:r>
              <a:rPr lang="zh-CN" altLang="en-US" sz="2000" dirty="0" smtClean="0">
                <a:solidFill>
                  <a:srgbClr val="FF6600"/>
                </a:solidFill>
                <a:latin typeface="微软雅黑" panose="020B0503020204020204" pitchFamily="34" charset="-122"/>
                <a:ea typeface="微软雅黑" panose="020B0503020204020204" pitchFamily="34" charset="-122"/>
              </a:rPr>
              <a:t>停牌及停市管理</a:t>
            </a:r>
            <a:endParaRPr lang="zh-CN" altLang="en-US" sz="2000" dirty="0">
              <a:solidFill>
                <a:srgbClr val="FF66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228361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8" y="642122"/>
            <a:ext cx="793687" cy="432081"/>
            <a:chOff x="-1" y="393560"/>
            <a:chExt cx="1058616" cy="576064"/>
          </a:xfrm>
        </p:grpSpPr>
        <p:sp>
          <p:nvSpPr>
            <p:cNvPr id="33" name="矩形 32"/>
            <p:cNvSpPr/>
            <p:nvPr/>
          </p:nvSpPr>
          <p:spPr>
            <a:xfrm>
              <a:off x="-1" y="393560"/>
              <a:ext cx="986607" cy="576064"/>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cxnSp>
          <p:nvCxnSpPr>
            <p:cNvPr id="34" name="直接连接符 33"/>
            <p:cNvCxnSpPr/>
            <p:nvPr/>
          </p:nvCxnSpPr>
          <p:spPr>
            <a:xfrm>
              <a:off x="1058615" y="393560"/>
              <a:ext cx="0" cy="576064"/>
            </a:xfrm>
            <a:prstGeom prst="line">
              <a:avLst/>
            </a:prstGeom>
            <a:ln w="28575">
              <a:solidFill>
                <a:srgbClr val="005DA2"/>
              </a:solidFill>
            </a:ln>
          </p:spPr>
          <p:style>
            <a:lnRef idx="1">
              <a:schemeClr val="accent1"/>
            </a:lnRef>
            <a:fillRef idx="0">
              <a:schemeClr val="accent1"/>
            </a:fillRef>
            <a:effectRef idx="0">
              <a:schemeClr val="accent1"/>
            </a:effectRef>
            <a:fontRef idx="minor">
              <a:schemeClr val="tx1"/>
            </a:fontRef>
          </p:style>
        </p:cxnSp>
      </p:grpSp>
      <p:sp>
        <p:nvSpPr>
          <p:cNvPr id="35" name="TextBox 7"/>
          <p:cNvSpPr txBox="1"/>
          <p:nvPr/>
        </p:nvSpPr>
        <p:spPr>
          <a:xfrm>
            <a:off x="839390" y="592858"/>
            <a:ext cx="3301506" cy="530598"/>
          </a:xfrm>
          <a:prstGeom prst="rect">
            <a:avLst/>
          </a:prstGeom>
          <a:noFill/>
        </p:spPr>
        <p:txBody>
          <a:bodyPr wrap="square" lIns="68265" tIns="34133" rIns="68265" bIns="34133" rtlCol="0" anchor="ctr">
            <a:spAutoFit/>
          </a:bodyPr>
          <a:lstStyle/>
          <a:p>
            <a:r>
              <a:rPr lang="zh-CN" altLang="en-US" sz="3000" b="1" dirty="0">
                <a:solidFill>
                  <a:srgbClr val="005DA2"/>
                </a:solidFill>
                <a:latin typeface="微软雅黑" panose="020B0503020204020204" pitchFamily="34" charset="-122"/>
                <a:ea typeface="微软雅黑" panose="020B0503020204020204" pitchFamily="34" charset="-122"/>
              </a:rPr>
              <a:t>目录 </a:t>
            </a:r>
            <a:r>
              <a:rPr lang="en-US" altLang="zh-CN" sz="3000" b="1" spc="-112" dirty="0">
                <a:solidFill>
                  <a:srgbClr val="005DA2"/>
                </a:solidFill>
                <a:latin typeface="Rockwell" panose="02060603020205020403" pitchFamily="18" charset="0"/>
                <a:ea typeface="微软雅黑" pitchFamily="34" charset="-122"/>
              </a:rPr>
              <a:t>CONTENTS</a:t>
            </a:r>
            <a:r>
              <a:rPr lang="zh-CN" altLang="en-US" sz="3000" b="1" dirty="0">
                <a:solidFill>
                  <a:srgbClr val="005DA2"/>
                </a:solidFill>
                <a:latin typeface="微软雅黑" panose="020B0503020204020204" pitchFamily="34" charset="-122"/>
                <a:ea typeface="微软雅黑" panose="020B0503020204020204" pitchFamily="34" charset="-122"/>
              </a:rPr>
              <a:t> </a:t>
            </a:r>
          </a:p>
        </p:txBody>
      </p:sp>
      <p:grpSp>
        <p:nvGrpSpPr>
          <p:cNvPr id="26" name="组合 25"/>
          <p:cNvGrpSpPr/>
          <p:nvPr/>
        </p:nvGrpSpPr>
        <p:grpSpPr>
          <a:xfrm>
            <a:off x="1237378" y="1609474"/>
            <a:ext cx="6441046" cy="3122666"/>
            <a:chOff x="1299062" y="2039039"/>
            <a:chExt cx="5665947" cy="2525473"/>
          </a:xfrm>
        </p:grpSpPr>
        <p:grpSp>
          <p:nvGrpSpPr>
            <p:cNvPr id="2" name="组合 1"/>
            <p:cNvGrpSpPr/>
            <p:nvPr/>
          </p:nvGrpSpPr>
          <p:grpSpPr>
            <a:xfrm>
              <a:off x="2215068" y="2039039"/>
              <a:ext cx="4749941" cy="439667"/>
              <a:chOff x="2929753" y="1768796"/>
              <a:chExt cx="6335453" cy="488480"/>
            </a:xfrm>
          </p:grpSpPr>
          <p:cxnSp>
            <p:nvCxnSpPr>
              <p:cNvPr id="3" name="直接连接符 2"/>
              <p:cNvCxnSpPr/>
              <p:nvPr/>
            </p:nvCxnSpPr>
            <p:spPr>
              <a:xfrm>
                <a:off x="3367686"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929753" y="1768796"/>
                <a:ext cx="595718" cy="488480"/>
                <a:chOff x="2929753" y="1806896"/>
                <a:chExt cx="595718" cy="488480"/>
              </a:xfrm>
            </p:grpSpPr>
            <p:sp>
              <p:nvSpPr>
                <p:cNvPr id="5" name="平行四边形 4"/>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6" name="文本框 13"/>
                <p:cNvSpPr txBox="1"/>
                <p:nvPr/>
              </p:nvSpPr>
              <p:spPr>
                <a:xfrm>
                  <a:off x="2945259" y="1806896"/>
                  <a:ext cx="580212" cy="373344"/>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1</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2215068" y="2712003"/>
              <a:ext cx="4747723" cy="445979"/>
              <a:chOff x="2929753" y="1761782"/>
              <a:chExt cx="6332495" cy="495494"/>
            </a:xfrm>
          </p:grpSpPr>
          <p:cxnSp>
            <p:nvCxnSpPr>
              <p:cNvPr id="8" name="直接连接符 7"/>
              <p:cNvCxnSpPr/>
              <p:nvPr/>
            </p:nvCxnSpPr>
            <p:spPr>
              <a:xfrm>
                <a:off x="3364728"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2929753" y="1761782"/>
                <a:ext cx="590550" cy="495494"/>
                <a:chOff x="2929753" y="1799882"/>
                <a:chExt cx="590550" cy="495494"/>
              </a:xfrm>
            </p:grpSpPr>
            <p:sp>
              <p:nvSpPr>
                <p:cNvPr id="10" name="平行四边形 9"/>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11" name="文本框 79"/>
                <p:cNvSpPr txBox="1"/>
                <p:nvPr/>
              </p:nvSpPr>
              <p:spPr>
                <a:xfrm>
                  <a:off x="2929753" y="1799882"/>
                  <a:ext cx="580212" cy="373345"/>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2</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2215068" y="3439393"/>
              <a:ext cx="4747723" cy="436833"/>
              <a:chOff x="2929753" y="1771943"/>
              <a:chExt cx="6332495" cy="485333"/>
            </a:xfrm>
          </p:grpSpPr>
          <p:cxnSp>
            <p:nvCxnSpPr>
              <p:cNvPr id="13" name="直接连接符 12"/>
              <p:cNvCxnSpPr/>
              <p:nvPr/>
            </p:nvCxnSpPr>
            <p:spPr>
              <a:xfrm>
                <a:off x="3364728"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929753" y="1771943"/>
                <a:ext cx="590550" cy="485333"/>
                <a:chOff x="2929753" y="1810043"/>
                <a:chExt cx="590550" cy="485333"/>
              </a:xfrm>
            </p:grpSpPr>
            <p:sp>
              <p:nvSpPr>
                <p:cNvPr id="15" name="平行四边形 14"/>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16" name="文本框 86"/>
                <p:cNvSpPr txBox="1"/>
                <p:nvPr/>
              </p:nvSpPr>
              <p:spPr>
                <a:xfrm>
                  <a:off x="2934921" y="1810043"/>
                  <a:ext cx="580212" cy="373345"/>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3</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2215068" y="4116267"/>
              <a:ext cx="4747723" cy="448245"/>
              <a:chOff x="2929753" y="1759264"/>
              <a:chExt cx="6332495" cy="498012"/>
            </a:xfrm>
          </p:grpSpPr>
          <p:cxnSp>
            <p:nvCxnSpPr>
              <p:cNvPr id="18" name="直接连接符 17"/>
              <p:cNvCxnSpPr/>
              <p:nvPr/>
            </p:nvCxnSpPr>
            <p:spPr>
              <a:xfrm>
                <a:off x="3364728"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2929753" y="1759264"/>
                <a:ext cx="590550" cy="498012"/>
                <a:chOff x="2929753" y="1797364"/>
                <a:chExt cx="590550" cy="498012"/>
              </a:xfrm>
            </p:grpSpPr>
            <p:sp>
              <p:nvSpPr>
                <p:cNvPr id="20" name="平行四边形 19"/>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21" name="文本框 92"/>
                <p:cNvSpPr txBox="1"/>
                <p:nvPr/>
              </p:nvSpPr>
              <p:spPr>
                <a:xfrm>
                  <a:off x="2934847" y="1797364"/>
                  <a:ext cx="580212" cy="373345"/>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4</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sp>
          <p:nvSpPr>
            <p:cNvPr id="22" name="矩形 21"/>
            <p:cNvSpPr/>
            <p:nvPr/>
          </p:nvSpPr>
          <p:spPr>
            <a:xfrm>
              <a:off x="3035460" y="2046993"/>
              <a:ext cx="1137074" cy="280015"/>
            </a:xfrm>
            <a:prstGeom prst="rect">
              <a:avLst/>
            </a:prstGeom>
          </p:spPr>
          <p:txBody>
            <a:bodyPr wrap="none" lIns="68562" tIns="34281" rIns="68562" bIns="34281">
              <a:spAutoFit/>
            </a:bodyPr>
            <a:lstStyle/>
            <a:p>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深港通概述</a:t>
              </a:r>
              <a:endParaRPr lang="zh-CN" altLang="en-US" dirty="0">
                <a:solidFill>
                  <a:srgbClr val="0E0D91">
                    <a:lumMod val="85000"/>
                    <a:lumOff val="15000"/>
                  </a:srgbClr>
                </a:solidFill>
                <a:latin typeface="微软雅黑" panose="020B0503020204020204" pitchFamily="34" charset="-122"/>
                <a:ea typeface="微软雅黑" panose="020B0503020204020204" pitchFamily="34" charset="-122"/>
              </a:endParaRPr>
            </a:p>
          </p:txBody>
        </p:sp>
        <p:sp>
          <p:nvSpPr>
            <p:cNvPr id="23" name="矩形 22"/>
            <p:cNvSpPr/>
            <p:nvPr/>
          </p:nvSpPr>
          <p:spPr>
            <a:xfrm>
              <a:off x="3000488" y="2737696"/>
              <a:ext cx="1543183" cy="280015"/>
            </a:xfrm>
            <a:prstGeom prst="rect">
              <a:avLst/>
            </a:prstGeom>
          </p:spPr>
          <p:txBody>
            <a:bodyPr wrap="none" lIns="68562" tIns="34281" rIns="68562" bIns="34281">
              <a:spAutoFit/>
            </a:bodyPr>
            <a:lstStyle/>
            <a:p>
              <a:r>
                <a:rPr lang="zh-CN" altLang="en-US" dirty="0">
                  <a:solidFill>
                    <a:srgbClr val="0E0D91">
                      <a:lumMod val="85000"/>
                      <a:lumOff val="15000"/>
                    </a:srgbClr>
                  </a:solidFill>
                  <a:latin typeface="微软雅黑" panose="020B0503020204020204" pitchFamily="34" charset="-122"/>
                  <a:ea typeface="微软雅黑" panose="020B0503020204020204" pitchFamily="34" charset="-122"/>
                </a:rPr>
                <a:t>港股通</a:t>
              </a:r>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业务要点</a:t>
              </a:r>
              <a:endParaRPr lang="zh-CN" altLang="en-US" dirty="0">
                <a:solidFill>
                  <a:srgbClr val="0E0D91">
                    <a:lumMod val="85000"/>
                    <a:lumOff val="15000"/>
                  </a:srgbClr>
                </a:solidFill>
                <a:latin typeface="微软雅黑" panose="020B0503020204020204" pitchFamily="34" charset="-122"/>
                <a:ea typeface="微软雅黑" panose="020B0503020204020204" pitchFamily="34" charset="-122"/>
              </a:endParaRPr>
            </a:p>
          </p:txBody>
        </p:sp>
        <p:sp>
          <p:nvSpPr>
            <p:cNvPr id="24" name="矩形 23"/>
            <p:cNvSpPr/>
            <p:nvPr/>
          </p:nvSpPr>
          <p:spPr>
            <a:xfrm>
              <a:off x="3000488" y="3360129"/>
              <a:ext cx="1949293" cy="392028"/>
            </a:xfrm>
            <a:prstGeom prst="rect">
              <a:avLst/>
            </a:prstGeom>
          </p:spPr>
          <p:txBody>
            <a:bodyPr wrap="none" lIns="68562" tIns="34281" rIns="68562" bIns="34281">
              <a:spAutoFit/>
            </a:bodyPr>
            <a:lstStyle/>
            <a:p>
              <a:pPr>
                <a:lnSpc>
                  <a:spcPct val="150000"/>
                </a:lnSpc>
              </a:pPr>
              <a:r>
                <a:rPr lang="zh-CN" altLang="en-US" kern="100" dirty="0" smtClean="0">
                  <a:solidFill>
                    <a:srgbClr val="0E0D91">
                      <a:lumMod val="85000"/>
                      <a:lumOff val="15000"/>
                    </a:srgbClr>
                  </a:solidFill>
                  <a:latin typeface="微软雅黑" panose="020B0503020204020204" pitchFamily="34" charset="-122"/>
                  <a:ea typeface="微软雅黑" panose="020B0503020204020204" pitchFamily="34" charset="-122"/>
                  <a:cs typeface="Times New Roman" panose="02020603050405020304" pitchFamily="18" charset="0"/>
                </a:rPr>
                <a:t>港股通投资风险揭示</a:t>
              </a:r>
              <a:endParaRPr lang="zh-CN" altLang="zh-CN" kern="100" dirty="0">
                <a:solidFill>
                  <a:srgbClr val="0E0D91">
                    <a:lumMod val="85000"/>
                    <a:lumOff val="15000"/>
                  </a:srgb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矩形 24"/>
            <p:cNvSpPr/>
            <p:nvPr/>
          </p:nvSpPr>
          <p:spPr>
            <a:xfrm>
              <a:off x="3000488" y="4116277"/>
              <a:ext cx="2152347" cy="280015"/>
            </a:xfrm>
            <a:prstGeom prst="rect">
              <a:avLst/>
            </a:prstGeom>
          </p:spPr>
          <p:txBody>
            <a:bodyPr wrap="none" lIns="68562" tIns="34281" rIns="68562" bIns="34281">
              <a:spAutoFit/>
            </a:bodyPr>
            <a:lstStyle/>
            <a:p>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跨境监管与投资者保护</a:t>
              </a:r>
              <a:endParaRPr lang="zh-CN" altLang="en-US" dirty="0">
                <a:solidFill>
                  <a:srgbClr val="0E0D91">
                    <a:lumMod val="85000"/>
                    <a:lumOff val="15000"/>
                  </a:srgbClr>
                </a:solidFill>
                <a:latin typeface="微软雅黑" panose="020B0503020204020204" pitchFamily="34" charset="-122"/>
                <a:ea typeface="微软雅黑" panose="020B0503020204020204" pitchFamily="34" charset="-122"/>
              </a:endParaRPr>
            </a:p>
          </p:txBody>
        </p:sp>
        <p:sp>
          <p:nvSpPr>
            <p:cNvPr id="36" name="下箭头 35"/>
            <p:cNvSpPr/>
            <p:nvPr/>
          </p:nvSpPr>
          <p:spPr>
            <a:xfrm rot="16200000">
              <a:off x="1388838" y="3365584"/>
              <a:ext cx="432081" cy="611633"/>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F4EDE7"/>
                </a:solidFill>
              </a:endParaRPr>
            </a:p>
          </p:txBody>
        </p:sp>
      </p:grpSp>
      <p:sp>
        <p:nvSpPr>
          <p:cNvPr id="41" name="平行四边形 40"/>
          <p:cNvSpPr/>
          <p:nvPr/>
        </p:nvSpPr>
        <p:spPr>
          <a:xfrm>
            <a:off x="2283098" y="4966157"/>
            <a:ext cx="503328" cy="533267"/>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42" name="文本框 92"/>
          <p:cNvSpPr txBox="1"/>
          <p:nvPr/>
        </p:nvSpPr>
        <p:spPr>
          <a:xfrm>
            <a:off x="2287505" y="4966158"/>
            <a:ext cx="494517" cy="415498"/>
          </a:xfrm>
          <a:prstGeom prst="rect">
            <a:avLst/>
          </a:prstGeom>
          <a:noFill/>
        </p:spPr>
        <p:txBody>
          <a:bodyPr wrap="square" rtlCol="0">
            <a:spAutoFit/>
          </a:bodyPr>
          <a:lstStyle/>
          <a:p>
            <a:pPr algn="ctr"/>
            <a:r>
              <a:rPr lang="en-US" altLang="zh-CN" sz="2100" dirty="0" smtClean="0">
                <a:solidFill>
                  <a:srgbClr val="F4EDE7"/>
                </a:solidFill>
                <a:latin typeface="微软雅黑" panose="020B0503020204020204" pitchFamily="34" charset="-122"/>
                <a:ea typeface="微软雅黑" panose="020B0503020204020204" pitchFamily="34" charset="-122"/>
              </a:rPr>
              <a:t>5</a:t>
            </a:r>
            <a:endParaRPr lang="zh-CN" altLang="en-US" sz="2100" dirty="0">
              <a:solidFill>
                <a:srgbClr val="F4EDE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2651946" y="5478935"/>
            <a:ext cx="5026478"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3193127" y="4965168"/>
            <a:ext cx="1523458" cy="346230"/>
          </a:xfrm>
          <a:prstGeom prst="rect">
            <a:avLst/>
          </a:prstGeom>
        </p:spPr>
        <p:txBody>
          <a:bodyPr wrap="none" lIns="68562" tIns="34281" rIns="68562" bIns="34281">
            <a:spAutoFit/>
          </a:bodyPr>
          <a:lstStyle/>
          <a:p>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相关工作</a:t>
            </a:r>
            <a:r>
              <a:rPr lang="zh-CN" altLang="en-US" dirty="0">
                <a:solidFill>
                  <a:srgbClr val="0E0D91">
                    <a:lumMod val="85000"/>
                    <a:lumOff val="15000"/>
                  </a:srgbClr>
                </a:solidFill>
                <a:latin typeface="微软雅黑" panose="020B0503020204020204" pitchFamily="34" charset="-122"/>
                <a:ea typeface="微软雅黑" panose="020B0503020204020204" pitchFamily="34" charset="-122"/>
              </a:rPr>
              <a:t>要求</a:t>
            </a:r>
          </a:p>
        </p:txBody>
      </p:sp>
    </p:spTree>
    <p:extLst>
      <p:ext uri="{BB962C8B-B14F-4D97-AF65-F5344CB8AC3E}">
        <p14:creationId xmlns:p14="http://schemas.microsoft.com/office/powerpoint/2010/main" xmlns="" val="312403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1" name="TextBox 10"/>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三、港股通投资风险揭示</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smtClean="0">
                <a:solidFill>
                  <a:srgbClr val="FF6600"/>
                </a:solidFill>
                <a:latin typeface="微软雅黑" panose="020B0503020204020204" pitchFamily="34" charset="-122"/>
                <a:ea typeface="微软雅黑" panose="020B0503020204020204" pitchFamily="34" charset="-122"/>
              </a:rPr>
              <a:t>（一）</a:t>
            </a:r>
            <a:r>
              <a:rPr lang="zh-CN" altLang="en-US" sz="2000" dirty="0">
                <a:solidFill>
                  <a:srgbClr val="FF6600"/>
                </a:solidFill>
                <a:latin typeface="微软雅黑" panose="020B0503020204020204" pitchFamily="34" charset="-122"/>
                <a:ea typeface="微软雅黑" panose="020B0503020204020204" pitchFamily="34" charset="-122"/>
              </a:rPr>
              <a:t>港股通投资的主要风险</a:t>
            </a:r>
          </a:p>
        </p:txBody>
      </p:sp>
      <p:graphicFrame>
        <p:nvGraphicFramePr>
          <p:cNvPr id="2" name="表格 1"/>
          <p:cNvGraphicFramePr>
            <a:graphicFrameLocks noGrp="1"/>
          </p:cNvGraphicFramePr>
          <p:nvPr>
            <p:extLst>
              <p:ext uri="{D42A27DB-BD31-4B8C-83A1-F6EECF244321}">
                <p14:modId xmlns:p14="http://schemas.microsoft.com/office/powerpoint/2010/main" xmlns="" val="922660561"/>
              </p:ext>
            </p:extLst>
          </p:nvPr>
        </p:nvGraphicFramePr>
        <p:xfrm>
          <a:off x="650694" y="1988840"/>
          <a:ext cx="7848358" cy="4081237"/>
        </p:xfrm>
        <a:graphic>
          <a:graphicData uri="http://schemas.openxmlformats.org/drawingml/2006/table">
            <a:tbl>
              <a:tblPr firstRow="1" bandRow="1">
                <a:tableStyleId>{5C22544A-7EE6-4342-B048-85BDC9FD1C3A}</a:tableStyleId>
              </a:tblPr>
              <a:tblGrid>
                <a:gridCol w="1584178"/>
                <a:gridCol w="6264180"/>
              </a:tblGrid>
              <a:tr h="1536171">
                <a:tc>
                  <a:txBody>
                    <a:bodyPr/>
                    <a:lstStyle/>
                    <a:p>
                      <a:pPr marL="0" marR="0" lvl="0" indent="0" algn="ctr" defTabSz="685370" rtl="0" eaLnBrk="1" fontAlgn="auto" latinLnBrk="0" hangingPunct="1">
                        <a:lnSpc>
                          <a:spcPct val="100000"/>
                        </a:lnSpc>
                        <a:spcBef>
                          <a:spcPts val="0"/>
                        </a:spcBef>
                        <a:spcAft>
                          <a:spcPts val="0"/>
                        </a:spcAft>
                        <a:buClrTx/>
                        <a:buSzTx/>
                        <a:buFontTx/>
                        <a:buNone/>
                        <a:tabLst/>
                        <a:defRPr/>
                      </a:pPr>
                      <a:endParaRPr lang="en-US" altLang="zh-CN" sz="1600" b="1"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lvl="0" indent="0" algn="ctr" defTabSz="685370" rtl="0" eaLnBrk="1" fontAlgn="auto" latinLnBrk="0" hangingPunct="1">
                        <a:lnSpc>
                          <a:spcPct val="100000"/>
                        </a:lnSpc>
                        <a:spcBef>
                          <a:spcPts val="0"/>
                        </a:spcBef>
                        <a:spcAft>
                          <a:spcPts val="0"/>
                        </a:spcAft>
                        <a:buClrTx/>
                        <a:buSzTx/>
                        <a:buFontTx/>
                        <a:buNone/>
                        <a:tabLst/>
                        <a:defRPr/>
                      </a:pPr>
                      <a:r>
                        <a:rPr lang="zh-CN" altLang="en-US" sz="1600" b="1" kern="1200" dirty="0" smtClean="0">
                          <a:solidFill>
                            <a:schemeClr val="dk1"/>
                          </a:solidFill>
                          <a:effectLst/>
                          <a:latin typeface="微软雅黑" panose="020B0503020204020204" pitchFamily="34" charset="-122"/>
                          <a:ea typeface="微软雅黑" panose="020B0503020204020204" pitchFamily="34" charset="-122"/>
                          <a:cs typeface="+mn-cs"/>
                        </a:rPr>
                        <a:t>股价大幅波动</a:t>
                      </a:r>
                      <a:endParaRPr lang="en-US" altLang="zh-CN" sz="1600" b="1"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lvl="0" indent="0" algn="ctr" defTabSz="685370" rtl="0" eaLnBrk="1" fontAlgn="auto" latinLnBrk="0" hangingPunct="1">
                        <a:lnSpc>
                          <a:spcPct val="100000"/>
                        </a:lnSpc>
                        <a:spcBef>
                          <a:spcPts val="0"/>
                        </a:spcBef>
                        <a:spcAft>
                          <a:spcPts val="0"/>
                        </a:spcAft>
                        <a:buClrTx/>
                        <a:buSzTx/>
                        <a:buFontTx/>
                        <a:buNone/>
                        <a:tabLst/>
                        <a:defRPr/>
                      </a:pPr>
                      <a:r>
                        <a:rPr lang="zh-CN" altLang="en-US" sz="1600" b="1" kern="1200" dirty="0" smtClean="0">
                          <a:solidFill>
                            <a:schemeClr val="dk1"/>
                          </a:solidFill>
                          <a:effectLst/>
                          <a:latin typeface="微软雅黑" panose="020B0503020204020204" pitchFamily="34" charset="-122"/>
                          <a:ea typeface="微软雅黑" panose="020B0503020204020204" pitchFamily="34" charset="-122"/>
                          <a:cs typeface="+mn-cs"/>
                        </a:rPr>
                        <a:t>风险</a:t>
                      </a:r>
                      <a:endParaRPr lang="zh-CN" altLang="zh-CN" sz="1600" b="1" kern="1200" dirty="0" smtClean="0">
                        <a:solidFill>
                          <a:schemeClr val="dk1"/>
                        </a:solidFill>
                        <a:effectLst/>
                        <a:latin typeface="微软雅黑" panose="020B0503020204020204" pitchFamily="34" charset="-122"/>
                        <a:ea typeface="微软雅黑" panose="020B0503020204020204" pitchFamily="34" charset="-122"/>
                        <a:cs typeface="+mn-cs"/>
                      </a:endParaRPr>
                    </a:p>
                  </a:txBody>
                  <a:tcPr marT="60960" marB="60960"/>
                </a:tc>
                <a:tc>
                  <a:txBody>
                    <a:bodyPr/>
                    <a:lstStyle/>
                    <a:p>
                      <a:pPr>
                        <a:lnSpc>
                          <a:spcPct val="150000"/>
                        </a:lnSpc>
                      </a:pPr>
                      <a:r>
                        <a:rPr lang="zh-CN" altLang="en-US" sz="1600" b="0" dirty="0" smtClean="0">
                          <a:solidFill>
                            <a:schemeClr val="tx1"/>
                          </a:solidFill>
                          <a:latin typeface="华文中宋" panose="02010600040101010101" pitchFamily="2" charset="-122"/>
                          <a:ea typeface="华文中宋" panose="02010600040101010101" pitchFamily="2" charset="-122"/>
                        </a:rPr>
                        <a:t>港股通股票可能出现因公司</a:t>
                      </a:r>
                      <a:r>
                        <a:rPr lang="zh-CN" altLang="en-US" sz="1600" b="0" dirty="0" smtClean="0">
                          <a:solidFill>
                            <a:srgbClr val="FF0000"/>
                          </a:solidFill>
                          <a:latin typeface="华文中宋" panose="02010600040101010101" pitchFamily="2" charset="-122"/>
                          <a:ea typeface="华文中宋" panose="02010600040101010101" pitchFamily="2" charset="-122"/>
                        </a:rPr>
                        <a:t>基本面变化</a:t>
                      </a:r>
                      <a:r>
                        <a:rPr lang="zh-CN" altLang="en-US" sz="1600" b="0" dirty="0" smtClean="0">
                          <a:solidFill>
                            <a:schemeClr val="tx1"/>
                          </a:solidFill>
                          <a:latin typeface="华文中宋" panose="02010600040101010101" pitchFamily="2" charset="-122"/>
                          <a:ea typeface="华文中宋" panose="02010600040101010101" pitchFamily="2" charset="-122"/>
                        </a:rPr>
                        <a:t>、</a:t>
                      </a:r>
                      <a:r>
                        <a:rPr lang="zh-CN" altLang="en-US" sz="1600" b="0" dirty="0" smtClean="0">
                          <a:solidFill>
                            <a:srgbClr val="FF0000"/>
                          </a:solidFill>
                          <a:latin typeface="华文中宋" panose="02010600040101010101" pitchFamily="2" charset="-122"/>
                          <a:ea typeface="华文中宋" panose="02010600040101010101" pitchFamily="2" charset="-122"/>
                        </a:rPr>
                        <a:t>第三方研究分析报告</a:t>
                      </a:r>
                      <a:r>
                        <a:rPr lang="zh-CN" altLang="en-US" sz="1600" b="0" dirty="0" smtClean="0">
                          <a:solidFill>
                            <a:schemeClr val="tx1"/>
                          </a:solidFill>
                          <a:latin typeface="华文中宋" panose="02010600040101010101" pitchFamily="2" charset="-122"/>
                          <a:ea typeface="华文中宋" panose="02010600040101010101" pitchFamily="2" charset="-122"/>
                        </a:rPr>
                        <a:t>的观点、</a:t>
                      </a:r>
                      <a:r>
                        <a:rPr lang="zh-CN" altLang="en-US" sz="1600" b="0" dirty="0" smtClean="0">
                          <a:solidFill>
                            <a:srgbClr val="FF0000"/>
                          </a:solidFill>
                          <a:latin typeface="华文中宋" panose="02010600040101010101" pitchFamily="2" charset="-122"/>
                          <a:ea typeface="华文中宋" panose="02010600040101010101" pitchFamily="2" charset="-122"/>
                        </a:rPr>
                        <a:t>异常交易</a:t>
                      </a:r>
                      <a:r>
                        <a:rPr lang="zh-CN" altLang="en-US" sz="1600" b="0" dirty="0" smtClean="0">
                          <a:solidFill>
                            <a:schemeClr val="tx1"/>
                          </a:solidFill>
                          <a:latin typeface="华文中宋" panose="02010600040101010101" pitchFamily="2" charset="-122"/>
                          <a:ea typeface="华文中宋" panose="02010600040101010101" pitchFamily="2" charset="-122"/>
                        </a:rPr>
                        <a:t>情形、</a:t>
                      </a:r>
                      <a:r>
                        <a:rPr lang="zh-CN" altLang="en-US" sz="1600" b="0" dirty="0" smtClean="0">
                          <a:solidFill>
                            <a:srgbClr val="FF0000"/>
                          </a:solidFill>
                          <a:latin typeface="华文中宋" panose="02010600040101010101" pitchFamily="2" charset="-122"/>
                          <a:ea typeface="华文中宋" panose="02010600040101010101" pitchFamily="2" charset="-122"/>
                        </a:rPr>
                        <a:t>做空机制</a:t>
                      </a:r>
                      <a:r>
                        <a:rPr lang="zh-CN" altLang="en-US" sz="1600" b="0" dirty="0" smtClean="0">
                          <a:solidFill>
                            <a:schemeClr val="tx1"/>
                          </a:solidFill>
                          <a:latin typeface="华文中宋" panose="02010600040101010101" pitchFamily="2" charset="-122"/>
                          <a:ea typeface="华文中宋" panose="02010600040101010101" pitchFamily="2" charset="-122"/>
                        </a:rPr>
                        <a:t>等原因而引起</a:t>
                      </a:r>
                      <a:r>
                        <a:rPr lang="zh-CN" altLang="en-US" sz="1600" b="0" dirty="0" smtClean="0">
                          <a:solidFill>
                            <a:srgbClr val="FF0000"/>
                          </a:solidFill>
                          <a:latin typeface="华文中宋" panose="02010600040101010101" pitchFamily="2" charset="-122"/>
                          <a:ea typeface="华文中宋" panose="02010600040101010101" pitchFamily="2" charset="-122"/>
                        </a:rPr>
                        <a:t>股价较大波动</a:t>
                      </a:r>
                      <a:r>
                        <a:rPr lang="zh-CN" altLang="en-US" sz="1600" b="0" dirty="0" smtClean="0">
                          <a:solidFill>
                            <a:schemeClr val="tx1"/>
                          </a:solidFill>
                          <a:latin typeface="华文中宋" panose="02010600040101010101" pitchFamily="2" charset="-122"/>
                          <a:ea typeface="华文中宋" panose="02010600040101010101" pitchFamily="2" charset="-122"/>
                        </a:rPr>
                        <a:t>的情形，尤其是考虑到联交所市场交易</a:t>
                      </a:r>
                      <a:r>
                        <a:rPr lang="zh-CN" altLang="en-US" sz="1600" b="0" dirty="0" smtClean="0">
                          <a:solidFill>
                            <a:srgbClr val="FF0000"/>
                          </a:solidFill>
                          <a:latin typeface="华文中宋" panose="02010600040101010101" pitchFamily="2" charset="-122"/>
                          <a:ea typeface="华文中宋" panose="02010600040101010101" pitchFamily="2" charset="-122"/>
                        </a:rPr>
                        <a:t>不设置涨跌幅限制</a:t>
                      </a:r>
                      <a:r>
                        <a:rPr lang="zh-CN" altLang="en-US" sz="1600" b="0" dirty="0" smtClean="0">
                          <a:solidFill>
                            <a:schemeClr val="tx1"/>
                          </a:solidFill>
                          <a:latin typeface="华文中宋" panose="02010600040101010101" pitchFamily="2" charset="-122"/>
                          <a:ea typeface="华文中宋" panose="02010600040101010101" pitchFamily="2" charset="-122"/>
                        </a:rPr>
                        <a:t>，投资者应关注可能产生的风险。</a:t>
                      </a:r>
                    </a:p>
                  </a:txBody>
                  <a:tcPr marT="60960" marB="60960" anchor="ctr"/>
                </a:tc>
              </a:tr>
              <a:tr h="1402080">
                <a:tc>
                  <a:txBody>
                    <a:bodyPr/>
                    <a:lstStyle/>
                    <a:p>
                      <a:pPr marL="0" marR="0" lvl="0" indent="0" algn="ctr" defTabSz="685370" rtl="0" eaLnBrk="1" fontAlgn="auto" latinLnBrk="0" hangingPunct="1">
                        <a:lnSpc>
                          <a:spcPct val="100000"/>
                        </a:lnSpc>
                        <a:spcBef>
                          <a:spcPts val="0"/>
                        </a:spcBef>
                        <a:spcAft>
                          <a:spcPts val="0"/>
                        </a:spcAft>
                        <a:buClrTx/>
                        <a:buSzTx/>
                        <a:buFontTx/>
                        <a:buNone/>
                        <a:tabLst/>
                        <a:defRPr/>
                      </a:pPr>
                      <a:endParaRPr lang="en-US" altLang="zh-CN" sz="1600" b="1"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lvl="0" indent="0" algn="ctr" defTabSz="685370" rtl="0" eaLnBrk="1" fontAlgn="auto" latinLnBrk="0" hangingPunct="1">
                        <a:lnSpc>
                          <a:spcPct val="100000"/>
                        </a:lnSpc>
                        <a:spcBef>
                          <a:spcPts val="0"/>
                        </a:spcBef>
                        <a:spcAft>
                          <a:spcPts val="0"/>
                        </a:spcAft>
                        <a:buClrTx/>
                        <a:buSzTx/>
                        <a:buFontTx/>
                        <a:buNone/>
                        <a:tabLst/>
                        <a:defRPr/>
                      </a:pPr>
                      <a:r>
                        <a:rPr lang="zh-CN" altLang="en-US" sz="1600" b="1" kern="1200" dirty="0" smtClean="0">
                          <a:solidFill>
                            <a:schemeClr val="dk1"/>
                          </a:solidFill>
                          <a:effectLst/>
                          <a:latin typeface="微软雅黑" panose="020B0503020204020204" pitchFamily="34" charset="-122"/>
                          <a:ea typeface="微软雅黑" panose="020B0503020204020204" pitchFamily="34" charset="-122"/>
                          <a:cs typeface="+mn-cs"/>
                        </a:rPr>
                        <a:t>“老千股”风险</a:t>
                      </a:r>
                      <a:endParaRPr lang="zh-CN" altLang="en-US" sz="1600" b="1" dirty="0">
                        <a:latin typeface="微软雅黑" panose="020B0503020204020204" pitchFamily="34" charset="-122"/>
                        <a:ea typeface="微软雅黑" panose="020B0503020204020204" pitchFamily="34" charset="-122"/>
                      </a:endParaRPr>
                    </a:p>
                  </a:txBody>
                  <a:tcPr marT="60960" marB="60960"/>
                </a:tc>
                <a:tc>
                  <a:txBody>
                    <a:bodyPr/>
                    <a:lstStyle/>
                    <a:p>
                      <a:pPr>
                        <a:lnSpc>
                          <a:spcPct val="150000"/>
                        </a:lnSpc>
                      </a:pP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部分港股通上市公司</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基本面变化大</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股票价格低</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，可能存在</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大比例折价供股或配股</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频繁分拆合并股份</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的行为，投资者持有的股份数量、股票面值可能发生大幅变化。</a:t>
                      </a:r>
                      <a:endParaRPr lang="zh-CN" altLang="en-US" sz="1600" b="0" kern="1200" dirty="0">
                        <a:solidFill>
                          <a:schemeClr val="tx1"/>
                        </a:solidFill>
                        <a:latin typeface="华文中宋" panose="02010600040101010101" pitchFamily="2" charset="-122"/>
                        <a:ea typeface="华文中宋" panose="02010600040101010101" pitchFamily="2" charset="-122"/>
                        <a:cs typeface="+mn-cs"/>
                      </a:endParaRPr>
                    </a:p>
                  </a:txBody>
                  <a:tcPr marT="60960" marB="60960" anchor="ctr"/>
                </a:tc>
              </a:tr>
              <a:tr h="1094197">
                <a:tc>
                  <a:txBody>
                    <a:bodyPr/>
                    <a:lstStyle/>
                    <a:p>
                      <a:pPr marL="0" marR="0" lvl="0" indent="0" algn="ctr" defTabSz="685370" rtl="0" eaLnBrk="1" fontAlgn="auto" latinLnBrk="0" hangingPunct="1">
                        <a:lnSpc>
                          <a:spcPct val="100000"/>
                        </a:lnSpc>
                        <a:spcBef>
                          <a:spcPts val="0"/>
                        </a:spcBef>
                        <a:spcAft>
                          <a:spcPts val="0"/>
                        </a:spcAft>
                        <a:buClrTx/>
                        <a:buSzTx/>
                        <a:buFontTx/>
                        <a:buNone/>
                        <a:tabLst/>
                        <a:defRPr/>
                      </a:pPr>
                      <a:endParaRPr lang="en-US" altLang="zh-CN" sz="1600" b="1"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lvl="0" indent="0" algn="ctr" defTabSz="685370" rtl="0" eaLnBrk="1" fontAlgn="auto" latinLnBrk="0" hangingPunct="1">
                        <a:lnSpc>
                          <a:spcPct val="100000"/>
                        </a:lnSpc>
                        <a:spcBef>
                          <a:spcPts val="0"/>
                        </a:spcBef>
                        <a:spcAft>
                          <a:spcPts val="0"/>
                        </a:spcAft>
                        <a:buClrTx/>
                        <a:buSzTx/>
                        <a:buFontTx/>
                        <a:buNone/>
                        <a:tabLst/>
                        <a:defRPr/>
                      </a:pPr>
                      <a:r>
                        <a:rPr lang="zh-CN" altLang="en-US" sz="1600" b="1" dirty="0" smtClean="0">
                          <a:latin typeface="微软雅黑" panose="020B0503020204020204" pitchFamily="34" charset="-122"/>
                          <a:ea typeface="微软雅黑" panose="020B0503020204020204" pitchFamily="34" charset="-122"/>
                        </a:rPr>
                        <a:t>长期停牌风险</a:t>
                      </a:r>
                      <a:endParaRPr lang="zh-CN" altLang="en-US" sz="1600" b="1" dirty="0">
                        <a:latin typeface="微软雅黑" panose="020B0503020204020204" pitchFamily="34" charset="-122"/>
                        <a:ea typeface="微软雅黑" panose="020B0503020204020204" pitchFamily="34" charset="-122"/>
                      </a:endParaRPr>
                    </a:p>
                  </a:txBody>
                  <a:tcPr marT="60960" marB="60960"/>
                </a:tc>
                <a:tc>
                  <a:txBody>
                    <a:bodyPr/>
                    <a:lstStyle/>
                    <a:p>
                      <a:pPr marL="0" algn="l" defTabSz="685370" rtl="0" eaLnBrk="1" latinLnBrk="0" hangingPunct="1">
                        <a:lnSpc>
                          <a:spcPct val="150000"/>
                        </a:lnSpc>
                      </a:pP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与内地证券市场相比，香港市场股票停牌制度存在一定差异，港股通股票可能出现</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长时间停牌</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现象。</a:t>
                      </a:r>
                      <a:endParaRPr lang="en-US" altLang="zh-CN" sz="1600" b="0" kern="1200" dirty="0" smtClean="0">
                        <a:solidFill>
                          <a:schemeClr val="tx1"/>
                        </a:solidFill>
                        <a:latin typeface="华文中宋" panose="02010600040101010101" pitchFamily="2" charset="-122"/>
                        <a:ea typeface="华文中宋" panose="02010600040101010101" pitchFamily="2" charset="-122"/>
                        <a:cs typeface="+mn-cs"/>
                      </a:endParaRPr>
                    </a:p>
                  </a:txBody>
                  <a:tcPr marT="60960" marB="60960" anchor="ctr"/>
                </a:tc>
              </a:tr>
            </a:tbl>
          </a:graphicData>
        </a:graphic>
      </p:graphicFrame>
      <p:sp>
        <p:nvSpPr>
          <p:cNvPr id="3" name="矩形 2"/>
          <p:cNvSpPr/>
          <p:nvPr/>
        </p:nvSpPr>
        <p:spPr>
          <a:xfrm>
            <a:off x="625336" y="1429303"/>
            <a:ext cx="7776864" cy="338554"/>
          </a:xfrm>
          <a:prstGeom prst="rect">
            <a:avLst/>
          </a:prstGeom>
        </p:spPr>
        <p:txBody>
          <a:bodyPr wrap="square">
            <a:spAutoFit/>
          </a:bodyPr>
          <a:lstStyle/>
          <a:p>
            <a:pPr lvl="0"/>
            <a:r>
              <a:rPr lang="zh-CN" altLang="en-US" sz="1600" dirty="0" smtClean="0">
                <a:solidFill>
                  <a:srgbClr val="000000"/>
                </a:solidFill>
                <a:latin typeface="微软雅黑" panose="020B0503020204020204" pitchFamily="34" charset="-122"/>
                <a:ea typeface="微软雅黑" panose="020B0503020204020204" pitchFamily="34" charset="-122"/>
              </a:rPr>
              <a:t>港股通投资的</a:t>
            </a:r>
            <a:r>
              <a:rPr lang="zh-CN" altLang="en-US" sz="1600" dirty="0">
                <a:solidFill>
                  <a:srgbClr val="000000"/>
                </a:solidFill>
                <a:latin typeface="微软雅黑" panose="020B0503020204020204" pitchFamily="34" charset="-122"/>
                <a:ea typeface="微软雅黑" panose="020B0503020204020204" pitchFamily="34" charset="-122"/>
              </a:rPr>
              <a:t>风险包括但不限于：</a:t>
            </a:r>
          </a:p>
        </p:txBody>
      </p:sp>
    </p:spTree>
    <p:extLst>
      <p:ext uri="{BB962C8B-B14F-4D97-AF65-F5344CB8AC3E}">
        <p14:creationId xmlns:p14="http://schemas.microsoft.com/office/powerpoint/2010/main" xmlns="" val="20625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1" name="TextBox 10"/>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三、港股通投资风险揭示</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smtClean="0">
                <a:solidFill>
                  <a:srgbClr val="FF6600"/>
                </a:solidFill>
                <a:latin typeface="微软雅黑" panose="020B0503020204020204" pitchFamily="34" charset="-122"/>
                <a:ea typeface="微软雅黑" panose="020B0503020204020204" pitchFamily="34" charset="-122"/>
              </a:rPr>
              <a:t>（一）</a:t>
            </a:r>
            <a:r>
              <a:rPr lang="zh-CN" altLang="en-US" sz="2000" dirty="0">
                <a:solidFill>
                  <a:srgbClr val="FF6600"/>
                </a:solidFill>
                <a:latin typeface="微软雅黑" panose="020B0503020204020204" pitchFamily="34" charset="-122"/>
                <a:ea typeface="微软雅黑" panose="020B0503020204020204" pitchFamily="34" charset="-122"/>
              </a:rPr>
              <a:t>港股通投资的主要风险</a:t>
            </a:r>
          </a:p>
        </p:txBody>
      </p:sp>
      <p:graphicFrame>
        <p:nvGraphicFramePr>
          <p:cNvPr id="2" name="表格 1"/>
          <p:cNvGraphicFramePr>
            <a:graphicFrameLocks noGrp="1"/>
          </p:cNvGraphicFramePr>
          <p:nvPr>
            <p:extLst>
              <p:ext uri="{D42A27DB-BD31-4B8C-83A1-F6EECF244321}">
                <p14:modId xmlns:p14="http://schemas.microsoft.com/office/powerpoint/2010/main" xmlns="" val="3062399212"/>
              </p:ext>
            </p:extLst>
          </p:nvPr>
        </p:nvGraphicFramePr>
        <p:xfrm>
          <a:off x="661917" y="1892830"/>
          <a:ext cx="7848358" cy="4632257"/>
        </p:xfrm>
        <a:graphic>
          <a:graphicData uri="http://schemas.openxmlformats.org/drawingml/2006/table">
            <a:tbl>
              <a:tblPr firstRow="1" bandRow="1">
                <a:tableStyleId>{5C22544A-7EE6-4342-B048-85BDC9FD1C3A}</a:tableStyleId>
              </a:tblPr>
              <a:tblGrid>
                <a:gridCol w="1584178"/>
                <a:gridCol w="6264180"/>
              </a:tblGrid>
              <a:tr h="1402080">
                <a:tc>
                  <a:txBody>
                    <a:bodyPr/>
                    <a:lstStyle/>
                    <a:p>
                      <a:pPr algn="ctr"/>
                      <a:r>
                        <a:rPr lang="zh-CN" altLang="en-US" sz="1400" b="1" kern="1200" dirty="0" smtClean="0">
                          <a:solidFill>
                            <a:schemeClr val="dk1"/>
                          </a:solidFill>
                          <a:effectLst/>
                          <a:latin typeface="微软雅黑" panose="020B0503020204020204" pitchFamily="34" charset="-122"/>
                          <a:ea typeface="微软雅黑" panose="020B0503020204020204" pitchFamily="34" charset="-122"/>
                          <a:cs typeface="+mn-cs"/>
                        </a:rPr>
                        <a:t>直接退市风险</a:t>
                      </a:r>
                      <a:endParaRPr lang="zh-CN" altLang="en-US" sz="1400" b="1" dirty="0">
                        <a:latin typeface="微软雅黑" panose="020B0503020204020204" pitchFamily="34" charset="-122"/>
                        <a:ea typeface="微软雅黑" panose="020B0503020204020204" pitchFamily="34" charset="-122"/>
                      </a:endParaRPr>
                    </a:p>
                  </a:txBody>
                  <a:tcPr marT="60960" marB="60960" anchor="ctr"/>
                </a:tc>
                <a:tc>
                  <a:txBody>
                    <a:bodyPr/>
                    <a:lstStyle/>
                    <a:p>
                      <a:pPr>
                        <a:lnSpc>
                          <a:spcPct val="150000"/>
                        </a:lnSpc>
                      </a:pP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联交所市场股票交易</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没有退市风险警示、退市整理等安排</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，相关股票可能存在</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直接退市</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的风险；港股通股票一旦从联交所市场退市，投资者将面临无法继续通过港股通买卖相关股票的风险。</a:t>
                      </a:r>
                      <a:endParaRPr lang="zh-CN" altLang="en-US" sz="1600" b="0" kern="1200" dirty="0">
                        <a:solidFill>
                          <a:schemeClr val="tx1"/>
                        </a:solidFill>
                        <a:latin typeface="华文中宋" panose="02010600040101010101" pitchFamily="2" charset="-122"/>
                        <a:ea typeface="华文中宋" panose="02010600040101010101" pitchFamily="2" charset="-122"/>
                        <a:cs typeface="+mn-cs"/>
                      </a:endParaRPr>
                    </a:p>
                  </a:txBody>
                  <a:tcPr marT="60960" marB="60960" anchor="ctr"/>
                </a:tc>
              </a:tr>
              <a:tr h="796788">
                <a:tc>
                  <a:txBody>
                    <a:bodyPr/>
                    <a:lstStyle/>
                    <a:p>
                      <a:pPr algn="ctr"/>
                      <a:r>
                        <a:rPr lang="zh-CN" altLang="en-US" sz="1400" b="1" kern="1200" dirty="0" smtClean="0">
                          <a:solidFill>
                            <a:schemeClr val="dk1"/>
                          </a:solidFill>
                          <a:effectLst/>
                          <a:latin typeface="微软雅黑" panose="020B0503020204020204" pitchFamily="34" charset="-122"/>
                          <a:ea typeface="微软雅黑" panose="020B0503020204020204" pitchFamily="34" charset="-122"/>
                          <a:cs typeface="+mn-cs"/>
                        </a:rPr>
                        <a:t>名义持有人服务受限风险</a:t>
                      </a:r>
                      <a:endParaRPr lang="zh-CN" altLang="en-US" sz="1400" b="1" kern="1200" dirty="0">
                        <a:solidFill>
                          <a:schemeClr val="dk1"/>
                        </a:solidFill>
                        <a:effectLst/>
                        <a:latin typeface="微软雅黑" panose="020B0503020204020204" pitchFamily="34" charset="-122"/>
                        <a:ea typeface="微软雅黑" panose="020B0503020204020204" pitchFamily="34" charset="-122"/>
                        <a:cs typeface="+mn-cs"/>
                      </a:endParaRPr>
                    </a:p>
                  </a:txBody>
                  <a:tcPr marT="60960" marB="60960" anchor="ctr"/>
                </a:tc>
                <a:tc>
                  <a:txBody>
                    <a:bodyPr/>
                    <a:lstStyle/>
                    <a:p>
                      <a:pPr>
                        <a:lnSpc>
                          <a:spcPct val="150000"/>
                        </a:lnSpc>
                      </a:pPr>
                      <a:r>
                        <a:rPr lang="zh-CN" altLang="zh-CN" sz="1600" b="0" kern="1200" dirty="0" smtClean="0">
                          <a:solidFill>
                            <a:schemeClr val="tx1"/>
                          </a:solidFill>
                          <a:latin typeface="华文中宋" panose="02010600040101010101" pitchFamily="2" charset="-122"/>
                          <a:ea typeface="华文中宋" panose="02010600040101010101" pitchFamily="2" charset="-122"/>
                          <a:cs typeface="+mn-cs"/>
                        </a:rPr>
                        <a:t>退市后，中国结算通过香港结算为投资者提供名义持有人服务可能会受限</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a:t>
                      </a:r>
                      <a:endParaRPr lang="zh-CN" altLang="en-US" sz="1600" b="0" kern="1200" dirty="0">
                        <a:solidFill>
                          <a:schemeClr val="tx1"/>
                        </a:solidFill>
                        <a:latin typeface="华文中宋" panose="02010600040101010101" pitchFamily="2" charset="-122"/>
                        <a:ea typeface="华文中宋" panose="02010600040101010101" pitchFamily="2" charset="-122"/>
                        <a:cs typeface="+mn-cs"/>
                      </a:endParaRPr>
                    </a:p>
                  </a:txBody>
                  <a:tcPr marT="60960" marB="60960" anchor="ctr"/>
                </a:tc>
              </a:tr>
              <a:tr h="1094660">
                <a:tc>
                  <a:txBody>
                    <a:bodyPr/>
                    <a:lstStyle/>
                    <a:p>
                      <a:pPr marL="0" marR="0" lvl="0" indent="0" algn="ctr" defTabSz="685370" rtl="0" eaLnBrk="1" fontAlgn="auto" latinLnBrk="0" hangingPunct="1">
                        <a:lnSpc>
                          <a:spcPct val="100000"/>
                        </a:lnSpc>
                        <a:spcBef>
                          <a:spcPts val="0"/>
                        </a:spcBef>
                        <a:spcAft>
                          <a:spcPts val="0"/>
                        </a:spcAft>
                        <a:buClrTx/>
                        <a:buSzTx/>
                        <a:buFontTx/>
                        <a:buNone/>
                        <a:tabLst/>
                        <a:defRPr/>
                      </a:pPr>
                      <a:r>
                        <a:rPr lang="zh-CN" altLang="en-US" sz="1400" b="1" kern="1200" dirty="0" smtClean="0">
                          <a:solidFill>
                            <a:schemeClr val="dk1"/>
                          </a:solidFill>
                          <a:effectLst/>
                          <a:latin typeface="微软雅黑" panose="020B0503020204020204" pitchFamily="34" charset="-122"/>
                          <a:ea typeface="微软雅黑" panose="020B0503020204020204" pitchFamily="34" charset="-122"/>
                          <a:cs typeface="+mn-cs"/>
                        </a:rPr>
                        <a:t>交易日的风险</a:t>
                      </a:r>
                      <a:endParaRPr lang="zh-CN" altLang="en-US" sz="1400" b="1" dirty="0">
                        <a:latin typeface="微软雅黑" panose="020B0503020204020204" pitchFamily="34" charset="-122"/>
                        <a:ea typeface="微软雅黑" panose="020B0503020204020204" pitchFamily="34" charset="-122"/>
                      </a:endParaRPr>
                    </a:p>
                  </a:txBody>
                  <a:tcPr marT="60960" marB="60960" anchor="ctr"/>
                </a:tc>
                <a:tc>
                  <a:txBody>
                    <a:bodyPr/>
                    <a:lstStyle/>
                    <a:p>
                      <a:pPr marL="0" algn="l" defTabSz="685370" rtl="0" eaLnBrk="1" latinLnBrk="0" hangingPunct="1">
                        <a:lnSpc>
                          <a:spcPct val="150000"/>
                        </a:lnSpc>
                      </a:pP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只有深港</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两地均为交易日</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且能够</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满足结算安排</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的交易日才为港股通交易日，具体以深交所证券交易服务公司在其指定网站公布的日期为准。</a:t>
                      </a:r>
                      <a:endParaRPr lang="en-US" altLang="zh-CN" sz="1600" b="0" kern="1200" dirty="0" smtClean="0">
                        <a:solidFill>
                          <a:schemeClr val="tx1"/>
                        </a:solidFill>
                        <a:latin typeface="华文中宋" panose="02010600040101010101" pitchFamily="2" charset="-122"/>
                        <a:ea typeface="华文中宋" panose="02010600040101010101" pitchFamily="2" charset="-122"/>
                        <a:cs typeface="+mn-cs"/>
                      </a:endParaRPr>
                    </a:p>
                  </a:txBody>
                  <a:tcPr marT="60960" marB="60960" anchor="ctr"/>
                </a:tc>
              </a:tr>
              <a:tr h="1157537">
                <a:tc>
                  <a:txBody>
                    <a:bodyPr/>
                    <a:lstStyle/>
                    <a:p>
                      <a:pPr algn="ctr"/>
                      <a:r>
                        <a:rPr lang="zh-CN" altLang="en-US" sz="1400" b="1" kern="1200" dirty="0" smtClean="0">
                          <a:solidFill>
                            <a:schemeClr val="dk1"/>
                          </a:solidFill>
                          <a:effectLst/>
                          <a:latin typeface="微软雅黑" panose="020B0503020204020204" pitchFamily="34" charset="-122"/>
                          <a:ea typeface="微软雅黑" panose="020B0503020204020204" pitchFamily="34" charset="-122"/>
                          <a:cs typeface="+mn-cs"/>
                        </a:rPr>
                        <a:t>汇率风险</a:t>
                      </a:r>
                      <a:endParaRPr lang="zh-CN" altLang="en-US" sz="1400" b="1" dirty="0">
                        <a:latin typeface="微软雅黑" panose="020B0503020204020204" pitchFamily="34" charset="-122"/>
                        <a:ea typeface="微软雅黑" panose="020B0503020204020204" pitchFamily="34" charset="-122"/>
                      </a:endParaRPr>
                    </a:p>
                  </a:txBody>
                  <a:tcPr marT="60960" marB="60960" anchor="ctr"/>
                </a:tc>
                <a:tc>
                  <a:txBody>
                    <a:bodyPr/>
                    <a:lstStyle/>
                    <a:p>
                      <a:pPr>
                        <a:lnSpc>
                          <a:spcPct val="150000"/>
                        </a:lnSpc>
                      </a:pP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港股通业务过程需要换汇，而如果</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汇率波动</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将导致港股通股票日间</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成交价格与日终结算价格有差异</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，导致汇兑产生损益。</a:t>
                      </a:r>
                      <a:endParaRPr lang="zh-CN" altLang="en-US" sz="1600" b="0" kern="1200" dirty="0">
                        <a:solidFill>
                          <a:schemeClr val="tx1"/>
                        </a:solidFill>
                        <a:latin typeface="华文中宋" panose="02010600040101010101" pitchFamily="2" charset="-122"/>
                        <a:ea typeface="华文中宋" panose="02010600040101010101" pitchFamily="2" charset="-122"/>
                        <a:cs typeface="+mn-cs"/>
                      </a:endParaRPr>
                    </a:p>
                  </a:txBody>
                  <a:tcPr marT="60960" marB="60960" anchor="ctr"/>
                </a:tc>
              </a:tr>
            </a:tbl>
          </a:graphicData>
        </a:graphic>
      </p:graphicFrame>
      <p:sp>
        <p:nvSpPr>
          <p:cNvPr id="3" name="TextBox 2"/>
          <p:cNvSpPr txBox="1"/>
          <p:nvPr/>
        </p:nvSpPr>
        <p:spPr>
          <a:xfrm>
            <a:off x="650086" y="1359610"/>
            <a:ext cx="2193723" cy="338554"/>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接上表</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416200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1" name="TextBox 10"/>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三、港股通投资风险揭示</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smtClean="0">
                <a:solidFill>
                  <a:srgbClr val="FF6600"/>
                </a:solidFill>
                <a:latin typeface="微软雅黑" panose="020B0503020204020204" pitchFamily="34" charset="-122"/>
                <a:ea typeface="微软雅黑" panose="020B0503020204020204" pitchFamily="34" charset="-122"/>
              </a:rPr>
              <a:t>（二）</a:t>
            </a:r>
            <a:r>
              <a:rPr lang="zh-CN" altLang="en-US" sz="2000" dirty="0">
                <a:solidFill>
                  <a:srgbClr val="FF6600"/>
                </a:solidFill>
                <a:latin typeface="微软雅黑" panose="020B0503020204020204" pitchFamily="34" charset="-122"/>
                <a:ea typeface="微软雅黑" panose="020B0503020204020204" pitchFamily="34" charset="-122"/>
              </a:rPr>
              <a:t>两地制度差异导致的风险</a:t>
            </a:r>
          </a:p>
        </p:txBody>
      </p:sp>
      <p:graphicFrame>
        <p:nvGraphicFramePr>
          <p:cNvPr id="2" name="表格 1"/>
          <p:cNvGraphicFramePr>
            <a:graphicFrameLocks noGrp="1"/>
          </p:cNvGraphicFramePr>
          <p:nvPr>
            <p:extLst>
              <p:ext uri="{D42A27DB-BD31-4B8C-83A1-F6EECF244321}">
                <p14:modId xmlns:p14="http://schemas.microsoft.com/office/powerpoint/2010/main" xmlns="" val="816238025"/>
              </p:ext>
            </p:extLst>
          </p:nvPr>
        </p:nvGraphicFramePr>
        <p:xfrm>
          <a:off x="755576" y="1892829"/>
          <a:ext cx="7848358" cy="4904264"/>
        </p:xfrm>
        <a:graphic>
          <a:graphicData uri="http://schemas.openxmlformats.org/drawingml/2006/table">
            <a:tbl>
              <a:tblPr firstRow="1" bandRow="1">
                <a:tableStyleId>{5C22544A-7EE6-4342-B048-85BDC9FD1C3A}</a:tableStyleId>
              </a:tblPr>
              <a:tblGrid>
                <a:gridCol w="1656184"/>
                <a:gridCol w="6192174"/>
              </a:tblGrid>
              <a:tr h="1071213">
                <a:tc>
                  <a:txBody>
                    <a:bodyPr/>
                    <a:lstStyle/>
                    <a:p>
                      <a:pPr marL="0" marR="0" lvl="0" indent="0" algn="ctr" defTabSz="685370" rtl="0" eaLnBrk="1" fontAlgn="auto" latinLnBrk="0" hangingPunct="1">
                        <a:lnSpc>
                          <a:spcPct val="150000"/>
                        </a:lnSpc>
                        <a:spcBef>
                          <a:spcPts val="0"/>
                        </a:spcBef>
                        <a:spcAft>
                          <a:spcPts val="0"/>
                        </a:spcAft>
                        <a:buClrTx/>
                        <a:buSzTx/>
                        <a:buFontTx/>
                        <a:buNone/>
                        <a:tabLst/>
                        <a:defRPr/>
                      </a:pPr>
                      <a:r>
                        <a:rPr lang="zh-CN" altLang="zh-CN" sz="1400" b="1" kern="1200" dirty="0" smtClean="0">
                          <a:solidFill>
                            <a:schemeClr val="dk1"/>
                          </a:solidFill>
                          <a:effectLst/>
                          <a:latin typeface="微软雅黑" panose="020B0503020204020204" pitchFamily="34" charset="-122"/>
                          <a:ea typeface="微软雅黑" panose="020B0503020204020204" pitchFamily="34" charset="-122"/>
                          <a:cs typeface="+mn-cs"/>
                        </a:rPr>
                        <a:t>交易时间差异的</a:t>
                      </a:r>
                      <a:endParaRPr lang="en-US" altLang="zh-CN" sz="1400" b="1"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lvl="0" indent="0" algn="ctr" defTabSz="685370" rtl="0" eaLnBrk="1" fontAlgn="auto" latinLnBrk="0" hangingPunct="1">
                        <a:lnSpc>
                          <a:spcPct val="150000"/>
                        </a:lnSpc>
                        <a:spcBef>
                          <a:spcPts val="0"/>
                        </a:spcBef>
                        <a:spcAft>
                          <a:spcPts val="0"/>
                        </a:spcAft>
                        <a:buClrTx/>
                        <a:buSzTx/>
                        <a:buFontTx/>
                        <a:buNone/>
                        <a:tabLst/>
                        <a:defRPr/>
                      </a:pPr>
                      <a:r>
                        <a:rPr lang="zh-CN" altLang="zh-CN" sz="1400" b="1" kern="1200" dirty="0" smtClean="0">
                          <a:solidFill>
                            <a:schemeClr val="dk1"/>
                          </a:solidFill>
                          <a:effectLst/>
                          <a:latin typeface="微软雅黑" panose="020B0503020204020204" pitchFamily="34" charset="-122"/>
                          <a:ea typeface="微软雅黑" panose="020B0503020204020204" pitchFamily="34" charset="-122"/>
                          <a:cs typeface="+mn-cs"/>
                        </a:rPr>
                        <a:t>风险</a:t>
                      </a:r>
                    </a:p>
                  </a:txBody>
                  <a:tcPr marT="60960" marB="60960" anchor="ctr"/>
                </a:tc>
                <a:tc>
                  <a:txBody>
                    <a:bodyPr/>
                    <a:lstStyle/>
                    <a:p>
                      <a:pPr>
                        <a:lnSpc>
                          <a:spcPct val="150000"/>
                        </a:lnSpc>
                      </a:pP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港股通交易日的交易时间包括</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开市前时段</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持续交易时段</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和</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收市竞价交易</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时段；</a:t>
                      </a:r>
                      <a:endParaRPr lang="en-US" altLang="zh-CN" sz="1600" b="0" kern="1200" dirty="0" smtClean="0">
                        <a:solidFill>
                          <a:schemeClr val="tx1"/>
                        </a:solidFill>
                        <a:latin typeface="华文中宋" panose="02010600040101010101" pitchFamily="2" charset="-122"/>
                        <a:ea typeface="华文中宋" panose="02010600040101010101" pitchFamily="2" charset="-122"/>
                        <a:cs typeface="+mn-cs"/>
                      </a:endParaRPr>
                    </a:p>
                    <a:p>
                      <a:pPr>
                        <a:lnSpc>
                          <a:spcPct val="150000"/>
                        </a:lnSpc>
                      </a:pP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香港市场的</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半日市</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相关安排也需投资者注意。</a:t>
                      </a:r>
                      <a:endParaRPr lang="zh-CN" altLang="en-US" sz="1600" b="0" kern="1200" dirty="0">
                        <a:solidFill>
                          <a:schemeClr val="tx1"/>
                        </a:solidFill>
                        <a:latin typeface="华文中宋" panose="02010600040101010101" pitchFamily="2" charset="-122"/>
                        <a:ea typeface="华文中宋" panose="02010600040101010101" pitchFamily="2" charset="-122"/>
                        <a:cs typeface="+mn-cs"/>
                      </a:endParaRPr>
                    </a:p>
                  </a:txBody>
                  <a:tcPr marT="60960" marB="60960" anchor="ctr"/>
                </a:tc>
              </a:tr>
              <a:tr h="1071213">
                <a:tc>
                  <a:txBody>
                    <a:bodyPr/>
                    <a:lstStyle/>
                    <a:p>
                      <a:pPr marL="0" marR="0" lvl="0" indent="0" algn="ctr" defTabSz="685370" rtl="0" eaLnBrk="1" fontAlgn="auto" latinLnBrk="0" hangingPunct="1">
                        <a:lnSpc>
                          <a:spcPct val="150000"/>
                        </a:lnSpc>
                        <a:spcBef>
                          <a:spcPts val="0"/>
                        </a:spcBef>
                        <a:spcAft>
                          <a:spcPts val="0"/>
                        </a:spcAft>
                        <a:buClrTx/>
                        <a:buSzTx/>
                        <a:buFontTx/>
                        <a:buNone/>
                        <a:tabLst/>
                        <a:defRPr/>
                      </a:pPr>
                      <a:r>
                        <a:rPr lang="en-US" altLang="zh-CN" sz="1400" b="1" kern="1200" dirty="0" smtClean="0">
                          <a:solidFill>
                            <a:schemeClr val="dk1"/>
                          </a:solidFill>
                          <a:effectLst/>
                          <a:latin typeface="微软雅黑" panose="020B0503020204020204" pitchFamily="34" charset="-122"/>
                          <a:ea typeface="微软雅黑" panose="020B0503020204020204" pitchFamily="34" charset="-122"/>
                          <a:cs typeface="+mn-cs"/>
                        </a:rPr>
                        <a:t>T+0</a:t>
                      </a:r>
                      <a:r>
                        <a:rPr lang="zh-CN" altLang="en-US" sz="1400" b="1" kern="1200" dirty="0" smtClean="0">
                          <a:solidFill>
                            <a:schemeClr val="dk1"/>
                          </a:solidFill>
                          <a:effectLst/>
                          <a:latin typeface="微软雅黑" panose="020B0503020204020204" pitchFamily="34" charset="-122"/>
                          <a:ea typeface="微软雅黑" panose="020B0503020204020204" pitchFamily="34" charset="-122"/>
                          <a:cs typeface="+mn-cs"/>
                        </a:rPr>
                        <a:t>回转交易、</a:t>
                      </a:r>
                      <a:r>
                        <a:rPr lang="en-US" altLang="zh-CN" sz="1400" b="1" kern="1200" dirty="0" smtClean="0">
                          <a:solidFill>
                            <a:schemeClr val="dk1"/>
                          </a:solidFill>
                          <a:effectLst/>
                          <a:latin typeface="微软雅黑" panose="020B0503020204020204" pitchFamily="34" charset="-122"/>
                          <a:ea typeface="微软雅黑" panose="020B0503020204020204" pitchFamily="34" charset="-122"/>
                          <a:cs typeface="+mn-cs"/>
                        </a:rPr>
                        <a:t>T+2</a:t>
                      </a:r>
                      <a:r>
                        <a:rPr lang="zh-CN" altLang="en-US" sz="1400" b="1" kern="1200" dirty="0" smtClean="0">
                          <a:solidFill>
                            <a:schemeClr val="dk1"/>
                          </a:solidFill>
                          <a:effectLst/>
                          <a:latin typeface="微软雅黑" panose="020B0503020204020204" pitchFamily="34" charset="-122"/>
                          <a:ea typeface="微软雅黑" panose="020B0503020204020204" pitchFamily="34" charset="-122"/>
                          <a:cs typeface="+mn-cs"/>
                        </a:rPr>
                        <a:t>交收的</a:t>
                      </a:r>
                      <a:r>
                        <a:rPr lang="zh-CN" altLang="zh-CN" sz="1400" b="1" kern="1200" dirty="0" smtClean="0">
                          <a:solidFill>
                            <a:schemeClr val="dk1"/>
                          </a:solidFill>
                          <a:effectLst/>
                          <a:latin typeface="微软雅黑" panose="020B0503020204020204" pitchFamily="34" charset="-122"/>
                          <a:ea typeface="微软雅黑" panose="020B0503020204020204" pitchFamily="34" charset="-122"/>
                          <a:cs typeface="+mn-cs"/>
                        </a:rPr>
                        <a:t>风险</a:t>
                      </a:r>
                    </a:p>
                  </a:txBody>
                  <a:tcPr marT="60960" marB="60960" anchor="ctr"/>
                </a:tc>
                <a:tc>
                  <a:txBody>
                    <a:bodyPr/>
                    <a:lstStyle/>
                    <a:p>
                      <a:pPr marL="0" algn="l" defTabSz="685370" rtl="0" eaLnBrk="1" latinLnBrk="0" hangingPunct="1">
                        <a:lnSpc>
                          <a:spcPct val="150000"/>
                        </a:lnSpc>
                      </a:pP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香港市场实行“</a:t>
                      </a:r>
                      <a:r>
                        <a:rPr lang="en-US" altLang="zh-CN" sz="1600" b="0" kern="1200" dirty="0" smtClean="0">
                          <a:solidFill>
                            <a:srgbClr val="FF0000"/>
                          </a:solidFill>
                          <a:latin typeface="华文中宋" panose="02010600040101010101" pitchFamily="2" charset="-122"/>
                          <a:ea typeface="华文中宋" panose="02010600040101010101" pitchFamily="2" charset="-122"/>
                          <a:cs typeface="+mn-cs"/>
                        </a:rPr>
                        <a:t>T+0</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”回转交易、“</a:t>
                      </a:r>
                      <a:r>
                        <a:rPr lang="en-US" altLang="zh-CN" sz="1600" b="0" kern="1200" dirty="0" smtClean="0">
                          <a:solidFill>
                            <a:srgbClr val="FF0000"/>
                          </a:solidFill>
                          <a:latin typeface="华文中宋" panose="02010600040101010101" pitchFamily="2" charset="-122"/>
                          <a:ea typeface="华文中宋" panose="02010600040101010101" pitchFamily="2" charset="-122"/>
                          <a:cs typeface="+mn-cs"/>
                        </a:rPr>
                        <a:t>T+2</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”交收制度，与内地市场“</a:t>
                      </a:r>
                      <a:r>
                        <a:rPr lang="en-US" altLang="zh-CN" sz="1600" b="0" kern="1200" dirty="0" smtClean="0">
                          <a:solidFill>
                            <a:srgbClr val="FF0000"/>
                          </a:solidFill>
                          <a:latin typeface="华文中宋" panose="02010600040101010101" pitchFamily="2" charset="-122"/>
                          <a:ea typeface="华文中宋" panose="02010600040101010101" pitchFamily="2" charset="-122"/>
                          <a:cs typeface="+mn-cs"/>
                        </a:rPr>
                        <a:t>T+1</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”交易机制存在较大差异</a:t>
                      </a:r>
                      <a:endParaRPr lang="en-US" altLang="zh-CN" sz="1600" b="0" kern="1200" dirty="0" smtClean="0">
                        <a:solidFill>
                          <a:schemeClr val="tx1"/>
                        </a:solidFill>
                        <a:latin typeface="华文中宋" panose="02010600040101010101" pitchFamily="2" charset="-122"/>
                        <a:ea typeface="华文中宋" panose="02010600040101010101" pitchFamily="2" charset="-122"/>
                        <a:cs typeface="+mn-cs"/>
                      </a:endParaRPr>
                    </a:p>
                  </a:txBody>
                  <a:tcPr marT="60960" marB="60960" anchor="ctr"/>
                </a:tc>
              </a:tr>
              <a:tr h="1071213">
                <a:tc>
                  <a:txBody>
                    <a:bodyPr/>
                    <a:lstStyle/>
                    <a:p>
                      <a:pPr marL="0" marR="0" lvl="0" indent="0" algn="ctr" defTabSz="685370" rtl="0" eaLnBrk="1" fontAlgn="auto" latinLnBrk="0" hangingPunct="1">
                        <a:lnSpc>
                          <a:spcPct val="150000"/>
                        </a:lnSpc>
                        <a:spcBef>
                          <a:spcPts val="0"/>
                        </a:spcBef>
                        <a:spcAft>
                          <a:spcPts val="0"/>
                        </a:spcAft>
                        <a:buClrTx/>
                        <a:buSzTx/>
                        <a:buFontTx/>
                        <a:buNone/>
                        <a:tabLst/>
                        <a:defRPr/>
                      </a:pPr>
                      <a:r>
                        <a:rPr lang="zh-CN" altLang="zh-CN" sz="1400" b="1" kern="1200" dirty="0" smtClean="0">
                          <a:solidFill>
                            <a:schemeClr val="dk1"/>
                          </a:solidFill>
                          <a:effectLst/>
                          <a:latin typeface="微软雅黑" panose="020B0503020204020204" pitchFamily="34" charset="-122"/>
                          <a:ea typeface="微软雅黑" panose="020B0503020204020204" pitchFamily="34" charset="-122"/>
                          <a:cs typeface="+mn-cs"/>
                        </a:rPr>
                        <a:t>订单申报差异的</a:t>
                      </a:r>
                      <a:endParaRPr lang="en-US" altLang="zh-CN" sz="1400" b="1"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lvl="0" indent="0" algn="ctr" defTabSz="685370" rtl="0" eaLnBrk="1" fontAlgn="auto" latinLnBrk="0" hangingPunct="1">
                        <a:lnSpc>
                          <a:spcPct val="150000"/>
                        </a:lnSpc>
                        <a:spcBef>
                          <a:spcPts val="0"/>
                        </a:spcBef>
                        <a:spcAft>
                          <a:spcPts val="0"/>
                        </a:spcAft>
                        <a:buClrTx/>
                        <a:buSzTx/>
                        <a:buFontTx/>
                        <a:buNone/>
                        <a:tabLst/>
                        <a:defRPr/>
                      </a:pPr>
                      <a:r>
                        <a:rPr lang="zh-CN" altLang="zh-CN" sz="1400" b="1" kern="1200" dirty="0" smtClean="0">
                          <a:solidFill>
                            <a:schemeClr val="dk1"/>
                          </a:solidFill>
                          <a:effectLst/>
                          <a:latin typeface="微软雅黑" panose="020B0503020204020204" pitchFamily="34" charset="-122"/>
                          <a:ea typeface="微软雅黑" panose="020B0503020204020204" pitchFamily="34" charset="-122"/>
                          <a:cs typeface="+mn-cs"/>
                        </a:rPr>
                        <a:t>风险</a:t>
                      </a:r>
                    </a:p>
                  </a:txBody>
                  <a:tcPr marT="60960" marB="60960" anchor="ctr"/>
                </a:tc>
                <a:tc>
                  <a:txBody>
                    <a:bodyPr/>
                    <a:lstStyle/>
                    <a:p>
                      <a:pPr>
                        <a:lnSpc>
                          <a:spcPct val="150000"/>
                        </a:lnSpc>
                      </a:pP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与内地证券市场相比，联交所在订单申报的</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最小交易价差</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每手股数</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申报最大限制</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等方面存在一定的差异，投资者应当关注因此可能产生的风险。</a:t>
                      </a:r>
                      <a:endParaRPr lang="zh-CN" altLang="en-US" sz="1600" b="0" kern="1200" dirty="0">
                        <a:solidFill>
                          <a:schemeClr val="tx1"/>
                        </a:solidFill>
                        <a:latin typeface="华文中宋" panose="02010600040101010101" pitchFamily="2" charset="-122"/>
                        <a:ea typeface="华文中宋" panose="02010600040101010101" pitchFamily="2" charset="-122"/>
                        <a:cs typeface="+mn-cs"/>
                      </a:endParaRPr>
                    </a:p>
                  </a:txBody>
                  <a:tcPr marT="60960" marB="60960" anchor="ctr"/>
                </a:tc>
              </a:tr>
              <a:tr h="1394651">
                <a:tc>
                  <a:txBody>
                    <a:bodyPr/>
                    <a:lstStyle/>
                    <a:p>
                      <a:pPr marL="0" marR="0" lvl="0" indent="0" algn="ctr" defTabSz="685370" rtl="0" eaLnBrk="1" fontAlgn="auto" latinLnBrk="0" hangingPunct="1">
                        <a:lnSpc>
                          <a:spcPct val="150000"/>
                        </a:lnSpc>
                        <a:spcBef>
                          <a:spcPts val="0"/>
                        </a:spcBef>
                        <a:spcAft>
                          <a:spcPts val="0"/>
                        </a:spcAft>
                        <a:buClrTx/>
                        <a:buSzTx/>
                        <a:buFontTx/>
                        <a:buNone/>
                        <a:tabLst/>
                        <a:defRPr/>
                      </a:pPr>
                      <a:r>
                        <a:rPr lang="zh-CN" altLang="zh-CN" sz="1400" b="1" kern="1200" dirty="0" smtClean="0">
                          <a:solidFill>
                            <a:schemeClr val="dk1"/>
                          </a:solidFill>
                          <a:effectLst/>
                          <a:latin typeface="微软雅黑" panose="020B0503020204020204" pitchFamily="34" charset="-122"/>
                          <a:ea typeface="微软雅黑" panose="020B0503020204020204" pitchFamily="34" charset="-122"/>
                          <a:cs typeface="+mn-cs"/>
                        </a:rPr>
                        <a:t>港股交易报价显示颜色差异的风险</a:t>
                      </a:r>
                    </a:p>
                  </a:txBody>
                  <a:tcPr marT="60960" marB="60960" anchor="ctr"/>
                </a:tc>
                <a:tc>
                  <a:txBody>
                    <a:bodyPr/>
                    <a:lstStyle/>
                    <a:p>
                      <a:pPr marL="0" algn="l" defTabSz="685370" rtl="0" eaLnBrk="1" latinLnBrk="0" hangingPunct="1">
                        <a:lnSpc>
                          <a:spcPct val="150000"/>
                        </a:lnSpc>
                      </a:pP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在香港证券市场，股票价格</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上涨时</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，股票报价屏幕上</a:t>
                      </a:r>
                      <a:r>
                        <a:rPr lang="zh-CN" altLang="en-US" sz="1600" b="0" kern="1200" dirty="0" smtClean="0">
                          <a:solidFill>
                            <a:srgbClr val="FF0000"/>
                          </a:solidFill>
                          <a:latin typeface="华文中宋" panose="02010600040101010101" pitchFamily="2" charset="-122"/>
                          <a:ea typeface="华文中宋" panose="02010600040101010101" pitchFamily="2" charset="-122"/>
                          <a:cs typeface="+mn-cs"/>
                        </a:rPr>
                        <a:t>通常显示的颜色为绿色</a:t>
                      </a:r>
                      <a:r>
                        <a:rPr lang="zh-CN" altLang="en-US" sz="1600" b="0" kern="1200" dirty="0" smtClean="0">
                          <a:solidFill>
                            <a:schemeClr val="tx1"/>
                          </a:solidFill>
                          <a:latin typeface="华文中宋" panose="02010600040101010101" pitchFamily="2" charset="-122"/>
                          <a:ea typeface="华文中宋" panose="02010600040101010101" pitchFamily="2" charset="-122"/>
                          <a:cs typeface="+mn-cs"/>
                        </a:rPr>
                        <a:t>，下跌时则为红色，与内地证券市场存在差异。</a:t>
                      </a:r>
                      <a:endParaRPr lang="zh-CN" altLang="en-US" sz="1600" b="0" kern="1200" dirty="0">
                        <a:solidFill>
                          <a:srgbClr val="FF0000"/>
                        </a:solidFill>
                        <a:latin typeface="华文中宋" panose="02010600040101010101" pitchFamily="2" charset="-122"/>
                        <a:ea typeface="华文中宋" panose="02010600040101010101" pitchFamily="2" charset="-122"/>
                        <a:cs typeface="+mn-cs"/>
                      </a:endParaRPr>
                    </a:p>
                  </a:txBody>
                  <a:tcPr marT="60960" marB="60960" anchor="ctr"/>
                </a:tc>
              </a:tr>
            </a:tbl>
          </a:graphicData>
        </a:graphic>
      </p:graphicFrame>
      <p:sp>
        <p:nvSpPr>
          <p:cNvPr id="4" name="矩形 3"/>
          <p:cNvSpPr/>
          <p:nvPr/>
        </p:nvSpPr>
        <p:spPr>
          <a:xfrm>
            <a:off x="644012" y="1359626"/>
            <a:ext cx="8186121" cy="338179"/>
          </a:xfrm>
          <a:prstGeom prst="rect">
            <a:avLst/>
          </a:prstGeom>
        </p:spPr>
        <p:txBody>
          <a:bodyPr wrap="none" lIns="91076" tIns="45534" rIns="91076" bIns="45534">
            <a:spAutoFit/>
          </a:bodyPr>
          <a:lstStyle/>
          <a:p>
            <a:r>
              <a:rPr lang="zh-CN" altLang="en-US" sz="1600" dirty="0">
                <a:latin typeface="微软雅黑" panose="020B0503020204020204" pitchFamily="34" charset="-122"/>
                <a:ea typeface="微软雅黑" panose="020B0503020204020204" pitchFamily="34" charset="-122"/>
              </a:rPr>
              <a:t>香港证券市场与内地证券市场存在诸多差异，因两地制度差异导致的风险包括但不限于：</a:t>
            </a:r>
          </a:p>
        </p:txBody>
      </p:sp>
    </p:spTree>
    <p:extLst>
      <p:ext uri="{BB962C8B-B14F-4D97-AF65-F5344CB8AC3E}">
        <p14:creationId xmlns:p14="http://schemas.microsoft.com/office/powerpoint/2010/main" xmlns="" val="4216058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1" name="TextBox 10"/>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三、港股通投资风险揭示</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smtClean="0">
                <a:solidFill>
                  <a:srgbClr val="FF6600"/>
                </a:solidFill>
                <a:latin typeface="微软雅黑" panose="020B0503020204020204" pitchFamily="34" charset="-122"/>
                <a:ea typeface="微软雅黑" panose="020B0503020204020204" pitchFamily="34" charset="-122"/>
              </a:rPr>
              <a:t>（三）风险案例</a:t>
            </a:r>
            <a:endParaRPr lang="zh-CN" altLang="en-US" sz="2000" dirty="0">
              <a:solidFill>
                <a:srgbClr val="FF6600"/>
              </a:solidFill>
              <a:latin typeface="微软雅黑" panose="020B0503020204020204" pitchFamily="34" charset="-122"/>
              <a:ea typeface="微软雅黑" panose="020B0503020204020204" pitchFamily="34" charset="-122"/>
            </a:endParaRPr>
          </a:p>
        </p:txBody>
      </p:sp>
      <p:sp>
        <p:nvSpPr>
          <p:cNvPr id="2" name="矩形 1"/>
          <p:cNvSpPr/>
          <p:nvPr/>
        </p:nvSpPr>
        <p:spPr>
          <a:xfrm>
            <a:off x="650085" y="1154225"/>
            <a:ext cx="7865100" cy="2307949"/>
          </a:xfrm>
          <a:prstGeom prst="rect">
            <a:avLst/>
          </a:prstGeom>
        </p:spPr>
        <p:txBody>
          <a:bodyPr wrap="square" lIns="91076" tIns="45534" rIns="91076" bIns="45534">
            <a:spAutoFit/>
          </a:bodyPr>
          <a:lstStyle/>
          <a:p>
            <a:pPr indent="303598" algn="just">
              <a:lnSpc>
                <a:spcPct val="150000"/>
              </a:lnSpc>
              <a:tabLst>
                <a:tab pos="538253" algn="l"/>
              </a:tabLst>
            </a:pPr>
            <a:r>
              <a:rPr lang="zh-CN" altLang="en-US" sz="1600" kern="100" dirty="0">
                <a:latin typeface="华文中宋" panose="02010600040101010101" pitchFamily="2" charset="-122"/>
                <a:ea typeface="华文中宋" panose="02010600040101010101" pitchFamily="2" charset="-122"/>
                <a:cs typeface="Times New Roman"/>
              </a:rPr>
              <a:t>深市</a:t>
            </a:r>
            <a:r>
              <a:rPr lang="zh-CN" altLang="zh-CN" sz="1600" kern="100" dirty="0">
                <a:latin typeface="华文中宋" panose="02010600040101010101" pitchFamily="2" charset="-122"/>
                <a:ea typeface="华文中宋" panose="02010600040101010101" pitchFamily="2" charset="-122"/>
                <a:cs typeface="Times New Roman"/>
              </a:rPr>
              <a:t>港股通标的范围，新增部分符合条件的中小市值香港市场股票。</a:t>
            </a:r>
            <a:r>
              <a:rPr lang="zh-CN" altLang="zh-CN" sz="1600" kern="100" dirty="0">
                <a:solidFill>
                  <a:srgbClr val="FF0000"/>
                </a:solidFill>
                <a:latin typeface="华文中宋" panose="02010600040101010101" pitchFamily="2" charset="-122"/>
                <a:ea typeface="华文中宋" panose="02010600040101010101" pitchFamily="2" charset="-122"/>
                <a:cs typeface="Times New Roman"/>
              </a:rPr>
              <a:t>中小市值股票普遍具有规模小、业绩不稳定、价格波动幅度较大等特点</a:t>
            </a:r>
            <a:r>
              <a:rPr lang="zh-CN" altLang="zh-CN" sz="1600" kern="100" dirty="0">
                <a:latin typeface="华文中宋" panose="02010600040101010101" pitchFamily="2" charset="-122"/>
                <a:ea typeface="华文中宋" panose="02010600040101010101" pitchFamily="2" charset="-122"/>
                <a:cs typeface="Times New Roman"/>
              </a:rPr>
              <a:t>，在信息披露、公司行为和退市制度等方面，香港与内地市场也存在差异，投资者需要特别关注</a:t>
            </a:r>
            <a:r>
              <a:rPr lang="zh-CN" altLang="zh-CN" sz="1600" kern="100" dirty="0">
                <a:solidFill>
                  <a:srgbClr val="FF0000"/>
                </a:solidFill>
                <a:latin typeface="华文中宋" panose="02010600040101010101" pitchFamily="2" charset="-122"/>
                <a:ea typeface="华文中宋" panose="02010600040101010101" pitchFamily="2" charset="-122"/>
                <a:cs typeface="Times New Roman"/>
              </a:rPr>
              <a:t>中小市值股票炒作与操纵风险</a:t>
            </a:r>
            <a:r>
              <a:rPr lang="zh-CN" altLang="zh-CN" sz="1600" kern="100" dirty="0">
                <a:latin typeface="华文中宋" panose="02010600040101010101" pitchFamily="2" charset="-122"/>
                <a:ea typeface="华文中宋" panose="02010600040101010101" pitchFamily="2" charset="-122"/>
                <a:cs typeface="Times New Roman"/>
              </a:rPr>
              <a:t>，尤其是出现因公司基本面变化、异常交易情形等原因而引起股价巨幅波动风险、退市风险等，吸取“汉能薄膜”</a:t>
            </a:r>
            <a:r>
              <a:rPr lang="zh-CN" altLang="en-US" sz="1600" kern="100" dirty="0">
                <a:latin typeface="华文中宋" panose="02010600040101010101" pitchFamily="2" charset="-122"/>
                <a:ea typeface="华文中宋" panose="02010600040101010101" pitchFamily="2" charset="-122"/>
                <a:cs typeface="Times New Roman"/>
              </a:rPr>
              <a:t>、“唐某某”、“德普科技”</a:t>
            </a:r>
            <a:r>
              <a:rPr lang="zh-CN" altLang="zh-CN" sz="1600" kern="100" dirty="0">
                <a:latin typeface="华文中宋" panose="02010600040101010101" pitchFamily="2" charset="-122"/>
                <a:ea typeface="华文中宋" panose="02010600040101010101" pitchFamily="2" charset="-122"/>
                <a:cs typeface="Times New Roman"/>
              </a:rPr>
              <a:t>等案例教训，避免造成严重投资损失。</a:t>
            </a:r>
            <a:endParaRPr lang="zh-CN" altLang="zh-CN" sz="1100" kern="100" dirty="0">
              <a:latin typeface="华文中宋" panose="02010600040101010101" pitchFamily="2" charset="-122"/>
              <a:ea typeface="华文中宋" panose="02010600040101010101" pitchFamily="2" charset="-122"/>
              <a:cs typeface="Times New Roman"/>
            </a:endParaRPr>
          </a:p>
        </p:txBody>
      </p:sp>
      <p:sp>
        <p:nvSpPr>
          <p:cNvPr id="5" name="TextBox 4"/>
          <p:cNvSpPr txBox="1"/>
          <p:nvPr/>
        </p:nvSpPr>
        <p:spPr>
          <a:xfrm>
            <a:off x="827584" y="3933056"/>
            <a:ext cx="7416824" cy="1753951"/>
          </a:xfrm>
          <a:prstGeom prst="rect">
            <a:avLst/>
          </a:prstGeom>
          <a:noFill/>
        </p:spPr>
        <p:txBody>
          <a:bodyPr wrap="square" lIns="91076" tIns="45534" rIns="91076" bIns="45534" rtlCol="0">
            <a:spAutoFit/>
          </a:bodyPr>
          <a:lstStyle/>
          <a:p>
            <a:r>
              <a:rPr lang="zh-CN" altLang="en-US" dirty="0" smtClean="0">
                <a:latin typeface="微软雅黑" panose="020B0503020204020204" pitchFamily="34" charset="-122"/>
                <a:ea typeface="微软雅黑" panose="020B0503020204020204" pitchFamily="34" charset="-122"/>
              </a:rPr>
              <a:t>案例一：汉能薄膜暴跌调出港股通标的</a:t>
            </a:r>
            <a:endParaRPr lang="en-US" altLang="zh-CN" dirty="0" smtClean="0">
              <a:latin typeface="微软雅黑" panose="020B0503020204020204" pitchFamily="34" charset="-122"/>
              <a:ea typeface="微软雅黑" panose="020B0503020204020204" pitchFamily="34" charset="-122"/>
            </a:endParaRPr>
          </a:p>
          <a:p>
            <a:endParaRPr lang="en-US" altLang="zh-CN" dirty="0" smtClean="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案例</a:t>
            </a:r>
            <a:r>
              <a:rPr lang="zh-CN" altLang="en-US" dirty="0" smtClean="0">
                <a:latin typeface="微软雅黑" panose="020B0503020204020204" pitchFamily="34" charset="-122"/>
                <a:ea typeface="微软雅黑" panose="020B0503020204020204" pitchFamily="34" charset="-122"/>
              </a:rPr>
              <a:t>二</a:t>
            </a:r>
            <a:r>
              <a:rPr lang="zh-CN" altLang="en-US" dirty="0">
                <a:latin typeface="微软雅黑" panose="020B0503020204020204" pitchFamily="34" charset="-122"/>
                <a:ea typeface="微软雅黑" panose="020B0503020204020204" pitchFamily="34" charset="-122"/>
              </a:rPr>
              <a:t>：境外机构做空德普科技</a:t>
            </a:r>
          </a:p>
          <a:p>
            <a:endParaRPr lang="en-US" altLang="zh-CN" dirty="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案例三</a:t>
            </a:r>
            <a:r>
              <a:rPr lang="zh-CN" altLang="en-US" dirty="0">
                <a:latin typeface="微软雅黑" panose="020B0503020204020204" pitchFamily="34" charset="-122"/>
                <a:ea typeface="微软雅黑" panose="020B0503020204020204" pitchFamily="34" charset="-122"/>
              </a:rPr>
              <a:t>：唐某某绕道香港市场操纵</a:t>
            </a: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股</a:t>
            </a:r>
            <a:endParaRPr lang="en-US" altLang="zh-CN"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65634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3" name="TextBox 2"/>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三、港股通投资风险揭示</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smtClean="0">
                <a:solidFill>
                  <a:srgbClr val="FF6600"/>
                </a:solidFill>
                <a:latin typeface="微软雅黑" panose="020B0503020204020204" pitchFamily="34" charset="-122"/>
                <a:ea typeface="微软雅黑" panose="020B0503020204020204" pitchFamily="34" charset="-122"/>
              </a:rPr>
              <a:t>（三）风险案例</a:t>
            </a:r>
            <a:r>
              <a:rPr lang="en-US" altLang="zh-CN" sz="2000" dirty="0" smtClean="0">
                <a:solidFill>
                  <a:srgbClr val="FF6600"/>
                </a:solidFill>
                <a:latin typeface="微软雅黑" panose="020B0503020204020204" pitchFamily="34" charset="-122"/>
                <a:ea typeface="微软雅黑" panose="020B0503020204020204" pitchFamily="34" charset="-122"/>
              </a:rPr>
              <a:t>——</a:t>
            </a:r>
            <a:r>
              <a:rPr lang="zh-CN" altLang="en-US" sz="2000" dirty="0">
                <a:solidFill>
                  <a:srgbClr val="FF6600"/>
                </a:solidFill>
                <a:latin typeface="微软雅黑" panose="020B0503020204020204" pitchFamily="34" charset="-122"/>
                <a:ea typeface="微软雅黑" panose="020B0503020204020204" pitchFamily="34" charset="-122"/>
              </a:rPr>
              <a:t>汉能薄膜暴跌调出港股通标</a:t>
            </a:r>
            <a:r>
              <a:rPr lang="zh-CN" altLang="en-US" sz="2000" dirty="0" smtClean="0">
                <a:solidFill>
                  <a:srgbClr val="FF6600"/>
                </a:solidFill>
                <a:latin typeface="微软雅黑" panose="020B0503020204020204" pitchFamily="34" charset="-122"/>
                <a:ea typeface="微软雅黑" panose="020B0503020204020204" pitchFamily="34" charset="-122"/>
              </a:rPr>
              <a:t>的</a:t>
            </a:r>
            <a:endParaRPr lang="zh-CN" altLang="en-US" sz="2000" dirty="0">
              <a:solidFill>
                <a:srgbClr val="FF6600"/>
              </a:solidFill>
              <a:latin typeface="微软雅黑" panose="020B0503020204020204" pitchFamily="34" charset="-122"/>
              <a:ea typeface="微软雅黑" panose="020B0503020204020204" pitchFamily="34" charset="-122"/>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1604798"/>
            <a:ext cx="5202942" cy="38214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5382454" y="1604798"/>
            <a:ext cx="3761546" cy="3000821"/>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风险提示：</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sz="1600" dirty="0" smtClean="0">
                <a:latin typeface="华文中宋" panose="02010600040101010101" pitchFamily="2" charset="-122"/>
                <a:ea typeface="华文中宋" panose="02010600040101010101" pitchFamily="2" charset="-122"/>
              </a:rPr>
              <a:t>风险一：港</a:t>
            </a:r>
            <a:r>
              <a:rPr lang="zh-CN" altLang="en-US" sz="1600" dirty="0">
                <a:latin typeface="华文中宋" panose="02010600040101010101" pitchFamily="2" charset="-122"/>
                <a:ea typeface="华文中宋" panose="02010600040101010101" pitchFamily="2" charset="-122"/>
              </a:rPr>
              <a:t>股通上市公司基本面风险</a:t>
            </a:r>
            <a:endParaRPr lang="en-US" altLang="zh-CN" sz="1600" dirty="0" smtClean="0">
              <a:latin typeface="华文中宋" panose="02010600040101010101" pitchFamily="2" charset="-122"/>
              <a:ea typeface="华文中宋" panose="02010600040101010101" pitchFamily="2" charset="-122"/>
            </a:endParaRPr>
          </a:p>
          <a:p>
            <a:pPr marL="285750" indent="-285750">
              <a:lnSpc>
                <a:spcPct val="150000"/>
              </a:lnSpc>
              <a:buFont typeface="Wingdings" panose="05000000000000000000" pitchFamily="2" charset="2"/>
              <a:buChar char="u"/>
            </a:pPr>
            <a:r>
              <a:rPr lang="zh-CN" altLang="en-US" sz="1600" dirty="0" smtClean="0">
                <a:latin typeface="华文中宋" panose="02010600040101010101" pitchFamily="2" charset="-122"/>
                <a:ea typeface="华文中宋" panose="02010600040101010101" pitchFamily="2" charset="-122"/>
              </a:rPr>
              <a:t>风险二：无涨跌幅限制，日内股价大幅波动风险</a:t>
            </a:r>
            <a:endParaRPr lang="en-US" altLang="zh-CN" sz="1600" dirty="0" smtClean="0">
              <a:latin typeface="华文中宋" panose="02010600040101010101" pitchFamily="2" charset="-122"/>
              <a:ea typeface="华文中宋" panose="02010600040101010101" pitchFamily="2" charset="-122"/>
            </a:endParaRPr>
          </a:p>
          <a:p>
            <a:pPr marL="285750" indent="-285750">
              <a:lnSpc>
                <a:spcPct val="150000"/>
              </a:lnSpc>
              <a:buFont typeface="Wingdings" panose="05000000000000000000" pitchFamily="2" charset="2"/>
              <a:buChar char="u"/>
            </a:pPr>
            <a:r>
              <a:rPr lang="zh-CN" altLang="en-US" sz="1600" dirty="0" smtClean="0">
                <a:latin typeface="华文中宋" panose="02010600040101010101" pitchFamily="2" charset="-122"/>
                <a:ea typeface="华文中宋" panose="02010600040101010101" pitchFamily="2" charset="-122"/>
              </a:rPr>
              <a:t>风险</a:t>
            </a:r>
            <a:r>
              <a:rPr lang="zh-CN" altLang="en-US" sz="1600" dirty="0">
                <a:latin typeface="华文中宋" panose="02010600040101010101" pitchFamily="2" charset="-122"/>
                <a:ea typeface="华文中宋" panose="02010600040101010101" pitchFamily="2" charset="-122"/>
              </a:rPr>
              <a:t>三</a:t>
            </a:r>
            <a:r>
              <a:rPr lang="zh-CN" altLang="en-US" sz="1600" dirty="0" smtClean="0">
                <a:latin typeface="华文中宋" panose="02010600040101010101" pitchFamily="2" charset="-122"/>
                <a:ea typeface="华文中宋" panose="02010600040101010101" pitchFamily="2" charset="-122"/>
              </a:rPr>
              <a:t>：港</a:t>
            </a:r>
            <a:r>
              <a:rPr lang="zh-CN" altLang="en-US" sz="1600" dirty="0">
                <a:latin typeface="华文中宋" panose="02010600040101010101" pitchFamily="2" charset="-122"/>
                <a:ea typeface="华文中宋" panose="02010600040101010101" pitchFamily="2" charset="-122"/>
              </a:rPr>
              <a:t>股交易日≠港股通交易日</a:t>
            </a:r>
            <a:endParaRPr lang="en-US" altLang="zh-CN" sz="1600" dirty="0" smtClean="0">
              <a:latin typeface="华文中宋" panose="02010600040101010101" pitchFamily="2" charset="-122"/>
              <a:ea typeface="华文中宋" panose="02010600040101010101" pitchFamily="2" charset="-122"/>
            </a:endParaRPr>
          </a:p>
          <a:p>
            <a:pPr marL="285750" indent="-285750">
              <a:lnSpc>
                <a:spcPct val="150000"/>
              </a:lnSpc>
              <a:buFont typeface="Wingdings" panose="05000000000000000000" pitchFamily="2" charset="2"/>
              <a:buChar char="u"/>
            </a:pPr>
            <a:r>
              <a:rPr lang="zh-CN" altLang="en-US" sz="1600" dirty="0" smtClean="0">
                <a:latin typeface="华文中宋" panose="02010600040101010101" pitchFamily="2" charset="-122"/>
                <a:ea typeface="华文中宋" panose="02010600040101010101" pitchFamily="2" charset="-122"/>
              </a:rPr>
              <a:t>风险</a:t>
            </a:r>
            <a:r>
              <a:rPr lang="zh-CN" altLang="en-US" sz="1600" dirty="0">
                <a:latin typeface="华文中宋" panose="02010600040101010101" pitchFamily="2" charset="-122"/>
                <a:ea typeface="华文中宋" panose="02010600040101010101" pitchFamily="2" charset="-122"/>
              </a:rPr>
              <a:t>四：港股无退市风险警示标识，实行“一退到底”</a:t>
            </a:r>
            <a:endParaRPr lang="en-US" altLang="zh-CN" sz="1600" dirty="0" smtClean="0">
              <a:latin typeface="华文中宋" panose="02010600040101010101" pitchFamily="2" charset="-122"/>
              <a:ea typeface="华文中宋" panose="02010600040101010101" pitchFamily="2" charset="-122"/>
            </a:endParaRPr>
          </a:p>
          <a:p>
            <a:pPr marL="285750" indent="-285750">
              <a:buFont typeface="Wingdings" panose="05000000000000000000" pitchFamily="2" charset="2"/>
              <a:buChar char="u"/>
            </a:pPr>
            <a:endParaRPr lang="zh-CN" altLang="en-US" dirty="0">
              <a:latin typeface="微软雅黑" panose="020B0503020204020204" pitchFamily="34" charset="-122"/>
              <a:ea typeface="微软雅黑" panose="020B0503020204020204" pitchFamily="34" charset="-122"/>
            </a:endParaRPr>
          </a:p>
        </p:txBody>
      </p:sp>
      <p:sp>
        <p:nvSpPr>
          <p:cNvPr id="6" name="TextBox 5"/>
          <p:cNvSpPr txBox="1"/>
          <p:nvPr/>
        </p:nvSpPr>
        <p:spPr>
          <a:xfrm>
            <a:off x="0" y="5639451"/>
            <a:ext cx="2952328" cy="261610"/>
          </a:xfrm>
          <a:prstGeom prst="rect">
            <a:avLst/>
          </a:prstGeom>
          <a:noFill/>
        </p:spPr>
        <p:txBody>
          <a:bodyPr wrap="square" rtlCol="0">
            <a:spAutoFit/>
          </a:bodyPr>
          <a:lstStyle/>
          <a:p>
            <a:r>
              <a:rPr lang="zh-CN" altLang="en-US" sz="1100" dirty="0" smtClean="0">
                <a:latin typeface="+mn-ea"/>
              </a:rPr>
              <a:t>图片来源：同花顺</a:t>
            </a:r>
            <a:endParaRPr lang="zh-CN" altLang="en-US" sz="1100" dirty="0">
              <a:latin typeface="+mn-ea"/>
            </a:endParaRPr>
          </a:p>
        </p:txBody>
      </p:sp>
    </p:spTree>
    <p:extLst>
      <p:ext uri="{BB962C8B-B14F-4D97-AF65-F5344CB8AC3E}">
        <p14:creationId xmlns:p14="http://schemas.microsoft.com/office/powerpoint/2010/main" xmlns="" val="3398666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3" name="TextBox 2"/>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三、港股通投资风险揭示</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smtClean="0">
                <a:solidFill>
                  <a:srgbClr val="FF6600"/>
                </a:solidFill>
                <a:latin typeface="微软雅黑" panose="020B0503020204020204" pitchFamily="34" charset="-122"/>
                <a:ea typeface="微软雅黑" panose="020B0503020204020204" pitchFamily="34" charset="-122"/>
              </a:rPr>
              <a:t>（三）风险案例</a:t>
            </a:r>
            <a:r>
              <a:rPr lang="en-US" altLang="zh-CN" sz="2000" dirty="0" smtClean="0">
                <a:solidFill>
                  <a:srgbClr val="FF6600"/>
                </a:solidFill>
                <a:latin typeface="微软雅黑" panose="020B0503020204020204" pitchFamily="34" charset="-122"/>
                <a:ea typeface="微软雅黑" panose="020B0503020204020204" pitchFamily="34" charset="-122"/>
              </a:rPr>
              <a:t>——</a:t>
            </a:r>
            <a:r>
              <a:rPr lang="zh-CN" altLang="en-US" sz="2000" dirty="0">
                <a:solidFill>
                  <a:srgbClr val="FF6600"/>
                </a:solidFill>
                <a:latin typeface="微软雅黑" panose="020B0503020204020204" pitchFamily="34" charset="-122"/>
                <a:ea typeface="微软雅黑" panose="020B0503020204020204" pitchFamily="34" charset="-122"/>
              </a:rPr>
              <a:t>境外机构做空德普科技</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1249749"/>
            <a:ext cx="4816574" cy="50677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95536" y="6405331"/>
            <a:ext cx="2952328" cy="261610"/>
          </a:xfrm>
          <a:prstGeom prst="rect">
            <a:avLst/>
          </a:prstGeom>
          <a:noFill/>
        </p:spPr>
        <p:txBody>
          <a:bodyPr wrap="square" rtlCol="0">
            <a:spAutoFit/>
          </a:bodyPr>
          <a:lstStyle/>
          <a:p>
            <a:r>
              <a:rPr lang="zh-CN" altLang="en-US" sz="1100" dirty="0" smtClean="0">
                <a:latin typeface="+mn-ea"/>
              </a:rPr>
              <a:t>图片来源：同花顺</a:t>
            </a:r>
            <a:endParaRPr lang="zh-CN" altLang="en-US" sz="1100" dirty="0">
              <a:latin typeface="+mn-ea"/>
            </a:endParaRPr>
          </a:p>
        </p:txBody>
      </p:sp>
      <p:sp>
        <p:nvSpPr>
          <p:cNvPr id="7" name="TextBox 6"/>
          <p:cNvSpPr txBox="1"/>
          <p:nvPr/>
        </p:nvSpPr>
        <p:spPr>
          <a:xfrm>
            <a:off x="5212110" y="2084850"/>
            <a:ext cx="3761546" cy="2262158"/>
          </a:xfrm>
          <a:prstGeom prst="rect">
            <a:avLst/>
          </a:prstGeom>
          <a:noFill/>
        </p:spPr>
        <p:txBody>
          <a:bodyPr wrap="square" rtlCol="0">
            <a:spAutoFit/>
          </a:bodyPr>
          <a:lstStyle/>
          <a:p>
            <a:pPr>
              <a:lnSpc>
                <a:spcPct val="150000"/>
              </a:lnSpc>
            </a:pPr>
            <a:r>
              <a:rPr lang="zh-CN" altLang="en-US" dirty="0" smtClean="0">
                <a:latin typeface="华文中宋" panose="02010600040101010101" pitchFamily="2" charset="-122"/>
                <a:ea typeface="华文中宋" panose="02010600040101010101" pitchFamily="2" charset="-122"/>
              </a:rPr>
              <a:t>风险提示：</a:t>
            </a:r>
            <a:endParaRPr lang="en-US" altLang="zh-CN" dirty="0" smtClean="0">
              <a:latin typeface="华文中宋" panose="02010600040101010101" pitchFamily="2" charset="-122"/>
              <a:ea typeface="华文中宋" panose="02010600040101010101" pitchFamily="2" charset="-122"/>
            </a:endParaRPr>
          </a:p>
          <a:p>
            <a:pPr marL="285750" indent="-285750">
              <a:lnSpc>
                <a:spcPct val="150000"/>
              </a:lnSpc>
              <a:buFont typeface="Wingdings" panose="05000000000000000000" pitchFamily="2" charset="2"/>
              <a:buChar char="u"/>
            </a:pPr>
            <a:r>
              <a:rPr lang="zh-CN" altLang="en-US" sz="1600" dirty="0" smtClean="0">
                <a:latin typeface="华文中宋" panose="02010600040101010101" pitchFamily="2" charset="-122"/>
                <a:ea typeface="华文中宋" panose="02010600040101010101" pitchFamily="2" charset="-122"/>
              </a:rPr>
              <a:t>风险一：境外机构做空风险</a:t>
            </a:r>
            <a:endParaRPr lang="en-US" altLang="zh-CN" sz="1600" dirty="0" smtClean="0">
              <a:latin typeface="华文中宋" panose="02010600040101010101" pitchFamily="2" charset="-122"/>
              <a:ea typeface="华文中宋" panose="02010600040101010101" pitchFamily="2" charset="-122"/>
            </a:endParaRPr>
          </a:p>
          <a:p>
            <a:pPr marL="285750" indent="-285750">
              <a:lnSpc>
                <a:spcPct val="150000"/>
              </a:lnSpc>
              <a:buFont typeface="Wingdings" panose="05000000000000000000" pitchFamily="2" charset="2"/>
              <a:buChar char="u"/>
            </a:pPr>
            <a:r>
              <a:rPr lang="zh-CN" altLang="en-US" sz="1600" dirty="0" smtClean="0">
                <a:latin typeface="华文中宋" panose="02010600040101010101" pitchFamily="2" charset="-122"/>
                <a:ea typeface="华文中宋" panose="02010600040101010101" pitchFamily="2" charset="-122"/>
              </a:rPr>
              <a:t>风险二：</a:t>
            </a:r>
            <a:r>
              <a:rPr lang="zh-CN" altLang="en-US" sz="1600" dirty="0">
                <a:latin typeface="华文中宋" panose="02010600040101010101" pitchFamily="2" charset="-122"/>
                <a:ea typeface="华文中宋" panose="02010600040101010101" pitchFamily="2" charset="-122"/>
              </a:rPr>
              <a:t>港股通上市公司基本面风险</a:t>
            </a:r>
            <a:endParaRPr lang="en-US" altLang="zh-CN" sz="1600" dirty="0" smtClean="0">
              <a:latin typeface="华文中宋" panose="02010600040101010101" pitchFamily="2" charset="-122"/>
              <a:ea typeface="华文中宋" panose="02010600040101010101" pitchFamily="2" charset="-122"/>
            </a:endParaRPr>
          </a:p>
          <a:p>
            <a:pPr marL="285750" indent="-285750">
              <a:lnSpc>
                <a:spcPct val="150000"/>
              </a:lnSpc>
              <a:buFont typeface="Wingdings" panose="05000000000000000000" pitchFamily="2" charset="2"/>
              <a:buChar char="u"/>
            </a:pPr>
            <a:r>
              <a:rPr lang="zh-CN" altLang="en-US" sz="1600" dirty="0" smtClean="0">
                <a:latin typeface="华文中宋" panose="02010600040101010101" pitchFamily="2" charset="-122"/>
                <a:ea typeface="华文中宋" panose="02010600040101010101" pitchFamily="2" charset="-122"/>
              </a:rPr>
              <a:t>风险二：无涨跌幅限制，日内股价大幅波动风险</a:t>
            </a:r>
            <a:endParaRPr lang="en-US" altLang="zh-CN" sz="1600" dirty="0" smtClean="0">
              <a:latin typeface="华文中宋" panose="02010600040101010101" pitchFamily="2" charset="-122"/>
              <a:ea typeface="华文中宋" panose="02010600040101010101" pitchFamily="2" charset="-122"/>
            </a:endParaRP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xmlns="" val="37954914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3" name="TextBox 2"/>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三、港股通投资风险揭示</a:t>
            </a:r>
            <a:endParaRPr lang="en-US" altLang="zh-CN" sz="2400" b="1" dirty="0">
              <a:solidFill>
                <a:srgbClr val="005DA2"/>
              </a:solidFill>
              <a:latin typeface="微软雅黑" panose="020B0503020204020204" pitchFamily="34" charset="-122"/>
              <a:ea typeface="微软雅黑" panose="020B0503020204020204" pitchFamily="34" charset="-122"/>
            </a:endParaRPr>
          </a:p>
          <a:p>
            <a:pPr lvl="0"/>
            <a:r>
              <a:rPr lang="zh-CN" altLang="en-US" sz="2000" dirty="0" smtClean="0">
                <a:solidFill>
                  <a:srgbClr val="FF6600"/>
                </a:solidFill>
                <a:latin typeface="微软雅黑" panose="020B0503020204020204" pitchFamily="34" charset="-122"/>
                <a:ea typeface="微软雅黑" panose="020B0503020204020204" pitchFamily="34" charset="-122"/>
              </a:rPr>
              <a:t>（三）风险案例</a:t>
            </a:r>
            <a:r>
              <a:rPr lang="en-US" altLang="zh-CN" sz="2000" dirty="0" smtClean="0">
                <a:solidFill>
                  <a:srgbClr val="FF6600"/>
                </a:solidFill>
                <a:latin typeface="微软雅黑" panose="020B0503020204020204" pitchFamily="34" charset="-122"/>
                <a:ea typeface="微软雅黑" panose="020B0503020204020204" pitchFamily="34" charset="-122"/>
              </a:rPr>
              <a:t>——</a:t>
            </a:r>
            <a:r>
              <a:rPr lang="zh-CN" altLang="en-US" sz="2000" dirty="0">
                <a:solidFill>
                  <a:srgbClr val="FF6600"/>
                </a:solidFill>
                <a:latin typeface="微软雅黑" panose="020B0503020204020204" pitchFamily="34" charset="-122"/>
                <a:ea typeface="微软雅黑" panose="020B0503020204020204" pitchFamily="34" charset="-122"/>
              </a:rPr>
              <a:t>唐某某绕道香港市场操纵</a:t>
            </a:r>
            <a:r>
              <a:rPr lang="en-US" altLang="zh-CN" sz="2000" dirty="0">
                <a:solidFill>
                  <a:srgbClr val="FF6600"/>
                </a:solidFill>
                <a:latin typeface="微软雅黑" panose="020B0503020204020204" pitchFamily="34" charset="-122"/>
                <a:ea typeface="微软雅黑" panose="020B0503020204020204" pitchFamily="34" charset="-122"/>
              </a:rPr>
              <a:t>A</a:t>
            </a:r>
            <a:r>
              <a:rPr lang="zh-CN" altLang="en-US" sz="2000" dirty="0">
                <a:solidFill>
                  <a:srgbClr val="FF6600"/>
                </a:solidFill>
                <a:latin typeface="微软雅黑" panose="020B0503020204020204" pitchFamily="34" charset="-122"/>
                <a:ea typeface="微软雅黑" panose="020B0503020204020204" pitchFamily="34" charset="-122"/>
              </a:rPr>
              <a:t>股</a:t>
            </a:r>
            <a:endParaRPr lang="en-US" altLang="zh-CN" sz="2000" dirty="0">
              <a:solidFill>
                <a:srgbClr val="FF6600"/>
              </a:solidFill>
              <a:latin typeface="微软雅黑" panose="020B0503020204020204" pitchFamily="34" charset="-122"/>
              <a:ea typeface="微软雅黑" panose="020B0503020204020204" pitchFamily="34" charset="-122"/>
            </a:endParaRPr>
          </a:p>
        </p:txBody>
      </p:sp>
      <p:sp>
        <p:nvSpPr>
          <p:cNvPr id="4" name="矩形 3"/>
          <p:cNvSpPr/>
          <p:nvPr/>
        </p:nvSpPr>
        <p:spPr>
          <a:xfrm>
            <a:off x="650083" y="1916832"/>
            <a:ext cx="7810347" cy="2031325"/>
          </a:xfrm>
          <a:prstGeom prst="rect">
            <a:avLst/>
          </a:prstGeom>
        </p:spPr>
        <p:txBody>
          <a:bodyPr wrap="square">
            <a:spAutoFit/>
          </a:bodyPr>
          <a:lstStyle/>
          <a:p>
            <a:r>
              <a:rPr lang="zh-CN" altLang="en-US" b="1" dirty="0" smtClean="0">
                <a:solidFill>
                  <a:srgbClr val="000000"/>
                </a:solidFill>
                <a:latin typeface="微软雅黑" panose="020B0503020204020204" pitchFamily="34" charset="-122"/>
                <a:ea typeface="微软雅黑" panose="020B0503020204020204" pitchFamily="34" charset="-122"/>
              </a:rPr>
              <a:t>事件：</a:t>
            </a:r>
            <a:endParaRPr lang="en-US" altLang="zh-CN" b="1" dirty="0" smtClean="0">
              <a:solidFill>
                <a:srgbClr val="000000"/>
              </a:solidFill>
              <a:latin typeface="微软雅黑" panose="020B0503020204020204" pitchFamily="34" charset="-122"/>
              <a:ea typeface="微软雅黑" panose="020B0503020204020204" pitchFamily="34" charset="-122"/>
            </a:endParaRPr>
          </a:p>
          <a:p>
            <a:pPr indent="359410" algn="just">
              <a:lnSpc>
                <a:spcPct val="150000"/>
              </a:lnSpc>
            </a:pPr>
            <a:r>
              <a:rPr lang="en-US" altLang="zh-CN" kern="100" dirty="0" smtClean="0">
                <a:solidFill>
                  <a:srgbClr val="000000"/>
                </a:solidFill>
                <a:latin typeface="华文中宋" panose="02010600040101010101" pitchFamily="2" charset="-122"/>
                <a:ea typeface="华文中宋" panose="02010600040101010101" pitchFamily="2" charset="-122"/>
                <a:cs typeface="Times New Roman"/>
              </a:rPr>
              <a:t>2016</a:t>
            </a:r>
            <a:r>
              <a:rPr lang="zh-CN" altLang="zh-CN" kern="100" dirty="0">
                <a:solidFill>
                  <a:srgbClr val="000000"/>
                </a:solidFill>
                <a:latin typeface="华文中宋" panose="02010600040101010101" pitchFamily="2" charset="-122"/>
                <a:ea typeface="华文中宋" panose="02010600040101010101" pitchFamily="2" charset="-122"/>
                <a:cs typeface="Times New Roman"/>
              </a:rPr>
              <a:t>年初，上交所市场</a:t>
            </a:r>
            <a:r>
              <a:rPr lang="zh-CN" altLang="zh-CN" kern="100" dirty="0" smtClean="0">
                <a:solidFill>
                  <a:srgbClr val="000000"/>
                </a:solidFill>
                <a:latin typeface="华文中宋" panose="02010600040101010101" pitchFamily="2" charset="-122"/>
                <a:ea typeface="华文中宋" panose="02010600040101010101" pitchFamily="2" charset="-122"/>
                <a:cs typeface="Times New Roman"/>
              </a:rPr>
              <a:t>监察部</a:t>
            </a:r>
            <a:r>
              <a:rPr lang="zh-CN" altLang="zh-CN" kern="100" dirty="0" smtClean="0">
                <a:solidFill>
                  <a:srgbClr val="FF0000"/>
                </a:solidFill>
                <a:latin typeface="华文中宋" panose="02010600040101010101" pitchFamily="2" charset="-122"/>
                <a:ea typeface="华文中宋" panose="02010600040101010101" pitchFamily="2" charset="-122"/>
                <a:cs typeface="Times New Roman"/>
              </a:rPr>
              <a:t>日常监控</a:t>
            </a:r>
            <a:r>
              <a:rPr lang="zh-CN" altLang="zh-CN" kern="100" dirty="0" smtClean="0">
                <a:solidFill>
                  <a:srgbClr val="000000"/>
                </a:solidFill>
                <a:latin typeface="华文中宋" panose="02010600040101010101" pitchFamily="2" charset="-122"/>
                <a:ea typeface="华文中宋" panose="02010600040101010101" pitchFamily="2" charset="-122"/>
                <a:cs typeface="Times New Roman"/>
              </a:rPr>
              <a:t>发现</a:t>
            </a:r>
            <a:r>
              <a:rPr lang="zh-CN" altLang="zh-CN" kern="100" dirty="0">
                <a:solidFill>
                  <a:srgbClr val="000000"/>
                </a:solidFill>
                <a:latin typeface="华文中宋" panose="02010600040101010101" pitchFamily="2" charset="-122"/>
                <a:ea typeface="华文中宋" panose="02010600040101010101" pitchFamily="2" charset="-122"/>
                <a:cs typeface="Times New Roman"/>
              </a:rPr>
              <a:t>，</a:t>
            </a:r>
            <a:r>
              <a:rPr lang="zh-CN" altLang="zh-CN" kern="100" dirty="0">
                <a:solidFill>
                  <a:srgbClr val="FF0000"/>
                </a:solidFill>
                <a:latin typeface="华文中宋" panose="02010600040101010101" pitchFamily="2" charset="-122"/>
                <a:ea typeface="华文中宋" panose="02010600040101010101" pitchFamily="2" charset="-122"/>
                <a:cs typeface="Times New Roman"/>
              </a:rPr>
              <a:t>某沪股通</a:t>
            </a:r>
            <a:r>
              <a:rPr lang="zh-CN" altLang="zh-CN" kern="100" dirty="0" smtClean="0">
                <a:solidFill>
                  <a:srgbClr val="FF0000"/>
                </a:solidFill>
                <a:latin typeface="华文中宋" panose="02010600040101010101" pitchFamily="2" charset="-122"/>
                <a:ea typeface="华文中宋" panose="02010600040101010101" pitchFamily="2" charset="-122"/>
                <a:cs typeface="Times New Roman"/>
              </a:rPr>
              <a:t>账户</a:t>
            </a:r>
            <a:r>
              <a:rPr lang="zh-CN" altLang="zh-CN" kern="100" dirty="0" smtClean="0">
                <a:solidFill>
                  <a:srgbClr val="000000"/>
                </a:solidFill>
                <a:latin typeface="华文中宋" panose="02010600040101010101" pitchFamily="2" charset="-122"/>
                <a:ea typeface="华文中宋" panose="02010600040101010101" pitchFamily="2" charset="-122"/>
                <a:cs typeface="Times New Roman"/>
              </a:rPr>
              <a:t>交易</a:t>
            </a:r>
            <a:r>
              <a:rPr lang="zh-CN" altLang="zh-CN" kern="100" dirty="0">
                <a:solidFill>
                  <a:srgbClr val="000000"/>
                </a:solidFill>
                <a:latin typeface="华文中宋" panose="02010600040101010101" pitchFamily="2" charset="-122"/>
                <a:ea typeface="华文中宋" panose="02010600040101010101" pitchFamily="2" charset="-122"/>
                <a:cs typeface="Times New Roman"/>
              </a:rPr>
              <a:t>异常报警频繁</a:t>
            </a:r>
            <a:r>
              <a:rPr lang="zh-CN" altLang="zh-CN" kern="100" dirty="0" smtClean="0">
                <a:solidFill>
                  <a:srgbClr val="000000"/>
                </a:solidFill>
                <a:latin typeface="华文中宋" panose="02010600040101010101" pitchFamily="2" charset="-122"/>
                <a:ea typeface="华文中宋" panose="02010600040101010101" pitchFamily="2" charset="-122"/>
                <a:cs typeface="Times New Roman"/>
              </a:rPr>
              <a:t>，</a:t>
            </a:r>
            <a:r>
              <a:rPr lang="zh-CN" altLang="en-US" kern="100" dirty="0" smtClean="0">
                <a:solidFill>
                  <a:srgbClr val="000000"/>
                </a:solidFill>
                <a:latin typeface="华文中宋" panose="02010600040101010101" pitchFamily="2" charset="-122"/>
                <a:ea typeface="华文中宋" panose="02010600040101010101" pitchFamily="2" charset="-122"/>
                <a:cs typeface="Times New Roman"/>
              </a:rPr>
              <a:t>该</a:t>
            </a:r>
            <a:r>
              <a:rPr lang="zh-CN" altLang="zh-CN" kern="100" dirty="0" smtClean="0">
                <a:solidFill>
                  <a:srgbClr val="000000"/>
                </a:solidFill>
                <a:latin typeface="华文中宋" panose="02010600040101010101" pitchFamily="2" charset="-122"/>
                <a:ea typeface="华文中宋" panose="02010600040101010101" pitchFamily="2" charset="-122"/>
                <a:cs typeface="Times New Roman"/>
              </a:rPr>
              <a:t>沪</a:t>
            </a:r>
            <a:r>
              <a:rPr lang="zh-CN" altLang="zh-CN" kern="100" dirty="0">
                <a:solidFill>
                  <a:srgbClr val="000000"/>
                </a:solidFill>
                <a:latin typeface="华文中宋" panose="02010600040101010101" pitchFamily="2" charset="-122"/>
                <a:ea typeface="华文中宋" panose="02010600040101010101" pitchFamily="2" charset="-122"/>
                <a:cs typeface="Times New Roman"/>
              </a:rPr>
              <a:t>股通</a:t>
            </a:r>
            <a:r>
              <a:rPr lang="zh-CN" altLang="zh-CN" kern="100" dirty="0" smtClean="0">
                <a:solidFill>
                  <a:srgbClr val="000000"/>
                </a:solidFill>
                <a:latin typeface="华文中宋" panose="02010600040101010101" pitchFamily="2" charset="-122"/>
                <a:ea typeface="华文中宋" panose="02010600040101010101" pitchFamily="2" charset="-122"/>
                <a:cs typeface="Times New Roman"/>
              </a:rPr>
              <a:t>账户存在</a:t>
            </a:r>
            <a:r>
              <a:rPr lang="zh-CN" altLang="zh-CN" kern="100" dirty="0">
                <a:solidFill>
                  <a:srgbClr val="FF0000"/>
                </a:solidFill>
                <a:latin typeface="华文中宋" panose="02010600040101010101" pitchFamily="2" charset="-122"/>
                <a:ea typeface="华文中宋" panose="02010600040101010101" pitchFamily="2" charset="-122"/>
                <a:cs typeface="Times New Roman"/>
              </a:rPr>
              <a:t>拉涨停</a:t>
            </a:r>
            <a:r>
              <a:rPr lang="zh-CN" altLang="zh-CN" kern="100" dirty="0">
                <a:solidFill>
                  <a:srgbClr val="000000"/>
                </a:solidFill>
                <a:latin typeface="华文中宋" panose="02010600040101010101" pitchFamily="2" charset="-122"/>
                <a:ea typeface="华文中宋" panose="02010600040101010101" pitchFamily="2" charset="-122"/>
                <a:cs typeface="Times New Roman"/>
              </a:rPr>
              <a:t>、</a:t>
            </a:r>
            <a:r>
              <a:rPr lang="zh-CN" altLang="zh-CN" kern="100" dirty="0">
                <a:solidFill>
                  <a:srgbClr val="FF0000"/>
                </a:solidFill>
                <a:latin typeface="华文中宋" panose="02010600040101010101" pitchFamily="2" charset="-122"/>
                <a:ea typeface="华文中宋" panose="02010600040101010101" pitchFamily="2" charset="-122"/>
                <a:cs typeface="Times New Roman"/>
              </a:rPr>
              <a:t>封涨停</a:t>
            </a:r>
            <a:r>
              <a:rPr lang="zh-CN" altLang="zh-CN" kern="100" dirty="0">
                <a:solidFill>
                  <a:srgbClr val="000000"/>
                </a:solidFill>
                <a:latin typeface="华文中宋" panose="02010600040101010101" pitchFamily="2" charset="-122"/>
                <a:ea typeface="华文中宋" panose="02010600040101010101" pitchFamily="2" charset="-122"/>
                <a:cs typeface="Times New Roman"/>
              </a:rPr>
              <a:t>、</a:t>
            </a:r>
            <a:r>
              <a:rPr lang="zh-CN" altLang="zh-CN" kern="100" dirty="0">
                <a:solidFill>
                  <a:srgbClr val="FF0000"/>
                </a:solidFill>
                <a:latin typeface="华文中宋" panose="02010600040101010101" pitchFamily="2" charset="-122"/>
                <a:ea typeface="华文中宋" panose="02010600040101010101" pitchFamily="2" charset="-122"/>
                <a:cs typeface="Times New Roman"/>
              </a:rPr>
              <a:t>日内持续大量买入</a:t>
            </a:r>
            <a:r>
              <a:rPr lang="zh-CN" altLang="zh-CN" kern="100" dirty="0">
                <a:solidFill>
                  <a:srgbClr val="000000"/>
                </a:solidFill>
                <a:latin typeface="华文中宋" panose="02010600040101010101" pitchFamily="2" charset="-122"/>
                <a:ea typeface="华文中宋" panose="02010600040101010101" pitchFamily="2" charset="-122"/>
                <a:cs typeface="Times New Roman"/>
              </a:rPr>
              <a:t>推升股价、</a:t>
            </a:r>
            <a:r>
              <a:rPr lang="zh-CN" altLang="zh-CN" kern="100" dirty="0">
                <a:solidFill>
                  <a:srgbClr val="FF0000"/>
                </a:solidFill>
                <a:latin typeface="华文中宋" panose="02010600040101010101" pitchFamily="2" charset="-122"/>
                <a:ea typeface="华文中宋" panose="02010600040101010101" pitchFamily="2" charset="-122"/>
                <a:cs typeface="Times New Roman"/>
              </a:rPr>
              <a:t>虚假申报</a:t>
            </a:r>
            <a:r>
              <a:rPr lang="zh-CN" altLang="zh-CN" kern="100" dirty="0">
                <a:solidFill>
                  <a:srgbClr val="000000"/>
                </a:solidFill>
                <a:latin typeface="华文中宋" panose="02010600040101010101" pitchFamily="2" charset="-122"/>
                <a:ea typeface="华文中宋" panose="02010600040101010101" pitchFamily="2" charset="-122"/>
                <a:cs typeface="Times New Roman"/>
              </a:rPr>
              <a:t>卖出后反向买入、</a:t>
            </a:r>
            <a:r>
              <a:rPr lang="zh-CN" altLang="zh-CN" kern="100" dirty="0">
                <a:solidFill>
                  <a:srgbClr val="FF0000"/>
                </a:solidFill>
                <a:latin typeface="华文中宋" panose="02010600040101010101" pitchFamily="2" charset="-122"/>
                <a:ea typeface="华文中宋" panose="02010600040101010101" pitchFamily="2" charset="-122"/>
                <a:cs typeface="Times New Roman"/>
              </a:rPr>
              <a:t>操纵开盘价</a:t>
            </a:r>
            <a:r>
              <a:rPr lang="zh-CN" altLang="zh-CN" kern="100" dirty="0">
                <a:solidFill>
                  <a:srgbClr val="000000"/>
                </a:solidFill>
                <a:latin typeface="华文中宋" panose="02010600040101010101" pitchFamily="2" charset="-122"/>
                <a:ea typeface="华文中宋" panose="02010600040101010101" pitchFamily="2" charset="-122"/>
                <a:cs typeface="Times New Roman"/>
              </a:rPr>
              <a:t>、日内</a:t>
            </a:r>
            <a:r>
              <a:rPr lang="zh-CN" altLang="zh-CN" kern="100" dirty="0">
                <a:solidFill>
                  <a:srgbClr val="FF0000"/>
                </a:solidFill>
                <a:latin typeface="华文中宋" panose="02010600040101010101" pitchFamily="2" charset="-122"/>
                <a:ea typeface="华文中宋" panose="02010600040101010101" pitchFamily="2" charset="-122"/>
                <a:cs typeface="Times New Roman"/>
              </a:rPr>
              <a:t>频繁双向申报</a:t>
            </a:r>
            <a:r>
              <a:rPr lang="zh-CN" altLang="zh-CN" kern="100" dirty="0">
                <a:solidFill>
                  <a:srgbClr val="000000"/>
                </a:solidFill>
                <a:latin typeface="华文中宋" panose="02010600040101010101" pitchFamily="2" charset="-122"/>
                <a:ea typeface="华文中宋" panose="02010600040101010101" pitchFamily="2" charset="-122"/>
                <a:cs typeface="Times New Roman"/>
              </a:rPr>
              <a:t>等操纵股价的行为，通过操纵股票获利颇</a:t>
            </a:r>
            <a:r>
              <a:rPr lang="zh-CN" altLang="zh-CN" kern="100" dirty="0" smtClean="0">
                <a:solidFill>
                  <a:srgbClr val="000000"/>
                </a:solidFill>
                <a:latin typeface="华文中宋" panose="02010600040101010101" pitchFamily="2" charset="-122"/>
                <a:ea typeface="华文中宋" panose="02010600040101010101" pitchFamily="2" charset="-122"/>
                <a:cs typeface="Times New Roman"/>
              </a:rPr>
              <a:t>丰。</a:t>
            </a:r>
            <a:endParaRPr lang="zh-CN" altLang="zh-CN" sz="1200" kern="100" dirty="0" smtClean="0">
              <a:solidFill>
                <a:srgbClr val="000000"/>
              </a:solidFill>
              <a:latin typeface="华文中宋" panose="02010600040101010101" pitchFamily="2" charset="-122"/>
              <a:ea typeface="华文中宋" panose="02010600040101010101" pitchFamily="2" charset="-122"/>
              <a:cs typeface="Times New Roman"/>
            </a:endParaRPr>
          </a:p>
        </p:txBody>
      </p:sp>
    </p:spTree>
    <p:extLst>
      <p:ext uri="{BB962C8B-B14F-4D97-AF65-F5344CB8AC3E}">
        <p14:creationId xmlns:p14="http://schemas.microsoft.com/office/powerpoint/2010/main" xmlns="" val="3980479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7"/>
          <p:cNvSpPr txBox="1"/>
          <p:nvPr/>
        </p:nvSpPr>
        <p:spPr>
          <a:xfrm>
            <a:off x="407901" y="147061"/>
            <a:ext cx="3301506"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一、概述</a:t>
            </a:r>
            <a:endParaRPr lang="en-US" altLang="zh-CN" sz="2400" b="1" dirty="0">
              <a:solidFill>
                <a:srgbClr val="005DA2"/>
              </a:solidFill>
              <a:latin typeface="微软雅黑" panose="020B0503020204020204" pitchFamily="34" charset="-122"/>
              <a:ea typeface="微软雅黑" panose="020B0503020204020204" pitchFamily="34" charset="-122"/>
            </a:endParaRPr>
          </a:p>
          <a:p>
            <a:pPr defTabSz="907294" eaLnBrk="0" fontAlgn="base" hangingPunct="0">
              <a:spcBef>
                <a:spcPct val="0"/>
              </a:spcBef>
              <a:spcAft>
                <a:spcPct val="0"/>
              </a:spcAft>
            </a:pPr>
            <a:r>
              <a:rPr lang="zh-CN" altLang="en-US" sz="2000" dirty="0">
                <a:solidFill>
                  <a:srgbClr val="FF6600"/>
                </a:solidFill>
                <a:latin typeface="微软雅黑" panose="020B0503020204020204" pitchFamily="34" charset="-122"/>
                <a:ea typeface="微软雅黑" panose="020B0503020204020204" pitchFamily="34" charset="-122"/>
              </a:rPr>
              <a:t>（一）基本框架</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
        <p:nvSpPr>
          <p:cNvPr id="37" name="直接连接符 17"/>
          <p:cNvSpPr>
            <a:spLocks noChangeShapeType="1"/>
          </p:cNvSpPr>
          <p:nvPr/>
        </p:nvSpPr>
        <p:spPr bwMode="auto">
          <a:xfrm>
            <a:off x="407903" y="1121125"/>
            <a:ext cx="7953851" cy="0"/>
          </a:xfrm>
          <a:prstGeom prst="line">
            <a:avLst/>
          </a:prstGeom>
          <a:noFill/>
          <a:ln w="25400">
            <a:solidFill>
              <a:srgbClr val="333399"/>
            </a:solidFill>
            <a:round/>
            <a:headEnd/>
            <a:tailEnd/>
          </a:ln>
          <a:extLst>
            <a:ext uri="{909E8E84-426E-40DD-AFC4-6F175D3DCCD1}">
              <a14:hiddenFill xmlns:a14="http://schemas.microsoft.com/office/drawing/2010/main" xmlns="">
                <a:noFill/>
              </a14:hiddenFill>
            </a:ext>
          </a:extLst>
        </p:spPr>
        <p:txBody>
          <a:bodyPr lIns="76410" tIns="38205" rIns="76410" bIns="38205"/>
          <a:lstStyle/>
          <a:p>
            <a:pPr eaLnBrk="0" fontAlgn="base" hangingPunct="0">
              <a:spcBef>
                <a:spcPct val="0"/>
              </a:spcBef>
              <a:spcAft>
                <a:spcPct val="0"/>
              </a:spcAft>
              <a:defRPr/>
            </a:pPr>
            <a:endParaRPr lang="zh-CN" altLang="en-US" kern="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02150" y="2492896"/>
            <a:ext cx="6982218" cy="33576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矩形 1"/>
          <p:cNvSpPr/>
          <p:nvPr/>
        </p:nvSpPr>
        <p:spPr>
          <a:xfrm>
            <a:off x="493253" y="1121133"/>
            <a:ext cx="7704856" cy="1200238"/>
          </a:xfrm>
          <a:prstGeom prst="rect">
            <a:avLst/>
          </a:prstGeom>
        </p:spPr>
        <p:txBody>
          <a:bodyPr wrap="square" lIns="91355" tIns="45675" rIns="91355" bIns="45675">
            <a:spAutoFit/>
          </a:bodyPr>
          <a:lstStyle/>
          <a:p>
            <a:pPr>
              <a:lnSpc>
                <a:spcPct val="150000"/>
              </a:lnSpc>
            </a:pPr>
            <a:r>
              <a:rPr lang="zh-CN" altLang="en-US" sz="1600" dirty="0">
                <a:solidFill>
                  <a:schemeClr val="accent4"/>
                </a:solidFill>
                <a:latin typeface="微软雅黑" panose="020B0503020204020204" pitchFamily="34" charset="-122"/>
                <a:ea typeface="微软雅黑" panose="020B0503020204020204" pitchFamily="34" charset="-122"/>
              </a:rPr>
              <a:t>深港通即深港股票市场交易互联互通机制，指两地投资者委托本所会员或者联交所参与者，通过本所或者联交所在对方所在地设立的证券交易服务公司，买卖规定范围内的对方交易所上市股票。深港通包括</a:t>
            </a:r>
            <a:r>
              <a:rPr lang="zh-CN" altLang="en-US" sz="1600" dirty="0">
                <a:solidFill>
                  <a:srgbClr val="FF0000"/>
                </a:solidFill>
                <a:latin typeface="微软雅黑" panose="020B0503020204020204" pitchFamily="34" charset="-122"/>
                <a:ea typeface="微软雅黑" panose="020B0503020204020204" pitchFamily="34" charset="-122"/>
              </a:rPr>
              <a:t>深股通</a:t>
            </a:r>
            <a:r>
              <a:rPr lang="zh-CN" altLang="en-US" sz="1600" dirty="0">
                <a:solidFill>
                  <a:schemeClr val="accent4"/>
                </a:solidFill>
                <a:latin typeface="微软雅黑" panose="020B0503020204020204" pitchFamily="34" charset="-122"/>
                <a:ea typeface="微软雅黑" panose="020B0503020204020204" pitchFamily="34" charset="-122"/>
              </a:rPr>
              <a:t>和</a:t>
            </a:r>
            <a:r>
              <a:rPr lang="zh-CN" altLang="en-US" sz="1600" dirty="0">
                <a:solidFill>
                  <a:srgbClr val="FF0000"/>
                </a:solidFill>
                <a:latin typeface="微软雅黑" panose="020B0503020204020204" pitchFamily="34" charset="-122"/>
                <a:ea typeface="微软雅黑" panose="020B0503020204020204" pitchFamily="34" charset="-122"/>
              </a:rPr>
              <a:t>港股通</a:t>
            </a:r>
            <a:r>
              <a:rPr lang="zh-CN" altLang="en-US" sz="1600" dirty="0">
                <a:solidFill>
                  <a:schemeClr val="accent4"/>
                </a:solidFill>
                <a:latin typeface="微软雅黑" panose="020B0503020204020204" pitchFamily="34" charset="-122"/>
                <a:ea typeface="微软雅黑" panose="020B0503020204020204" pitchFamily="34" charset="-122"/>
              </a:rPr>
              <a:t>两部分。</a:t>
            </a:r>
          </a:p>
        </p:txBody>
      </p:sp>
    </p:spTree>
    <p:extLst>
      <p:ext uri="{BB962C8B-B14F-4D97-AF65-F5344CB8AC3E}">
        <p14:creationId xmlns:p14="http://schemas.microsoft.com/office/powerpoint/2010/main" xmlns="" val="2177260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8" y="642122"/>
            <a:ext cx="793687" cy="432081"/>
            <a:chOff x="-1" y="393560"/>
            <a:chExt cx="1058616" cy="576064"/>
          </a:xfrm>
        </p:grpSpPr>
        <p:sp>
          <p:nvSpPr>
            <p:cNvPr id="33" name="矩形 32"/>
            <p:cNvSpPr/>
            <p:nvPr/>
          </p:nvSpPr>
          <p:spPr>
            <a:xfrm>
              <a:off x="-1" y="393560"/>
              <a:ext cx="986607" cy="576064"/>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cxnSp>
          <p:nvCxnSpPr>
            <p:cNvPr id="34" name="直接连接符 33"/>
            <p:cNvCxnSpPr/>
            <p:nvPr/>
          </p:nvCxnSpPr>
          <p:spPr>
            <a:xfrm>
              <a:off x="1058615" y="393560"/>
              <a:ext cx="0" cy="576064"/>
            </a:xfrm>
            <a:prstGeom prst="line">
              <a:avLst/>
            </a:prstGeom>
            <a:ln w="28575">
              <a:solidFill>
                <a:srgbClr val="005DA2"/>
              </a:solidFill>
            </a:ln>
          </p:spPr>
          <p:style>
            <a:lnRef idx="1">
              <a:schemeClr val="accent1"/>
            </a:lnRef>
            <a:fillRef idx="0">
              <a:schemeClr val="accent1"/>
            </a:fillRef>
            <a:effectRef idx="0">
              <a:schemeClr val="accent1"/>
            </a:effectRef>
            <a:fontRef idx="minor">
              <a:schemeClr val="tx1"/>
            </a:fontRef>
          </p:style>
        </p:cxnSp>
      </p:grpSp>
      <p:sp>
        <p:nvSpPr>
          <p:cNvPr id="35" name="TextBox 7"/>
          <p:cNvSpPr txBox="1"/>
          <p:nvPr/>
        </p:nvSpPr>
        <p:spPr>
          <a:xfrm>
            <a:off x="839390" y="592858"/>
            <a:ext cx="3301506" cy="530598"/>
          </a:xfrm>
          <a:prstGeom prst="rect">
            <a:avLst/>
          </a:prstGeom>
          <a:noFill/>
        </p:spPr>
        <p:txBody>
          <a:bodyPr wrap="square" lIns="68265" tIns="34133" rIns="68265" bIns="34133" rtlCol="0" anchor="ctr">
            <a:spAutoFit/>
          </a:bodyPr>
          <a:lstStyle/>
          <a:p>
            <a:r>
              <a:rPr lang="zh-CN" altLang="en-US" sz="3000" b="1" dirty="0">
                <a:solidFill>
                  <a:srgbClr val="005DA2"/>
                </a:solidFill>
                <a:latin typeface="微软雅黑" panose="020B0503020204020204" pitchFamily="34" charset="-122"/>
                <a:ea typeface="微软雅黑" panose="020B0503020204020204" pitchFamily="34" charset="-122"/>
              </a:rPr>
              <a:t>目录 </a:t>
            </a:r>
            <a:r>
              <a:rPr lang="en-US" altLang="zh-CN" sz="3000" b="1" spc="-112" dirty="0">
                <a:solidFill>
                  <a:srgbClr val="005DA2"/>
                </a:solidFill>
                <a:latin typeface="Rockwell" panose="02060603020205020403" pitchFamily="18" charset="0"/>
                <a:ea typeface="微软雅黑" pitchFamily="34" charset="-122"/>
              </a:rPr>
              <a:t>CONTENTS</a:t>
            </a:r>
            <a:r>
              <a:rPr lang="zh-CN" altLang="en-US" sz="3000" b="1" dirty="0">
                <a:solidFill>
                  <a:srgbClr val="005DA2"/>
                </a:solidFill>
                <a:latin typeface="微软雅黑" panose="020B0503020204020204" pitchFamily="34" charset="-122"/>
                <a:ea typeface="微软雅黑" panose="020B0503020204020204" pitchFamily="34" charset="-122"/>
              </a:rPr>
              <a:t> </a:t>
            </a:r>
          </a:p>
        </p:txBody>
      </p:sp>
      <p:grpSp>
        <p:nvGrpSpPr>
          <p:cNvPr id="26" name="组合 25"/>
          <p:cNvGrpSpPr/>
          <p:nvPr/>
        </p:nvGrpSpPr>
        <p:grpSpPr>
          <a:xfrm>
            <a:off x="1237378" y="1609474"/>
            <a:ext cx="6441047" cy="3127780"/>
            <a:chOff x="1299061" y="2039039"/>
            <a:chExt cx="5665948" cy="2529609"/>
          </a:xfrm>
        </p:grpSpPr>
        <p:grpSp>
          <p:nvGrpSpPr>
            <p:cNvPr id="2" name="组合 1"/>
            <p:cNvGrpSpPr/>
            <p:nvPr/>
          </p:nvGrpSpPr>
          <p:grpSpPr>
            <a:xfrm>
              <a:off x="2215068" y="2039039"/>
              <a:ext cx="4749941" cy="439667"/>
              <a:chOff x="2929753" y="1768796"/>
              <a:chExt cx="6335453" cy="488480"/>
            </a:xfrm>
          </p:grpSpPr>
          <p:cxnSp>
            <p:nvCxnSpPr>
              <p:cNvPr id="3" name="直接连接符 2"/>
              <p:cNvCxnSpPr/>
              <p:nvPr/>
            </p:nvCxnSpPr>
            <p:spPr>
              <a:xfrm>
                <a:off x="3367686"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929753" y="1768796"/>
                <a:ext cx="595718" cy="488480"/>
                <a:chOff x="2929753" y="1806896"/>
                <a:chExt cx="595718" cy="488480"/>
              </a:xfrm>
            </p:grpSpPr>
            <p:sp>
              <p:nvSpPr>
                <p:cNvPr id="5" name="平行四边形 4"/>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6" name="文本框 13"/>
                <p:cNvSpPr txBox="1"/>
                <p:nvPr/>
              </p:nvSpPr>
              <p:spPr>
                <a:xfrm>
                  <a:off x="2945259" y="1806896"/>
                  <a:ext cx="580212" cy="373344"/>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1</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2215068" y="2712003"/>
              <a:ext cx="4747723" cy="445979"/>
              <a:chOff x="2929753" y="1761782"/>
              <a:chExt cx="6332495" cy="495494"/>
            </a:xfrm>
          </p:grpSpPr>
          <p:cxnSp>
            <p:nvCxnSpPr>
              <p:cNvPr id="8" name="直接连接符 7"/>
              <p:cNvCxnSpPr/>
              <p:nvPr/>
            </p:nvCxnSpPr>
            <p:spPr>
              <a:xfrm>
                <a:off x="3364728"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2929753" y="1761782"/>
                <a:ext cx="590550" cy="495494"/>
                <a:chOff x="2929753" y="1799882"/>
                <a:chExt cx="590550" cy="495494"/>
              </a:xfrm>
            </p:grpSpPr>
            <p:sp>
              <p:nvSpPr>
                <p:cNvPr id="10" name="平行四边形 9"/>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11" name="文本框 79"/>
                <p:cNvSpPr txBox="1"/>
                <p:nvPr/>
              </p:nvSpPr>
              <p:spPr>
                <a:xfrm>
                  <a:off x="2929753" y="1799882"/>
                  <a:ext cx="580212" cy="373345"/>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2</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2215068" y="3439393"/>
              <a:ext cx="4747723" cy="436833"/>
              <a:chOff x="2929753" y="1771943"/>
              <a:chExt cx="6332495" cy="485333"/>
            </a:xfrm>
          </p:grpSpPr>
          <p:cxnSp>
            <p:nvCxnSpPr>
              <p:cNvPr id="13" name="直接连接符 12"/>
              <p:cNvCxnSpPr/>
              <p:nvPr/>
            </p:nvCxnSpPr>
            <p:spPr>
              <a:xfrm>
                <a:off x="3364728"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929753" y="1771943"/>
                <a:ext cx="590550" cy="485333"/>
                <a:chOff x="2929753" y="1810043"/>
                <a:chExt cx="590550" cy="485333"/>
              </a:xfrm>
            </p:grpSpPr>
            <p:sp>
              <p:nvSpPr>
                <p:cNvPr id="15" name="平行四边形 14"/>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16" name="文本框 86"/>
                <p:cNvSpPr txBox="1"/>
                <p:nvPr/>
              </p:nvSpPr>
              <p:spPr>
                <a:xfrm>
                  <a:off x="2934921" y="1810043"/>
                  <a:ext cx="580212" cy="373345"/>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3</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2215068" y="4116267"/>
              <a:ext cx="4747723" cy="448245"/>
              <a:chOff x="2929753" y="1759264"/>
              <a:chExt cx="6332495" cy="498012"/>
            </a:xfrm>
          </p:grpSpPr>
          <p:cxnSp>
            <p:nvCxnSpPr>
              <p:cNvPr id="18" name="直接连接符 17"/>
              <p:cNvCxnSpPr/>
              <p:nvPr/>
            </p:nvCxnSpPr>
            <p:spPr>
              <a:xfrm>
                <a:off x="3364728"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2929753" y="1759264"/>
                <a:ext cx="590550" cy="498012"/>
                <a:chOff x="2929753" y="1797364"/>
                <a:chExt cx="590550" cy="498012"/>
              </a:xfrm>
            </p:grpSpPr>
            <p:sp>
              <p:nvSpPr>
                <p:cNvPr id="20" name="平行四边形 19"/>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21" name="文本框 92"/>
                <p:cNvSpPr txBox="1"/>
                <p:nvPr/>
              </p:nvSpPr>
              <p:spPr>
                <a:xfrm>
                  <a:off x="2934847" y="1797364"/>
                  <a:ext cx="580212" cy="373345"/>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4</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sp>
          <p:nvSpPr>
            <p:cNvPr id="22" name="矩形 21"/>
            <p:cNvSpPr/>
            <p:nvPr/>
          </p:nvSpPr>
          <p:spPr>
            <a:xfrm>
              <a:off x="3035460" y="2046993"/>
              <a:ext cx="1137074" cy="280015"/>
            </a:xfrm>
            <a:prstGeom prst="rect">
              <a:avLst/>
            </a:prstGeom>
          </p:spPr>
          <p:txBody>
            <a:bodyPr wrap="none" lIns="68562" tIns="34281" rIns="68562" bIns="34281">
              <a:spAutoFit/>
            </a:bodyPr>
            <a:lstStyle/>
            <a:p>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深港通概述</a:t>
              </a:r>
              <a:endParaRPr lang="zh-CN" altLang="en-US" dirty="0">
                <a:solidFill>
                  <a:srgbClr val="0E0D91">
                    <a:lumMod val="85000"/>
                    <a:lumOff val="15000"/>
                  </a:srgbClr>
                </a:solidFill>
                <a:latin typeface="微软雅黑" panose="020B0503020204020204" pitchFamily="34" charset="-122"/>
                <a:ea typeface="微软雅黑" panose="020B0503020204020204" pitchFamily="34" charset="-122"/>
              </a:endParaRPr>
            </a:p>
          </p:txBody>
        </p:sp>
        <p:sp>
          <p:nvSpPr>
            <p:cNvPr id="23" name="矩形 22"/>
            <p:cNvSpPr/>
            <p:nvPr/>
          </p:nvSpPr>
          <p:spPr>
            <a:xfrm>
              <a:off x="3000488" y="2737696"/>
              <a:ext cx="1543183" cy="280015"/>
            </a:xfrm>
            <a:prstGeom prst="rect">
              <a:avLst/>
            </a:prstGeom>
          </p:spPr>
          <p:txBody>
            <a:bodyPr wrap="none" lIns="68562" tIns="34281" rIns="68562" bIns="34281">
              <a:spAutoFit/>
            </a:bodyPr>
            <a:lstStyle/>
            <a:p>
              <a:r>
                <a:rPr lang="zh-CN" altLang="en-US" dirty="0">
                  <a:solidFill>
                    <a:srgbClr val="0E0D91">
                      <a:lumMod val="85000"/>
                      <a:lumOff val="15000"/>
                    </a:srgbClr>
                  </a:solidFill>
                  <a:latin typeface="微软雅黑" panose="020B0503020204020204" pitchFamily="34" charset="-122"/>
                  <a:ea typeface="微软雅黑" panose="020B0503020204020204" pitchFamily="34" charset="-122"/>
                </a:rPr>
                <a:t>港股通</a:t>
              </a:r>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业务要点</a:t>
              </a:r>
              <a:endParaRPr lang="zh-CN" altLang="en-US" dirty="0">
                <a:solidFill>
                  <a:srgbClr val="0E0D91">
                    <a:lumMod val="85000"/>
                    <a:lumOff val="15000"/>
                  </a:srgbClr>
                </a:solidFill>
                <a:latin typeface="微软雅黑" panose="020B0503020204020204" pitchFamily="34" charset="-122"/>
                <a:ea typeface="微软雅黑" panose="020B0503020204020204" pitchFamily="34" charset="-122"/>
              </a:endParaRPr>
            </a:p>
          </p:txBody>
        </p:sp>
        <p:sp>
          <p:nvSpPr>
            <p:cNvPr id="24" name="矩形 23"/>
            <p:cNvSpPr/>
            <p:nvPr/>
          </p:nvSpPr>
          <p:spPr>
            <a:xfrm>
              <a:off x="3000488" y="3360129"/>
              <a:ext cx="1949293" cy="392028"/>
            </a:xfrm>
            <a:prstGeom prst="rect">
              <a:avLst/>
            </a:prstGeom>
          </p:spPr>
          <p:txBody>
            <a:bodyPr wrap="none" lIns="68562" tIns="34281" rIns="68562" bIns="34281">
              <a:spAutoFit/>
            </a:bodyPr>
            <a:lstStyle/>
            <a:p>
              <a:pPr>
                <a:lnSpc>
                  <a:spcPct val="150000"/>
                </a:lnSpc>
              </a:pPr>
              <a:r>
                <a:rPr lang="zh-CN" altLang="en-US" kern="100" dirty="0" smtClean="0">
                  <a:solidFill>
                    <a:srgbClr val="0E0D91">
                      <a:lumMod val="85000"/>
                      <a:lumOff val="15000"/>
                    </a:srgbClr>
                  </a:solidFill>
                  <a:latin typeface="微软雅黑" panose="020B0503020204020204" pitchFamily="34" charset="-122"/>
                  <a:ea typeface="微软雅黑" panose="020B0503020204020204" pitchFamily="34" charset="-122"/>
                  <a:cs typeface="Times New Roman" panose="02020603050405020304" pitchFamily="18" charset="0"/>
                </a:rPr>
                <a:t>港股通投资风险揭示</a:t>
              </a:r>
              <a:endParaRPr lang="zh-CN" altLang="zh-CN" kern="100" dirty="0">
                <a:solidFill>
                  <a:srgbClr val="0E0D91">
                    <a:lumMod val="85000"/>
                    <a:lumOff val="15000"/>
                  </a:srgb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矩形 24"/>
            <p:cNvSpPr/>
            <p:nvPr/>
          </p:nvSpPr>
          <p:spPr>
            <a:xfrm>
              <a:off x="3000488" y="4116277"/>
              <a:ext cx="2152347" cy="280015"/>
            </a:xfrm>
            <a:prstGeom prst="rect">
              <a:avLst/>
            </a:prstGeom>
          </p:spPr>
          <p:txBody>
            <a:bodyPr wrap="none" lIns="68562" tIns="34281" rIns="68562" bIns="34281">
              <a:spAutoFit/>
            </a:bodyPr>
            <a:lstStyle/>
            <a:p>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跨境监管与投资者保护</a:t>
              </a:r>
              <a:endParaRPr lang="zh-CN" altLang="en-US" dirty="0">
                <a:solidFill>
                  <a:srgbClr val="0E0D91">
                    <a:lumMod val="85000"/>
                    <a:lumOff val="15000"/>
                  </a:srgbClr>
                </a:solidFill>
                <a:latin typeface="微软雅黑" panose="020B0503020204020204" pitchFamily="34" charset="-122"/>
                <a:ea typeface="微软雅黑" panose="020B0503020204020204" pitchFamily="34" charset="-122"/>
              </a:endParaRPr>
            </a:p>
          </p:txBody>
        </p:sp>
        <p:sp>
          <p:nvSpPr>
            <p:cNvPr id="36" name="下箭头 35"/>
            <p:cNvSpPr/>
            <p:nvPr/>
          </p:nvSpPr>
          <p:spPr>
            <a:xfrm rot="16200000">
              <a:off x="1388837" y="4046791"/>
              <a:ext cx="432081" cy="611633"/>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F4EDE7"/>
                </a:solidFill>
              </a:endParaRPr>
            </a:p>
          </p:txBody>
        </p:sp>
      </p:grpSp>
      <p:sp>
        <p:nvSpPr>
          <p:cNvPr id="41" name="平行四边形 40"/>
          <p:cNvSpPr/>
          <p:nvPr/>
        </p:nvSpPr>
        <p:spPr>
          <a:xfrm>
            <a:off x="2283098" y="4966157"/>
            <a:ext cx="503328" cy="533267"/>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42" name="文本框 92"/>
          <p:cNvSpPr txBox="1"/>
          <p:nvPr/>
        </p:nvSpPr>
        <p:spPr>
          <a:xfrm>
            <a:off x="2287505" y="4966158"/>
            <a:ext cx="494517" cy="415498"/>
          </a:xfrm>
          <a:prstGeom prst="rect">
            <a:avLst/>
          </a:prstGeom>
          <a:noFill/>
        </p:spPr>
        <p:txBody>
          <a:bodyPr wrap="square" rtlCol="0">
            <a:spAutoFit/>
          </a:bodyPr>
          <a:lstStyle/>
          <a:p>
            <a:pPr algn="ctr"/>
            <a:r>
              <a:rPr lang="en-US" altLang="zh-CN" sz="2100" dirty="0" smtClean="0">
                <a:solidFill>
                  <a:srgbClr val="F4EDE7"/>
                </a:solidFill>
                <a:latin typeface="微软雅黑" panose="020B0503020204020204" pitchFamily="34" charset="-122"/>
                <a:ea typeface="微软雅黑" panose="020B0503020204020204" pitchFamily="34" charset="-122"/>
              </a:rPr>
              <a:t>5</a:t>
            </a:r>
            <a:endParaRPr lang="zh-CN" altLang="en-US" sz="2100" dirty="0">
              <a:solidFill>
                <a:srgbClr val="F4EDE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2651946" y="5478935"/>
            <a:ext cx="5026478"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3193127" y="4965168"/>
            <a:ext cx="1523458" cy="346230"/>
          </a:xfrm>
          <a:prstGeom prst="rect">
            <a:avLst/>
          </a:prstGeom>
        </p:spPr>
        <p:txBody>
          <a:bodyPr wrap="none" lIns="68562" tIns="34281" rIns="68562" bIns="34281">
            <a:spAutoFit/>
          </a:bodyPr>
          <a:lstStyle/>
          <a:p>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相关工作</a:t>
            </a:r>
            <a:r>
              <a:rPr lang="zh-CN" altLang="en-US" dirty="0">
                <a:solidFill>
                  <a:srgbClr val="0E0D91">
                    <a:lumMod val="85000"/>
                    <a:lumOff val="15000"/>
                  </a:srgbClr>
                </a:solidFill>
                <a:latin typeface="微软雅黑" panose="020B0503020204020204" pitchFamily="34" charset="-122"/>
                <a:ea typeface="微软雅黑" panose="020B0503020204020204" pitchFamily="34" charset="-122"/>
              </a:rPr>
              <a:t>要求</a:t>
            </a:r>
          </a:p>
        </p:txBody>
      </p:sp>
    </p:spTree>
    <p:extLst>
      <p:ext uri="{BB962C8B-B14F-4D97-AF65-F5344CB8AC3E}">
        <p14:creationId xmlns:p14="http://schemas.microsoft.com/office/powerpoint/2010/main" xmlns="" val="208219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1" name="TextBox 10"/>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四、跨境监管与投资者保护</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a:solidFill>
                  <a:srgbClr val="FF6600"/>
                </a:solidFill>
                <a:latin typeface="微软雅黑" panose="020B0503020204020204" pitchFamily="34" charset="-122"/>
                <a:ea typeface="微软雅黑" panose="020B0503020204020204" pitchFamily="34" charset="-122"/>
              </a:rPr>
              <a:t>（一）跨境监管</a:t>
            </a:r>
          </a:p>
        </p:txBody>
      </p:sp>
      <p:sp>
        <p:nvSpPr>
          <p:cNvPr id="4" name="矩形 3"/>
          <p:cNvSpPr/>
          <p:nvPr/>
        </p:nvSpPr>
        <p:spPr>
          <a:xfrm>
            <a:off x="650082" y="1628800"/>
            <a:ext cx="7666334" cy="3785276"/>
          </a:xfrm>
          <a:prstGeom prst="rect">
            <a:avLst/>
          </a:prstGeom>
        </p:spPr>
        <p:txBody>
          <a:bodyPr wrap="square" lIns="91076" tIns="45534" rIns="91076" bIns="45534">
            <a:spAutoFit/>
          </a:bodyPr>
          <a:lstStyle/>
          <a:p>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监管</a:t>
            </a:r>
            <a:r>
              <a:rPr lang="zh-CN" altLang="en-US" sz="1600" b="1" dirty="0">
                <a:latin typeface="微软雅黑" panose="020B0503020204020204" pitchFamily="34" charset="-122"/>
                <a:ea typeface="微软雅黑" panose="020B0503020204020204" pitchFamily="34" charset="-122"/>
              </a:rPr>
              <a:t>原则</a:t>
            </a:r>
            <a:r>
              <a:rPr lang="zh-CN" altLang="en-US" sz="1600" dirty="0">
                <a:latin typeface="微软雅黑" panose="020B0503020204020204" pitchFamily="34" charset="-122"/>
                <a:ea typeface="微软雅黑" panose="020B0503020204020204" pitchFamily="34" charset="-122"/>
              </a:rPr>
              <a:t>：</a:t>
            </a:r>
            <a:r>
              <a:rPr lang="zh-CN" altLang="en-US" sz="1600" dirty="0">
                <a:latin typeface="华文中宋" panose="02010600040101010101" pitchFamily="2" charset="-122"/>
                <a:ea typeface="华文中宋" panose="02010600040101010101" pitchFamily="2" charset="-122"/>
              </a:rPr>
              <a:t>遵循不改变两地现行法律、规则及投资者交易习惯的总体原则。</a:t>
            </a:r>
            <a:endParaRPr lang="en-US" altLang="zh-CN" sz="1600" dirty="0">
              <a:latin typeface="华文中宋" panose="02010600040101010101" pitchFamily="2" charset="-122"/>
              <a:ea typeface="华文中宋" panose="02010600040101010101" pitchFamily="2" charset="-122"/>
            </a:endParaRPr>
          </a:p>
          <a:p>
            <a:endParaRPr lang="en-US" altLang="zh-CN" sz="1600" dirty="0" smtClean="0">
              <a:latin typeface="仿宋" panose="02010609060101010101" pitchFamily="49" charset="-122"/>
              <a:ea typeface="仿宋" panose="02010609060101010101" pitchFamily="49" charset="-122"/>
            </a:endParaRPr>
          </a:p>
          <a:p>
            <a:endParaRPr lang="en-US" altLang="zh-CN" sz="1600" dirty="0">
              <a:latin typeface="仿宋" panose="02010609060101010101" pitchFamily="49" charset="-122"/>
              <a:ea typeface="仿宋" panose="02010609060101010101" pitchFamily="49" charset="-122"/>
            </a:endParaRPr>
          </a:p>
          <a:p>
            <a:r>
              <a:rPr lang="zh-CN" altLang="en-US" sz="1600" b="1" dirty="0">
                <a:latin typeface="微软雅黑" panose="020B0503020204020204" pitchFamily="34" charset="-122"/>
                <a:ea typeface="微软雅黑" panose="020B0503020204020204" pitchFamily="34" charset="-122"/>
              </a:rPr>
              <a:t>监管</a:t>
            </a:r>
            <a:r>
              <a:rPr lang="zh-CN" altLang="en-US" sz="1600" b="1" dirty="0" smtClean="0">
                <a:latin typeface="微软雅黑" panose="020B0503020204020204" pitchFamily="34" charset="-122"/>
                <a:ea typeface="微软雅黑" panose="020B0503020204020204" pitchFamily="34" charset="-122"/>
              </a:rPr>
              <a:t>对象及监管主体</a:t>
            </a:r>
            <a:r>
              <a:rPr lang="zh-CN" altLang="en-US" sz="1600" dirty="0" smtClean="0">
                <a:latin typeface="微软雅黑" panose="020B0503020204020204" pitchFamily="34" charset="-122"/>
                <a:ea typeface="微软雅黑" panose="020B0503020204020204" pitchFamily="34" charset="-122"/>
              </a:rPr>
              <a:t>：</a:t>
            </a:r>
            <a:r>
              <a:rPr lang="zh-CN" altLang="en-US" sz="1600" dirty="0">
                <a:latin typeface="华文中宋" panose="02010600040101010101" pitchFamily="2" charset="-122"/>
                <a:ea typeface="华文中宋" panose="02010600040101010101" pitchFamily="2" charset="-122"/>
              </a:rPr>
              <a:t>深港通业务的监管权限包括上市公司、证券公司和证券交易服务公司三个方面。具体安排如下：</a:t>
            </a:r>
          </a:p>
          <a:p>
            <a:endParaRPr lang="en-US" altLang="zh-CN" sz="1600" dirty="0">
              <a:latin typeface="仿宋" panose="02010609060101010101" pitchFamily="49" charset="-122"/>
              <a:ea typeface="仿宋" panose="02010609060101010101" pitchFamily="49" charset="-122"/>
            </a:endParaRPr>
          </a:p>
          <a:p>
            <a:r>
              <a:rPr lang="zh-CN" altLang="en-US" sz="1600" dirty="0">
                <a:latin typeface="华文中宋" panose="02010600040101010101" pitchFamily="2" charset="-122"/>
                <a:ea typeface="华文中宋" panose="02010600040101010101" pitchFamily="2" charset="-122"/>
              </a:rPr>
              <a:t>一是对于上市公司，按照</a:t>
            </a:r>
            <a:r>
              <a:rPr lang="zh-CN" altLang="en-US" sz="1600" dirty="0">
                <a:solidFill>
                  <a:srgbClr val="FF0000"/>
                </a:solidFill>
                <a:latin typeface="华文中宋" panose="02010600040101010101" pitchFamily="2" charset="-122"/>
                <a:ea typeface="华文中宋" panose="02010600040101010101" pitchFamily="2" charset="-122"/>
              </a:rPr>
              <a:t>上市所在地原则</a:t>
            </a:r>
            <a:r>
              <a:rPr lang="zh-CN" altLang="en-US" sz="1600" dirty="0">
                <a:latin typeface="华文中宋" panose="02010600040101010101" pitchFamily="2" charset="-122"/>
                <a:ea typeface="华文中宋" panose="02010600040101010101" pitchFamily="2" charset="-122"/>
              </a:rPr>
              <a:t>进行监管；</a:t>
            </a:r>
          </a:p>
          <a:p>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二是对于证券公司，原则上由</a:t>
            </a:r>
            <a:r>
              <a:rPr lang="zh-CN" altLang="en-US" sz="1600" dirty="0">
                <a:solidFill>
                  <a:srgbClr val="FF0000"/>
                </a:solidFill>
                <a:latin typeface="华文中宋" panose="02010600040101010101" pitchFamily="2" charset="-122"/>
                <a:ea typeface="华文中宋" panose="02010600040101010101" pitchFamily="2" charset="-122"/>
              </a:rPr>
              <a:t>持牌所在地监管机构监管</a:t>
            </a:r>
            <a:r>
              <a:rPr lang="zh-CN" altLang="en-US" sz="1600" dirty="0">
                <a:latin typeface="华文中宋" panose="02010600040101010101" pitchFamily="2" charset="-122"/>
                <a:ea typeface="华文中宋" panose="02010600040101010101" pitchFamily="2" charset="-122"/>
              </a:rPr>
              <a:t>。同时，证券公司</a:t>
            </a:r>
            <a:r>
              <a:rPr lang="zh-CN" altLang="en-US" sz="1600" dirty="0" smtClean="0">
                <a:latin typeface="华文中宋" panose="02010600040101010101" pitchFamily="2" charset="-122"/>
                <a:ea typeface="华文中宋" panose="02010600040101010101" pitchFamily="2" charset="-122"/>
              </a:rPr>
              <a:t>通过深港通代理</a:t>
            </a:r>
            <a:r>
              <a:rPr lang="zh-CN" altLang="en-US" sz="1600" dirty="0">
                <a:latin typeface="华文中宋" panose="02010600040101010101" pitchFamily="2" charset="-122"/>
                <a:ea typeface="华文中宋" panose="02010600040101010101" pitchFamily="2" charset="-122"/>
              </a:rPr>
              <a:t>投资者从事跨境证券交易行为时，</a:t>
            </a:r>
            <a:r>
              <a:rPr lang="zh-CN" altLang="en-US" sz="1600" dirty="0">
                <a:solidFill>
                  <a:srgbClr val="FF0000"/>
                </a:solidFill>
                <a:latin typeface="华文中宋" panose="02010600040101010101" pitchFamily="2" charset="-122"/>
                <a:ea typeface="华文中宋" panose="02010600040101010101" pitchFamily="2" charset="-122"/>
              </a:rPr>
              <a:t>境外监管机构有权对其跨境交易行为进行监管；</a:t>
            </a:r>
          </a:p>
          <a:p>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三是交易所在对方市场设立承担订单转发职能的公司（证券交易服务公司），</a:t>
            </a:r>
            <a:r>
              <a:rPr lang="zh-CN" altLang="en-US" sz="1600" dirty="0">
                <a:solidFill>
                  <a:srgbClr val="FF0000"/>
                </a:solidFill>
                <a:latin typeface="华文中宋" panose="02010600040101010101" pitchFamily="2" charset="-122"/>
                <a:ea typeface="华文中宋" panose="02010600040101010101" pitchFamily="2" charset="-122"/>
              </a:rPr>
              <a:t>由对方</a:t>
            </a:r>
            <a:r>
              <a:rPr lang="zh-CN" altLang="en-US" sz="1600" dirty="0">
                <a:latin typeface="华文中宋" panose="02010600040101010101" pitchFamily="2" charset="-122"/>
                <a:ea typeface="华文中宋" panose="02010600040101010101" pitchFamily="2" charset="-122"/>
              </a:rPr>
              <a:t>监管机构颁发牌照并进行监管。</a:t>
            </a:r>
          </a:p>
        </p:txBody>
      </p:sp>
    </p:spTree>
    <p:extLst>
      <p:ext uri="{BB962C8B-B14F-4D97-AF65-F5344CB8AC3E}">
        <p14:creationId xmlns:p14="http://schemas.microsoft.com/office/powerpoint/2010/main" xmlns="" val="583999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1" name="TextBox 10"/>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四、跨境监管与投资者保护</a:t>
            </a:r>
          </a:p>
          <a:p>
            <a:r>
              <a:rPr lang="zh-CN" altLang="en-US" sz="2000" dirty="0">
                <a:solidFill>
                  <a:srgbClr val="FF6600"/>
                </a:solidFill>
                <a:latin typeface="微软雅黑" panose="020B0503020204020204" pitchFamily="34" charset="-122"/>
                <a:ea typeface="微软雅黑" panose="020B0503020204020204" pitchFamily="34" charset="-122"/>
              </a:rPr>
              <a:t>（二）投资者诉求处理</a:t>
            </a:r>
          </a:p>
        </p:txBody>
      </p:sp>
      <p:sp>
        <p:nvSpPr>
          <p:cNvPr id="2" name="矩形 1"/>
          <p:cNvSpPr/>
          <p:nvPr/>
        </p:nvSpPr>
        <p:spPr>
          <a:xfrm>
            <a:off x="649629" y="1556792"/>
            <a:ext cx="7738342" cy="507456"/>
          </a:xfrm>
          <a:prstGeom prst="rect">
            <a:avLst/>
          </a:prstGeom>
        </p:spPr>
        <p:txBody>
          <a:bodyPr wrap="square" lIns="91076" tIns="45534" rIns="91076" bIns="45534">
            <a:spAutoFit/>
          </a:bodyPr>
          <a:lstStyle/>
          <a:p>
            <a:pPr>
              <a:lnSpc>
                <a:spcPct val="150000"/>
              </a:lnSpc>
            </a:pPr>
            <a:r>
              <a:rPr lang="zh-CN" altLang="en-US" sz="1600" b="1" dirty="0">
                <a:latin typeface="微软雅黑" panose="020B0503020204020204" pitchFamily="34" charset="-122"/>
                <a:ea typeface="微软雅黑" panose="020B0503020204020204" pitchFamily="34" charset="-122"/>
                <a:cs typeface="Times New Roman"/>
              </a:rPr>
              <a:t>原则</a:t>
            </a:r>
            <a:r>
              <a:rPr lang="zh-CN" altLang="en-US" b="1" dirty="0" smtClean="0">
                <a:latin typeface="微软雅黑" panose="020B0503020204020204" pitchFamily="34" charset="-122"/>
                <a:ea typeface="微软雅黑" panose="020B0503020204020204" pitchFamily="34" charset="-122"/>
                <a:cs typeface="Times New Roman"/>
              </a:rPr>
              <a:t>：</a:t>
            </a:r>
            <a:r>
              <a:rPr lang="zh-CN" altLang="zh-CN" sz="1600" dirty="0">
                <a:solidFill>
                  <a:srgbClr val="FF0000"/>
                </a:solidFill>
                <a:latin typeface="微软雅黑" panose="020B0503020204020204" pitchFamily="34" charset="-122"/>
                <a:ea typeface="微软雅黑" panose="020B0503020204020204" pitchFamily="34" charset="-122"/>
                <a:cs typeface="Times New Roman"/>
              </a:rPr>
              <a:t>内地、香港投诉处理渠道均向双方投资者开放</a:t>
            </a:r>
            <a:r>
              <a:rPr lang="zh-CN" altLang="zh-CN" sz="1400" dirty="0">
                <a:solidFill>
                  <a:srgbClr val="FF0000"/>
                </a:solidFill>
                <a:latin typeface="微软雅黑" panose="020B0503020204020204" pitchFamily="34" charset="-122"/>
                <a:ea typeface="微软雅黑" panose="020B0503020204020204" pitchFamily="34" charset="-122"/>
                <a:cs typeface="Times New Roman"/>
              </a:rPr>
              <a:t>。</a:t>
            </a:r>
            <a:endParaRPr lang="zh-CN" altLang="en-US" sz="1400" dirty="0">
              <a:latin typeface="微软雅黑" panose="020B0503020204020204" pitchFamily="34" charset="-122"/>
              <a:ea typeface="微软雅黑" panose="020B0503020204020204" pitchFamily="34" charset="-122"/>
            </a:endParaRPr>
          </a:p>
        </p:txBody>
      </p:sp>
      <p:sp>
        <p:nvSpPr>
          <p:cNvPr id="5" name="矩形 4"/>
          <p:cNvSpPr/>
          <p:nvPr/>
        </p:nvSpPr>
        <p:spPr>
          <a:xfrm>
            <a:off x="649629" y="2492896"/>
            <a:ext cx="7522318" cy="2554170"/>
          </a:xfrm>
          <a:prstGeom prst="rect">
            <a:avLst/>
          </a:prstGeom>
        </p:spPr>
        <p:txBody>
          <a:bodyPr wrap="square" lIns="91076" tIns="45534" rIns="91076" bIns="45534">
            <a:spAutoFit/>
          </a:bodyPr>
          <a:lstStyle/>
          <a:p>
            <a:r>
              <a:rPr lang="zh-CN" altLang="en-US" sz="1600" b="1" dirty="0">
                <a:latin typeface="微软雅黑" panose="020B0503020204020204" pitchFamily="34" charset="-122"/>
                <a:ea typeface="微软雅黑" panose="020B0503020204020204" pitchFamily="34" charset="-122"/>
              </a:rPr>
              <a:t>境内主要投诉渠道：</a:t>
            </a:r>
          </a:p>
          <a:p>
            <a:pPr marL="284621" indent="-284621">
              <a:lnSpc>
                <a:spcPct val="150000"/>
              </a:lnSpc>
              <a:buClr>
                <a:schemeClr val="accent6"/>
              </a:buClr>
              <a:buFont typeface="Wingdings" panose="05000000000000000000" pitchFamily="2" charset="2"/>
              <a:buChar char="u"/>
            </a:pPr>
            <a:r>
              <a:rPr lang="zh-CN" altLang="en-US" sz="1600" dirty="0">
                <a:latin typeface="华文中宋" panose="02010600040101010101" pitchFamily="2" charset="-122"/>
                <a:ea typeface="华文中宋" panose="02010600040101010101" pitchFamily="2" charset="-122"/>
              </a:rPr>
              <a:t>中国证监会“</a:t>
            </a:r>
            <a:r>
              <a:rPr lang="en-US" altLang="zh-CN" sz="1600" dirty="0">
                <a:latin typeface="华文中宋" panose="02010600040101010101" pitchFamily="2" charset="-122"/>
                <a:ea typeface="华文中宋" panose="02010600040101010101" pitchFamily="2" charset="-122"/>
              </a:rPr>
              <a:t>12386”</a:t>
            </a:r>
            <a:r>
              <a:rPr lang="zh-CN" altLang="en-US" sz="1600" dirty="0">
                <a:solidFill>
                  <a:srgbClr val="FF0000"/>
                </a:solidFill>
                <a:latin typeface="华文中宋" panose="02010600040101010101" pitchFamily="2" charset="-122"/>
                <a:ea typeface="华文中宋" panose="02010600040101010101" pitchFamily="2" charset="-122"/>
              </a:rPr>
              <a:t>热线电话</a:t>
            </a:r>
            <a:r>
              <a:rPr lang="zh-CN" altLang="en-US" sz="1600" dirty="0">
                <a:latin typeface="华文中宋" panose="02010600040101010101" pitchFamily="2" charset="-122"/>
                <a:ea typeface="华文中宋" panose="02010600040101010101" pitchFamily="2" charset="-122"/>
              </a:rPr>
              <a:t>（每周一至周五上午</a:t>
            </a:r>
            <a:r>
              <a:rPr lang="en-US" altLang="zh-CN" sz="1600" dirty="0">
                <a:latin typeface="华文中宋" panose="02010600040101010101" pitchFamily="2" charset="-122"/>
                <a:ea typeface="华文中宋" panose="02010600040101010101" pitchFamily="2" charset="-122"/>
              </a:rPr>
              <a:t>9:00-11:30</a:t>
            </a:r>
            <a:r>
              <a:rPr lang="zh-CN" altLang="en-US" sz="1600" dirty="0">
                <a:latin typeface="华文中宋" panose="02010600040101010101" pitchFamily="2" charset="-122"/>
                <a:ea typeface="华文中宋" panose="02010600040101010101" pitchFamily="2" charset="-122"/>
              </a:rPr>
              <a:t>，下午</a:t>
            </a:r>
            <a:r>
              <a:rPr lang="en-US" altLang="zh-CN" sz="1600" dirty="0">
                <a:latin typeface="华文中宋" panose="02010600040101010101" pitchFamily="2" charset="-122"/>
                <a:ea typeface="华文中宋" panose="02010600040101010101" pitchFamily="2" charset="-122"/>
              </a:rPr>
              <a:t>13:00-16:30</a:t>
            </a:r>
            <a:r>
              <a:rPr lang="zh-CN" altLang="en-US" sz="1600" dirty="0">
                <a:latin typeface="华文中宋" panose="02010600040101010101" pitchFamily="2" charset="-122"/>
                <a:ea typeface="华文中宋" panose="02010600040101010101" pitchFamily="2" charset="-122"/>
              </a:rPr>
              <a:t>）、证监会</a:t>
            </a:r>
            <a:r>
              <a:rPr lang="zh-CN" altLang="en-US" sz="1600" dirty="0">
                <a:solidFill>
                  <a:srgbClr val="FF0000"/>
                </a:solidFill>
                <a:latin typeface="华文中宋" panose="02010600040101010101" pitchFamily="2" charset="-122"/>
                <a:ea typeface="华文中宋" panose="02010600040101010101" pitchFamily="2" charset="-122"/>
              </a:rPr>
              <a:t>网站互动留言平台</a:t>
            </a:r>
            <a:r>
              <a:rPr lang="zh-CN" altLang="en-US" sz="1600" dirty="0">
                <a:latin typeface="华文中宋" panose="02010600040101010101" pitchFamily="2" charset="-122"/>
                <a:ea typeface="华文中宋" panose="02010600040101010101" pitchFamily="2" charset="-122"/>
              </a:rPr>
              <a:t>、证监会</a:t>
            </a:r>
            <a:r>
              <a:rPr lang="zh-CN" altLang="en-US" sz="1600" dirty="0">
                <a:solidFill>
                  <a:srgbClr val="FF0000"/>
                </a:solidFill>
                <a:latin typeface="华文中宋" panose="02010600040101010101" pitchFamily="2" charset="-122"/>
                <a:ea typeface="华文中宋" panose="02010600040101010101" pitchFamily="2" charset="-122"/>
              </a:rPr>
              <a:t>网站“主席信箱”</a:t>
            </a:r>
            <a:r>
              <a:rPr lang="zh-CN" altLang="en-US" sz="1600" dirty="0">
                <a:latin typeface="华文中宋" panose="02010600040101010101" pitchFamily="2" charset="-122"/>
                <a:ea typeface="华文中宋" panose="02010600040101010101" pitchFamily="2" charset="-122"/>
              </a:rPr>
              <a:t>或者</a:t>
            </a:r>
            <a:r>
              <a:rPr lang="zh-CN" altLang="en-US" sz="1600" dirty="0">
                <a:solidFill>
                  <a:srgbClr val="000000"/>
                </a:solidFill>
                <a:latin typeface="华文中宋" panose="02010600040101010101" pitchFamily="2" charset="-122"/>
                <a:ea typeface="华文中宋" panose="02010600040101010101" pitchFamily="2" charset="-122"/>
              </a:rPr>
              <a:t>发送</a:t>
            </a:r>
            <a:r>
              <a:rPr lang="zh-CN" altLang="en-US" sz="1600" dirty="0">
                <a:solidFill>
                  <a:srgbClr val="FF0000"/>
                </a:solidFill>
                <a:latin typeface="华文中宋" panose="02010600040101010101" pitchFamily="2" charset="-122"/>
                <a:ea typeface="华文中宋" panose="02010600040101010101" pitchFamily="2" charset="-122"/>
              </a:rPr>
              <a:t>电子邮件</a:t>
            </a:r>
            <a:r>
              <a:rPr lang="zh-CN" altLang="en-US" sz="1600" dirty="0">
                <a:solidFill>
                  <a:srgbClr val="000000"/>
                </a:solidFill>
                <a:latin typeface="华文中宋" panose="02010600040101010101" pitchFamily="2" charset="-122"/>
                <a:ea typeface="华文中宋" panose="02010600040101010101" pitchFamily="2" charset="-122"/>
              </a:rPr>
              <a:t>（</a:t>
            </a:r>
            <a:r>
              <a:rPr lang="en-US" altLang="zh-CN" sz="1600" dirty="0">
                <a:solidFill>
                  <a:srgbClr val="000000"/>
                </a:solidFill>
                <a:latin typeface="华文中宋" panose="02010600040101010101" pitchFamily="2" charset="-122"/>
                <a:ea typeface="华文中宋" panose="02010600040101010101" pitchFamily="2" charset="-122"/>
              </a:rPr>
              <a:t>gzly@csrc.gov.cn</a:t>
            </a:r>
            <a:r>
              <a:rPr lang="zh-CN" altLang="en-US" sz="1600" dirty="0">
                <a:solidFill>
                  <a:srgbClr val="000000"/>
                </a:solidFill>
                <a:latin typeface="华文中宋" panose="02010600040101010101" pitchFamily="2" charset="-122"/>
                <a:ea typeface="华文中宋" panose="02010600040101010101" pitchFamily="2" charset="-122"/>
              </a:rPr>
              <a:t>）等；</a:t>
            </a:r>
            <a:endParaRPr lang="en-US" altLang="zh-CN" sz="1600" dirty="0">
              <a:latin typeface="华文中宋" panose="02010600040101010101" pitchFamily="2" charset="-122"/>
              <a:ea typeface="华文中宋" panose="02010600040101010101" pitchFamily="2" charset="-122"/>
            </a:endParaRPr>
          </a:p>
          <a:p>
            <a:pPr marL="284621" indent="-284621">
              <a:lnSpc>
                <a:spcPct val="150000"/>
              </a:lnSpc>
              <a:buClr>
                <a:schemeClr val="accent6"/>
              </a:buClr>
              <a:buFont typeface="Wingdings" panose="05000000000000000000" pitchFamily="2" charset="2"/>
              <a:buChar char="u"/>
            </a:pPr>
            <a:r>
              <a:rPr lang="zh-CN" altLang="en-US" sz="1600" dirty="0">
                <a:latin typeface="华文中宋" panose="02010600040101010101" pitchFamily="2" charset="-122"/>
                <a:ea typeface="华文中宋" panose="02010600040101010101" pitchFamily="2" charset="-122"/>
              </a:rPr>
              <a:t>中国证监会</a:t>
            </a:r>
            <a:r>
              <a:rPr lang="zh-CN" altLang="en-US" sz="1600" dirty="0">
                <a:solidFill>
                  <a:srgbClr val="FF0000"/>
                </a:solidFill>
                <a:latin typeface="华文中宋" panose="02010600040101010101" pitchFamily="2" charset="-122"/>
                <a:ea typeface="华文中宋" panose="02010600040101010101" pitchFamily="2" charset="-122"/>
              </a:rPr>
              <a:t>派出机构投诉电话</a:t>
            </a:r>
            <a:r>
              <a:rPr lang="zh-CN" altLang="en-US" sz="1600" dirty="0">
                <a:latin typeface="华文中宋" panose="02010600040101010101" pitchFamily="2" charset="-122"/>
                <a:ea typeface="华文中宋" panose="02010600040101010101" pitchFamily="2" charset="-122"/>
              </a:rPr>
              <a:t>、</a:t>
            </a:r>
            <a:r>
              <a:rPr lang="zh-CN" altLang="en-US" sz="1600" dirty="0">
                <a:solidFill>
                  <a:srgbClr val="FF0000"/>
                </a:solidFill>
                <a:latin typeface="华文中宋" panose="02010600040101010101" pitchFamily="2" charset="-122"/>
                <a:ea typeface="华文中宋" panose="02010600040101010101" pitchFamily="2" charset="-122"/>
              </a:rPr>
              <a:t>深交所服务热线</a:t>
            </a:r>
            <a:r>
              <a:rPr lang="zh-CN" altLang="en-US" sz="1600" dirty="0">
                <a:latin typeface="华文中宋" panose="02010600040101010101" pitchFamily="2" charset="-122"/>
                <a:ea typeface="华文中宋" panose="02010600040101010101" pitchFamily="2" charset="-122"/>
              </a:rPr>
              <a:t>（</a:t>
            </a:r>
            <a:r>
              <a:rPr lang="en-US" altLang="zh-CN" sz="1600" dirty="0">
                <a:latin typeface="华文中宋" panose="02010600040101010101" pitchFamily="2" charset="-122"/>
                <a:ea typeface="华文中宋" panose="02010600040101010101" pitchFamily="2" charset="-122"/>
              </a:rPr>
              <a:t>400-808-9999</a:t>
            </a:r>
            <a:r>
              <a:rPr lang="zh-CN" altLang="en-US" sz="1600" dirty="0">
                <a:latin typeface="华文中宋" panose="02010600040101010101" pitchFamily="2" charset="-122"/>
                <a:ea typeface="华文中宋" panose="02010600040101010101" pitchFamily="2" charset="-122"/>
              </a:rPr>
              <a:t>）、</a:t>
            </a:r>
            <a:r>
              <a:rPr lang="zh-CN" altLang="en-US" sz="1600" dirty="0">
                <a:solidFill>
                  <a:srgbClr val="FF0000"/>
                </a:solidFill>
                <a:latin typeface="华文中宋" panose="02010600040101010101" pitchFamily="2" charset="-122"/>
                <a:ea typeface="华文中宋" panose="02010600040101010101" pitchFamily="2" charset="-122"/>
              </a:rPr>
              <a:t>中国证券登记结算</a:t>
            </a:r>
            <a:r>
              <a:rPr lang="zh-CN" altLang="en-US" sz="1600" dirty="0">
                <a:latin typeface="华文中宋" panose="02010600040101010101" pitchFamily="2" charset="-122"/>
                <a:ea typeface="华文中宋" panose="02010600040101010101" pitchFamily="2" charset="-122"/>
              </a:rPr>
              <a:t>有限公司相关投诉电话；</a:t>
            </a:r>
            <a:endParaRPr lang="en-US" altLang="zh-CN" sz="1600" dirty="0">
              <a:latin typeface="华文中宋" panose="02010600040101010101" pitchFamily="2" charset="-122"/>
              <a:ea typeface="华文中宋" panose="02010600040101010101" pitchFamily="2" charset="-122"/>
            </a:endParaRPr>
          </a:p>
          <a:p>
            <a:pPr marL="284621" indent="-284621">
              <a:lnSpc>
                <a:spcPct val="150000"/>
              </a:lnSpc>
              <a:buClr>
                <a:schemeClr val="accent6"/>
              </a:buClr>
              <a:buFont typeface="Wingdings" panose="05000000000000000000" pitchFamily="2" charset="2"/>
              <a:buChar char="u"/>
            </a:pPr>
            <a:r>
              <a:rPr lang="zh-CN" altLang="en-US" sz="1600" dirty="0">
                <a:latin typeface="华文中宋" panose="02010600040101010101" pitchFamily="2" charset="-122"/>
                <a:ea typeface="华文中宋" panose="02010600040101010101" pitchFamily="2" charset="-122"/>
              </a:rPr>
              <a:t>直接拨打</a:t>
            </a:r>
            <a:r>
              <a:rPr lang="zh-CN" altLang="en-US" sz="1600" dirty="0">
                <a:solidFill>
                  <a:srgbClr val="FF0000"/>
                </a:solidFill>
                <a:latin typeface="华文中宋" panose="02010600040101010101" pitchFamily="2" charset="-122"/>
                <a:ea typeface="华文中宋" panose="02010600040101010101" pitchFamily="2" charset="-122"/>
              </a:rPr>
              <a:t>上市公司投诉电话</a:t>
            </a:r>
            <a:r>
              <a:rPr lang="zh-CN" altLang="en-US" sz="1600" dirty="0">
                <a:latin typeface="华文中宋" panose="02010600040101010101" pitchFamily="2" charset="-122"/>
                <a:ea typeface="华文中宋" panose="02010600040101010101" pitchFamily="2" charset="-122"/>
              </a:rPr>
              <a:t>（如有）提出诉求。</a:t>
            </a:r>
            <a:endParaRPr lang="en-US" altLang="zh-CN" sz="16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xmlns="" val="2993623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1" name="TextBox 10"/>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四、跨境监管与投资者保护</a:t>
            </a:r>
          </a:p>
          <a:p>
            <a:r>
              <a:rPr lang="zh-CN" altLang="en-US" sz="2000" dirty="0">
                <a:solidFill>
                  <a:srgbClr val="FF6600"/>
                </a:solidFill>
                <a:latin typeface="微软雅黑" panose="020B0503020204020204" pitchFamily="34" charset="-122"/>
                <a:ea typeface="微软雅黑" panose="020B0503020204020204" pitchFamily="34" charset="-122"/>
              </a:rPr>
              <a:t>（二）投资者诉求处理</a:t>
            </a:r>
          </a:p>
        </p:txBody>
      </p:sp>
      <p:sp>
        <p:nvSpPr>
          <p:cNvPr id="5" name="矩形 4"/>
          <p:cNvSpPr/>
          <p:nvPr/>
        </p:nvSpPr>
        <p:spPr>
          <a:xfrm>
            <a:off x="650083" y="1412776"/>
            <a:ext cx="7953854" cy="4354663"/>
          </a:xfrm>
          <a:prstGeom prst="rect">
            <a:avLst/>
          </a:prstGeom>
        </p:spPr>
        <p:txBody>
          <a:bodyPr wrap="square" lIns="91076" tIns="45534" rIns="91076" bIns="45534">
            <a:spAutoFit/>
          </a:bodyPr>
          <a:lstStyle/>
          <a:p>
            <a:r>
              <a:rPr lang="zh-CN" altLang="en-US" sz="1600" b="1" dirty="0">
                <a:solidFill>
                  <a:srgbClr val="000000"/>
                </a:solidFill>
                <a:latin typeface="微软雅黑" panose="020B0503020204020204" pitchFamily="34" charset="-122"/>
                <a:ea typeface="微软雅黑" panose="020B0503020204020204" pitchFamily="34" charset="-122"/>
              </a:rPr>
              <a:t>香港主要投诉渠道：</a:t>
            </a:r>
            <a:endParaRPr lang="en-US" altLang="zh-CN" sz="1600" b="1" dirty="0">
              <a:solidFill>
                <a:srgbClr val="000000"/>
              </a:solidFill>
              <a:latin typeface="微软雅黑" panose="020B0503020204020204" pitchFamily="34" charset="-122"/>
              <a:ea typeface="微软雅黑" panose="020B0503020204020204" pitchFamily="34" charset="-122"/>
            </a:endParaRPr>
          </a:p>
          <a:p>
            <a:pPr marL="285750" indent="-285750">
              <a:lnSpc>
                <a:spcPct val="150000"/>
              </a:lnSpc>
              <a:buClr>
                <a:srgbClr val="2D2D8A"/>
              </a:buClr>
              <a:buFont typeface="Wingdings" panose="05000000000000000000" pitchFamily="2" charset="2"/>
              <a:buChar char="u"/>
            </a:pPr>
            <a:r>
              <a:rPr lang="zh-CN" altLang="en-US" sz="1600" dirty="0" smtClean="0">
                <a:solidFill>
                  <a:srgbClr val="000000"/>
                </a:solidFill>
                <a:latin typeface="微软雅黑" panose="020B0503020204020204" pitchFamily="34" charset="-122"/>
                <a:ea typeface="微软雅黑" panose="020B0503020204020204" pitchFamily="34" charset="-122"/>
              </a:rPr>
              <a:t>香港</a:t>
            </a:r>
            <a:r>
              <a:rPr lang="zh-CN" altLang="en-US" sz="1600" dirty="0">
                <a:solidFill>
                  <a:srgbClr val="000000"/>
                </a:solidFill>
                <a:latin typeface="微软雅黑" panose="020B0503020204020204" pitchFamily="34" charset="-122"/>
                <a:ea typeface="微软雅黑" panose="020B0503020204020204" pitchFamily="34" charset="-122"/>
              </a:rPr>
              <a:t>证监会</a:t>
            </a:r>
          </a:p>
          <a:p>
            <a:pPr marL="285750" indent="-285750">
              <a:lnSpc>
                <a:spcPct val="150000"/>
              </a:lnSpc>
              <a:buClr>
                <a:srgbClr val="2D2D8A"/>
              </a:buClr>
              <a:buFont typeface="Wingdings" panose="05000000000000000000" pitchFamily="2" charset="2"/>
              <a:buChar char="p"/>
            </a:pPr>
            <a:r>
              <a:rPr lang="zh-CN" altLang="en-US" sz="1400" b="1" dirty="0" smtClean="0">
                <a:solidFill>
                  <a:srgbClr val="000000"/>
                </a:solidFill>
                <a:latin typeface="华文中宋" panose="02010600040101010101" pitchFamily="2" charset="-122"/>
                <a:ea typeface="华文中宋" panose="02010600040101010101" pitchFamily="2" charset="-122"/>
              </a:rPr>
              <a:t>受理范围</a:t>
            </a:r>
            <a:r>
              <a:rPr lang="zh-CN" altLang="en-US" sz="1400" dirty="0" smtClean="0">
                <a:solidFill>
                  <a:srgbClr val="000000"/>
                </a:solidFill>
                <a:latin typeface="华文中宋" panose="02010600040101010101" pitchFamily="2" charset="-122"/>
                <a:ea typeface="华文中宋" panose="02010600040101010101" pitchFamily="2" charset="-122"/>
              </a:rPr>
              <a:t>：香港</a:t>
            </a:r>
            <a:r>
              <a:rPr lang="zh-CN" altLang="en-US" sz="1400" dirty="0">
                <a:solidFill>
                  <a:srgbClr val="000000"/>
                </a:solidFill>
                <a:latin typeface="华文中宋" panose="02010600040101010101" pitchFamily="2" charset="-122"/>
                <a:ea typeface="华文中宋" panose="02010600040101010101" pitchFamily="2" charset="-122"/>
              </a:rPr>
              <a:t>证监会负责处理涉及上市公司的</a:t>
            </a:r>
            <a:r>
              <a:rPr lang="zh-CN" altLang="en-US" sz="1400" dirty="0">
                <a:solidFill>
                  <a:srgbClr val="FF0000"/>
                </a:solidFill>
                <a:latin typeface="华文中宋" panose="02010600040101010101" pitchFamily="2" charset="-122"/>
                <a:ea typeface="华文中宋" panose="02010600040101010101" pitchFamily="2" charset="-122"/>
              </a:rPr>
              <a:t>收购及合并</a:t>
            </a:r>
            <a:r>
              <a:rPr lang="zh-CN" altLang="en-US" sz="1400" dirty="0">
                <a:solidFill>
                  <a:srgbClr val="000000"/>
                </a:solidFill>
                <a:latin typeface="华文中宋" panose="02010600040101010101" pitchFamily="2" charset="-122"/>
                <a:ea typeface="华文中宋" panose="02010600040101010101" pitchFamily="2" charset="-122"/>
              </a:rPr>
              <a:t>、</a:t>
            </a:r>
            <a:r>
              <a:rPr lang="zh-CN" altLang="en-US" sz="1400" dirty="0">
                <a:solidFill>
                  <a:srgbClr val="FF0000"/>
                </a:solidFill>
                <a:latin typeface="华文中宋" panose="02010600040101010101" pitchFamily="2" charset="-122"/>
                <a:ea typeface="华文中宋" panose="02010600040101010101" pitchFamily="2" charset="-122"/>
              </a:rPr>
              <a:t>内幕交易</a:t>
            </a:r>
            <a:r>
              <a:rPr lang="zh-CN" altLang="en-US" sz="1400" dirty="0">
                <a:solidFill>
                  <a:srgbClr val="000000"/>
                </a:solidFill>
                <a:latin typeface="华文中宋" panose="02010600040101010101" pitchFamily="2" charset="-122"/>
                <a:ea typeface="华文中宋" panose="02010600040101010101" pitchFamily="2" charset="-122"/>
              </a:rPr>
              <a:t>、</a:t>
            </a:r>
            <a:r>
              <a:rPr lang="zh-CN" altLang="en-US" sz="1400" dirty="0">
                <a:solidFill>
                  <a:srgbClr val="FF0000"/>
                </a:solidFill>
                <a:latin typeface="华文中宋" panose="02010600040101010101" pitchFamily="2" charset="-122"/>
                <a:ea typeface="华文中宋" panose="02010600040101010101" pitchFamily="2" charset="-122"/>
              </a:rPr>
              <a:t>市场操控</a:t>
            </a:r>
            <a:r>
              <a:rPr lang="zh-CN" altLang="en-US" sz="1400" dirty="0">
                <a:solidFill>
                  <a:srgbClr val="000000"/>
                </a:solidFill>
                <a:latin typeface="华文中宋" panose="02010600040101010101" pitchFamily="2" charset="-122"/>
                <a:ea typeface="华文中宋" panose="02010600040101010101" pitchFamily="2" charset="-122"/>
              </a:rPr>
              <a:t>及其他由相关法例所规管的</a:t>
            </a:r>
            <a:r>
              <a:rPr lang="zh-CN" altLang="en-US" sz="1400" dirty="0" smtClean="0">
                <a:solidFill>
                  <a:srgbClr val="000000"/>
                </a:solidFill>
                <a:latin typeface="华文中宋" panose="02010600040101010101" pitchFamily="2" charset="-122"/>
                <a:ea typeface="华文中宋" panose="02010600040101010101" pitchFamily="2" charset="-122"/>
              </a:rPr>
              <a:t>事项</a:t>
            </a:r>
            <a:r>
              <a:rPr lang="zh-CN" altLang="en-US" sz="1400" dirty="0">
                <a:solidFill>
                  <a:srgbClr val="000000"/>
                </a:solidFill>
                <a:latin typeface="华文中宋" panose="02010600040101010101" pitchFamily="2" charset="-122"/>
                <a:ea typeface="华文中宋" panose="02010600040101010101" pitchFamily="2" charset="-122"/>
              </a:rPr>
              <a:t>，</a:t>
            </a:r>
            <a:r>
              <a:rPr lang="zh-CN" altLang="en-US" sz="1400" dirty="0" smtClean="0">
                <a:solidFill>
                  <a:srgbClr val="FF0000"/>
                </a:solidFill>
                <a:latin typeface="华文中宋" panose="02010600040101010101" pitchFamily="2" charset="-122"/>
                <a:ea typeface="华文中宋" panose="02010600040101010101" pitchFamily="2" charset="-122"/>
              </a:rPr>
              <a:t>不受理</a:t>
            </a:r>
            <a:r>
              <a:rPr lang="zh-CN" altLang="en-US" sz="1400" dirty="0">
                <a:solidFill>
                  <a:srgbClr val="FF0000"/>
                </a:solidFill>
                <a:latin typeface="华文中宋" panose="02010600040101010101" pitchFamily="2" charset="-122"/>
                <a:ea typeface="华文中宋" panose="02010600040101010101" pitchFamily="2" charset="-122"/>
              </a:rPr>
              <a:t>以下事宜</a:t>
            </a:r>
            <a:r>
              <a:rPr lang="zh-CN" altLang="en-US" sz="1400" dirty="0">
                <a:solidFill>
                  <a:srgbClr val="000000"/>
                </a:solidFill>
                <a:latin typeface="华文中宋" panose="02010600040101010101" pitchFamily="2" charset="-122"/>
                <a:ea typeface="华文中宋" panose="02010600040101010101" pitchFamily="2" charset="-122"/>
              </a:rPr>
              <a:t>：担当法律顾问、调解私人民事纠纷、替投资者追讨金钱损失、评论服务素质及商业决定</a:t>
            </a:r>
            <a:r>
              <a:rPr lang="zh-CN" altLang="en-US" sz="1400" dirty="0" smtClean="0">
                <a:solidFill>
                  <a:srgbClr val="000000"/>
                </a:solidFill>
                <a:latin typeface="华文中宋" panose="02010600040101010101" pitchFamily="2" charset="-122"/>
                <a:ea typeface="华文中宋" panose="02010600040101010101" pitchFamily="2" charset="-122"/>
              </a:rPr>
              <a:t>。</a:t>
            </a:r>
            <a:endParaRPr lang="en-US" altLang="zh-CN" sz="1400" dirty="0" smtClean="0">
              <a:solidFill>
                <a:srgbClr val="000000"/>
              </a:solidFill>
              <a:latin typeface="华文中宋" panose="02010600040101010101" pitchFamily="2" charset="-122"/>
              <a:ea typeface="华文中宋" panose="02010600040101010101" pitchFamily="2" charset="-122"/>
            </a:endParaRPr>
          </a:p>
          <a:p>
            <a:pPr marL="285750" indent="-285750">
              <a:lnSpc>
                <a:spcPct val="150000"/>
              </a:lnSpc>
              <a:buClr>
                <a:srgbClr val="2D2D8A"/>
              </a:buClr>
              <a:buFont typeface="Wingdings" panose="05000000000000000000" pitchFamily="2" charset="2"/>
              <a:buChar char="p"/>
            </a:pPr>
            <a:r>
              <a:rPr lang="zh-CN" altLang="en-US" sz="1400" b="1" dirty="0" smtClean="0">
                <a:solidFill>
                  <a:schemeClr val="accent4"/>
                </a:solidFill>
                <a:latin typeface="华文中宋" panose="02010600040101010101" pitchFamily="2" charset="-122"/>
                <a:ea typeface="华文中宋" panose="02010600040101010101" pitchFamily="2" charset="-122"/>
              </a:rPr>
              <a:t>投诉方式</a:t>
            </a:r>
            <a:r>
              <a:rPr lang="zh-CN" altLang="en-US" sz="1400" dirty="0" smtClean="0">
                <a:solidFill>
                  <a:srgbClr val="000000"/>
                </a:solidFill>
                <a:latin typeface="华文中宋" panose="02010600040101010101" pitchFamily="2" charset="-122"/>
                <a:ea typeface="华文中宋" panose="02010600040101010101" pitchFamily="2" charset="-122"/>
              </a:rPr>
              <a:t>：</a:t>
            </a:r>
            <a:r>
              <a:rPr lang="zh-CN" altLang="zh-CN" sz="1400" dirty="0">
                <a:solidFill>
                  <a:srgbClr val="FF0000"/>
                </a:solidFill>
                <a:latin typeface="华文中宋" panose="02010600040101010101" pitchFamily="2" charset="-122"/>
                <a:ea typeface="华文中宋" panose="02010600040101010101" pitchFamily="2" charset="-122"/>
                <a:cs typeface="宋体"/>
              </a:rPr>
              <a:t>网上投诉表格</a:t>
            </a:r>
            <a:r>
              <a:rPr lang="zh-CN" altLang="zh-CN" sz="1400" dirty="0">
                <a:solidFill>
                  <a:srgbClr val="000000"/>
                </a:solidFill>
                <a:latin typeface="华文中宋" panose="02010600040101010101" pitchFamily="2" charset="-122"/>
                <a:ea typeface="华文中宋" panose="02010600040101010101" pitchFamily="2" charset="-122"/>
                <a:cs typeface="宋体"/>
              </a:rPr>
              <a:t>（</a:t>
            </a:r>
            <a:r>
              <a:rPr lang="en-US" altLang="zh-CN" sz="1400" dirty="0">
                <a:solidFill>
                  <a:srgbClr val="000000"/>
                </a:solidFill>
                <a:latin typeface="华文中宋" panose="02010600040101010101" pitchFamily="2" charset="-122"/>
                <a:ea typeface="华文中宋" panose="02010600040101010101" pitchFamily="2" charset="-122"/>
                <a:cs typeface="宋体"/>
              </a:rPr>
              <a:t>www.sfc.hk</a:t>
            </a:r>
            <a:r>
              <a:rPr lang="zh-CN" altLang="zh-CN" sz="1400" dirty="0">
                <a:solidFill>
                  <a:srgbClr val="000000"/>
                </a:solidFill>
                <a:latin typeface="华文中宋" panose="02010600040101010101" pitchFamily="2" charset="-122"/>
                <a:ea typeface="华文中宋" panose="02010600040101010101" pitchFamily="2" charset="-122"/>
                <a:cs typeface="宋体"/>
              </a:rPr>
              <a:t>）</a:t>
            </a:r>
            <a:r>
              <a:rPr lang="zh-CN" altLang="en-US" sz="1400" dirty="0">
                <a:solidFill>
                  <a:srgbClr val="000000"/>
                </a:solidFill>
                <a:latin typeface="华文中宋" panose="02010600040101010101" pitchFamily="2" charset="-122"/>
                <a:ea typeface="华文中宋" panose="02010600040101010101" pitchFamily="2" charset="-122"/>
                <a:cs typeface="宋体"/>
              </a:rPr>
              <a:t>；</a:t>
            </a:r>
            <a:r>
              <a:rPr lang="zh-CN" altLang="zh-CN" sz="1400" dirty="0">
                <a:solidFill>
                  <a:srgbClr val="FF0000"/>
                </a:solidFill>
                <a:latin typeface="华文中宋" panose="02010600040101010101" pitchFamily="2" charset="-122"/>
                <a:ea typeface="华文中宋" panose="02010600040101010101" pitchFamily="2" charset="-122"/>
                <a:cs typeface="宋体"/>
              </a:rPr>
              <a:t>致函</a:t>
            </a:r>
            <a:r>
              <a:rPr lang="zh-CN" altLang="zh-CN" sz="1400" dirty="0">
                <a:solidFill>
                  <a:srgbClr val="000000"/>
                </a:solidFill>
                <a:latin typeface="华文中宋" panose="02010600040101010101" pitchFamily="2" charset="-122"/>
                <a:ea typeface="华文中宋" panose="02010600040101010101" pitchFamily="2" charset="-122"/>
                <a:cs typeface="宋体"/>
              </a:rPr>
              <a:t>香港证监会位于中环长江集团中心</a:t>
            </a:r>
            <a:r>
              <a:rPr lang="en-US" altLang="zh-CN" sz="1400" dirty="0">
                <a:solidFill>
                  <a:srgbClr val="000000"/>
                </a:solidFill>
                <a:latin typeface="华文中宋" panose="02010600040101010101" pitchFamily="2" charset="-122"/>
                <a:ea typeface="华文中宋" panose="02010600040101010101" pitchFamily="2" charset="-122"/>
                <a:cs typeface="宋体"/>
              </a:rPr>
              <a:t>35</a:t>
            </a:r>
            <a:r>
              <a:rPr lang="zh-CN" altLang="zh-CN" sz="1400" dirty="0">
                <a:solidFill>
                  <a:srgbClr val="000000"/>
                </a:solidFill>
                <a:latin typeface="华文中宋" panose="02010600040101010101" pitchFamily="2" charset="-122"/>
                <a:ea typeface="华文中宋" panose="02010600040101010101" pitchFamily="2" charset="-122"/>
                <a:cs typeface="宋体"/>
              </a:rPr>
              <a:t>楼的办事处；</a:t>
            </a:r>
            <a:r>
              <a:rPr lang="zh-CN" altLang="zh-CN" sz="1400" dirty="0">
                <a:solidFill>
                  <a:srgbClr val="FF0000"/>
                </a:solidFill>
                <a:latin typeface="华文中宋" panose="02010600040101010101" pitchFamily="2" charset="-122"/>
                <a:ea typeface="华文中宋" panose="02010600040101010101" pitchFamily="2" charset="-122"/>
                <a:cs typeface="宋体"/>
              </a:rPr>
              <a:t>电邮</a:t>
            </a:r>
            <a:r>
              <a:rPr lang="zh-CN" altLang="zh-CN" sz="1400" dirty="0">
                <a:solidFill>
                  <a:srgbClr val="000000"/>
                </a:solidFill>
                <a:latin typeface="华文中宋" panose="02010600040101010101" pitchFamily="2" charset="-122"/>
                <a:ea typeface="华文中宋" panose="02010600040101010101" pitchFamily="2" charset="-122"/>
                <a:cs typeface="宋体"/>
              </a:rPr>
              <a:t>至</a:t>
            </a:r>
            <a:r>
              <a:rPr lang="en-US" altLang="zh-CN" sz="1400" dirty="0">
                <a:solidFill>
                  <a:srgbClr val="000000"/>
                </a:solidFill>
                <a:latin typeface="华文中宋" panose="02010600040101010101" pitchFamily="2" charset="-122"/>
                <a:ea typeface="华文中宋" panose="02010600040101010101" pitchFamily="2" charset="-122"/>
                <a:cs typeface="宋体"/>
              </a:rPr>
              <a:t>complaint@sfc.hk</a:t>
            </a:r>
            <a:r>
              <a:rPr lang="zh-CN" altLang="zh-CN" sz="1400" dirty="0">
                <a:solidFill>
                  <a:srgbClr val="000000"/>
                </a:solidFill>
                <a:latin typeface="华文中宋" panose="02010600040101010101" pitchFamily="2" charset="-122"/>
                <a:ea typeface="华文中宋" panose="02010600040101010101" pitchFamily="2" charset="-122"/>
                <a:cs typeface="宋体"/>
              </a:rPr>
              <a:t>；</a:t>
            </a:r>
            <a:r>
              <a:rPr lang="zh-CN" altLang="zh-CN" sz="1400" dirty="0">
                <a:solidFill>
                  <a:srgbClr val="FF0000"/>
                </a:solidFill>
                <a:latin typeface="华文中宋" panose="02010600040101010101" pitchFamily="2" charset="-122"/>
                <a:ea typeface="华文中宋" panose="02010600040101010101" pitchFamily="2" charset="-122"/>
                <a:cs typeface="宋体"/>
              </a:rPr>
              <a:t>传真至</a:t>
            </a:r>
            <a:r>
              <a:rPr lang="zh-CN" altLang="zh-CN" sz="1400" dirty="0">
                <a:solidFill>
                  <a:srgbClr val="000000"/>
                </a:solidFill>
                <a:latin typeface="华文中宋" panose="02010600040101010101" pitchFamily="2" charset="-122"/>
                <a:ea typeface="华文中宋" panose="02010600040101010101" pitchFamily="2" charset="-122"/>
                <a:cs typeface="宋体"/>
              </a:rPr>
              <a:t>（</a:t>
            </a:r>
            <a:r>
              <a:rPr lang="en-US" altLang="zh-CN" sz="1400" dirty="0">
                <a:solidFill>
                  <a:srgbClr val="000000"/>
                </a:solidFill>
                <a:latin typeface="华文中宋" panose="02010600040101010101" pitchFamily="2" charset="-122"/>
                <a:ea typeface="华文中宋" panose="02010600040101010101" pitchFamily="2" charset="-122"/>
                <a:cs typeface="宋体"/>
              </a:rPr>
              <a:t>852</a:t>
            </a:r>
            <a:r>
              <a:rPr lang="zh-CN" altLang="zh-CN" sz="1400" dirty="0">
                <a:solidFill>
                  <a:srgbClr val="000000"/>
                </a:solidFill>
                <a:latin typeface="华文中宋" panose="02010600040101010101" pitchFamily="2" charset="-122"/>
                <a:ea typeface="华文中宋" panose="02010600040101010101" pitchFamily="2" charset="-122"/>
                <a:cs typeface="宋体"/>
              </a:rPr>
              <a:t>）</a:t>
            </a:r>
            <a:r>
              <a:rPr lang="en-US" altLang="zh-CN" sz="1400" dirty="0">
                <a:solidFill>
                  <a:srgbClr val="000000"/>
                </a:solidFill>
                <a:latin typeface="华文中宋" panose="02010600040101010101" pitchFamily="2" charset="-122"/>
                <a:ea typeface="华文中宋" panose="02010600040101010101" pitchFamily="2" charset="-122"/>
                <a:cs typeface="宋体"/>
              </a:rPr>
              <a:t>2524 3718</a:t>
            </a:r>
            <a:r>
              <a:rPr lang="zh-CN" altLang="zh-CN" sz="1400" dirty="0">
                <a:solidFill>
                  <a:srgbClr val="000000"/>
                </a:solidFill>
                <a:latin typeface="华文中宋" panose="02010600040101010101" pitchFamily="2" charset="-122"/>
                <a:ea typeface="华文中宋" panose="02010600040101010101" pitchFamily="2" charset="-122"/>
                <a:cs typeface="宋体"/>
              </a:rPr>
              <a:t>；</a:t>
            </a:r>
            <a:r>
              <a:rPr lang="zh-CN" altLang="zh-CN" sz="1400" dirty="0">
                <a:solidFill>
                  <a:srgbClr val="FF0000"/>
                </a:solidFill>
                <a:latin typeface="华文中宋" panose="02010600040101010101" pitchFamily="2" charset="-122"/>
                <a:ea typeface="华文中宋" panose="02010600040101010101" pitchFamily="2" charset="-122"/>
                <a:cs typeface="宋体"/>
              </a:rPr>
              <a:t>致电</a:t>
            </a:r>
            <a:r>
              <a:rPr lang="zh-CN" altLang="zh-CN" sz="1400" dirty="0">
                <a:solidFill>
                  <a:srgbClr val="000000"/>
                </a:solidFill>
                <a:latin typeface="华文中宋" panose="02010600040101010101" pitchFamily="2" charset="-122"/>
                <a:ea typeface="华文中宋" panose="02010600040101010101" pitchFamily="2" charset="-122"/>
                <a:cs typeface="宋体"/>
              </a:rPr>
              <a:t>（</a:t>
            </a:r>
            <a:r>
              <a:rPr lang="en-US" altLang="zh-CN" sz="1400" dirty="0">
                <a:solidFill>
                  <a:srgbClr val="000000"/>
                </a:solidFill>
                <a:latin typeface="华文中宋" panose="02010600040101010101" pitchFamily="2" charset="-122"/>
                <a:ea typeface="华文中宋" panose="02010600040101010101" pitchFamily="2" charset="-122"/>
                <a:cs typeface="宋体"/>
              </a:rPr>
              <a:t>852</a:t>
            </a:r>
            <a:r>
              <a:rPr lang="zh-CN" altLang="zh-CN" sz="1400" dirty="0">
                <a:solidFill>
                  <a:srgbClr val="000000"/>
                </a:solidFill>
                <a:latin typeface="华文中宋" panose="02010600040101010101" pitchFamily="2" charset="-122"/>
                <a:ea typeface="华文中宋" panose="02010600040101010101" pitchFamily="2" charset="-122"/>
                <a:cs typeface="宋体"/>
              </a:rPr>
              <a:t>）</a:t>
            </a:r>
            <a:r>
              <a:rPr lang="en-US" altLang="zh-CN" sz="1400" dirty="0">
                <a:solidFill>
                  <a:srgbClr val="000000"/>
                </a:solidFill>
                <a:latin typeface="华文中宋" panose="02010600040101010101" pitchFamily="2" charset="-122"/>
                <a:ea typeface="华文中宋" panose="02010600040101010101" pitchFamily="2" charset="-122"/>
                <a:cs typeface="宋体"/>
              </a:rPr>
              <a:t>2231 1222</a:t>
            </a:r>
            <a:r>
              <a:rPr lang="zh-CN" altLang="zh-CN" sz="1400" dirty="0">
                <a:solidFill>
                  <a:srgbClr val="000000"/>
                </a:solidFill>
                <a:latin typeface="华文中宋" panose="02010600040101010101" pitchFamily="2" charset="-122"/>
                <a:ea typeface="华文中宋" panose="02010600040101010101" pitchFamily="2" charset="-122"/>
                <a:cs typeface="宋体"/>
              </a:rPr>
              <a:t>联络或约见香港证监会职员</a:t>
            </a:r>
            <a:r>
              <a:rPr lang="zh-CN" altLang="zh-CN" sz="1400" dirty="0" smtClean="0">
                <a:solidFill>
                  <a:srgbClr val="000000"/>
                </a:solidFill>
                <a:latin typeface="华文中宋" panose="02010600040101010101" pitchFamily="2" charset="-122"/>
                <a:ea typeface="华文中宋" panose="02010600040101010101" pitchFamily="2" charset="-122"/>
                <a:cs typeface="宋体"/>
              </a:rPr>
              <a:t>。</a:t>
            </a:r>
            <a:endParaRPr lang="en-US" altLang="zh-CN" sz="1400" dirty="0" smtClean="0">
              <a:solidFill>
                <a:srgbClr val="000000"/>
              </a:solidFill>
              <a:latin typeface="华文中宋" panose="02010600040101010101" pitchFamily="2" charset="-122"/>
              <a:ea typeface="华文中宋" panose="02010600040101010101" pitchFamily="2" charset="-122"/>
              <a:cs typeface="宋体"/>
            </a:endParaRPr>
          </a:p>
          <a:p>
            <a:pPr>
              <a:lnSpc>
                <a:spcPct val="150000"/>
              </a:lnSpc>
              <a:buClr>
                <a:srgbClr val="2D2D8A"/>
              </a:buClr>
            </a:pPr>
            <a:endParaRPr lang="en-US" altLang="zh-CN" sz="1600" dirty="0">
              <a:solidFill>
                <a:srgbClr val="000000"/>
              </a:solidFill>
              <a:latin typeface="华文中宋" panose="02010600040101010101" pitchFamily="2" charset="-122"/>
              <a:ea typeface="华文中宋" panose="02010600040101010101" pitchFamily="2" charset="-122"/>
            </a:endParaRPr>
          </a:p>
          <a:p>
            <a:pPr marL="285750" indent="-285750">
              <a:lnSpc>
                <a:spcPct val="150000"/>
              </a:lnSpc>
              <a:buClr>
                <a:srgbClr val="2D2D8A"/>
              </a:buClr>
              <a:buFont typeface="Wingdings" panose="05000000000000000000" pitchFamily="2" charset="2"/>
              <a:buChar char="u"/>
            </a:pPr>
            <a:r>
              <a:rPr lang="zh-CN" altLang="en-US" sz="1600" dirty="0" smtClean="0">
                <a:solidFill>
                  <a:srgbClr val="000000"/>
                </a:solidFill>
                <a:latin typeface="微软雅黑" panose="020B0503020204020204" pitchFamily="34" charset="-122"/>
                <a:ea typeface="微软雅黑" panose="020B0503020204020204" pitchFamily="34" charset="-122"/>
              </a:rPr>
              <a:t>香港交易所</a:t>
            </a:r>
            <a:endParaRPr lang="zh-CN" altLang="en-US" sz="1600" dirty="0">
              <a:solidFill>
                <a:srgbClr val="000000"/>
              </a:solidFill>
              <a:latin typeface="微软雅黑" panose="020B0503020204020204" pitchFamily="34" charset="-122"/>
              <a:ea typeface="微软雅黑" panose="020B0503020204020204" pitchFamily="34" charset="-122"/>
            </a:endParaRPr>
          </a:p>
          <a:p>
            <a:pPr marL="285750" indent="-285750">
              <a:lnSpc>
                <a:spcPct val="150000"/>
              </a:lnSpc>
              <a:buClr>
                <a:srgbClr val="2D2D8A"/>
              </a:buClr>
              <a:buFont typeface="Wingdings" panose="05000000000000000000" pitchFamily="2" charset="2"/>
              <a:buChar char="p"/>
            </a:pPr>
            <a:r>
              <a:rPr lang="zh-CN" altLang="en-US" sz="1400" b="1" dirty="0" smtClean="0">
                <a:solidFill>
                  <a:srgbClr val="000000"/>
                </a:solidFill>
                <a:latin typeface="华文中宋" panose="02010600040101010101" pitchFamily="2" charset="-122"/>
                <a:ea typeface="华文中宋" panose="02010600040101010101" pitchFamily="2" charset="-122"/>
              </a:rPr>
              <a:t>受理范围：</a:t>
            </a:r>
            <a:r>
              <a:rPr lang="zh-CN" altLang="en-US" sz="1400" dirty="0" smtClean="0">
                <a:solidFill>
                  <a:srgbClr val="000000"/>
                </a:solidFill>
                <a:latin typeface="华文中宋" panose="02010600040101010101" pitchFamily="2" charset="-122"/>
                <a:ea typeface="华文中宋" panose="02010600040101010101" pitchFamily="2" charset="-122"/>
              </a:rPr>
              <a:t>香港交易所</a:t>
            </a:r>
            <a:r>
              <a:rPr lang="zh-CN" altLang="en-US" sz="1400" dirty="0">
                <a:solidFill>
                  <a:srgbClr val="000000"/>
                </a:solidFill>
                <a:latin typeface="华文中宋" panose="02010600040101010101" pitchFamily="2" charset="-122"/>
                <a:ea typeface="华文中宋" panose="02010600040101010101" pitchFamily="2" charset="-122"/>
              </a:rPr>
              <a:t>提供广泛的交易前及交易后</a:t>
            </a:r>
            <a:r>
              <a:rPr lang="zh-CN" altLang="en-US" sz="1400" dirty="0">
                <a:solidFill>
                  <a:srgbClr val="FF0000"/>
                </a:solidFill>
                <a:latin typeface="华文中宋" panose="02010600040101010101" pitchFamily="2" charset="-122"/>
                <a:ea typeface="华文中宋" panose="02010600040101010101" pitchFamily="2" charset="-122"/>
              </a:rPr>
              <a:t>投资服务和市场资讯服务</a:t>
            </a:r>
            <a:r>
              <a:rPr lang="zh-CN" altLang="en-US" sz="1400" dirty="0" smtClean="0">
                <a:solidFill>
                  <a:srgbClr val="000000"/>
                </a:solidFill>
                <a:latin typeface="华文中宋" panose="02010600040101010101" pitchFamily="2" charset="-122"/>
                <a:ea typeface="华文中宋" panose="02010600040101010101" pitchFamily="2" charset="-122"/>
              </a:rPr>
              <a:t>。</a:t>
            </a:r>
            <a:endParaRPr lang="en-US" altLang="zh-CN" sz="1400" dirty="0">
              <a:solidFill>
                <a:srgbClr val="000000"/>
              </a:solidFill>
              <a:latin typeface="华文中宋" panose="02010600040101010101" pitchFamily="2" charset="-122"/>
              <a:ea typeface="华文中宋" panose="02010600040101010101" pitchFamily="2" charset="-122"/>
            </a:endParaRPr>
          </a:p>
          <a:p>
            <a:pPr marL="285750" indent="-285750">
              <a:lnSpc>
                <a:spcPct val="150000"/>
              </a:lnSpc>
              <a:buClr>
                <a:srgbClr val="2D2D8A"/>
              </a:buClr>
              <a:buFont typeface="Wingdings" panose="05000000000000000000" pitchFamily="2" charset="2"/>
              <a:buChar char="p"/>
            </a:pPr>
            <a:r>
              <a:rPr lang="zh-CN" altLang="zh-CN" sz="1400" b="1" dirty="0" smtClean="0">
                <a:solidFill>
                  <a:srgbClr val="000000"/>
                </a:solidFill>
                <a:latin typeface="华文中宋" panose="02010600040101010101" pitchFamily="2" charset="-122"/>
                <a:ea typeface="华文中宋" panose="02010600040101010101" pitchFamily="2" charset="-122"/>
                <a:cs typeface="宋体"/>
              </a:rPr>
              <a:t>投诉</a:t>
            </a:r>
            <a:r>
              <a:rPr lang="zh-CN" altLang="zh-CN" sz="1400" b="1" dirty="0">
                <a:solidFill>
                  <a:srgbClr val="000000"/>
                </a:solidFill>
                <a:latin typeface="华文中宋" panose="02010600040101010101" pitchFamily="2" charset="-122"/>
                <a:ea typeface="华文中宋" panose="02010600040101010101" pitchFamily="2" charset="-122"/>
                <a:cs typeface="宋体"/>
              </a:rPr>
              <a:t>方式</a:t>
            </a:r>
            <a:r>
              <a:rPr lang="zh-CN" altLang="zh-CN" sz="1400" dirty="0">
                <a:solidFill>
                  <a:srgbClr val="000000"/>
                </a:solidFill>
                <a:latin typeface="华文中宋" panose="02010600040101010101" pitchFamily="2" charset="-122"/>
                <a:ea typeface="华文中宋" panose="02010600040101010101" pitchFamily="2" charset="-122"/>
                <a:cs typeface="宋体"/>
              </a:rPr>
              <a:t>：</a:t>
            </a:r>
            <a:r>
              <a:rPr lang="zh-CN" altLang="zh-CN" sz="1400" dirty="0" smtClean="0">
                <a:solidFill>
                  <a:srgbClr val="FF0000"/>
                </a:solidFill>
                <a:latin typeface="华文中宋" panose="02010600040101010101" pitchFamily="2" charset="-122"/>
                <a:ea typeface="华文中宋" panose="02010600040101010101" pitchFamily="2" charset="-122"/>
                <a:cs typeface="宋体"/>
              </a:rPr>
              <a:t>邮寄</a:t>
            </a:r>
            <a:r>
              <a:rPr lang="zh-CN" altLang="en-US" sz="1400" dirty="0">
                <a:solidFill>
                  <a:srgbClr val="000000"/>
                </a:solidFill>
                <a:latin typeface="华文中宋" panose="02010600040101010101" pitchFamily="2" charset="-122"/>
                <a:ea typeface="华文中宋" panose="02010600040101010101" pitchFamily="2" charset="-122"/>
                <a:cs typeface="宋体"/>
              </a:rPr>
              <a:t>至</a:t>
            </a:r>
            <a:r>
              <a:rPr lang="zh-CN" altLang="zh-CN" sz="1400" dirty="0" smtClean="0">
                <a:solidFill>
                  <a:srgbClr val="000000"/>
                </a:solidFill>
                <a:latin typeface="华文中宋" panose="02010600040101010101" pitchFamily="2" charset="-122"/>
                <a:ea typeface="华文中宋" panose="02010600040101010101" pitchFamily="2" charset="-122"/>
                <a:cs typeface="宋体"/>
              </a:rPr>
              <a:t>香港</a:t>
            </a:r>
            <a:r>
              <a:rPr lang="zh-CN" altLang="zh-CN" sz="1400" dirty="0">
                <a:solidFill>
                  <a:srgbClr val="000000"/>
                </a:solidFill>
                <a:latin typeface="华文中宋" panose="02010600040101010101" pitchFamily="2" charset="-122"/>
                <a:ea typeface="华文中宋" panose="02010600040101010101" pitchFamily="2" charset="-122"/>
                <a:cs typeface="宋体"/>
              </a:rPr>
              <a:t>中环德辅道中</a:t>
            </a:r>
            <a:r>
              <a:rPr lang="en-US" altLang="zh-CN" sz="1400" dirty="0">
                <a:solidFill>
                  <a:srgbClr val="000000"/>
                </a:solidFill>
                <a:latin typeface="华文中宋" panose="02010600040101010101" pitchFamily="2" charset="-122"/>
                <a:ea typeface="华文中宋" panose="02010600040101010101" pitchFamily="2" charset="-122"/>
                <a:cs typeface="宋体"/>
              </a:rPr>
              <a:t>19</a:t>
            </a:r>
            <a:r>
              <a:rPr lang="zh-CN" altLang="zh-CN" sz="1400" dirty="0">
                <a:solidFill>
                  <a:srgbClr val="000000"/>
                </a:solidFill>
                <a:latin typeface="华文中宋" panose="02010600040101010101" pitchFamily="2" charset="-122"/>
                <a:ea typeface="华文中宋" panose="02010600040101010101" pitchFamily="2" charset="-122"/>
                <a:cs typeface="宋体"/>
              </a:rPr>
              <a:t>号环球大厦</a:t>
            </a:r>
            <a:r>
              <a:rPr lang="en-US" altLang="zh-CN" sz="1400" dirty="0">
                <a:solidFill>
                  <a:srgbClr val="000000"/>
                </a:solidFill>
                <a:latin typeface="华文中宋" panose="02010600040101010101" pitchFamily="2" charset="-122"/>
                <a:ea typeface="华文中宋" panose="02010600040101010101" pitchFamily="2" charset="-122"/>
                <a:cs typeface="宋体"/>
              </a:rPr>
              <a:t>17</a:t>
            </a:r>
            <a:r>
              <a:rPr lang="zh-CN" altLang="zh-CN" sz="1400" dirty="0">
                <a:solidFill>
                  <a:srgbClr val="000000"/>
                </a:solidFill>
                <a:latin typeface="华文中宋" panose="02010600040101010101" pitchFamily="2" charset="-122"/>
                <a:ea typeface="华文中宋" panose="02010600040101010101" pitchFamily="2" charset="-122"/>
                <a:cs typeface="宋体"/>
              </a:rPr>
              <a:t>楼企业</a:t>
            </a:r>
            <a:r>
              <a:rPr lang="zh-CN" altLang="zh-CN" sz="1400" dirty="0" smtClean="0">
                <a:solidFill>
                  <a:srgbClr val="000000"/>
                </a:solidFill>
                <a:latin typeface="华文中宋" panose="02010600040101010101" pitchFamily="2" charset="-122"/>
                <a:ea typeface="华文中宋" panose="02010600040101010101" pitchFamily="2" charset="-122"/>
                <a:cs typeface="宋体"/>
              </a:rPr>
              <a:t>传讯</a:t>
            </a:r>
            <a:r>
              <a:rPr lang="zh-CN" altLang="en-US" sz="1400" dirty="0" smtClean="0">
                <a:solidFill>
                  <a:srgbClr val="000000"/>
                </a:solidFill>
                <a:latin typeface="华文中宋" panose="02010600040101010101" pitchFamily="2" charset="-122"/>
                <a:ea typeface="华文中宋" panose="02010600040101010101" pitchFamily="2" charset="-122"/>
                <a:cs typeface="宋体"/>
              </a:rPr>
              <a:t>；</a:t>
            </a:r>
            <a:r>
              <a:rPr lang="zh-CN" altLang="zh-CN" sz="1400" dirty="0" smtClean="0">
                <a:solidFill>
                  <a:srgbClr val="FF0000"/>
                </a:solidFill>
                <a:latin typeface="华文中宋" panose="02010600040101010101" pitchFamily="2" charset="-122"/>
                <a:ea typeface="华文中宋" panose="02010600040101010101" pitchFamily="2" charset="-122"/>
                <a:cs typeface="宋体"/>
              </a:rPr>
              <a:t>电邮</a:t>
            </a:r>
            <a:r>
              <a:rPr lang="zh-CN" altLang="en-US" sz="1400" dirty="0">
                <a:solidFill>
                  <a:srgbClr val="000000"/>
                </a:solidFill>
                <a:latin typeface="华文中宋" panose="02010600040101010101" pitchFamily="2" charset="-122"/>
                <a:ea typeface="华文中宋" panose="02010600040101010101" pitchFamily="2" charset="-122"/>
                <a:cs typeface="宋体"/>
              </a:rPr>
              <a:t>至</a:t>
            </a:r>
            <a:r>
              <a:rPr lang="en-US" altLang="zh-CN" sz="1400" dirty="0" smtClean="0">
                <a:solidFill>
                  <a:srgbClr val="000000"/>
                </a:solidFill>
                <a:latin typeface="华文中宋" panose="02010600040101010101" pitchFamily="2" charset="-122"/>
                <a:ea typeface="华文中宋" panose="02010600040101010101" pitchFamily="2" charset="-122"/>
                <a:cs typeface="宋体"/>
              </a:rPr>
              <a:t>info@hkex.com.hk</a:t>
            </a:r>
            <a:r>
              <a:rPr lang="zh-CN" altLang="en-US" sz="1400" dirty="0" smtClean="0">
                <a:solidFill>
                  <a:srgbClr val="000000"/>
                </a:solidFill>
                <a:latin typeface="华文中宋" panose="02010600040101010101" pitchFamily="2" charset="-122"/>
                <a:ea typeface="华文中宋" panose="02010600040101010101" pitchFamily="2" charset="-122"/>
                <a:cs typeface="宋体"/>
              </a:rPr>
              <a:t>；</a:t>
            </a:r>
            <a:r>
              <a:rPr lang="zh-CN" altLang="zh-CN" sz="1400" dirty="0" smtClean="0">
                <a:solidFill>
                  <a:srgbClr val="FF0000"/>
                </a:solidFill>
                <a:latin typeface="华文中宋" panose="02010600040101010101" pitchFamily="2" charset="-122"/>
                <a:ea typeface="华文中宋" panose="02010600040101010101" pitchFamily="2" charset="-122"/>
                <a:cs typeface="宋体"/>
              </a:rPr>
              <a:t>传真</a:t>
            </a:r>
            <a:r>
              <a:rPr lang="zh-CN" altLang="en-US" sz="1400" dirty="0">
                <a:solidFill>
                  <a:srgbClr val="000000"/>
                </a:solidFill>
                <a:latin typeface="华文中宋" panose="02010600040101010101" pitchFamily="2" charset="-122"/>
                <a:ea typeface="华文中宋" panose="02010600040101010101" pitchFamily="2" charset="-122"/>
                <a:cs typeface="宋体"/>
              </a:rPr>
              <a:t>至</a:t>
            </a:r>
            <a:r>
              <a:rPr lang="zh-CN" altLang="zh-CN" sz="1400" dirty="0" smtClean="0">
                <a:solidFill>
                  <a:srgbClr val="000000"/>
                </a:solidFill>
                <a:latin typeface="华文中宋" panose="02010600040101010101" pitchFamily="2" charset="-122"/>
                <a:ea typeface="华文中宋" panose="02010600040101010101" pitchFamily="2" charset="-122"/>
                <a:cs typeface="宋体"/>
              </a:rPr>
              <a:t>（</a:t>
            </a:r>
            <a:r>
              <a:rPr lang="en-US" altLang="zh-CN" sz="1400" dirty="0">
                <a:solidFill>
                  <a:srgbClr val="000000"/>
                </a:solidFill>
                <a:latin typeface="华文中宋" panose="02010600040101010101" pitchFamily="2" charset="-122"/>
                <a:ea typeface="华文中宋" panose="02010600040101010101" pitchFamily="2" charset="-122"/>
                <a:cs typeface="宋体"/>
              </a:rPr>
              <a:t>852</a:t>
            </a:r>
            <a:r>
              <a:rPr lang="zh-CN" altLang="zh-CN" sz="1400" dirty="0">
                <a:solidFill>
                  <a:srgbClr val="000000"/>
                </a:solidFill>
                <a:latin typeface="华文中宋" panose="02010600040101010101" pitchFamily="2" charset="-122"/>
                <a:ea typeface="华文中宋" panose="02010600040101010101" pitchFamily="2" charset="-122"/>
                <a:cs typeface="宋体"/>
              </a:rPr>
              <a:t>）</a:t>
            </a:r>
            <a:r>
              <a:rPr lang="en-US" altLang="zh-CN" sz="1400" dirty="0" smtClean="0">
                <a:solidFill>
                  <a:srgbClr val="000000"/>
                </a:solidFill>
                <a:latin typeface="华文中宋" panose="02010600040101010101" pitchFamily="2" charset="-122"/>
                <a:ea typeface="华文中宋" panose="02010600040101010101" pitchFamily="2" charset="-122"/>
                <a:cs typeface="宋体"/>
              </a:rPr>
              <a:t>28684084</a:t>
            </a:r>
            <a:r>
              <a:rPr lang="zh-CN" altLang="zh-CN" sz="1400" dirty="0" smtClean="0">
                <a:solidFill>
                  <a:srgbClr val="000000"/>
                </a:solidFill>
                <a:latin typeface="华文中宋" panose="02010600040101010101" pitchFamily="2" charset="-122"/>
                <a:ea typeface="华文中宋" panose="02010600040101010101" pitchFamily="2" charset="-122"/>
                <a:cs typeface="宋体"/>
              </a:rPr>
              <a:t>。</a:t>
            </a:r>
            <a:r>
              <a:rPr lang="zh-CN" altLang="en-US" sz="1400" dirty="0" smtClean="0">
                <a:solidFill>
                  <a:srgbClr val="000000"/>
                </a:solidFill>
                <a:latin typeface="华文中宋" panose="02010600040101010101" pitchFamily="2" charset="-122"/>
                <a:ea typeface="华文中宋" panose="02010600040101010101" pitchFamily="2" charset="-122"/>
                <a:cs typeface="宋体"/>
              </a:rPr>
              <a:t>查询电话：</a:t>
            </a:r>
            <a:r>
              <a:rPr lang="en-US" altLang="zh-CN" sz="1400" dirty="0" smtClean="0">
                <a:solidFill>
                  <a:srgbClr val="000000"/>
                </a:solidFill>
                <a:latin typeface="华文中宋" panose="02010600040101010101" pitchFamily="2" charset="-122"/>
                <a:ea typeface="华文中宋" panose="02010600040101010101" pitchFamily="2" charset="-122"/>
                <a:cs typeface="宋体"/>
              </a:rPr>
              <a:t>(852)28403895</a:t>
            </a:r>
            <a:endParaRPr lang="zh-CN" altLang="zh-CN" sz="1400" dirty="0">
              <a:solidFill>
                <a:srgbClr val="000000"/>
              </a:solidFill>
              <a:latin typeface="华文中宋" panose="02010600040101010101" pitchFamily="2" charset="-122"/>
              <a:ea typeface="华文中宋" panose="02010600040101010101" pitchFamily="2" charset="-122"/>
              <a:cs typeface="宋体"/>
            </a:endParaRPr>
          </a:p>
        </p:txBody>
      </p:sp>
    </p:spTree>
    <p:extLst>
      <p:ext uri="{BB962C8B-B14F-4D97-AF65-F5344CB8AC3E}">
        <p14:creationId xmlns:p14="http://schemas.microsoft.com/office/powerpoint/2010/main" xmlns="" val="16210605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1" name="TextBox 10"/>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四、跨境监管与投资者保护</a:t>
            </a:r>
          </a:p>
          <a:p>
            <a:r>
              <a:rPr lang="zh-CN" altLang="en-US" sz="2000" dirty="0">
                <a:solidFill>
                  <a:srgbClr val="FF6600"/>
                </a:solidFill>
                <a:latin typeface="微软雅黑" panose="020B0503020204020204" pitchFamily="34" charset="-122"/>
                <a:ea typeface="微软雅黑" panose="020B0503020204020204" pitchFamily="34" charset="-122"/>
              </a:rPr>
              <a:t>（二）投资者诉求处理</a:t>
            </a:r>
          </a:p>
        </p:txBody>
      </p:sp>
      <p:sp>
        <p:nvSpPr>
          <p:cNvPr id="5" name="矩形 4"/>
          <p:cNvSpPr/>
          <p:nvPr/>
        </p:nvSpPr>
        <p:spPr>
          <a:xfrm>
            <a:off x="648460" y="1628800"/>
            <a:ext cx="7810350" cy="2969668"/>
          </a:xfrm>
          <a:prstGeom prst="rect">
            <a:avLst/>
          </a:prstGeom>
        </p:spPr>
        <p:txBody>
          <a:bodyPr wrap="square" lIns="91076" tIns="45534" rIns="91076" bIns="45534">
            <a:spAutoFit/>
          </a:bodyPr>
          <a:lstStyle/>
          <a:p>
            <a:r>
              <a:rPr lang="zh-CN" altLang="en-US" sz="1600" b="1" dirty="0">
                <a:solidFill>
                  <a:srgbClr val="000000"/>
                </a:solidFill>
                <a:latin typeface="微软雅黑" panose="020B0503020204020204" pitchFamily="34" charset="-122"/>
                <a:ea typeface="微软雅黑" panose="020B0503020204020204" pitchFamily="34" charset="-122"/>
              </a:rPr>
              <a:t>香港主要投诉渠道：</a:t>
            </a:r>
            <a:endParaRPr lang="en-US" altLang="zh-CN" sz="1600" b="1" dirty="0">
              <a:solidFill>
                <a:srgbClr val="000000"/>
              </a:solidFill>
              <a:latin typeface="微软雅黑" panose="020B0503020204020204" pitchFamily="34" charset="-122"/>
              <a:ea typeface="微软雅黑" panose="020B0503020204020204" pitchFamily="34" charset="-122"/>
            </a:endParaRPr>
          </a:p>
          <a:p>
            <a:pPr marL="285750" indent="-285750">
              <a:lnSpc>
                <a:spcPct val="150000"/>
              </a:lnSpc>
              <a:buClr>
                <a:schemeClr val="accent6"/>
              </a:buClr>
              <a:buFont typeface="Wingdings" panose="05000000000000000000" pitchFamily="2" charset="2"/>
              <a:buChar char="u"/>
            </a:pPr>
            <a:r>
              <a:rPr lang="zh-CN" altLang="en-US" sz="1600" dirty="0" smtClean="0">
                <a:solidFill>
                  <a:srgbClr val="000000"/>
                </a:solidFill>
                <a:latin typeface="微软雅黑" panose="020B0503020204020204" pitchFamily="34" charset="-122"/>
                <a:ea typeface="微软雅黑" panose="020B0503020204020204" pitchFamily="34" charset="-122"/>
              </a:rPr>
              <a:t>联</a:t>
            </a:r>
            <a:r>
              <a:rPr lang="zh-CN" altLang="en-US" sz="1600" dirty="0">
                <a:solidFill>
                  <a:srgbClr val="000000"/>
                </a:solidFill>
                <a:latin typeface="微软雅黑" panose="020B0503020204020204" pitchFamily="34" charset="-122"/>
                <a:ea typeface="微软雅黑" panose="020B0503020204020204" pitchFamily="34" charset="-122"/>
              </a:rPr>
              <a:t>交所</a:t>
            </a:r>
          </a:p>
          <a:p>
            <a:pPr marL="285750" indent="-285750">
              <a:lnSpc>
                <a:spcPct val="150000"/>
              </a:lnSpc>
              <a:buClr>
                <a:schemeClr val="accent6"/>
              </a:buClr>
              <a:buFont typeface="Wingdings" panose="05000000000000000000" pitchFamily="2" charset="2"/>
              <a:buChar char="p"/>
            </a:pPr>
            <a:r>
              <a:rPr lang="zh-CN" altLang="en-US" sz="1400" b="1" dirty="0" smtClean="0">
                <a:solidFill>
                  <a:srgbClr val="000000"/>
                </a:solidFill>
                <a:latin typeface="华文中宋" panose="02010600040101010101" pitchFamily="2" charset="-122"/>
                <a:ea typeface="华文中宋" panose="02010600040101010101" pitchFamily="2" charset="-122"/>
              </a:rPr>
              <a:t>受理范围</a:t>
            </a:r>
            <a:r>
              <a:rPr lang="zh-CN" altLang="en-US" sz="1400" dirty="0" smtClean="0">
                <a:solidFill>
                  <a:srgbClr val="000000"/>
                </a:solidFill>
                <a:latin typeface="华文中宋" panose="02010600040101010101" pitchFamily="2" charset="-122"/>
                <a:ea typeface="华文中宋" panose="02010600040101010101" pitchFamily="2" charset="-122"/>
              </a:rPr>
              <a:t>：联</a:t>
            </a:r>
            <a:r>
              <a:rPr lang="zh-CN" altLang="en-US" sz="1400" dirty="0">
                <a:solidFill>
                  <a:srgbClr val="000000"/>
                </a:solidFill>
                <a:latin typeface="华文中宋" panose="02010600040101010101" pitchFamily="2" charset="-122"/>
                <a:ea typeface="华文中宋" panose="02010600040101010101" pitchFamily="2" charset="-122"/>
              </a:rPr>
              <a:t>交所根据职责，受理投资者有关上市公司</a:t>
            </a:r>
            <a:r>
              <a:rPr lang="zh-CN" altLang="en-US" sz="1400" dirty="0">
                <a:solidFill>
                  <a:srgbClr val="FF0000"/>
                </a:solidFill>
                <a:latin typeface="华文中宋" panose="02010600040101010101" pitchFamily="2" charset="-122"/>
                <a:ea typeface="华文中宋" panose="02010600040101010101" pitchFamily="2" charset="-122"/>
              </a:rPr>
              <a:t>违反</a:t>
            </a:r>
            <a:r>
              <a:rPr lang="en-US" altLang="zh-CN" sz="1400" dirty="0">
                <a:solidFill>
                  <a:srgbClr val="FF0000"/>
                </a:solidFill>
                <a:latin typeface="华文中宋" panose="02010600040101010101" pitchFamily="2" charset="-122"/>
                <a:ea typeface="华文中宋" panose="02010600040101010101" pitchFamily="2" charset="-122"/>
              </a:rPr>
              <a:t>《</a:t>
            </a:r>
            <a:r>
              <a:rPr lang="zh-CN" altLang="en-US" sz="1400" dirty="0">
                <a:solidFill>
                  <a:srgbClr val="FF0000"/>
                </a:solidFill>
                <a:latin typeface="华文中宋" panose="02010600040101010101" pitchFamily="2" charset="-122"/>
                <a:ea typeface="华文中宋" panose="02010600040101010101" pitchFamily="2" charset="-122"/>
              </a:rPr>
              <a:t>上市规则</a:t>
            </a:r>
            <a:r>
              <a:rPr lang="en-US" altLang="zh-CN" sz="1400" dirty="0">
                <a:solidFill>
                  <a:srgbClr val="FF0000"/>
                </a:solidFill>
                <a:latin typeface="华文中宋" panose="02010600040101010101" pitchFamily="2" charset="-122"/>
                <a:ea typeface="华文中宋" panose="02010600040101010101" pitchFamily="2" charset="-122"/>
              </a:rPr>
              <a:t>》</a:t>
            </a:r>
            <a:r>
              <a:rPr lang="zh-CN" altLang="en-US" sz="1400" dirty="0">
                <a:solidFill>
                  <a:srgbClr val="FF0000"/>
                </a:solidFill>
                <a:latin typeface="华文中宋" panose="02010600040101010101" pitchFamily="2" charset="-122"/>
                <a:ea typeface="华文中宋" panose="02010600040101010101" pitchFamily="2" charset="-122"/>
              </a:rPr>
              <a:t>等</a:t>
            </a:r>
            <a:r>
              <a:rPr lang="zh-CN" altLang="en-US" sz="1400" dirty="0">
                <a:solidFill>
                  <a:srgbClr val="000000"/>
                </a:solidFill>
                <a:latin typeface="华文中宋" panose="02010600040101010101" pitchFamily="2" charset="-122"/>
                <a:ea typeface="华文中宋" panose="02010600040101010101" pitchFamily="2" charset="-122"/>
              </a:rPr>
              <a:t>的投诉</a:t>
            </a:r>
            <a:r>
              <a:rPr lang="zh-CN" altLang="en-US" sz="1400" dirty="0" smtClean="0">
                <a:solidFill>
                  <a:srgbClr val="000000"/>
                </a:solidFill>
                <a:latin typeface="华文中宋" panose="02010600040101010101" pitchFamily="2" charset="-122"/>
                <a:ea typeface="华文中宋" panose="02010600040101010101" pitchFamily="2" charset="-122"/>
              </a:rPr>
              <a:t>举报</a:t>
            </a:r>
            <a:r>
              <a:rPr lang="zh-CN" altLang="en-US" sz="1400" dirty="0">
                <a:solidFill>
                  <a:srgbClr val="000000"/>
                </a:solidFill>
                <a:latin typeface="华文中宋" panose="02010600040101010101" pitchFamily="2" charset="-122"/>
                <a:ea typeface="华文中宋" panose="02010600040101010101" pitchFamily="2" charset="-122"/>
              </a:rPr>
              <a:t>，</a:t>
            </a:r>
            <a:r>
              <a:rPr lang="zh-CN" altLang="en-US" sz="1400" dirty="0" smtClean="0">
                <a:solidFill>
                  <a:srgbClr val="FF0000"/>
                </a:solidFill>
                <a:latin typeface="华文中宋" panose="02010600040101010101" pitchFamily="2" charset="-122"/>
                <a:ea typeface="华文中宋" panose="02010600040101010101" pitchFamily="2" charset="-122"/>
              </a:rPr>
              <a:t>不能</a:t>
            </a:r>
            <a:r>
              <a:rPr lang="zh-CN" altLang="en-US" sz="1400" dirty="0">
                <a:solidFill>
                  <a:srgbClr val="FF0000"/>
                </a:solidFill>
                <a:latin typeface="华文中宋" panose="02010600040101010101" pitchFamily="2" charset="-122"/>
                <a:ea typeface="华文中宋" panose="02010600040101010101" pitchFamily="2" charset="-122"/>
              </a:rPr>
              <a:t>受理以下事宜</a:t>
            </a:r>
            <a:r>
              <a:rPr lang="zh-CN" altLang="en-US" sz="1400" dirty="0">
                <a:solidFill>
                  <a:srgbClr val="000000"/>
                </a:solidFill>
                <a:latin typeface="华文中宋" panose="02010600040101010101" pitchFamily="2" charset="-122"/>
                <a:ea typeface="华文中宋" panose="02010600040101010101" pitchFamily="2" charset="-122"/>
              </a:rPr>
              <a:t>：干预或评论上市公司的商业决策；赔偿投资者的投资损失；提供投资、法律或财务方面的建议；裁决商业纠纷；向外披露交易所在履行监管责任时而获取的保密资料等</a:t>
            </a:r>
            <a:r>
              <a:rPr lang="zh-CN" altLang="en-US" sz="1400" dirty="0" smtClean="0">
                <a:solidFill>
                  <a:srgbClr val="000000"/>
                </a:solidFill>
                <a:latin typeface="华文中宋" panose="02010600040101010101" pitchFamily="2" charset="-122"/>
                <a:ea typeface="华文中宋" panose="02010600040101010101" pitchFamily="2" charset="-122"/>
              </a:rPr>
              <a:t>。</a:t>
            </a:r>
            <a:endParaRPr lang="en-US" altLang="zh-CN" sz="1400" dirty="0" smtClean="0">
              <a:solidFill>
                <a:srgbClr val="000000"/>
              </a:solidFill>
              <a:latin typeface="华文中宋" panose="02010600040101010101" pitchFamily="2" charset="-122"/>
              <a:ea typeface="华文中宋" panose="02010600040101010101" pitchFamily="2" charset="-122"/>
            </a:endParaRPr>
          </a:p>
          <a:p>
            <a:pPr marL="285750" indent="-285750">
              <a:lnSpc>
                <a:spcPct val="150000"/>
              </a:lnSpc>
              <a:buClr>
                <a:schemeClr val="accent6"/>
              </a:buClr>
              <a:buFont typeface="Wingdings" panose="05000000000000000000" pitchFamily="2" charset="2"/>
              <a:buChar char="p"/>
            </a:pPr>
            <a:r>
              <a:rPr lang="zh-CN" altLang="en-US" sz="1400" b="1" dirty="0" smtClean="0">
                <a:solidFill>
                  <a:srgbClr val="000000"/>
                </a:solidFill>
                <a:latin typeface="华文中宋" panose="02010600040101010101" pitchFamily="2" charset="-122"/>
                <a:ea typeface="华文中宋" panose="02010600040101010101" pitchFamily="2" charset="-122"/>
              </a:rPr>
              <a:t>投诉</a:t>
            </a:r>
            <a:r>
              <a:rPr lang="zh-CN" altLang="en-US" sz="1400" b="1" dirty="0">
                <a:solidFill>
                  <a:srgbClr val="000000"/>
                </a:solidFill>
                <a:latin typeface="华文中宋" panose="02010600040101010101" pitchFamily="2" charset="-122"/>
                <a:ea typeface="华文中宋" panose="02010600040101010101" pitchFamily="2" charset="-122"/>
              </a:rPr>
              <a:t>方式：</a:t>
            </a:r>
            <a:r>
              <a:rPr lang="zh-CN" altLang="en-US" sz="1400" dirty="0">
                <a:solidFill>
                  <a:srgbClr val="FF0000"/>
                </a:solidFill>
                <a:latin typeface="华文中宋" panose="02010600040101010101" pitchFamily="2" charset="-122"/>
                <a:ea typeface="华文中宋" panose="02010600040101010101" pitchFamily="2" charset="-122"/>
              </a:rPr>
              <a:t>邮寄</a:t>
            </a:r>
            <a:r>
              <a:rPr lang="zh-CN" altLang="en-US" sz="1400" dirty="0">
                <a:solidFill>
                  <a:srgbClr val="000000"/>
                </a:solidFill>
                <a:latin typeface="华文中宋" panose="02010600040101010101" pitchFamily="2" charset="-122"/>
                <a:ea typeface="华文中宋" panose="02010600040101010101" pitchFamily="2" charset="-122"/>
              </a:rPr>
              <a:t>地址为香港中环港景街一号国际金融中心一期十一楼香港交易及结算所有限公司上市处理投诉事宜组。资料</a:t>
            </a:r>
            <a:r>
              <a:rPr lang="zh-CN" altLang="en-US" sz="1400" dirty="0">
                <a:solidFill>
                  <a:srgbClr val="FF0000"/>
                </a:solidFill>
                <a:latin typeface="华文中宋" panose="02010600040101010101" pitchFamily="2" charset="-122"/>
                <a:ea typeface="华文中宋" panose="02010600040101010101" pitchFamily="2" charset="-122"/>
              </a:rPr>
              <a:t>传真</a:t>
            </a:r>
            <a:r>
              <a:rPr lang="zh-CN" altLang="en-US" sz="1400" dirty="0">
                <a:solidFill>
                  <a:srgbClr val="000000"/>
                </a:solidFill>
                <a:latin typeface="华文中宋" panose="02010600040101010101" pitchFamily="2" charset="-122"/>
                <a:ea typeface="华文中宋" panose="02010600040101010101" pitchFamily="2" charset="-122"/>
              </a:rPr>
              <a:t>号码为</a:t>
            </a:r>
            <a:r>
              <a:rPr lang="en-US" altLang="zh-CN" sz="1400" dirty="0">
                <a:solidFill>
                  <a:srgbClr val="000000"/>
                </a:solidFill>
                <a:latin typeface="华文中宋" panose="02010600040101010101" pitchFamily="2" charset="-122"/>
                <a:ea typeface="华文中宋" panose="02010600040101010101" pitchFamily="2" charset="-122"/>
              </a:rPr>
              <a:t>(852) 22953981</a:t>
            </a:r>
            <a:r>
              <a:rPr lang="zh-CN" altLang="en-US" sz="1400" dirty="0">
                <a:solidFill>
                  <a:srgbClr val="000000"/>
                </a:solidFill>
                <a:latin typeface="华文中宋" panose="02010600040101010101" pitchFamily="2" charset="-122"/>
                <a:ea typeface="华文中宋" panose="02010600040101010101" pitchFamily="2" charset="-122"/>
              </a:rPr>
              <a:t>。联交所一般不会处理口头或匿名的投诉。若投诉人因个别困难而不能作出书面投诉，请</a:t>
            </a:r>
            <a:r>
              <a:rPr lang="zh-CN" altLang="en-US" sz="1400" dirty="0">
                <a:solidFill>
                  <a:srgbClr val="FF0000"/>
                </a:solidFill>
                <a:latin typeface="华文中宋" panose="02010600040101010101" pitchFamily="2" charset="-122"/>
                <a:ea typeface="华文中宋" panose="02010600040101010101" pitchFamily="2" charset="-122"/>
              </a:rPr>
              <a:t>致电</a:t>
            </a:r>
            <a:r>
              <a:rPr lang="en-US" altLang="zh-CN" sz="1400" dirty="0">
                <a:solidFill>
                  <a:srgbClr val="000000"/>
                </a:solidFill>
                <a:latin typeface="华文中宋" panose="02010600040101010101" pitchFamily="2" charset="-122"/>
                <a:ea typeface="华文中宋" panose="02010600040101010101" pitchFamily="2" charset="-122"/>
              </a:rPr>
              <a:t>(852) 2840 3950</a:t>
            </a:r>
            <a:r>
              <a:rPr lang="zh-CN" altLang="en-US" sz="1400" dirty="0">
                <a:solidFill>
                  <a:srgbClr val="000000"/>
                </a:solidFill>
                <a:latin typeface="华文中宋" panose="02010600040101010101" pitchFamily="2" charset="-122"/>
                <a:ea typeface="华文中宋" panose="02010600040101010101" pitchFamily="2" charset="-122"/>
              </a:rPr>
              <a:t>与联交所联络，有关通话可能会被录音。</a:t>
            </a:r>
            <a:endParaRPr lang="zh-CN" altLang="en-US" sz="1600" dirty="0">
              <a:solidFill>
                <a:srgbClr val="000000"/>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xmlns="" val="2224998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8" y="642122"/>
            <a:ext cx="793687" cy="432081"/>
            <a:chOff x="-1" y="393560"/>
            <a:chExt cx="1058616" cy="576064"/>
          </a:xfrm>
        </p:grpSpPr>
        <p:sp>
          <p:nvSpPr>
            <p:cNvPr id="33" name="矩形 32"/>
            <p:cNvSpPr/>
            <p:nvPr/>
          </p:nvSpPr>
          <p:spPr>
            <a:xfrm>
              <a:off x="-1" y="393560"/>
              <a:ext cx="986607" cy="576064"/>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cxnSp>
          <p:nvCxnSpPr>
            <p:cNvPr id="34" name="直接连接符 33"/>
            <p:cNvCxnSpPr/>
            <p:nvPr/>
          </p:nvCxnSpPr>
          <p:spPr>
            <a:xfrm>
              <a:off x="1058615" y="393560"/>
              <a:ext cx="0" cy="576064"/>
            </a:xfrm>
            <a:prstGeom prst="line">
              <a:avLst/>
            </a:prstGeom>
            <a:ln w="28575">
              <a:solidFill>
                <a:srgbClr val="005DA2"/>
              </a:solidFill>
            </a:ln>
          </p:spPr>
          <p:style>
            <a:lnRef idx="1">
              <a:schemeClr val="accent1"/>
            </a:lnRef>
            <a:fillRef idx="0">
              <a:schemeClr val="accent1"/>
            </a:fillRef>
            <a:effectRef idx="0">
              <a:schemeClr val="accent1"/>
            </a:effectRef>
            <a:fontRef idx="minor">
              <a:schemeClr val="tx1"/>
            </a:fontRef>
          </p:style>
        </p:cxnSp>
      </p:grpSp>
      <p:sp>
        <p:nvSpPr>
          <p:cNvPr id="35" name="TextBox 7"/>
          <p:cNvSpPr txBox="1"/>
          <p:nvPr/>
        </p:nvSpPr>
        <p:spPr>
          <a:xfrm>
            <a:off x="839390" y="592858"/>
            <a:ext cx="3301506" cy="530598"/>
          </a:xfrm>
          <a:prstGeom prst="rect">
            <a:avLst/>
          </a:prstGeom>
          <a:noFill/>
        </p:spPr>
        <p:txBody>
          <a:bodyPr wrap="square" lIns="68265" tIns="34133" rIns="68265" bIns="34133" rtlCol="0" anchor="ctr">
            <a:spAutoFit/>
          </a:bodyPr>
          <a:lstStyle/>
          <a:p>
            <a:r>
              <a:rPr lang="zh-CN" altLang="en-US" sz="3000" b="1" dirty="0">
                <a:solidFill>
                  <a:srgbClr val="005DA2"/>
                </a:solidFill>
                <a:latin typeface="微软雅黑" panose="020B0503020204020204" pitchFamily="34" charset="-122"/>
                <a:ea typeface="微软雅黑" panose="020B0503020204020204" pitchFamily="34" charset="-122"/>
              </a:rPr>
              <a:t>目录 </a:t>
            </a:r>
            <a:r>
              <a:rPr lang="en-US" altLang="zh-CN" sz="3000" b="1" spc="-112" dirty="0">
                <a:solidFill>
                  <a:srgbClr val="005DA2"/>
                </a:solidFill>
                <a:latin typeface="Rockwell" panose="02060603020205020403" pitchFamily="18" charset="0"/>
                <a:ea typeface="微软雅黑" pitchFamily="34" charset="-122"/>
              </a:rPr>
              <a:t>CONTENTS</a:t>
            </a:r>
            <a:r>
              <a:rPr lang="zh-CN" altLang="en-US" sz="3000" b="1" dirty="0">
                <a:solidFill>
                  <a:srgbClr val="005DA2"/>
                </a:solidFill>
                <a:latin typeface="微软雅黑" panose="020B0503020204020204" pitchFamily="34" charset="-122"/>
                <a:ea typeface="微软雅黑" panose="020B0503020204020204" pitchFamily="34" charset="-122"/>
              </a:rPr>
              <a:t> </a:t>
            </a:r>
          </a:p>
        </p:txBody>
      </p:sp>
      <p:grpSp>
        <p:nvGrpSpPr>
          <p:cNvPr id="26" name="组合 25"/>
          <p:cNvGrpSpPr/>
          <p:nvPr/>
        </p:nvGrpSpPr>
        <p:grpSpPr>
          <a:xfrm>
            <a:off x="1235348" y="1609475"/>
            <a:ext cx="6443076" cy="3889948"/>
            <a:chOff x="1297276" y="2039039"/>
            <a:chExt cx="5667733" cy="3146016"/>
          </a:xfrm>
        </p:grpSpPr>
        <p:grpSp>
          <p:nvGrpSpPr>
            <p:cNvPr id="2" name="组合 1"/>
            <p:cNvGrpSpPr/>
            <p:nvPr/>
          </p:nvGrpSpPr>
          <p:grpSpPr>
            <a:xfrm>
              <a:off x="2215068" y="2039039"/>
              <a:ext cx="4749941" cy="439667"/>
              <a:chOff x="2929753" y="1768796"/>
              <a:chExt cx="6335453" cy="488480"/>
            </a:xfrm>
          </p:grpSpPr>
          <p:cxnSp>
            <p:nvCxnSpPr>
              <p:cNvPr id="3" name="直接连接符 2"/>
              <p:cNvCxnSpPr/>
              <p:nvPr/>
            </p:nvCxnSpPr>
            <p:spPr>
              <a:xfrm>
                <a:off x="3367686"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929753" y="1768796"/>
                <a:ext cx="595718" cy="488480"/>
                <a:chOff x="2929753" y="1806896"/>
                <a:chExt cx="595718" cy="488480"/>
              </a:xfrm>
            </p:grpSpPr>
            <p:sp>
              <p:nvSpPr>
                <p:cNvPr id="5" name="平行四边形 4"/>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6" name="文本框 13"/>
                <p:cNvSpPr txBox="1"/>
                <p:nvPr/>
              </p:nvSpPr>
              <p:spPr>
                <a:xfrm>
                  <a:off x="2945259" y="1806896"/>
                  <a:ext cx="580212" cy="373344"/>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1</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2215068" y="2712003"/>
              <a:ext cx="4747723" cy="445979"/>
              <a:chOff x="2929753" y="1761782"/>
              <a:chExt cx="6332495" cy="495494"/>
            </a:xfrm>
          </p:grpSpPr>
          <p:cxnSp>
            <p:nvCxnSpPr>
              <p:cNvPr id="8" name="直接连接符 7"/>
              <p:cNvCxnSpPr/>
              <p:nvPr/>
            </p:nvCxnSpPr>
            <p:spPr>
              <a:xfrm>
                <a:off x="3364728"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2929753" y="1761782"/>
                <a:ext cx="590550" cy="495494"/>
                <a:chOff x="2929753" y="1799882"/>
                <a:chExt cx="590550" cy="495494"/>
              </a:xfrm>
            </p:grpSpPr>
            <p:sp>
              <p:nvSpPr>
                <p:cNvPr id="10" name="平行四边形 9"/>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11" name="文本框 79"/>
                <p:cNvSpPr txBox="1"/>
                <p:nvPr/>
              </p:nvSpPr>
              <p:spPr>
                <a:xfrm>
                  <a:off x="2929753" y="1799882"/>
                  <a:ext cx="580212" cy="373345"/>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2</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2215068" y="3439393"/>
              <a:ext cx="4747723" cy="436833"/>
              <a:chOff x="2929753" y="1771943"/>
              <a:chExt cx="6332495" cy="485333"/>
            </a:xfrm>
          </p:grpSpPr>
          <p:cxnSp>
            <p:nvCxnSpPr>
              <p:cNvPr id="13" name="直接连接符 12"/>
              <p:cNvCxnSpPr/>
              <p:nvPr/>
            </p:nvCxnSpPr>
            <p:spPr>
              <a:xfrm>
                <a:off x="3364728"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929753" y="1771943"/>
                <a:ext cx="590550" cy="485333"/>
                <a:chOff x="2929753" y="1810043"/>
                <a:chExt cx="590550" cy="485333"/>
              </a:xfrm>
            </p:grpSpPr>
            <p:sp>
              <p:nvSpPr>
                <p:cNvPr id="15" name="平行四边形 14"/>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16" name="文本框 86"/>
                <p:cNvSpPr txBox="1"/>
                <p:nvPr/>
              </p:nvSpPr>
              <p:spPr>
                <a:xfrm>
                  <a:off x="2934921" y="1810043"/>
                  <a:ext cx="580212" cy="373345"/>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3</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2215068" y="4116267"/>
              <a:ext cx="4747723" cy="448245"/>
              <a:chOff x="2929753" y="1759264"/>
              <a:chExt cx="6332495" cy="498012"/>
            </a:xfrm>
          </p:grpSpPr>
          <p:cxnSp>
            <p:nvCxnSpPr>
              <p:cNvPr id="18" name="直接连接符 17"/>
              <p:cNvCxnSpPr/>
              <p:nvPr/>
            </p:nvCxnSpPr>
            <p:spPr>
              <a:xfrm>
                <a:off x="3364728"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2929753" y="1759264"/>
                <a:ext cx="590550" cy="498012"/>
                <a:chOff x="2929753" y="1797364"/>
                <a:chExt cx="590550" cy="498012"/>
              </a:xfrm>
            </p:grpSpPr>
            <p:sp>
              <p:nvSpPr>
                <p:cNvPr id="20" name="平行四边形 19"/>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21" name="文本框 92"/>
                <p:cNvSpPr txBox="1"/>
                <p:nvPr/>
              </p:nvSpPr>
              <p:spPr>
                <a:xfrm>
                  <a:off x="2934847" y="1797364"/>
                  <a:ext cx="580212" cy="373345"/>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4</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sp>
          <p:nvSpPr>
            <p:cNvPr id="22" name="矩形 21"/>
            <p:cNvSpPr/>
            <p:nvPr/>
          </p:nvSpPr>
          <p:spPr>
            <a:xfrm>
              <a:off x="3035460" y="2046993"/>
              <a:ext cx="1137074" cy="280015"/>
            </a:xfrm>
            <a:prstGeom prst="rect">
              <a:avLst/>
            </a:prstGeom>
          </p:spPr>
          <p:txBody>
            <a:bodyPr wrap="none" lIns="68562" tIns="34281" rIns="68562" bIns="34281">
              <a:spAutoFit/>
            </a:bodyPr>
            <a:lstStyle/>
            <a:p>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深港通概述</a:t>
              </a:r>
              <a:endParaRPr lang="zh-CN" altLang="en-US" dirty="0">
                <a:solidFill>
                  <a:srgbClr val="0E0D91">
                    <a:lumMod val="85000"/>
                    <a:lumOff val="15000"/>
                  </a:srgbClr>
                </a:solidFill>
                <a:latin typeface="微软雅黑" panose="020B0503020204020204" pitchFamily="34" charset="-122"/>
                <a:ea typeface="微软雅黑" panose="020B0503020204020204" pitchFamily="34" charset="-122"/>
              </a:endParaRPr>
            </a:p>
          </p:txBody>
        </p:sp>
        <p:sp>
          <p:nvSpPr>
            <p:cNvPr id="23" name="矩形 22"/>
            <p:cNvSpPr/>
            <p:nvPr/>
          </p:nvSpPr>
          <p:spPr>
            <a:xfrm>
              <a:off x="3000488" y="2737696"/>
              <a:ext cx="1543183" cy="280015"/>
            </a:xfrm>
            <a:prstGeom prst="rect">
              <a:avLst/>
            </a:prstGeom>
          </p:spPr>
          <p:txBody>
            <a:bodyPr wrap="none" lIns="68562" tIns="34281" rIns="68562" bIns="34281">
              <a:spAutoFit/>
            </a:bodyPr>
            <a:lstStyle/>
            <a:p>
              <a:r>
                <a:rPr lang="zh-CN" altLang="en-US" dirty="0">
                  <a:solidFill>
                    <a:srgbClr val="0E0D91">
                      <a:lumMod val="85000"/>
                      <a:lumOff val="15000"/>
                    </a:srgbClr>
                  </a:solidFill>
                  <a:latin typeface="微软雅黑" panose="020B0503020204020204" pitchFamily="34" charset="-122"/>
                  <a:ea typeface="微软雅黑" panose="020B0503020204020204" pitchFamily="34" charset="-122"/>
                </a:rPr>
                <a:t>港股通</a:t>
              </a:r>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业务要点</a:t>
              </a:r>
              <a:endParaRPr lang="zh-CN" altLang="en-US" dirty="0">
                <a:solidFill>
                  <a:srgbClr val="0E0D91">
                    <a:lumMod val="85000"/>
                    <a:lumOff val="15000"/>
                  </a:srgbClr>
                </a:solidFill>
                <a:latin typeface="微软雅黑" panose="020B0503020204020204" pitchFamily="34" charset="-122"/>
                <a:ea typeface="微软雅黑" panose="020B0503020204020204" pitchFamily="34" charset="-122"/>
              </a:endParaRPr>
            </a:p>
          </p:txBody>
        </p:sp>
        <p:sp>
          <p:nvSpPr>
            <p:cNvPr id="24" name="矩形 23"/>
            <p:cNvSpPr/>
            <p:nvPr/>
          </p:nvSpPr>
          <p:spPr>
            <a:xfrm>
              <a:off x="3000488" y="3360129"/>
              <a:ext cx="1949293" cy="392028"/>
            </a:xfrm>
            <a:prstGeom prst="rect">
              <a:avLst/>
            </a:prstGeom>
          </p:spPr>
          <p:txBody>
            <a:bodyPr wrap="none" lIns="68562" tIns="34281" rIns="68562" bIns="34281">
              <a:spAutoFit/>
            </a:bodyPr>
            <a:lstStyle/>
            <a:p>
              <a:pPr>
                <a:lnSpc>
                  <a:spcPct val="150000"/>
                </a:lnSpc>
              </a:pPr>
              <a:r>
                <a:rPr lang="zh-CN" altLang="en-US" kern="100" dirty="0" smtClean="0">
                  <a:solidFill>
                    <a:srgbClr val="0E0D91">
                      <a:lumMod val="85000"/>
                      <a:lumOff val="15000"/>
                    </a:srgbClr>
                  </a:solidFill>
                  <a:latin typeface="微软雅黑" panose="020B0503020204020204" pitchFamily="34" charset="-122"/>
                  <a:ea typeface="微软雅黑" panose="020B0503020204020204" pitchFamily="34" charset="-122"/>
                  <a:cs typeface="Times New Roman" panose="02020603050405020304" pitchFamily="18" charset="0"/>
                </a:rPr>
                <a:t>港股通投资风险揭示</a:t>
              </a:r>
              <a:endParaRPr lang="zh-CN" altLang="zh-CN" kern="100" dirty="0">
                <a:solidFill>
                  <a:srgbClr val="0E0D91">
                    <a:lumMod val="85000"/>
                    <a:lumOff val="15000"/>
                  </a:srgb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矩形 24"/>
            <p:cNvSpPr/>
            <p:nvPr/>
          </p:nvSpPr>
          <p:spPr>
            <a:xfrm>
              <a:off x="3000488" y="4116277"/>
              <a:ext cx="2152347" cy="280015"/>
            </a:xfrm>
            <a:prstGeom prst="rect">
              <a:avLst/>
            </a:prstGeom>
          </p:spPr>
          <p:txBody>
            <a:bodyPr wrap="none" lIns="68562" tIns="34281" rIns="68562" bIns="34281">
              <a:spAutoFit/>
            </a:bodyPr>
            <a:lstStyle/>
            <a:p>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跨境监管与投资者保护</a:t>
              </a:r>
              <a:endParaRPr lang="zh-CN" altLang="en-US" dirty="0">
                <a:solidFill>
                  <a:srgbClr val="0E0D91">
                    <a:lumMod val="85000"/>
                    <a:lumOff val="15000"/>
                  </a:srgbClr>
                </a:solidFill>
                <a:latin typeface="微软雅黑" panose="020B0503020204020204" pitchFamily="34" charset="-122"/>
                <a:ea typeface="微软雅黑" panose="020B0503020204020204" pitchFamily="34" charset="-122"/>
              </a:endParaRPr>
            </a:p>
          </p:txBody>
        </p:sp>
        <p:sp>
          <p:nvSpPr>
            <p:cNvPr id="36" name="下箭头 35"/>
            <p:cNvSpPr/>
            <p:nvPr/>
          </p:nvSpPr>
          <p:spPr>
            <a:xfrm rot="16200000">
              <a:off x="1387052" y="4663198"/>
              <a:ext cx="432081" cy="611633"/>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F4EDE7"/>
                </a:solidFill>
              </a:endParaRPr>
            </a:p>
          </p:txBody>
        </p:sp>
      </p:grpSp>
      <p:sp>
        <p:nvSpPr>
          <p:cNvPr id="41" name="平行四边形 40"/>
          <p:cNvSpPr/>
          <p:nvPr/>
        </p:nvSpPr>
        <p:spPr>
          <a:xfrm>
            <a:off x="2283098" y="4966157"/>
            <a:ext cx="503328" cy="533267"/>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42" name="文本框 92"/>
          <p:cNvSpPr txBox="1"/>
          <p:nvPr/>
        </p:nvSpPr>
        <p:spPr>
          <a:xfrm>
            <a:off x="2287505" y="4966158"/>
            <a:ext cx="494517" cy="415498"/>
          </a:xfrm>
          <a:prstGeom prst="rect">
            <a:avLst/>
          </a:prstGeom>
          <a:noFill/>
        </p:spPr>
        <p:txBody>
          <a:bodyPr wrap="square" rtlCol="0">
            <a:spAutoFit/>
          </a:bodyPr>
          <a:lstStyle/>
          <a:p>
            <a:pPr algn="ctr"/>
            <a:r>
              <a:rPr lang="en-US" altLang="zh-CN" sz="2100" dirty="0" smtClean="0">
                <a:solidFill>
                  <a:srgbClr val="F4EDE7"/>
                </a:solidFill>
                <a:latin typeface="微软雅黑" panose="020B0503020204020204" pitchFamily="34" charset="-122"/>
                <a:ea typeface="微软雅黑" panose="020B0503020204020204" pitchFamily="34" charset="-122"/>
              </a:rPr>
              <a:t>5</a:t>
            </a:r>
            <a:endParaRPr lang="zh-CN" altLang="en-US" sz="2100" dirty="0">
              <a:solidFill>
                <a:srgbClr val="F4EDE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2651946" y="5478935"/>
            <a:ext cx="5026478"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3193127" y="4965168"/>
            <a:ext cx="1523458" cy="346230"/>
          </a:xfrm>
          <a:prstGeom prst="rect">
            <a:avLst/>
          </a:prstGeom>
        </p:spPr>
        <p:txBody>
          <a:bodyPr wrap="none" lIns="68562" tIns="34281" rIns="68562" bIns="34281">
            <a:spAutoFit/>
          </a:bodyPr>
          <a:lstStyle/>
          <a:p>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相关工作</a:t>
            </a:r>
            <a:r>
              <a:rPr lang="zh-CN" altLang="en-US" dirty="0">
                <a:solidFill>
                  <a:srgbClr val="0E0D91">
                    <a:lumMod val="85000"/>
                    <a:lumOff val="15000"/>
                  </a:srgbClr>
                </a:solidFill>
                <a:latin typeface="微软雅黑" panose="020B0503020204020204" pitchFamily="34" charset="-122"/>
                <a:ea typeface="微软雅黑" panose="020B0503020204020204" pitchFamily="34" charset="-122"/>
              </a:rPr>
              <a:t>要求</a:t>
            </a:r>
          </a:p>
        </p:txBody>
      </p:sp>
    </p:spTree>
    <p:extLst>
      <p:ext uri="{BB962C8B-B14F-4D97-AF65-F5344CB8AC3E}">
        <p14:creationId xmlns:p14="http://schemas.microsoft.com/office/powerpoint/2010/main" xmlns="" val="238895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1" name="TextBox 10"/>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smtClean="0">
                <a:solidFill>
                  <a:srgbClr val="005DA2"/>
                </a:solidFill>
                <a:latin typeface="微软雅黑" panose="020B0503020204020204" pitchFamily="34" charset="-122"/>
                <a:ea typeface="微软雅黑" panose="020B0503020204020204" pitchFamily="34" charset="-122"/>
              </a:rPr>
              <a:t>五、投教工作相关要求</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a:solidFill>
                  <a:srgbClr val="FF6600"/>
                </a:solidFill>
                <a:latin typeface="微软雅黑" panose="020B0503020204020204" pitchFamily="34" charset="-122"/>
                <a:ea typeface="微软雅黑" panose="020B0503020204020204" pitchFamily="34" charset="-122"/>
              </a:rPr>
              <a:t>（一</a:t>
            </a:r>
            <a:r>
              <a:rPr lang="zh-CN" altLang="en-US" sz="2000" dirty="0" smtClean="0">
                <a:solidFill>
                  <a:srgbClr val="FF6600"/>
                </a:solidFill>
                <a:latin typeface="微软雅黑" panose="020B0503020204020204" pitchFamily="34" charset="-122"/>
                <a:ea typeface="微软雅黑" panose="020B0503020204020204" pitchFamily="34" charset="-122"/>
              </a:rPr>
              <a:t>）会员开通港股通业务的要求</a:t>
            </a:r>
            <a:endParaRPr lang="zh-CN" altLang="en-US" sz="2000" dirty="0">
              <a:solidFill>
                <a:srgbClr val="FF6600"/>
              </a:solidFill>
              <a:latin typeface="微软雅黑" panose="020B0503020204020204" pitchFamily="34" charset="-122"/>
              <a:ea typeface="微软雅黑" panose="020B0503020204020204" pitchFamily="34" charset="-122"/>
            </a:endParaRPr>
          </a:p>
        </p:txBody>
      </p:sp>
      <p:sp>
        <p:nvSpPr>
          <p:cNvPr id="4" name="矩形 3"/>
          <p:cNvSpPr/>
          <p:nvPr/>
        </p:nvSpPr>
        <p:spPr>
          <a:xfrm>
            <a:off x="650082" y="1508799"/>
            <a:ext cx="7666334" cy="5062549"/>
          </a:xfrm>
          <a:prstGeom prst="rect">
            <a:avLst/>
          </a:prstGeom>
        </p:spPr>
        <p:txBody>
          <a:bodyPr wrap="square" lIns="91076" tIns="45534" rIns="91076" bIns="45534">
            <a:spAutoFit/>
          </a:bodyPr>
          <a:lstStyle/>
          <a:p>
            <a:pPr>
              <a:lnSpc>
                <a:spcPct val="150000"/>
              </a:lnSpc>
              <a:spcBef>
                <a:spcPts val="600"/>
              </a:spcBef>
            </a:pPr>
            <a:r>
              <a:rPr lang="zh-CN" altLang="en-US" sz="1600" b="1" dirty="0" smtClean="0">
                <a:latin typeface="微软雅黑" panose="020B0503020204020204" pitchFamily="34" charset="-122"/>
                <a:ea typeface="微软雅黑" panose="020B0503020204020204" pitchFamily="34" charset="-122"/>
              </a:rPr>
              <a:t>受理时点</a:t>
            </a:r>
            <a:r>
              <a:rPr lang="zh-CN" altLang="en-US" sz="1600" dirty="0" smtClean="0">
                <a:latin typeface="微软雅黑" panose="020B0503020204020204" pitchFamily="34" charset="-122"/>
                <a:ea typeface="微软雅黑" panose="020B0503020204020204" pitchFamily="34" charset="-122"/>
              </a:rPr>
              <a:t>：</a:t>
            </a:r>
            <a:r>
              <a:rPr lang="zh-CN" altLang="en-US" sz="1600" dirty="0">
                <a:latin typeface="华文中宋" panose="02010600040101010101" pitchFamily="2" charset="-122"/>
                <a:ea typeface="华文中宋" panose="02010600040101010101" pitchFamily="2" charset="-122"/>
              </a:rPr>
              <a:t>（</a:t>
            </a:r>
            <a:r>
              <a:rPr lang="en-US" altLang="zh-CN" sz="1600" dirty="0">
                <a:latin typeface="华文中宋" panose="02010600040101010101" pitchFamily="2" charset="-122"/>
                <a:ea typeface="华文中宋" panose="02010600040101010101" pitchFamily="2" charset="-122"/>
              </a:rPr>
              <a:t>1</a:t>
            </a:r>
            <a:r>
              <a:rPr lang="zh-CN" altLang="en-US" sz="1600" dirty="0">
                <a:latin typeface="华文中宋" panose="02010600040101010101" pitchFamily="2" charset="-122"/>
                <a:ea typeface="华文中宋" panose="02010600040101010101" pitchFamily="2" charset="-122"/>
              </a:rPr>
              <a:t>）深港通开通时参与</a:t>
            </a:r>
            <a:r>
              <a:rPr lang="zh-CN" altLang="en-US" sz="1600" dirty="0" smtClean="0">
                <a:latin typeface="华文中宋" panose="02010600040101010101" pitchFamily="2" charset="-122"/>
                <a:ea typeface="华文中宋" panose="02010600040101010101" pitchFamily="2" charset="-122"/>
              </a:rPr>
              <a:t>业务的：</a:t>
            </a:r>
            <a:r>
              <a:rPr lang="en-US" altLang="zh-CN" sz="1600" b="1" dirty="0">
                <a:solidFill>
                  <a:srgbClr val="FF0000"/>
                </a:solidFill>
                <a:latin typeface="华文中宋" panose="02010600040101010101" pitchFamily="2" charset="-122"/>
                <a:ea typeface="华文中宋" panose="02010600040101010101" pitchFamily="2" charset="-122"/>
              </a:rPr>
              <a:t>2016</a:t>
            </a:r>
            <a:r>
              <a:rPr lang="zh-CN" altLang="en-US" sz="1600" b="1" dirty="0">
                <a:solidFill>
                  <a:srgbClr val="FF0000"/>
                </a:solidFill>
                <a:latin typeface="华文中宋" panose="02010600040101010101" pitchFamily="2" charset="-122"/>
                <a:ea typeface="华文中宋" panose="02010600040101010101" pitchFamily="2" charset="-122"/>
              </a:rPr>
              <a:t>年</a:t>
            </a:r>
            <a:r>
              <a:rPr lang="en-US" altLang="zh-CN" sz="1600" b="1" dirty="0">
                <a:solidFill>
                  <a:srgbClr val="FF0000"/>
                </a:solidFill>
                <a:latin typeface="华文中宋" panose="02010600040101010101" pitchFamily="2" charset="-122"/>
                <a:ea typeface="华文中宋" panose="02010600040101010101" pitchFamily="2" charset="-122"/>
              </a:rPr>
              <a:t>10</a:t>
            </a:r>
            <a:r>
              <a:rPr lang="zh-CN" altLang="en-US" sz="1600" b="1" dirty="0">
                <a:solidFill>
                  <a:srgbClr val="FF0000"/>
                </a:solidFill>
                <a:latin typeface="华文中宋" panose="02010600040101010101" pitchFamily="2" charset="-122"/>
                <a:ea typeface="华文中宋" panose="02010600040101010101" pitchFamily="2" charset="-122"/>
              </a:rPr>
              <a:t>月</a:t>
            </a:r>
            <a:r>
              <a:rPr lang="en-US" altLang="zh-CN" sz="1600" b="1" dirty="0">
                <a:solidFill>
                  <a:srgbClr val="FF0000"/>
                </a:solidFill>
                <a:latin typeface="华文中宋" panose="02010600040101010101" pitchFamily="2" charset="-122"/>
                <a:ea typeface="华文中宋" panose="02010600040101010101" pitchFamily="2" charset="-122"/>
              </a:rPr>
              <a:t>24</a:t>
            </a:r>
            <a:r>
              <a:rPr lang="zh-CN" altLang="en-US" sz="1600" b="1" dirty="0">
                <a:solidFill>
                  <a:srgbClr val="FF0000"/>
                </a:solidFill>
                <a:latin typeface="华文中宋" panose="02010600040101010101" pitchFamily="2" charset="-122"/>
                <a:ea typeface="华文中宋" panose="02010600040101010101" pitchFamily="2" charset="-122"/>
              </a:rPr>
              <a:t>日</a:t>
            </a:r>
            <a:r>
              <a:rPr lang="en-US" altLang="zh-CN" sz="1600" b="1" dirty="0">
                <a:solidFill>
                  <a:srgbClr val="FF0000"/>
                </a:solidFill>
                <a:latin typeface="华文中宋" panose="02010600040101010101" pitchFamily="2" charset="-122"/>
                <a:ea typeface="华文中宋" panose="02010600040101010101" pitchFamily="2" charset="-122"/>
              </a:rPr>
              <a:t>-11</a:t>
            </a:r>
            <a:r>
              <a:rPr lang="zh-CN" altLang="en-US" sz="1600" b="1" dirty="0">
                <a:solidFill>
                  <a:srgbClr val="FF0000"/>
                </a:solidFill>
                <a:latin typeface="华文中宋" panose="02010600040101010101" pitchFamily="2" charset="-122"/>
                <a:ea typeface="华文中宋" panose="02010600040101010101" pitchFamily="2" charset="-122"/>
              </a:rPr>
              <a:t>月</a:t>
            </a:r>
            <a:r>
              <a:rPr lang="en-US" altLang="zh-CN" sz="1600" b="1" dirty="0">
                <a:solidFill>
                  <a:srgbClr val="FF0000"/>
                </a:solidFill>
                <a:latin typeface="华文中宋" panose="02010600040101010101" pitchFamily="2" charset="-122"/>
                <a:ea typeface="华文中宋" panose="02010600040101010101" pitchFamily="2" charset="-122"/>
              </a:rPr>
              <a:t>4</a:t>
            </a:r>
            <a:r>
              <a:rPr lang="zh-CN" altLang="en-US" sz="1600" b="1" dirty="0">
                <a:solidFill>
                  <a:srgbClr val="FF0000"/>
                </a:solidFill>
                <a:latin typeface="华文中宋" panose="02010600040101010101" pitchFamily="2" charset="-122"/>
                <a:ea typeface="华文中宋" panose="02010600040101010101" pitchFamily="2" charset="-122"/>
              </a:rPr>
              <a:t>日</a:t>
            </a:r>
            <a:r>
              <a:rPr lang="zh-CN" altLang="en-US" sz="1600" dirty="0">
                <a:latin typeface="华文中宋" panose="02010600040101010101" pitchFamily="2" charset="-122"/>
                <a:ea typeface="华文中宋" panose="02010600040101010101" pitchFamily="2" charset="-122"/>
              </a:rPr>
              <a:t>向本所</a:t>
            </a:r>
            <a:r>
              <a:rPr lang="zh-CN" altLang="en-US" sz="1600" dirty="0" smtClean="0">
                <a:latin typeface="华文中宋" panose="02010600040101010101" pitchFamily="2" charset="-122"/>
                <a:ea typeface="华文中宋" panose="02010600040101010101" pitchFamily="2" charset="-122"/>
              </a:rPr>
              <a:t>申请</a:t>
            </a:r>
            <a:endParaRPr lang="en-US" altLang="zh-CN" sz="1600" dirty="0" smtClean="0">
              <a:latin typeface="华文中宋" panose="02010600040101010101" pitchFamily="2" charset="-122"/>
              <a:ea typeface="华文中宋" panose="02010600040101010101" pitchFamily="2" charset="-122"/>
            </a:endParaRPr>
          </a:p>
          <a:p>
            <a:pPr lvl="2">
              <a:lnSpc>
                <a:spcPct val="150000"/>
              </a:lnSpc>
              <a:spcBef>
                <a:spcPts val="600"/>
              </a:spcBef>
            </a:pPr>
            <a:r>
              <a:rPr lang="zh-CN" altLang="en-US" sz="1600" smtClean="0">
                <a:latin typeface="华文中宋" panose="02010600040101010101" pitchFamily="2" charset="-122"/>
                <a:ea typeface="华文中宋" panose="02010600040101010101" pitchFamily="2" charset="-122"/>
              </a:rPr>
              <a:t> （</a:t>
            </a:r>
            <a:r>
              <a:rPr lang="en-US" altLang="zh-CN" sz="1600" dirty="0" smtClean="0">
                <a:latin typeface="华文中宋" panose="02010600040101010101" pitchFamily="2" charset="-122"/>
                <a:ea typeface="华文中宋" panose="02010600040101010101" pitchFamily="2" charset="-122"/>
              </a:rPr>
              <a:t>2</a:t>
            </a:r>
            <a:r>
              <a:rPr lang="zh-CN" altLang="en-US" sz="1600" dirty="0" smtClean="0">
                <a:latin typeface="华文中宋" panose="02010600040101010101" pitchFamily="2" charset="-122"/>
                <a:ea typeface="华文中宋" panose="02010600040101010101" pitchFamily="2" charset="-122"/>
              </a:rPr>
              <a:t>）深港通业务开通后持续接受未开通港股通业务的会员申请</a:t>
            </a:r>
            <a:endParaRPr lang="en-US" altLang="zh-CN" sz="1600" dirty="0" smtClean="0">
              <a:latin typeface="华文中宋" panose="02010600040101010101" pitchFamily="2" charset="-122"/>
              <a:ea typeface="华文中宋" panose="02010600040101010101" pitchFamily="2" charset="-122"/>
            </a:endParaRPr>
          </a:p>
          <a:p>
            <a:pPr>
              <a:lnSpc>
                <a:spcPct val="150000"/>
              </a:lnSpc>
              <a:spcBef>
                <a:spcPts val="600"/>
              </a:spcBef>
            </a:pPr>
            <a:r>
              <a:rPr lang="zh-CN" altLang="en-US" sz="1600" b="1" dirty="0" smtClean="0">
                <a:latin typeface="微软雅黑" panose="020B0503020204020204" pitchFamily="34" charset="-122"/>
                <a:ea typeface="微软雅黑" panose="020B0503020204020204" pitchFamily="34" charset="-122"/>
              </a:rPr>
              <a:t>受理条件</a:t>
            </a:r>
            <a:r>
              <a:rPr lang="zh-CN" altLang="en-US" sz="1600" dirty="0" smtClean="0">
                <a:latin typeface="微软雅黑" panose="020B0503020204020204" pitchFamily="34" charset="-122"/>
                <a:ea typeface="微软雅黑" panose="020B0503020204020204" pitchFamily="34" charset="-122"/>
              </a:rPr>
              <a:t>：</a:t>
            </a:r>
            <a:r>
              <a:rPr lang="zh-CN" altLang="en-US" sz="1600" dirty="0" smtClean="0">
                <a:latin typeface="华文中宋" panose="02010600040101010101" pitchFamily="2" charset="-122"/>
                <a:ea typeface="华文中宋" panose="02010600040101010101" pitchFamily="2" charset="-122"/>
              </a:rPr>
              <a:t>（</a:t>
            </a:r>
            <a:r>
              <a:rPr lang="en-US" altLang="zh-CN" sz="1600" dirty="0" smtClean="0">
                <a:latin typeface="华文中宋" panose="02010600040101010101" pitchFamily="2" charset="-122"/>
                <a:ea typeface="华文中宋" panose="02010600040101010101" pitchFamily="2" charset="-122"/>
              </a:rPr>
              <a:t>1</a:t>
            </a:r>
            <a:r>
              <a:rPr lang="zh-CN" altLang="en-US" sz="1600" dirty="0" smtClean="0">
                <a:latin typeface="华文中宋" panose="02010600040101010101" pitchFamily="2" charset="-122"/>
                <a:ea typeface="华文中宋" panose="02010600040101010101" pitchFamily="2" charset="-122"/>
              </a:rPr>
              <a:t>）制定港股通业务方案、实施计划及投资者适当性管理制度</a:t>
            </a:r>
            <a:endParaRPr lang="en-US" altLang="zh-CN" sz="1600" dirty="0" smtClean="0">
              <a:latin typeface="华文中宋" panose="02010600040101010101" pitchFamily="2" charset="-122"/>
              <a:ea typeface="华文中宋" panose="02010600040101010101" pitchFamily="2" charset="-122"/>
            </a:endParaRPr>
          </a:p>
          <a:p>
            <a:pPr lvl="2">
              <a:lnSpc>
                <a:spcPct val="150000"/>
              </a:lnSpc>
              <a:spcBef>
                <a:spcPts val="600"/>
              </a:spcBef>
            </a:pPr>
            <a:r>
              <a:rPr lang="zh-CN" altLang="en-US" sz="1600" dirty="0" smtClean="0">
                <a:latin typeface="华文中宋" panose="02010600040101010101" pitchFamily="2" charset="-122"/>
                <a:ea typeface="华文中宋" panose="02010600040101010101" pitchFamily="2" charset="-122"/>
              </a:rPr>
              <a:t> （</a:t>
            </a:r>
            <a:r>
              <a:rPr lang="en-US" altLang="zh-CN" sz="1600" dirty="0" smtClean="0">
                <a:latin typeface="华文中宋" panose="02010600040101010101" pitchFamily="2" charset="-122"/>
                <a:ea typeface="华文中宋" panose="02010600040101010101" pitchFamily="2" charset="-122"/>
              </a:rPr>
              <a:t>2</a:t>
            </a:r>
            <a:r>
              <a:rPr lang="zh-CN" altLang="en-US" sz="1600" dirty="0" smtClean="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已根据中国结算深圳分公司有关规定，完成港股通业务资金结算账户开立</a:t>
            </a:r>
            <a:endParaRPr lang="en-US" altLang="zh-CN" sz="1600" dirty="0">
              <a:latin typeface="华文中宋" panose="02010600040101010101" pitchFamily="2" charset="-122"/>
              <a:ea typeface="华文中宋" panose="02010600040101010101" pitchFamily="2" charset="-122"/>
            </a:endParaRPr>
          </a:p>
          <a:p>
            <a:pPr lvl="2">
              <a:lnSpc>
                <a:spcPct val="150000"/>
              </a:lnSpc>
              <a:spcBef>
                <a:spcPts val="600"/>
              </a:spcBef>
            </a:pPr>
            <a:r>
              <a:rPr lang="zh-CN" altLang="en-US" sz="1600" dirty="0" smtClean="0">
                <a:latin typeface="华文中宋" panose="02010600040101010101" pitchFamily="2" charset="-122"/>
                <a:ea typeface="华文中宋" panose="02010600040101010101" pitchFamily="2" charset="-122"/>
              </a:rPr>
              <a:t>（</a:t>
            </a:r>
            <a:r>
              <a:rPr lang="en-US" altLang="zh-CN" sz="1600" dirty="0" smtClean="0">
                <a:latin typeface="华文中宋" panose="02010600040101010101" pitchFamily="2" charset="-122"/>
                <a:ea typeface="华文中宋" panose="02010600040101010101" pitchFamily="2" charset="-122"/>
              </a:rPr>
              <a:t>3</a:t>
            </a:r>
            <a:r>
              <a:rPr lang="zh-CN" altLang="en-US" sz="1600" dirty="0" smtClean="0">
                <a:latin typeface="华文中宋" panose="02010600040101010101" pitchFamily="2" charset="-122"/>
                <a:ea typeface="华文中宋" panose="02010600040101010101" pitchFamily="2" charset="-122"/>
              </a:rPr>
              <a:t>）参与深市港股通业务仿真测试，并通过</a:t>
            </a:r>
            <a:endParaRPr lang="en-US" altLang="zh-CN" sz="1600" dirty="0" smtClean="0">
              <a:latin typeface="华文中宋" panose="02010600040101010101" pitchFamily="2" charset="-122"/>
              <a:ea typeface="华文中宋" panose="02010600040101010101" pitchFamily="2" charset="-122"/>
            </a:endParaRPr>
          </a:p>
          <a:p>
            <a:pPr lvl="2">
              <a:lnSpc>
                <a:spcPct val="150000"/>
              </a:lnSpc>
              <a:spcBef>
                <a:spcPts val="600"/>
              </a:spcBef>
            </a:pPr>
            <a:r>
              <a:rPr lang="zh-CN" altLang="en-US" sz="1600" dirty="0" smtClean="0">
                <a:latin typeface="华文中宋" panose="02010600040101010101" pitchFamily="2" charset="-122"/>
                <a:ea typeface="华文中宋" panose="02010600040101010101" pitchFamily="2" charset="-122"/>
              </a:rPr>
              <a:t>（</a:t>
            </a:r>
            <a:r>
              <a:rPr lang="en-US" altLang="zh-CN" sz="1600" dirty="0">
                <a:latin typeface="华文中宋" panose="02010600040101010101" pitchFamily="2" charset="-122"/>
                <a:ea typeface="华文中宋" panose="02010600040101010101" pitchFamily="2" charset="-122"/>
              </a:rPr>
              <a:t>4</a:t>
            </a:r>
            <a:r>
              <a:rPr lang="zh-CN" altLang="en-US" sz="1600" dirty="0">
                <a:latin typeface="华文中宋" panose="02010600040101010101" pitchFamily="2" charset="-122"/>
                <a:ea typeface="华文中宋" panose="02010600040101010101" pitchFamily="2" charset="-122"/>
              </a:rPr>
              <a:t>）通过会员业务专区自行下载</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港股通服务协议</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文本，并填写盖章（不得更改协议内容）</a:t>
            </a:r>
          </a:p>
          <a:p>
            <a:pPr lvl="2">
              <a:lnSpc>
                <a:spcPct val="150000"/>
              </a:lnSpc>
              <a:spcBef>
                <a:spcPts val="600"/>
              </a:spcBef>
            </a:pPr>
            <a:r>
              <a:rPr lang="zh-CN" altLang="en-US" sz="1600" dirty="0" smtClean="0">
                <a:latin typeface="华文中宋" panose="02010600040101010101" pitchFamily="2" charset="-122"/>
                <a:ea typeface="华文中宋" panose="02010600040101010101" pitchFamily="2" charset="-122"/>
              </a:rPr>
              <a:t>（</a:t>
            </a:r>
            <a:r>
              <a:rPr lang="en-US" altLang="zh-CN" sz="1600" dirty="0" smtClean="0">
                <a:latin typeface="华文中宋" panose="02010600040101010101" pitchFamily="2" charset="-122"/>
                <a:ea typeface="华文中宋" panose="02010600040101010101" pitchFamily="2" charset="-122"/>
              </a:rPr>
              <a:t>5</a:t>
            </a:r>
            <a:r>
              <a:rPr lang="zh-CN" altLang="en-US" sz="1600" dirty="0" smtClean="0">
                <a:latin typeface="华文中宋" panose="02010600040101010101" pitchFamily="2" charset="-122"/>
                <a:ea typeface="华文中宋" panose="02010600040101010101" pitchFamily="2" charset="-122"/>
              </a:rPr>
              <a:t>）按照</a:t>
            </a:r>
            <a:r>
              <a:rPr lang="zh-CN" altLang="en-US" sz="1600" dirty="0">
                <a:latin typeface="华文中宋" panose="02010600040101010101" pitchFamily="2" charset="-122"/>
                <a:ea typeface="华文中宋" panose="02010600040101010101" pitchFamily="2" charset="-122"/>
              </a:rPr>
              <a:t>深交所</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港股通业务开通申请指南</a:t>
            </a:r>
            <a:r>
              <a:rPr lang="en-US" altLang="zh-CN" sz="1600" dirty="0" smtClean="0">
                <a:latin typeface="华文中宋" panose="02010600040101010101" pitchFamily="2" charset="-122"/>
                <a:ea typeface="华文中宋" panose="02010600040101010101" pitchFamily="2" charset="-122"/>
              </a:rPr>
              <a:t>》</a:t>
            </a:r>
            <a:r>
              <a:rPr lang="zh-CN" altLang="en-US" sz="1600" dirty="0" smtClean="0">
                <a:latin typeface="华文中宋" panose="02010600040101010101" pitchFamily="2" charset="-122"/>
                <a:ea typeface="华文中宋" panose="02010600040101010101" pitchFamily="2" charset="-122"/>
              </a:rPr>
              <a:t>要求，就港股通准备情况进行全面评估，形成评估报告</a:t>
            </a:r>
            <a:r>
              <a:rPr lang="en-US" altLang="zh-CN" sz="1600" dirty="0" smtClean="0">
                <a:latin typeface="华文中宋" panose="02010600040101010101" pitchFamily="2" charset="-122"/>
                <a:ea typeface="华文中宋" panose="02010600040101010101" pitchFamily="2" charset="-122"/>
              </a:rPr>
              <a:t>          </a:t>
            </a:r>
            <a:endParaRPr lang="en-US" altLang="zh-CN" sz="1600" dirty="0">
              <a:latin typeface="华文中宋" panose="02010600040101010101" pitchFamily="2" charset="-122"/>
              <a:ea typeface="华文中宋" panose="02010600040101010101" pitchFamily="2" charset="-122"/>
            </a:endParaRPr>
          </a:p>
          <a:p>
            <a:pPr>
              <a:lnSpc>
                <a:spcPct val="150000"/>
              </a:lnSpc>
              <a:spcBef>
                <a:spcPts val="600"/>
              </a:spcBef>
            </a:pPr>
            <a:r>
              <a:rPr lang="zh-CN" altLang="en-US" sz="1600" b="1" dirty="0">
                <a:latin typeface="微软雅黑" panose="020B0503020204020204" pitchFamily="34" charset="-122"/>
                <a:ea typeface="微软雅黑" panose="020B0503020204020204" pitchFamily="34" charset="-122"/>
              </a:rPr>
              <a:t>办理方式：</a:t>
            </a:r>
            <a:r>
              <a:rPr lang="zh-CN" altLang="en-US" sz="1600" dirty="0">
                <a:latin typeface="华文中宋" panose="02010600040101010101" pitchFamily="2" charset="-122"/>
                <a:ea typeface="华文中宋" panose="02010600040101010101" pitchFamily="2" charset="-122"/>
              </a:rPr>
              <a:t>申请材料、提交方式及办理流程等详见深交所</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港股通业务开通申请指南</a:t>
            </a:r>
            <a:r>
              <a:rPr lang="en-US" altLang="zh-CN" sz="1600" dirty="0">
                <a:latin typeface="华文中宋" panose="02010600040101010101" pitchFamily="2" charset="-122"/>
                <a:ea typeface="华文中宋" panose="02010600040101010101" pitchFamily="2" charset="-122"/>
              </a:rPr>
              <a:t>》</a:t>
            </a:r>
            <a:endParaRPr lang="zh-CN" altLang="en-US" sz="16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xmlns="" val="570104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1" name="TextBox 10"/>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smtClean="0">
                <a:solidFill>
                  <a:srgbClr val="005DA2"/>
                </a:solidFill>
                <a:latin typeface="微软雅黑" panose="020B0503020204020204" pitchFamily="34" charset="-122"/>
                <a:ea typeface="微软雅黑" panose="020B0503020204020204" pitchFamily="34" charset="-122"/>
              </a:rPr>
              <a:t>五、投教工作相关要求</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smtClean="0">
                <a:solidFill>
                  <a:srgbClr val="FF6600"/>
                </a:solidFill>
                <a:latin typeface="微软雅黑" panose="020B0503020204020204" pitchFamily="34" charset="-122"/>
                <a:ea typeface="微软雅黑" panose="020B0503020204020204" pitchFamily="34" charset="-122"/>
              </a:rPr>
              <a:t>（二）会员适当性管理相关要求</a:t>
            </a:r>
            <a:endParaRPr lang="zh-CN" altLang="en-US" sz="2000" dirty="0">
              <a:solidFill>
                <a:srgbClr val="FF6600"/>
              </a:solidFill>
              <a:latin typeface="微软雅黑" panose="020B0503020204020204" pitchFamily="34" charset="-122"/>
              <a:ea typeface="微软雅黑" panose="020B0503020204020204" pitchFamily="34" charset="-122"/>
            </a:endParaRPr>
          </a:p>
        </p:txBody>
      </p:sp>
      <p:sp>
        <p:nvSpPr>
          <p:cNvPr id="4" name="矩形 3"/>
          <p:cNvSpPr/>
          <p:nvPr/>
        </p:nvSpPr>
        <p:spPr>
          <a:xfrm>
            <a:off x="650082" y="1508799"/>
            <a:ext cx="7666334" cy="3828558"/>
          </a:xfrm>
          <a:prstGeom prst="rect">
            <a:avLst/>
          </a:prstGeom>
        </p:spPr>
        <p:txBody>
          <a:bodyPr wrap="square" lIns="91076" tIns="45534" rIns="91076" bIns="45534">
            <a:spAutoFit/>
          </a:bodyPr>
          <a:lstStyle/>
          <a:p>
            <a:pPr>
              <a:lnSpc>
                <a:spcPct val="150000"/>
              </a:lnSpc>
              <a:spcBef>
                <a:spcPts val="600"/>
              </a:spcBef>
            </a:pPr>
            <a:r>
              <a:rPr lang="zh-CN" altLang="en-US" b="1" dirty="0" smtClean="0">
                <a:latin typeface="微软雅黑" panose="020B0503020204020204" pitchFamily="34" charset="-122"/>
                <a:ea typeface="微软雅黑" panose="020B0503020204020204" pitchFamily="34" charset="-122"/>
              </a:rPr>
              <a:t>适当</a:t>
            </a:r>
            <a:r>
              <a:rPr lang="zh-CN" altLang="en-US" b="1" dirty="0">
                <a:latin typeface="微软雅黑" panose="020B0503020204020204" pitchFamily="34" charset="-122"/>
                <a:ea typeface="微软雅黑" panose="020B0503020204020204" pitchFamily="34" charset="-122"/>
              </a:rPr>
              <a:t>性</a:t>
            </a:r>
            <a:r>
              <a:rPr lang="zh-CN" altLang="en-US" b="1" dirty="0" smtClean="0">
                <a:latin typeface="微软雅黑" panose="020B0503020204020204" pitchFamily="34" charset="-122"/>
                <a:ea typeface="微软雅黑" panose="020B0503020204020204" pitchFamily="34" charset="-122"/>
              </a:rPr>
              <a:t>管理及流程</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spcBef>
                <a:spcPts val="600"/>
              </a:spcBef>
            </a:pPr>
            <a:r>
              <a:rPr lang="zh-CN" altLang="en-US" dirty="0" smtClean="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1</a:t>
            </a:r>
            <a:r>
              <a:rPr lang="zh-CN" altLang="en-US" dirty="0" smtClean="0">
                <a:latin typeface="华文中宋" panose="02010600040101010101" pitchFamily="2" charset="-122"/>
                <a:ea typeface="华文中宋" panose="02010600040101010101" pitchFamily="2" charset="-122"/>
              </a:rPr>
              <a:t>）制定了港股通投资者适当性管理的操作指引和相关工作制度</a:t>
            </a:r>
            <a:endParaRPr lang="en-US" altLang="zh-CN" dirty="0">
              <a:latin typeface="华文中宋" panose="02010600040101010101" pitchFamily="2" charset="-122"/>
              <a:ea typeface="华文中宋" panose="02010600040101010101" pitchFamily="2" charset="-122"/>
            </a:endParaRPr>
          </a:p>
          <a:p>
            <a:pPr>
              <a:lnSpc>
                <a:spcPct val="150000"/>
              </a:lnSpc>
              <a:spcBef>
                <a:spcPts val="600"/>
              </a:spcBef>
            </a:pPr>
            <a:r>
              <a:rPr lang="zh-CN" altLang="en-US" dirty="0" smtClean="0">
                <a:latin typeface="华文中宋" panose="02010600040101010101" pitchFamily="2" charset="-122"/>
                <a:ea typeface="华文中宋" panose="02010600040101010101" pitchFamily="2" charset="-122"/>
              </a:rPr>
              <a:t>（</a:t>
            </a:r>
            <a:r>
              <a:rPr lang="en-US" altLang="zh-CN" dirty="0" smtClean="0">
                <a:latin typeface="华文中宋" panose="02010600040101010101" pitchFamily="2" charset="-122"/>
                <a:ea typeface="华文中宋" panose="02010600040101010101" pitchFamily="2" charset="-122"/>
              </a:rPr>
              <a:t>2</a:t>
            </a:r>
            <a:r>
              <a:rPr lang="zh-CN" altLang="en-US" dirty="0" smtClean="0">
                <a:latin typeface="华文中宋" panose="02010600040101010101" pitchFamily="2" charset="-122"/>
                <a:ea typeface="华文中宋" panose="02010600040101010101" pitchFamily="2" charset="-122"/>
              </a:rPr>
              <a:t>）制定了港</a:t>
            </a:r>
            <a:r>
              <a:rPr lang="zh-CN" altLang="en-US" dirty="0">
                <a:latin typeface="华文中宋" panose="02010600040101010101" pitchFamily="2" charset="-122"/>
                <a:ea typeface="华文中宋" panose="02010600040101010101" pitchFamily="2" charset="-122"/>
              </a:rPr>
              <a:t>股</a:t>
            </a:r>
            <a:r>
              <a:rPr lang="zh-CN" altLang="en-US" dirty="0" smtClean="0">
                <a:latin typeface="华文中宋" panose="02010600040101010101" pitchFamily="2" charset="-122"/>
                <a:ea typeface="华文中宋" panose="02010600040101010101" pitchFamily="2" charset="-122"/>
              </a:rPr>
              <a:t>通投资者</a:t>
            </a:r>
            <a:r>
              <a:rPr lang="zh-CN" altLang="en-US" dirty="0">
                <a:latin typeface="华文中宋" panose="02010600040101010101" pitchFamily="2" charset="-122"/>
                <a:ea typeface="华文中宋" panose="02010600040101010101" pitchFamily="2" charset="-122"/>
              </a:rPr>
              <a:t>适当</a:t>
            </a:r>
            <a:r>
              <a:rPr lang="zh-CN" altLang="en-US" dirty="0" smtClean="0">
                <a:latin typeface="华文中宋" panose="02010600040101010101" pitchFamily="2" charset="-122"/>
                <a:ea typeface="华文中宋" panose="02010600040101010101" pitchFamily="2" charset="-122"/>
              </a:rPr>
              <a:t>性评估的实施办法和流程</a:t>
            </a:r>
            <a:endParaRPr lang="en-US" altLang="zh-CN" dirty="0" smtClean="0">
              <a:latin typeface="华文中宋" panose="02010600040101010101" pitchFamily="2" charset="-122"/>
              <a:ea typeface="华文中宋" panose="02010600040101010101" pitchFamily="2" charset="-122"/>
            </a:endParaRPr>
          </a:p>
          <a:p>
            <a:pPr>
              <a:lnSpc>
                <a:spcPct val="150000"/>
              </a:lnSpc>
              <a:spcBef>
                <a:spcPts val="600"/>
              </a:spcBef>
            </a:pPr>
            <a:r>
              <a:rPr lang="zh-CN" altLang="en-US" dirty="0" smtClean="0">
                <a:latin typeface="华文中宋" panose="02010600040101010101" pitchFamily="2" charset="-122"/>
                <a:ea typeface="华文中宋" panose="02010600040101010101" pitchFamily="2" charset="-122"/>
              </a:rPr>
              <a:t>（</a:t>
            </a:r>
            <a:r>
              <a:rPr lang="en-US" altLang="zh-CN" dirty="0" smtClean="0">
                <a:latin typeface="华文中宋" panose="02010600040101010101" pitchFamily="2" charset="-122"/>
                <a:ea typeface="华文中宋" panose="02010600040101010101" pitchFamily="2" charset="-122"/>
              </a:rPr>
              <a:t>3</a:t>
            </a:r>
            <a:r>
              <a:rPr lang="zh-CN" altLang="en-US" dirty="0" smtClean="0">
                <a:latin typeface="华文中宋" panose="02010600040101010101" pitchFamily="2" charset="-122"/>
                <a:ea typeface="华文中宋" panose="02010600040101010101" pitchFamily="2" charset="-122"/>
              </a:rPr>
              <a:t>）制定了港股通投资者知识评估的操作流程和方案</a:t>
            </a:r>
            <a:endParaRPr lang="en-US" altLang="zh-CN" dirty="0" smtClean="0">
              <a:latin typeface="华文中宋" panose="02010600040101010101" pitchFamily="2" charset="-122"/>
              <a:ea typeface="华文中宋" panose="02010600040101010101" pitchFamily="2" charset="-122"/>
            </a:endParaRPr>
          </a:p>
          <a:p>
            <a:pPr>
              <a:lnSpc>
                <a:spcPct val="150000"/>
              </a:lnSpc>
              <a:spcBef>
                <a:spcPts val="600"/>
              </a:spcBef>
            </a:pPr>
            <a:r>
              <a:rPr lang="zh-CN" altLang="en-US" dirty="0" smtClean="0">
                <a:latin typeface="华文中宋" panose="02010600040101010101" pitchFamily="2" charset="-122"/>
                <a:ea typeface="华文中宋" panose="02010600040101010101" pitchFamily="2" charset="-122"/>
              </a:rPr>
              <a:t>（</a:t>
            </a:r>
            <a:r>
              <a:rPr lang="en-US" altLang="zh-CN" dirty="0" smtClean="0">
                <a:latin typeface="华文中宋" panose="02010600040101010101" pitchFamily="2" charset="-122"/>
                <a:ea typeface="华文中宋" panose="02010600040101010101" pitchFamily="2" charset="-122"/>
              </a:rPr>
              <a:t>4</a:t>
            </a:r>
            <a:r>
              <a:rPr lang="zh-CN" altLang="en-US" dirty="0" smtClean="0">
                <a:latin typeface="华文中宋" panose="02010600040101010101" pitchFamily="2" charset="-122"/>
                <a:ea typeface="华文中宋" panose="02010600040101010101" pitchFamily="2" charset="-122"/>
              </a:rPr>
              <a:t>）制定了投资者后续评估等持股管理制度</a:t>
            </a:r>
            <a:endParaRPr lang="en-US" altLang="zh-CN" dirty="0" smtClean="0">
              <a:latin typeface="华文中宋" panose="02010600040101010101" pitchFamily="2" charset="-122"/>
              <a:ea typeface="华文中宋" panose="02010600040101010101" pitchFamily="2" charset="-122"/>
            </a:endParaRPr>
          </a:p>
          <a:p>
            <a:pPr>
              <a:lnSpc>
                <a:spcPct val="150000"/>
              </a:lnSpc>
              <a:spcBef>
                <a:spcPts val="600"/>
              </a:spcBef>
            </a:pPr>
            <a:endParaRPr lang="en-US" altLang="zh-CN" dirty="0">
              <a:latin typeface="仿宋" panose="02010609060101010101" pitchFamily="49" charset="-122"/>
              <a:ea typeface="仿宋" panose="02010609060101010101" pitchFamily="49" charset="-122"/>
            </a:endParaRPr>
          </a:p>
          <a:p>
            <a:pPr>
              <a:lnSpc>
                <a:spcPct val="150000"/>
              </a:lnSpc>
              <a:spcBef>
                <a:spcPts val="600"/>
              </a:spcBef>
            </a:pPr>
            <a:r>
              <a:rPr lang="zh-CN" altLang="en-US" b="1" dirty="0" smtClean="0">
                <a:latin typeface="华文中宋" panose="02010600040101010101" pitchFamily="2" charset="-122"/>
                <a:ea typeface="华文中宋" panose="02010600040101010101" pitchFamily="2" charset="-122"/>
              </a:rPr>
              <a:t>申请开通港股通业务时，会员需对上述事项进行自我评估，并在评估报告中体现</a:t>
            </a:r>
            <a:endParaRPr lang="en-US" altLang="zh-CN" b="1"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xmlns="" val="3113765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1" name="TextBox 10"/>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smtClean="0">
                <a:solidFill>
                  <a:srgbClr val="005DA2"/>
                </a:solidFill>
                <a:latin typeface="微软雅黑" panose="020B0503020204020204" pitchFamily="34" charset="-122"/>
                <a:ea typeface="微软雅黑" panose="020B0503020204020204" pitchFamily="34" charset="-122"/>
              </a:rPr>
              <a:t>五、投教工作相关要求</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smtClean="0">
                <a:solidFill>
                  <a:srgbClr val="FF6600"/>
                </a:solidFill>
                <a:latin typeface="微软雅黑" panose="020B0503020204020204" pitchFamily="34" charset="-122"/>
                <a:ea typeface="微软雅黑" panose="020B0503020204020204" pitchFamily="34" charset="-122"/>
              </a:rPr>
              <a:t>（二）会员投教工作相关要求</a:t>
            </a:r>
            <a:endParaRPr lang="zh-CN" altLang="en-US" sz="2000" dirty="0">
              <a:solidFill>
                <a:srgbClr val="FF6600"/>
              </a:solidFill>
              <a:latin typeface="微软雅黑" panose="020B0503020204020204" pitchFamily="34" charset="-122"/>
              <a:ea typeface="微软雅黑" panose="020B0503020204020204" pitchFamily="34" charset="-122"/>
            </a:endParaRPr>
          </a:p>
        </p:txBody>
      </p:sp>
      <p:sp>
        <p:nvSpPr>
          <p:cNvPr id="4" name="矩形 3"/>
          <p:cNvSpPr/>
          <p:nvPr/>
        </p:nvSpPr>
        <p:spPr>
          <a:xfrm>
            <a:off x="650082" y="1412777"/>
            <a:ext cx="7666334" cy="4572671"/>
          </a:xfrm>
          <a:prstGeom prst="rect">
            <a:avLst/>
          </a:prstGeom>
        </p:spPr>
        <p:txBody>
          <a:bodyPr wrap="square" lIns="91076" tIns="45534" rIns="91076" bIns="45534">
            <a:spAutoFit/>
          </a:bodyPr>
          <a:lstStyle/>
          <a:p>
            <a:pPr>
              <a:lnSpc>
                <a:spcPct val="150000"/>
              </a:lnSpc>
              <a:spcBef>
                <a:spcPts val="600"/>
              </a:spcBef>
            </a:pPr>
            <a:r>
              <a:rPr lang="zh-CN" altLang="en-US" sz="1600" b="1" dirty="0" smtClean="0">
                <a:latin typeface="微软雅黑" panose="020B0503020204020204" pitchFamily="34" charset="-122"/>
                <a:ea typeface="微软雅黑" panose="020B0503020204020204" pitchFamily="34" charset="-122"/>
              </a:rPr>
              <a:t>投教工作机制及培训</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lvl="1">
              <a:lnSpc>
                <a:spcPct val="150000"/>
              </a:lnSpc>
              <a:spcBef>
                <a:spcPts val="600"/>
              </a:spcBef>
            </a:pPr>
            <a:r>
              <a:rPr lang="zh-CN" altLang="en-US" sz="1600" dirty="0" smtClean="0">
                <a:latin typeface="华文中宋" panose="02010600040101010101" pitchFamily="2" charset="-122"/>
                <a:ea typeface="华文中宋" panose="02010600040101010101" pitchFamily="2" charset="-122"/>
              </a:rPr>
              <a:t>（</a:t>
            </a:r>
            <a:r>
              <a:rPr lang="en-US" altLang="zh-CN" sz="1600" dirty="0">
                <a:latin typeface="华文中宋" panose="02010600040101010101" pitchFamily="2" charset="-122"/>
                <a:ea typeface="华文中宋" panose="02010600040101010101" pitchFamily="2" charset="-122"/>
              </a:rPr>
              <a:t>1</a:t>
            </a:r>
            <a:r>
              <a:rPr lang="zh-CN" altLang="en-US" sz="1600" dirty="0" smtClean="0">
                <a:latin typeface="华文中宋" panose="02010600040101010101" pitchFamily="2" charset="-122"/>
                <a:ea typeface="华文中宋" panose="02010600040101010101" pitchFamily="2" charset="-122"/>
              </a:rPr>
              <a:t>）制定港股通投资者教育方案及工作计划</a:t>
            </a:r>
            <a:endParaRPr lang="en-US" altLang="zh-CN" sz="1600" dirty="0">
              <a:latin typeface="华文中宋" panose="02010600040101010101" pitchFamily="2" charset="-122"/>
              <a:ea typeface="华文中宋" panose="02010600040101010101" pitchFamily="2" charset="-122"/>
            </a:endParaRPr>
          </a:p>
          <a:p>
            <a:pPr lvl="1">
              <a:lnSpc>
                <a:spcPct val="150000"/>
              </a:lnSpc>
              <a:spcBef>
                <a:spcPts val="600"/>
              </a:spcBef>
            </a:pPr>
            <a:r>
              <a:rPr lang="zh-CN" altLang="en-US" sz="1600" dirty="0" smtClean="0">
                <a:latin typeface="华文中宋" panose="02010600040101010101" pitchFamily="2" charset="-122"/>
                <a:ea typeface="华文中宋" panose="02010600040101010101" pitchFamily="2" charset="-122"/>
              </a:rPr>
              <a:t>（</a:t>
            </a:r>
            <a:r>
              <a:rPr lang="en-US" altLang="zh-CN" sz="1600" dirty="0" smtClean="0">
                <a:latin typeface="华文中宋" panose="02010600040101010101" pitchFamily="2" charset="-122"/>
                <a:ea typeface="华文中宋" panose="02010600040101010101" pitchFamily="2" charset="-122"/>
              </a:rPr>
              <a:t>2</a:t>
            </a:r>
            <a:r>
              <a:rPr lang="zh-CN" altLang="en-US" sz="1600" dirty="0" smtClean="0">
                <a:latin typeface="华文中宋" panose="02010600040101010101" pitchFamily="2" charset="-122"/>
                <a:ea typeface="华文中宋" panose="02010600040101010101" pitchFamily="2" charset="-122"/>
              </a:rPr>
              <a:t>）人员配备：总部需配备至少</a:t>
            </a:r>
            <a:r>
              <a:rPr lang="en-US" altLang="zh-CN" sz="1600" b="1" dirty="0" smtClean="0">
                <a:solidFill>
                  <a:srgbClr val="FF0000"/>
                </a:solidFill>
                <a:latin typeface="华文中宋" panose="02010600040101010101" pitchFamily="2" charset="-122"/>
                <a:ea typeface="华文中宋" panose="02010600040101010101" pitchFamily="2" charset="-122"/>
              </a:rPr>
              <a:t>1</a:t>
            </a:r>
            <a:r>
              <a:rPr lang="zh-CN" altLang="en-US" sz="1600" b="1" dirty="0" smtClean="0">
                <a:solidFill>
                  <a:srgbClr val="FF0000"/>
                </a:solidFill>
                <a:latin typeface="华文中宋" panose="02010600040101010101" pitchFamily="2" charset="-122"/>
                <a:ea typeface="华文中宋" panose="02010600040101010101" pitchFamily="2" charset="-122"/>
              </a:rPr>
              <a:t>名</a:t>
            </a:r>
            <a:r>
              <a:rPr lang="zh-CN" altLang="en-US" sz="1600" dirty="0" smtClean="0">
                <a:latin typeface="华文中宋" panose="02010600040101010101" pitchFamily="2" charset="-122"/>
                <a:ea typeface="华文中宋" panose="02010600040101010101" pitchFamily="2" charset="-122"/>
              </a:rPr>
              <a:t>港股通业务的投教联系人统筹投教工作；拟开展港股通业务的营业配备至少</a:t>
            </a:r>
            <a:r>
              <a:rPr lang="en-US" altLang="zh-CN" sz="1600" b="1" dirty="0" smtClean="0">
                <a:solidFill>
                  <a:srgbClr val="FF0000"/>
                </a:solidFill>
                <a:latin typeface="华文中宋" panose="02010600040101010101" pitchFamily="2" charset="-122"/>
                <a:ea typeface="华文中宋" panose="02010600040101010101" pitchFamily="2" charset="-122"/>
              </a:rPr>
              <a:t>2</a:t>
            </a:r>
            <a:r>
              <a:rPr lang="zh-CN" altLang="en-US" sz="1600" b="1" dirty="0" smtClean="0">
                <a:solidFill>
                  <a:srgbClr val="FF0000"/>
                </a:solidFill>
                <a:latin typeface="华文中宋" panose="02010600040101010101" pitchFamily="2" charset="-122"/>
                <a:ea typeface="华文中宋" panose="02010600040101010101" pitchFamily="2" charset="-122"/>
              </a:rPr>
              <a:t>名</a:t>
            </a:r>
            <a:r>
              <a:rPr lang="zh-CN" altLang="en-US" sz="1600" dirty="0" smtClean="0">
                <a:latin typeface="华文中宋" panose="02010600040101010101" pitchFamily="2" charset="-122"/>
                <a:ea typeface="华文中宋" panose="02010600040101010101" pitchFamily="2" charset="-122"/>
              </a:rPr>
              <a:t>港股通投教工作人员</a:t>
            </a:r>
            <a:endParaRPr lang="en-US" altLang="zh-CN" sz="1600" dirty="0" smtClean="0">
              <a:latin typeface="华文中宋" panose="02010600040101010101" pitchFamily="2" charset="-122"/>
              <a:ea typeface="华文中宋" panose="02010600040101010101" pitchFamily="2" charset="-122"/>
            </a:endParaRPr>
          </a:p>
          <a:p>
            <a:pPr lvl="1">
              <a:lnSpc>
                <a:spcPct val="150000"/>
              </a:lnSpc>
              <a:spcBef>
                <a:spcPts val="600"/>
              </a:spcBef>
            </a:pPr>
            <a:r>
              <a:rPr lang="zh-CN" altLang="en-US" sz="1600" dirty="0" smtClean="0">
                <a:latin typeface="华文中宋" panose="02010600040101010101" pitchFamily="2" charset="-122"/>
                <a:ea typeface="华文中宋" panose="02010600040101010101" pitchFamily="2" charset="-122"/>
              </a:rPr>
              <a:t>（</a:t>
            </a:r>
            <a:r>
              <a:rPr lang="en-US" altLang="zh-CN" sz="1600" dirty="0" smtClean="0">
                <a:latin typeface="华文中宋" panose="02010600040101010101" pitchFamily="2" charset="-122"/>
                <a:ea typeface="华文中宋" panose="02010600040101010101" pitchFamily="2" charset="-122"/>
              </a:rPr>
              <a:t>3</a:t>
            </a:r>
            <a:r>
              <a:rPr lang="zh-CN" altLang="en-US" sz="1600" dirty="0" smtClean="0">
                <a:latin typeface="华文中宋" panose="02010600040101010101" pitchFamily="2" charset="-122"/>
                <a:ea typeface="华文中宋" panose="02010600040101010101" pitchFamily="2" charset="-122"/>
              </a:rPr>
              <a:t>）投教材料制作：有计划地制作、分发港股通投资手册、折页、宣传画等资料；通过有效手段宣传本所港股通投教专区及微信公众平台</a:t>
            </a:r>
            <a:endParaRPr lang="en-US" altLang="zh-CN" sz="1600" dirty="0" smtClean="0">
              <a:latin typeface="华文中宋" panose="02010600040101010101" pitchFamily="2" charset="-122"/>
              <a:ea typeface="华文中宋" panose="02010600040101010101" pitchFamily="2" charset="-122"/>
            </a:endParaRPr>
          </a:p>
          <a:p>
            <a:pPr lvl="1">
              <a:lnSpc>
                <a:spcPct val="150000"/>
              </a:lnSpc>
              <a:spcBef>
                <a:spcPts val="600"/>
              </a:spcBef>
            </a:pPr>
            <a:r>
              <a:rPr lang="zh-CN" altLang="en-US" sz="1600" dirty="0" smtClean="0">
                <a:latin typeface="华文中宋" panose="02010600040101010101" pitchFamily="2" charset="-122"/>
                <a:ea typeface="华文中宋" panose="02010600040101010101" pitchFamily="2" charset="-122"/>
              </a:rPr>
              <a:t>（</a:t>
            </a:r>
            <a:r>
              <a:rPr lang="en-US" altLang="zh-CN" sz="1600" dirty="0" smtClean="0">
                <a:latin typeface="华文中宋" panose="02010600040101010101" pitchFamily="2" charset="-122"/>
                <a:ea typeface="华文中宋" panose="02010600040101010101" pitchFamily="2" charset="-122"/>
              </a:rPr>
              <a:t>4</a:t>
            </a:r>
            <a:r>
              <a:rPr lang="zh-CN" altLang="en-US" sz="1600" dirty="0" smtClean="0">
                <a:latin typeface="华文中宋" panose="02010600040101010101" pitchFamily="2" charset="-122"/>
                <a:ea typeface="华文中宋" panose="02010600040101010101" pitchFamily="2" charset="-122"/>
              </a:rPr>
              <a:t>）培训：开展港股通专题培训</a:t>
            </a:r>
            <a:r>
              <a:rPr lang="en-US" altLang="zh-CN" sz="1600" b="1" dirty="0" smtClean="0">
                <a:solidFill>
                  <a:srgbClr val="FF0000"/>
                </a:solidFill>
                <a:latin typeface="华文中宋" panose="02010600040101010101" pitchFamily="2" charset="-122"/>
                <a:ea typeface="华文中宋" panose="02010600040101010101" pitchFamily="2" charset="-122"/>
              </a:rPr>
              <a:t>2</a:t>
            </a:r>
            <a:r>
              <a:rPr lang="zh-CN" altLang="en-US" sz="1600" b="1" dirty="0" smtClean="0">
                <a:solidFill>
                  <a:srgbClr val="FF0000"/>
                </a:solidFill>
                <a:latin typeface="华文中宋" panose="02010600040101010101" pitchFamily="2" charset="-122"/>
                <a:ea typeface="华文中宋" panose="02010600040101010101" pitchFamily="2" charset="-122"/>
              </a:rPr>
              <a:t>场</a:t>
            </a:r>
            <a:r>
              <a:rPr lang="zh-CN" altLang="en-US" sz="1600" dirty="0" smtClean="0">
                <a:latin typeface="华文中宋" panose="02010600040101010101" pitchFamily="2" charset="-122"/>
                <a:ea typeface="华文中宋" panose="02010600040101010101" pitchFamily="2" charset="-122"/>
              </a:rPr>
              <a:t>以上；要求营业部员工学习港股通知识，强化人才队伍建设</a:t>
            </a:r>
            <a:endParaRPr lang="en-US" altLang="zh-CN" sz="1600" dirty="0">
              <a:latin typeface="华文中宋" panose="02010600040101010101" pitchFamily="2" charset="-122"/>
              <a:ea typeface="华文中宋" panose="02010600040101010101" pitchFamily="2" charset="-122"/>
            </a:endParaRPr>
          </a:p>
          <a:p>
            <a:pPr lvl="1">
              <a:lnSpc>
                <a:spcPct val="150000"/>
              </a:lnSpc>
              <a:spcBef>
                <a:spcPts val="600"/>
              </a:spcBef>
            </a:pPr>
            <a:r>
              <a:rPr lang="zh-CN" altLang="en-US" sz="1600" dirty="0" smtClean="0">
                <a:latin typeface="华文中宋" panose="02010600040101010101" pitchFamily="2" charset="-122"/>
                <a:ea typeface="华文中宋" panose="02010600040101010101" pitchFamily="2" charset="-122"/>
              </a:rPr>
              <a:t>（</a:t>
            </a:r>
            <a:r>
              <a:rPr lang="en-US" altLang="zh-CN" sz="1600" dirty="0" smtClean="0">
                <a:latin typeface="华文中宋" panose="02010600040101010101" pitchFamily="2" charset="-122"/>
                <a:ea typeface="华文中宋" panose="02010600040101010101" pitchFamily="2" charset="-122"/>
              </a:rPr>
              <a:t>5</a:t>
            </a:r>
            <a:r>
              <a:rPr lang="zh-CN" altLang="en-US" sz="1600" dirty="0" smtClean="0">
                <a:latin typeface="华文中宋" panose="02010600040101010101" pitchFamily="2" charset="-122"/>
                <a:ea typeface="华文中宋" panose="02010600040101010101" pitchFamily="2" charset="-122"/>
              </a:rPr>
              <a:t>）后续工作：持续开展港股通业务适格投资者的培训和教育，充分揭示相关投资风险</a:t>
            </a:r>
            <a:endParaRPr lang="en-US" altLang="zh-CN" sz="1600" dirty="0">
              <a:latin typeface="华文中宋" panose="02010600040101010101" pitchFamily="2" charset="-122"/>
              <a:ea typeface="华文中宋" panose="02010600040101010101" pitchFamily="2" charset="-122"/>
            </a:endParaRPr>
          </a:p>
          <a:p>
            <a:pPr>
              <a:lnSpc>
                <a:spcPct val="150000"/>
              </a:lnSpc>
              <a:spcBef>
                <a:spcPts val="600"/>
              </a:spcBef>
            </a:pPr>
            <a:r>
              <a:rPr lang="zh-CN" altLang="en-US" sz="1600" b="1" dirty="0" smtClean="0">
                <a:latin typeface="华文中宋" panose="02010600040101010101" pitchFamily="2" charset="-122"/>
                <a:ea typeface="华文中宋" panose="02010600040101010101" pitchFamily="2" charset="-122"/>
              </a:rPr>
              <a:t>申请开通港股通业务时，会员需对上述事项进行自我评估，并在评估报告中体现</a:t>
            </a:r>
            <a:endParaRPr lang="en-US" altLang="zh-CN" sz="1600" b="1"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xmlns="" val="33667951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sp>
        <p:nvSpPr>
          <p:cNvPr id="11" name="TextBox 10"/>
          <p:cNvSpPr txBox="1"/>
          <p:nvPr/>
        </p:nvSpPr>
        <p:spPr>
          <a:xfrm>
            <a:off x="650083" y="254173"/>
            <a:ext cx="6552728" cy="746041"/>
          </a:xfrm>
          <a:prstGeom prst="rect">
            <a:avLst/>
          </a:prstGeom>
          <a:noFill/>
        </p:spPr>
        <p:txBody>
          <a:bodyPr wrap="square" lIns="68265" tIns="34133" rIns="68265" bIns="34133" rtlCol="0" anchor="ctr">
            <a:spAutoFit/>
          </a:bodyPr>
          <a:lstStyle/>
          <a:p>
            <a:r>
              <a:rPr lang="zh-CN" altLang="en-US" sz="2400" b="1" dirty="0" smtClean="0">
                <a:solidFill>
                  <a:srgbClr val="005DA2"/>
                </a:solidFill>
                <a:latin typeface="微软雅黑" panose="020B0503020204020204" pitchFamily="34" charset="-122"/>
                <a:ea typeface="微软雅黑" panose="020B0503020204020204" pitchFamily="34" charset="-122"/>
              </a:rPr>
              <a:t>五、投教工作相关要求</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smtClean="0">
                <a:solidFill>
                  <a:srgbClr val="FF6600"/>
                </a:solidFill>
                <a:latin typeface="微软雅黑" panose="020B0503020204020204" pitchFamily="34" charset="-122"/>
                <a:ea typeface="微软雅黑" panose="020B0503020204020204" pitchFamily="34" charset="-122"/>
              </a:rPr>
              <a:t>（二）本所投教工作安排</a:t>
            </a:r>
            <a:endParaRPr lang="zh-CN" altLang="en-US" sz="2000" dirty="0">
              <a:solidFill>
                <a:srgbClr val="FF6600"/>
              </a:solidFill>
              <a:latin typeface="微软雅黑" panose="020B0503020204020204" pitchFamily="34" charset="-122"/>
              <a:ea typeface="微软雅黑" panose="020B0503020204020204" pitchFamily="34" charset="-122"/>
            </a:endParaRPr>
          </a:p>
        </p:txBody>
      </p:sp>
      <p:sp>
        <p:nvSpPr>
          <p:cNvPr id="4" name="矩形 3"/>
          <p:cNvSpPr/>
          <p:nvPr/>
        </p:nvSpPr>
        <p:spPr>
          <a:xfrm>
            <a:off x="2947729" y="1322592"/>
            <a:ext cx="5616112" cy="4800939"/>
          </a:xfrm>
          <a:prstGeom prst="rect">
            <a:avLst/>
          </a:prstGeom>
        </p:spPr>
        <p:txBody>
          <a:bodyPr wrap="square" lIns="91076" tIns="45534" rIns="91076" bIns="45534">
            <a:spAutoFit/>
          </a:bodyPr>
          <a:lstStyle/>
          <a:p>
            <a:pPr>
              <a:spcBef>
                <a:spcPts val="600"/>
              </a:spcBef>
            </a:pPr>
            <a:r>
              <a:rPr lang="zh-CN" altLang="en-US" b="1" dirty="0" smtClean="0">
                <a:latin typeface="微软雅黑" panose="020B0503020204020204" pitchFamily="34" charset="-122"/>
                <a:ea typeface="微软雅黑" panose="020B0503020204020204" pitchFamily="34" charset="-122"/>
              </a:rPr>
              <a:t>本所港股通投教资料获取：</a:t>
            </a:r>
            <a:endParaRPr lang="en-US" altLang="zh-CN" b="1" dirty="0" smtClean="0">
              <a:latin typeface="微软雅黑" panose="020B0503020204020204" pitchFamily="34" charset="-122"/>
              <a:ea typeface="微软雅黑" panose="020B0503020204020204" pitchFamily="34" charset="-122"/>
            </a:endParaRPr>
          </a:p>
          <a:p>
            <a:pPr lvl="1">
              <a:spcBef>
                <a:spcPts val="600"/>
              </a:spcBef>
            </a:pPr>
            <a:r>
              <a:rPr lang="en-US" altLang="zh-CN" sz="1600" dirty="0" smtClean="0">
                <a:latin typeface="华文中宋" panose="02010600040101010101" pitchFamily="2" charset="-122"/>
                <a:ea typeface="华文中宋" panose="02010600040101010101" pitchFamily="2" charset="-122"/>
              </a:rPr>
              <a:t>1</a:t>
            </a:r>
            <a:r>
              <a:rPr lang="zh-CN" altLang="en-US" sz="1600" dirty="0" smtClean="0">
                <a:latin typeface="华文中宋" panose="02010600040101010101" pitchFamily="2" charset="-122"/>
                <a:ea typeface="华文中宋" panose="02010600040101010101" pitchFamily="2" charset="-122"/>
              </a:rPr>
              <a:t>、港股通投资者教育专区</a:t>
            </a:r>
            <a:endParaRPr lang="en-US" altLang="zh-CN" sz="1600" dirty="0" smtClean="0">
              <a:latin typeface="华文中宋" panose="02010600040101010101" pitchFamily="2" charset="-122"/>
              <a:ea typeface="华文中宋" panose="02010600040101010101" pitchFamily="2" charset="-122"/>
            </a:endParaRPr>
          </a:p>
          <a:p>
            <a:pPr lvl="1">
              <a:spcBef>
                <a:spcPts val="600"/>
              </a:spcBef>
            </a:pPr>
            <a:r>
              <a:rPr lang="zh-CN" altLang="en-US" sz="1600" dirty="0" smtClean="0">
                <a:latin typeface="华文中宋" panose="02010600040101010101" pitchFamily="2" charset="-122"/>
                <a:ea typeface="华文中宋" panose="02010600040101010101" pitchFamily="2" charset="-122"/>
              </a:rPr>
              <a:t>（</a:t>
            </a:r>
            <a:r>
              <a:rPr lang="en-US" altLang="zh-CN" sz="1600" dirty="0" smtClean="0">
                <a:latin typeface="华文中宋" panose="02010600040101010101" pitchFamily="2" charset="-122"/>
                <a:ea typeface="华文中宋" panose="02010600040101010101" pitchFamily="2" charset="-122"/>
              </a:rPr>
              <a:t>1</a:t>
            </a:r>
            <a:r>
              <a:rPr lang="zh-CN" altLang="en-US" sz="1600" dirty="0" smtClean="0">
                <a:latin typeface="华文中宋" panose="02010600040101010101" pitchFamily="2" charset="-122"/>
                <a:ea typeface="华文中宋" panose="02010600040101010101" pitchFamily="2" charset="-122"/>
              </a:rPr>
              <a:t>）港股通投资者问答</a:t>
            </a:r>
            <a:endParaRPr lang="en-US" altLang="zh-CN" sz="1600" dirty="0" smtClean="0">
              <a:latin typeface="华文中宋" panose="02010600040101010101" pitchFamily="2" charset="-122"/>
              <a:ea typeface="华文中宋" panose="02010600040101010101" pitchFamily="2" charset="-122"/>
            </a:endParaRPr>
          </a:p>
          <a:p>
            <a:pPr lvl="1">
              <a:spcBef>
                <a:spcPts val="600"/>
              </a:spcBef>
            </a:pPr>
            <a:r>
              <a:rPr lang="zh-CN" altLang="en-US" sz="1600" dirty="0" smtClean="0">
                <a:latin typeface="华文中宋" panose="02010600040101010101" pitchFamily="2" charset="-122"/>
                <a:ea typeface="华文中宋" panose="02010600040101010101" pitchFamily="2" charset="-122"/>
              </a:rPr>
              <a:t>（</a:t>
            </a:r>
            <a:r>
              <a:rPr lang="en-US" altLang="zh-CN" sz="1600" dirty="0" smtClean="0">
                <a:latin typeface="华文中宋" panose="02010600040101010101" pitchFamily="2" charset="-122"/>
                <a:ea typeface="华文中宋" panose="02010600040101010101" pitchFamily="2" charset="-122"/>
              </a:rPr>
              <a:t>2</a:t>
            </a:r>
            <a:r>
              <a:rPr lang="zh-CN" altLang="en-US" sz="1600" dirty="0" smtClean="0">
                <a:latin typeface="华文中宋" panose="02010600040101010101" pitchFamily="2" charset="-122"/>
                <a:ea typeface="华文中宋" panose="02010600040101010101" pitchFamily="2" charset="-122"/>
              </a:rPr>
              <a:t>）专栏文章：与三</a:t>
            </a:r>
            <a:r>
              <a:rPr lang="zh-CN" altLang="en-US" sz="1600" dirty="0">
                <a:latin typeface="华文中宋" panose="02010600040101010101" pitchFamily="2" charset="-122"/>
                <a:ea typeface="华文中宋" panose="02010600040101010101" pitchFamily="2" charset="-122"/>
              </a:rPr>
              <a:t>大证券</a:t>
            </a:r>
            <a:r>
              <a:rPr lang="zh-CN" altLang="en-US" sz="1600" dirty="0" smtClean="0">
                <a:latin typeface="华文中宋" panose="02010600040101010101" pitchFamily="2" charset="-122"/>
                <a:ea typeface="华文中宋" panose="02010600040101010101" pitchFamily="2" charset="-122"/>
              </a:rPr>
              <a:t>报同步</a:t>
            </a:r>
            <a:endParaRPr lang="en-US" altLang="zh-CN" sz="1600" dirty="0" smtClean="0">
              <a:latin typeface="华文中宋" panose="02010600040101010101" pitchFamily="2" charset="-122"/>
              <a:ea typeface="华文中宋" panose="02010600040101010101" pitchFamily="2" charset="-122"/>
            </a:endParaRPr>
          </a:p>
          <a:p>
            <a:pPr lvl="1">
              <a:spcBef>
                <a:spcPts val="600"/>
              </a:spcBef>
            </a:pPr>
            <a:r>
              <a:rPr lang="zh-CN" altLang="en-US" sz="1600" dirty="0" smtClean="0">
                <a:latin typeface="华文中宋" panose="02010600040101010101" pitchFamily="2" charset="-122"/>
                <a:ea typeface="华文中宋" panose="02010600040101010101" pitchFamily="2" charset="-122"/>
              </a:rPr>
              <a:t>（</a:t>
            </a:r>
            <a:r>
              <a:rPr lang="en-US" altLang="zh-CN" sz="1600" dirty="0" smtClean="0">
                <a:latin typeface="华文中宋" panose="02010600040101010101" pitchFamily="2" charset="-122"/>
                <a:ea typeface="华文中宋" panose="02010600040101010101" pitchFamily="2" charset="-122"/>
              </a:rPr>
              <a:t>3</a:t>
            </a:r>
            <a:r>
              <a:rPr lang="zh-CN" altLang="en-US" sz="1600" dirty="0" smtClean="0">
                <a:latin typeface="华文中宋" panose="02010600040101010101" pitchFamily="2" charset="-122"/>
                <a:ea typeface="华文中宋" panose="02010600040101010101" pitchFamily="2" charset="-122"/>
              </a:rPr>
              <a:t>）港股通证券学院：</a:t>
            </a:r>
            <a:r>
              <a:rPr lang="en-US" altLang="zh-CN" sz="1600" dirty="0" smtClean="0">
                <a:latin typeface="华文中宋" panose="02010600040101010101" pitchFamily="2" charset="-122"/>
                <a:ea typeface="华文中宋" panose="02010600040101010101" pitchFamily="2" charset="-122"/>
              </a:rPr>
              <a:t>《</a:t>
            </a:r>
            <a:r>
              <a:rPr lang="zh-CN" altLang="en-US" sz="1600" dirty="0" smtClean="0">
                <a:latin typeface="华文中宋" panose="02010600040101010101" pitchFamily="2" charset="-122"/>
                <a:ea typeface="华文中宋" panose="02010600040101010101" pitchFamily="2" charset="-122"/>
              </a:rPr>
              <a:t>港股通投资者指南</a:t>
            </a:r>
            <a:r>
              <a:rPr lang="en-US" altLang="zh-CN" sz="1600" dirty="0" smtClean="0">
                <a:latin typeface="华文中宋" panose="02010600040101010101" pitchFamily="2" charset="-122"/>
                <a:ea typeface="华文中宋" panose="02010600040101010101" pitchFamily="2" charset="-122"/>
              </a:rPr>
              <a:t>》</a:t>
            </a:r>
            <a:r>
              <a:rPr lang="zh-CN" altLang="en-US" sz="1600" dirty="0" smtClean="0">
                <a:latin typeface="华文中宋" panose="02010600040101010101" pitchFamily="2" charset="-122"/>
                <a:ea typeface="华文中宋" panose="02010600040101010101" pitchFamily="2" charset="-122"/>
              </a:rPr>
              <a:t>、图解深港通、图解港股通</a:t>
            </a:r>
            <a:endParaRPr lang="en-US" altLang="zh-CN" sz="1600" dirty="0" smtClean="0">
              <a:latin typeface="华文中宋" panose="02010600040101010101" pitchFamily="2" charset="-122"/>
              <a:ea typeface="华文中宋" panose="02010600040101010101" pitchFamily="2" charset="-122"/>
            </a:endParaRPr>
          </a:p>
          <a:p>
            <a:pPr lvl="1">
              <a:spcBef>
                <a:spcPts val="600"/>
              </a:spcBef>
            </a:pPr>
            <a:r>
              <a:rPr lang="en-US" altLang="zh-CN" sz="1600" dirty="0" smtClean="0">
                <a:latin typeface="华文中宋" panose="02010600040101010101" pitchFamily="2" charset="-122"/>
                <a:ea typeface="华文中宋" panose="02010600040101010101" pitchFamily="2" charset="-122"/>
              </a:rPr>
              <a:t>2</a:t>
            </a:r>
            <a:r>
              <a:rPr lang="zh-CN" altLang="en-US" sz="1600" dirty="0" smtClean="0">
                <a:latin typeface="华文中宋" panose="02010600040101010101" pitchFamily="2" charset="-122"/>
                <a:ea typeface="华文中宋" panose="02010600040101010101" pitchFamily="2" charset="-122"/>
              </a:rPr>
              <a:t>、深交所官方微博、微信（</a:t>
            </a:r>
            <a:r>
              <a:rPr lang="en-US" altLang="zh-CN" sz="1600" dirty="0" smtClean="0">
                <a:latin typeface="华文中宋" panose="02010600040101010101" pitchFamily="2" charset="-122"/>
                <a:ea typeface="华文中宋" panose="02010600040101010101" pitchFamily="2" charset="-122"/>
              </a:rPr>
              <a:t>szse1990</a:t>
            </a:r>
            <a:r>
              <a:rPr lang="zh-CN" altLang="en-US" sz="1600" dirty="0" smtClean="0">
                <a:latin typeface="华文中宋" panose="02010600040101010101" pitchFamily="2" charset="-122"/>
                <a:ea typeface="华文中宋" panose="02010600040101010101" pitchFamily="2" charset="-122"/>
              </a:rPr>
              <a:t>）推送</a:t>
            </a:r>
            <a:endParaRPr lang="en-US" altLang="zh-CN" sz="1600" dirty="0" smtClean="0">
              <a:latin typeface="华文中宋" panose="02010600040101010101" pitchFamily="2" charset="-122"/>
              <a:ea typeface="华文中宋" panose="02010600040101010101" pitchFamily="2" charset="-122"/>
            </a:endParaRPr>
          </a:p>
          <a:p>
            <a:pPr lvl="1">
              <a:spcBef>
                <a:spcPts val="600"/>
              </a:spcBef>
            </a:pPr>
            <a:r>
              <a:rPr lang="en-US" altLang="zh-CN" sz="1600" dirty="0" smtClean="0">
                <a:latin typeface="华文中宋" panose="02010600040101010101" pitchFamily="2" charset="-122"/>
                <a:ea typeface="华文中宋" panose="02010600040101010101" pitchFamily="2" charset="-122"/>
              </a:rPr>
              <a:t>3</a:t>
            </a:r>
            <a:r>
              <a:rPr lang="zh-CN" altLang="en-US" sz="1600" dirty="0" smtClean="0">
                <a:latin typeface="华文中宋" panose="02010600040101010101" pitchFamily="2" charset="-122"/>
                <a:ea typeface="华文中宋" panose="02010600040101010101" pitchFamily="2" charset="-122"/>
              </a:rPr>
              <a:t>、深港通投教联系人</a:t>
            </a:r>
            <a:r>
              <a:rPr lang="en-US" altLang="zh-CN" sz="1600" dirty="0" smtClean="0">
                <a:latin typeface="华文中宋" panose="02010600040101010101" pitchFamily="2" charset="-122"/>
                <a:ea typeface="华文中宋" panose="02010600040101010101" pitchFamily="2" charset="-122"/>
              </a:rPr>
              <a:t>QQ</a:t>
            </a:r>
            <a:r>
              <a:rPr lang="zh-CN" altLang="en-US" sz="1600" dirty="0" smtClean="0">
                <a:latin typeface="华文中宋" panose="02010600040101010101" pitchFamily="2" charset="-122"/>
                <a:ea typeface="华文中宋" panose="02010600040101010101" pitchFamily="2" charset="-122"/>
              </a:rPr>
              <a:t>群（</a:t>
            </a:r>
            <a:r>
              <a:rPr lang="en-US" altLang="zh-CN" sz="1600" dirty="0" smtClean="0">
                <a:latin typeface="华文中宋" panose="02010600040101010101" pitchFamily="2" charset="-122"/>
                <a:ea typeface="华文中宋" panose="02010600040101010101" pitchFamily="2" charset="-122"/>
              </a:rPr>
              <a:t>573349503</a:t>
            </a:r>
            <a:r>
              <a:rPr lang="zh-CN" altLang="en-US" sz="1600" dirty="0" smtClean="0">
                <a:latin typeface="华文中宋" panose="02010600040101010101" pitchFamily="2" charset="-122"/>
                <a:ea typeface="华文中宋" panose="02010600040101010101" pitchFamily="2" charset="-122"/>
              </a:rPr>
              <a:t>）或深交所投教联络员</a:t>
            </a:r>
            <a:r>
              <a:rPr lang="en-US" altLang="zh-CN" sz="1600" dirty="0" smtClean="0">
                <a:latin typeface="华文中宋" panose="02010600040101010101" pitchFamily="2" charset="-122"/>
                <a:ea typeface="华文中宋" panose="02010600040101010101" pitchFamily="2" charset="-122"/>
              </a:rPr>
              <a:t>QQ</a:t>
            </a:r>
            <a:r>
              <a:rPr lang="zh-CN" altLang="en-US" sz="1600" dirty="0" smtClean="0">
                <a:latin typeface="华文中宋" panose="02010600040101010101" pitchFamily="2" charset="-122"/>
                <a:ea typeface="华文中宋" panose="02010600040101010101" pitchFamily="2" charset="-122"/>
              </a:rPr>
              <a:t>群（</a:t>
            </a:r>
            <a:r>
              <a:rPr lang="en-US" altLang="zh-CN" sz="1600" dirty="0" smtClean="0">
                <a:latin typeface="华文中宋" panose="02010600040101010101" pitchFamily="2" charset="-122"/>
                <a:ea typeface="华文中宋" panose="02010600040101010101" pitchFamily="2" charset="-122"/>
              </a:rPr>
              <a:t>282020612</a:t>
            </a:r>
            <a:r>
              <a:rPr lang="zh-CN" altLang="en-US" sz="1600" dirty="0" smtClean="0">
                <a:latin typeface="华文中宋" panose="02010600040101010101" pitchFamily="2" charset="-122"/>
                <a:ea typeface="华文中宋" panose="02010600040101010101" pitchFamily="2" charset="-122"/>
              </a:rPr>
              <a:t>）</a:t>
            </a:r>
            <a:endParaRPr lang="en-US" altLang="zh-CN" sz="1600" dirty="0" smtClean="0">
              <a:latin typeface="华文中宋" panose="02010600040101010101" pitchFamily="2" charset="-122"/>
              <a:ea typeface="华文中宋" panose="02010600040101010101" pitchFamily="2" charset="-122"/>
            </a:endParaRPr>
          </a:p>
          <a:p>
            <a:pPr>
              <a:spcBef>
                <a:spcPts val="600"/>
              </a:spcBef>
            </a:pPr>
            <a:endParaRPr lang="en-US" altLang="zh-CN" b="1" dirty="0" smtClean="0">
              <a:latin typeface="微软雅黑" panose="020B0503020204020204" pitchFamily="34" charset="-122"/>
              <a:ea typeface="微软雅黑" panose="020B0503020204020204" pitchFamily="34" charset="-122"/>
            </a:endParaRPr>
          </a:p>
          <a:p>
            <a:pPr>
              <a:spcBef>
                <a:spcPts val="600"/>
              </a:spcBef>
            </a:pPr>
            <a:r>
              <a:rPr lang="zh-CN" altLang="en-US" b="1" dirty="0" smtClean="0">
                <a:latin typeface="微软雅黑" panose="020B0503020204020204" pitchFamily="34" charset="-122"/>
                <a:ea typeface="微软雅黑" panose="020B0503020204020204" pitchFamily="34" charset="-122"/>
              </a:rPr>
              <a:t>未来</a:t>
            </a:r>
            <a:r>
              <a:rPr lang="zh-CN" altLang="en-US" b="1" dirty="0">
                <a:latin typeface="微软雅黑" panose="020B0503020204020204" pitchFamily="34" charset="-122"/>
                <a:ea typeface="微软雅黑" panose="020B0503020204020204" pitchFamily="34" charset="-122"/>
              </a:rPr>
              <a:t>投教材料投放</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lvl="1">
              <a:spcBef>
                <a:spcPts val="600"/>
              </a:spcBef>
            </a:pPr>
            <a:r>
              <a:rPr lang="zh-CN" altLang="en-US" sz="1600" dirty="0" smtClean="0">
                <a:latin typeface="华文中宋" panose="02010600040101010101" pitchFamily="2" charset="-122"/>
                <a:ea typeface="华文中宋" panose="02010600040101010101" pitchFamily="2" charset="-122"/>
              </a:rPr>
              <a:t>（</a:t>
            </a:r>
            <a:r>
              <a:rPr lang="en-US" altLang="zh-CN" sz="1600" dirty="0" smtClean="0">
                <a:latin typeface="华文中宋" panose="02010600040101010101" pitchFamily="2" charset="-122"/>
                <a:ea typeface="华文中宋" panose="02010600040101010101" pitchFamily="2" charset="-122"/>
              </a:rPr>
              <a:t>1</a:t>
            </a:r>
            <a:r>
              <a:rPr lang="zh-CN" altLang="en-US" sz="1600" dirty="0" smtClean="0">
                <a:latin typeface="华文中宋" panose="02010600040101010101" pitchFamily="2" charset="-122"/>
                <a:ea typeface="华文中宋" panose="02010600040101010101" pitchFamily="2" charset="-122"/>
              </a:rPr>
              <a:t>）港股通投资者问答折页</a:t>
            </a:r>
            <a:endParaRPr lang="en-US" altLang="zh-CN" sz="1600" dirty="0" smtClean="0">
              <a:latin typeface="华文中宋" panose="02010600040101010101" pitchFamily="2" charset="-122"/>
              <a:ea typeface="华文中宋" panose="02010600040101010101" pitchFamily="2" charset="-122"/>
            </a:endParaRPr>
          </a:p>
          <a:p>
            <a:pPr lvl="1">
              <a:spcBef>
                <a:spcPts val="600"/>
              </a:spcBef>
            </a:pPr>
            <a:r>
              <a:rPr lang="zh-CN" altLang="en-US" sz="1600" dirty="0" smtClean="0">
                <a:latin typeface="华文中宋" panose="02010600040101010101" pitchFamily="2" charset="-122"/>
                <a:ea typeface="华文中宋" panose="02010600040101010101" pitchFamily="2" charset="-122"/>
              </a:rPr>
              <a:t>（</a:t>
            </a:r>
            <a:r>
              <a:rPr lang="en-US" altLang="zh-CN" sz="1600" dirty="0" smtClean="0">
                <a:latin typeface="华文中宋" panose="02010600040101010101" pitchFamily="2" charset="-122"/>
                <a:ea typeface="华文中宋" panose="02010600040101010101" pitchFamily="2" charset="-122"/>
              </a:rPr>
              <a:t>2</a:t>
            </a:r>
            <a:r>
              <a:rPr lang="zh-CN" altLang="en-US" sz="1600" dirty="0" smtClean="0">
                <a:latin typeface="华文中宋" panose="02010600040101010101" pitchFamily="2" charset="-122"/>
                <a:ea typeface="华文中宋" panose="02010600040101010101" pitchFamily="2" charset="-122"/>
              </a:rPr>
              <a:t>）港股通投教动画</a:t>
            </a:r>
            <a:endParaRPr lang="en-US" altLang="zh-CN" sz="1600" dirty="0" smtClean="0">
              <a:latin typeface="华文中宋" panose="02010600040101010101" pitchFamily="2" charset="-122"/>
              <a:ea typeface="华文中宋" panose="02010600040101010101" pitchFamily="2" charset="-122"/>
            </a:endParaRPr>
          </a:p>
          <a:p>
            <a:pPr lvl="1">
              <a:spcBef>
                <a:spcPts val="600"/>
              </a:spcBef>
            </a:pPr>
            <a:r>
              <a:rPr lang="zh-CN" altLang="en-US" sz="1600" dirty="0" smtClean="0">
                <a:latin typeface="华文中宋" panose="02010600040101010101" pitchFamily="2" charset="-122"/>
                <a:ea typeface="华文中宋" panose="02010600040101010101" pitchFamily="2" charset="-122"/>
              </a:rPr>
              <a:t>（</a:t>
            </a:r>
            <a:r>
              <a:rPr lang="en-US" altLang="zh-CN" sz="1600" dirty="0" smtClean="0">
                <a:latin typeface="华文中宋" panose="02010600040101010101" pitchFamily="2" charset="-122"/>
                <a:ea typeface="华文中宋" panose="02010600040101010101" pitchFamily="2" charset="-122"/>
              </a:rPr>
              <a:t>3</a:t>
            </a:r>
            <a:r>
              <a:rPr lang="zh-CN" altLang="en-US" sz="1600" dirty="0" smtClean="0">
                <a:latin typeface="华文中宋" panose="02010600040101010101" pitchFamily="2" charset="-122"/>
                <a:ea typeface="华文中宋" panose="02010600040101010101" pitchFamily="2" charset="-122"/>
              </a:rPr>
              <a:t>）港股通知识测评</a:t>
            </a:r>
            <a:endParaRPr lang="en-US" altLang="zh-CN" sz="1600" dirty="0" smtClean="0">
              <a:latin typeface="华文中宋" panose="02010600040101010101" pitchFamily="2" charset="-122"/>
              <a:ea typeface="华文中宋" panose="02010600040101010101" pitchFamily="2" charset="-122"/>
            </a:endParaRPr>
          </a:p>
          <a:p>
            <a:pPr lvl="1">
              <a:spcBef>
                <a:spcPts val="600"/>
              </a:spcBef>
            </a:pPr>
            <a:r>
              <a:rPr lang="zh-CN" altLang="en-US" sz="1600" dirty="0" smtClean="0">
                <a:latin typeface="华文中宋" panose="02010600040101010101" pitchFamily="2" charset="-122"/>
                <a:ea typeface="华文中宋" panose="02010600040101010101" pitchFamily="2" charset="-122"/>
              </a:rPr>
              <a:t>（</a:t>
            </a:r>
            <a:r>
              <a:rPr lang="en-US" altLang="zh-CN" sz="1600" dirty="0" smtClean="0">
                <a:latin typeface="华文中宋" panose="02010600040101010101" pitchFamily="2" charset="-122"/>
                <a:ea typeface="华文中宋" panose="02010600040101010101" pitchFamily="2" charset="-122"/>
              </a:rPr>
              <a:t>4</a:t>
            </a:r>
            <a:r>
              <a:rPr lang="zh-CN" altLang="en-US" sz="1600" dirty="0" smtClean="0">
                <a:latin typeface="华文中宋" panose="02010600040101010101" pitchFamily="2" charset="-122"/>
                <a:ea typeface="华文中宋" panose="02010600040101010101" pitchFamily="2" charset="-122"/>
              </a:rPr>
              <a:t>）港股通模拟交易平台</a:t>
            </a:r>
            <a:endParaRPr lang="en-US" altLang="zh-CN" sz="1600" dirty="0">
              <a:latin typeface="华文中宋" panose="02010600040101010101" pitchFamily="2" charset="-122"/>
              <a:ea typeface="华文中宋" panose="02010600040101010101" pitchFamily="2"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7" y="1226107"/>
            <a:ext cx="2142873" cy="55888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66795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08507" y="1571756"/>
            <a:ext cx="7507824" cy="1880525"/>
            <a:chOff x="877991" y="1606780"/>
            <a:chExt cx="4202122" cy="1067887"/>
          </a:xfrm>
        </p:grpSpPr>
        <p:sp>
          <p:nvSpPr>
            <p:cNvPr id="2" name="Text Box 5"/>
            <p:cNvSpPr txBox="1">
              <a:spLocks noChangeArrowheads="1"/>
            </p:cNvSpPr>
            <p:nvPr/>
          </p:nvSpPr>
          <p:spPr bwMode="auto">
            <a:xfrm>
              <a:off x="1302566" y="1606780"/>
              <a:ext cx="3777547" cy="498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0" tIns="45718" rIns="91434"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lvl="0" eaLnBrk="1" fontAlgn="base" hangingPunct="1">
                <a:lnSpc>
                  <a:spcPct val="150000"/>
                </a:lnSpc>
                <a:spcBef>
                  <a:spcPct val="0"/>
                </a:spcBef>
                <a:spcAft>
                  <a:spcPct val="0"/>
                </a:spcAft>
                <a:buClr>
                  <a:srgbClr val="C00000"/>
                </a:buClr>
              </a:pPr>
              <a:r>
                <a:rPr lang="zh-CN" altLang="en-US" dirty="0">
                  <a:solidFill>
                    <a:srgbClr val="383838"/>
                  </a:solidFill>
                  <a:latin typeface="华文中宋" panose="02010600040101010101" pitchFamily="2" charset="-122"/>
                  <a:ea typeface="华文中宋" panose="02010600040101010101" pitchFamily="2" charset="-122"/>
                </a:rPr>
                <a:t>与沪港通保持</a:t>
              </a:r>
              <a:r>
                <a:rPr lang="zh-CN" altLang="en-US" dirty="0">
                  <a:solidFill>
                    <a:srgbClr val="FF0000"/>
                  </a:solidFill>
                  <a:latin typeface="华文中宋" panose="02010600040101010101" pitchFamily="2" charset="-122"/>
                  <a:ea typeface="华文中宋" panose="02010600040101010101" pitchFamily="2" charset="-122"/>
                </a:rPr>
                <a:t>基本框架和模式</a:t>
              </a:r>
              <a:r>
                <a:rPr lang="zh-CN" altLang="en-US" dirty="0" smtClean="0">
                  <a:solidFill>
                    <a:srgbClr val="FF0000"/>
                  </a:solidFill>
                  <a:latin typeface="华文中宋" panose="02010600040101010101" pitchFamily="2" charset="-122"/>
                  <a:ea typeface="华文中宋" panose="02010600040101010101" pitchFamily="2" charset="-122"/>
                </a:rPr>
                <a:t>不变，</a:t>
              </a:r>
              <a:r>
                <a:rPr lang="zh-CN" altLang="en-US" dirty="0" smtClean="0">
                  <a:solidFill>
                    <a:schemeClr val="accent4"/>
                  </a:solidFill>
                  <a:latin typeface="华文中宋" panose="02010600040101010101" pitchFamily="2" charset="-122"/>
                  <a:ea typeface="华文中宋" panose="02010600040101010101" pitchFamily="2" charset="-122"/>
                </a:rPr>
                <a:t>不</a:t>
              </a:r>
              <a:r>
                <a:rPr lang="zh-CN" altLang="en-US" dirty="0">
                  <a:solidFill>
                    <a:schemeClr val="accent4"/>
                  </a:solidFill>
                  <a:latin typeface="华文中宋" panose="02010600040101010101" pitchFamily="2" charset="-122"/>
                  <a:ea typeface="华文中宋" panose="02010600040101010101" pitchFamily="2" charset="-122"/>
                </a:rPr>
                <a:t>改变市场主体业务和技术系统</a:t>
              </a:r>
              <a:r>
                <a:rPr lang="zh-CN" altLang="en-US" dirty="0" smtClean="0">
                  <a:solidFill>
                    <a:schemeClr val="accent4"/>
                  </a:solidFill>
                  <a:latin typeface="华文中宋" panose="02010600040101010101" pitchFamily="2" charset="-122"/>
                  <a:ea typeface="华文中宋" panose="02010600040101010101" pitchFamily="2" charset="-122"/>
                </a:rPr>
                <a:t>架构</a:t>
              </a:r>
              <a:endParaRPr lang="zh-CN" altLang="en-US" dirty="0">
                <a:solidFill>
                  <a:schemeClr val="accent4"/>
                </a:solidFill>
                <a:latin typeface="华文中宋" panose="02010600040101010101" pitchFamily="2" charset="-122"/>
                <a:ea typeface="华文中宋" panose="02010600040101010101" pitchFamily="2" charset="-122"/>
              </a:endParaRPr>
            </a:p>
          </p:txBody>
        </p:sp>
        <p:sp>
          <p:nvSpPr>
            <p:cNvPr id="3" name="矩形 2"/>
            <p:cNvSpPr/>
            <p:nvPr/>
          </p:nvSpPr>
          <p:spPr>
            <a:xfrm>
              <a:off x="877991" y="1680064"/>
              <a:ext cx="187739" cy="300300"/>
            </a:xfrm>
            <a:prstGeom prst="rect">
              <a:avLst/>
            </a:prstGeom>
            <a:solidFill>
              <a:srgbClr val="162B75"/>
            </a:solidFill>
            <a:ln>
              <a:noFill/>
            </a:ln>
          </p:spPr>
          <p:style>
            <a:lnRef idx="1">
              <a:schemeClr val="accent1"/>
            </a:lnRef>
            <a:fillRef idx="3">
              <a:schemeClr val="accent1"/>
            </a:fillRef>
            <a:effectRef idx="2">
              <a:schemeClr val="accent1"/>
            </a:effectRef>
            <a:fontRef idx="minor">
              <a:schemeClr val="lt1"/>
            </a:fontRef>
          </p:style>
          <p:txBody>
            <a:bodyPr lIns="82284" tIns="41142" rIns="82284" bIns="41142" rtlCol="0" anchor="t" anchorCtr="0"/>
            <a:lstStyle/>
            <a:p>
              <a:pPr algn="ctr" fontAlgn="base">
                <a:spcBef>
                  <a:spcPct val="0"/>
                </a:spcBef>
                <a:spcAft>
                  <a:spcPct val="0"/>
                </a:spcAft>
              </a:pPr>
              <a:r>
                <a:rPr kumimoji="1" lang="en-US" altLang="zh-CN" sz="2200" dirty="0">
                  <a:solidFill>
                    <a:srgbClr val="F4EDE7"/>
                  </a:solidFill>
                  <a:latin typeface="方正黑体简体" panose="02000000000000000000" pitchFamily="2" charset="-122"/>
                  <a:ea typeface="方正黑体简体" panose="02000000000000000000" pitchFamily="2" charset="-122"/>
                  <a:cs typeface="FZ 黑体简体"/>
                </a:rPr>
                <a:t>1</a:t>
              </a:r>
              <a:endParaRPr kumimoji="1" lang="zh-CN" altLang="en-US" sz="2200" dirty="0">
                <a:solidFill>
                  <a:srgbClr val="F4EDE7"/>
                </a:solidFill>
                <a:latin typeface="方正黑体简体" panose="02000000000000000000" pitchFamily="2" charset="-122"/>
                <a:ea typeface="方正黑体简体" panose="02000000000000000000" pitchFamily="2" charset="-122"/>
                <a:cs typeface="FZ 黑体简体"/>
              </a:endParaRPr>
            </a:p>
          </p:txBody>
        </p:sp>
        <p:sp>
          <p:nvSpPr>
            <p:cNvPr id="5" name="TextBox 4"/>
            <p:cNvSpPr txBox="1"/>
            <p:nvPr/>
          </p:nvSpPr>
          <p:spPr>
            <a:xfrm>
              <a:off x="1261884" y="2386287"/>
              <a:ext cx="3816424" cy="288380"/>
            </a:xfrm>
            <a:prstGeom prst="rect">
              <a:avLst/>
            </a:prstGeom>
            <a:noFill/>
          </p:spPr>
          <p:txBody>
            <a:bodyPr wrap="square" rtlCol="0">
              <a:spAutoFit/>
            </a:bodyPr>
            <a:lstStyle/>
            <a:p>
              <a:pPr lvl="0">
                <a:lnSpc>
                  <a:spcPct val="150000"/>
                </a:lnSpc>
                <a:defRPr/>
              </a:pPr>
              <a:r>
                <a:rPr lang="zh-CN" altLang="en-US" dirty="0">
                  <a:solidFill>
                    <a:schemeClr val="accent4"/>
                  </a:solidFill>
                  <a:latin typeface="华文中宋" panose="02010600040101010101" pitchFamily="2" charset="-122"/>
                  <a:ea typeface="华文中宋" panose="02010600040101010101" pitchFamily="2" charset="-122"/>
                </a:rPr>
                <a:t>标的证券突出深圳</a:t>
              </a:r>
              <a:r>
                <a:rPr lang="zh-CN" altLang="en-US" dirty="0">
                  <a:solidFill>
                    <a:srgbClr val="FF0000"/>
                  </a:solidFill>
                  <a:latin typeface="华文中宋" panose="02010600040101010101" pitchFamily="2" charset="-122"/>
                  <a:ea typeface="华文中宋" panose="02010600040101010101" pitchFamily="2" charset="-122"/>
                </a:rPr>
                <a:t>多层次</a:t>
              </a:r>
              <a:r>
                <a:rPr lang="zh-CN" altLang="en-US" dirty="0">
                  <a:solidFill>
                    <a:schemeClr val="accent4"/>
                  </a:solidFill>
                  <a:latin typeface="华文中宋" panose="02010600040101010101" pitchFamily="2" charset="-122"/>
                  <a:ea typeface="华文中宋" panose="02010600040101010101" pitchFamily="2" charset="-122"/>
                </a:rPr>
                <a:t>、</a:t>
              </a:r>
              <a:r>
                <a:rPr lang="zh-CN" altLang="en-US" dirty="0">
                  <a:solidFill>
                    <a:srgbClr val="FF0000"/>
                  </a:solidFill>
                  <a:latin typeface="华文中宋" panose="02010600040101010101" pitchFamily="2" charset="-122"/>
                  <a:ea typeface="华文中宋" panose="02010600040101010101" pitchFamily="2" charset="-122"/>
                </a:rPr>
                <a:t>多品种</a:t>
              </a:r>
              <a:r>
                <a:rPr lang="zh-CN" altLang="en-US" dirty="0">
                  <a:solidFill>
                    <a:schemeClr val="accent4"/>
                  </a:solidFill>
                  <a:latin typeface="华文中宋" panose="02010600040101010101" pitchFamily="2" charset="-122"/>
                  <a:ea typeface="华文中宋" panose="02010600040101010101" pitchFamily="2" charset="-122"/>
                </a:rPr>
                <a:t>特色</a:t>
              </a:r>
            </a:p>
          </p:txBody>
        </p:sp>
      </p:grpSp>
      <p:sp>
        <p:nvSpPr>
          <p:cNvPr id="16" name="TextBox 7"/>
          <p:cNvSpPr txBox="1"/>
          <p:nvPr/>
        </p:nvSpPr>
        <p:spPr>
          <a:xfrm>
            <a:off x="407901" y="147061"/>
            <a:ext cx="3301506"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一、概述</a:t>
            </a:r>
            <a:endParaRPr lang="en-US" altLang="zh-CN" sz="2400" b="1" dirty="0">
              <a:solidFill>
                <a:srgbClr val="005DA2"/>
              </a:solidFill>
              <a:latin typeface="微软雅黑" panose="020B0503020204020204" pitchFamily="34" charset="-122"/>
              <a:ea typeface="微软雅黑" panose="020B0503020204020204" pitchFamily="34" charset="-122"/>
            </a:endParaRPr>
          </a:p>
          <a:p>
            <a:pPr defTabSz="907294" eaLnBrk="0" fontAlgn="base" hangingPunct="0">
              <a:spcBef>
                <a:spcPct val="0"/>
              </a:spcBef>
              <a:spcAft>
                <a:spcPct val="0"/>
              </a:spcAft>
            </a:pPr>
            <a:r>
              <a:rPr lang="zh-CN" altLang="en-US" sz="2000" dirty="0">
                <a:solidFill>
                  <a:srgbClr val="FF6600"/>
                </a:solidFill>
                <a:latin typeface="微软雅黑" panose="020B0503020204020204" pitchFamily="34" charset="-122"/>
                <a:ea typeface="微软雅黑" panose="020B0503020204020204" pitchFamily="34" charset="-122"/>
              </a:rPr>
              <a:t>（二）设计原则</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
        <p:nvSpPr>
          <p:cNvPr id="18" name="直接连接符 17"/>
          <p:cNvSpPr>
            <a:spLocks noChangeShapeType="1"/>
          </p:cNvSpPr>
          <p:nvPr/>
        </p:nvSpPr>
        <p:spPr bwMode="auto">
          <a:xfrm>
            <a:off x="350950" y="1099704"/>
            <a:ext cx="8196033" cy="0"/>
          </a:xfrm>
          <a:prstGeom prst="line">
            <a:avLst/>
          </a:prstGeom>
          <a:noFill/>
          <a:ln w="25400">
            <a:solidFill>
              <a:srgbClr val="333399"/>
            </a:solidFill>
            <a:round/>
            <a:headEnd/>
            <a:tailEnd/>
          </a:ln>
          <a:extLst>
            <a:ext uri="{909E8E84-426E-40DD-AFC4-6F175D3DCCD1}">
              <a14:hiddenFill xmlns:a14="http://schemas.microsoft.com/office/drawing/2010/main" xmlns="">
                <a:noFill/>
              </a14:hiddenFill>
            </a:ext>
          </a:extLst>
        </p:spPr>
        <p:txBody>
          <a:bodyPr lIns="76410" tIns="38205" rIns="76410" bIns="38205"/>
          <a:lstStyle/>
          <a:p>
            <a:pPr eaLnBrk="0" fontAlgn="base" hangingPunct="0">
              <a:spcBef>
                <a:spcPct val="0"/>
              </a:spcBef>
              <a:spcAft>
                <a:spcPct val="0"/>
              </a:spcAft>
              <a:defRPr/>
            </a:pPr>
            <a:endParaRPr lang="zh-CN" altLang="en-US" kern="0">
              <a:solidFill>
                <a:srgbClr val="000000"/>
              </a:solidFill>
            </a:endParaRPr>
          </a:p>
        </p:txBody>
      </p:sp>
      <p:sp>
        <p:nvSpPr>
          <p:cNvPr id="26" name="TextBox 11"/>
          <p:cNvSpPr txBox="1">
            <a:spLocks noChangeArrowheads="1"/>
          </p:cNvSpPr>
          <p:nvPr/>
        </p:nvSpPr>
        <p:spPr bwMode="auto">
          <a:xfrm flipH="1">
            <a:off x="1194399" y="4223738"/>
            <a:ext cx="7068719" cy="507740"/>
          </a:xfrm>
          <a:prstGeom prst="rect">
            <a:avLst/>
          </a:prstGeom>
          <a:noFill/>
          <a:ln>
            <a:noFill/>
          </a:ln>
          <a:extLst/>
        </p:spPr>
        <p:txBody>
          <a:bodyPr wrap="square" lIns="91355" tIns="45675" rIns="91355" bIns="45675">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3562" fontAlgn="base">
              <a:lnSpc>
                <a:spcPct val="150000"/>
              </a:lnSpc>
              <a:spcBef>
                <a:spcPct val="0"/>
              </a:spcBef>
              <a:spcAft>
                <a:spcPct val="0"/>
              </a:spcAft>
              <a:buClr>
                <a:srgbClr val="C00000"/>
              </a:buClr>
            </a:pPr>
            <a:r>
              <a:rPr lang="zh-CN" altLang="en-US" dirty="0">
                <a:solidFill>
                  <a:schemeClr val="accent4"/>
                </a:solidFill>
                <a:latin typeface="华文中宋" panose="02010600040101010101" pitchFamily="2" charset="-122"/>
                <a:ea typeface="华文中宋" panose="02010600040101010101" pitchFamily="2" charset="-122"/>
              </a:rPr>
              <a:t>根据市场需求进行方案设计</a:t>
            </a:r>
            <a:r>
              <a:rPr lang="zh-CN" altLang="en-US" dirty="0" smtClean="0">
                <a:solidFill>
                  <a:schemeClr val="accent4"/>
                </a:solidFill>
                <a:latin typeface="华文中宋" panose="02010600040101010101" pitchFamily="2" charset="-122"/>
                <a:ea typeface="华文中宋" panose="02010600040101010101" pitchFamily="2" charset="-122"/>
              </a:rPr>
              <a:t>，优化</a:t>
            </a:r>
            <a:r>
              <a:rPr lang="zh-CN" altLang="en-US" dirty="0">
                <a:solidFill>
                  <a:schemeClr val="accent4"/>
                </a:solidFill>
                <a:latin typeface="华文中宋" panose="02010600040101010101" pitchFamily="2" charset="-122"/>
                <a:ea typeface="华文中宋" panose="02010600040101010101" pitchFamily="2" charset="-122"/>
              </a:rPr>
              <a:t>市场服务，稳妥有序实施</a:t>
            </a:r>
          </a:p>
        </p:txBody>
      </p:sp>
      <p:sp>
        <p:nvSpPr>
          <p:cNvPr id="11" name="矩形 10"/>
          <p:cNvSpPr/>
          <p:nvPr/>
        </p:nvSpPr>
        <p:spPr>
          <a:xfrm>
            <a:off x="508507" y="2922226"/>
            <a:ext cx="335428" cy="528822"/>
          </a:xfrm>
          <a:prstGeom prst="rect">
            <a:avLst/>
          </a:prstGeom>
          <a:solidFill>
            <a:srgbClr val="162B75"/>
          </a:solidFill>
          <a:ln>
            <a:noFill/>
          </a:ln>
        </p:spPr>
        <p:style>
          <a:lnRef idx="1">
            <a:schemeClr val="accent1"/>
          </a:lnRef>
          <a:fillRef idx="3">
            <a:schemeClr val="accent1"/>
          </a:fillRef>
          <a:effectRef idx="2">
            <a:schemeClr val="accent1"/>
          </a:effectRef>
          <a:fontRef idx="minor">
            <a:schemeClr val="lt1"/>
          </a:fontRef>
        </p:style>
        <p:txBody>
          <a:bodyPr lIns="82284" tIns="41142" rIns="82284" bIns="41142" rtlCol="0" anchor="t" anchorCtr="0"/>
          <a:lstStyle/>
          <a:p>
            <a:pPr algn="ctr" fontAlgn="base">
              <a:spcBef>
                <a:spcPct val="0"/>
              </a:spcBef>
              <a:spcAft>
                <a:spcPct val="0"/>
              </a:spcAft>
            </a:pPr>
            <a:r>
              <a:rPr kumimoji="1" lang="en-US" altLang="zh-CN" sz="2200" dirty="0" smtClean="0">
                <a:solidFill>
                  <a:srgbClr val="F4EDE7"/>
                </a:solidFill>
                <a:latin typeface="方正黑体简体" panose="02000000000000000000" pitchFamily="2" charset="-122"/>
                <a:ea typeface="方正黑体简体" panose="02000000000000000000" pitchFamily="2" charset="-122"/>
                <a:cs typeface="FZ 黑体简体"/>
              </a:rPr>
              <a:t>2</a:t>
            </a:r>
            <a:endParaRPr kumimoji="1" lang="zh-CN" altLang="en-US" sz="2200" dirty="0">
              <a:solidFill>
                <a:srgbClr val="F4EDE7"/>
              </a:solidFill>
              <a:latin typeface="方正黑体简体" panose="02000000000000000000" pitchFamily="2" charset="-122"/>
              <a:ea typeface="方正黑体简体" panose="02000000000000000000" pitchFamily="2" charset="-122"/>
              <a:cs typeface="FZ 黑体简体"/>
            </a:endParaRPr>
          </a:p>
        </p:txBody>
      </p:sp>
      <p:sp>
        <p:nvSpPr>
          <p:cNvPr id="12" name="矩形 11"/>
          <p:cNvSpPr/>
          <p:nvPr/>
        </p:nvSpPr>
        <p:spPr>
          <a:xfrm>
            <a:off x="513780" y="4223934"/>
            <a:ext cx="335428" cy="528822"/>
          </a:xfrm>
          <a:prstGeom prst="rect">
            <a:avLst/>
          </a:prstGeom>
          <a:solidFill>
            <a:srgbClr val="162B75"/>
          </a:solidFill>
          <a:ln>
            <a:noFill/>
          </a:ln>
        </p:spPr>
        <p:style>
          <a:lnRef idx="1">
            <a:schemeClr val="accent1"/>
          </a:lnRef>
          <a:fillRef idx="3">
            <a:schemeClr val="accent1"/>
          </a:fillRef>
          <a:effectRef idx="2">
            <a:schemeClr val="accent1"/>
          </a:effectRef>
          <a:fontRef idx="minor">
            <a:schemeClr val="lt1"/>
          </a:fontRef>
        </p:style>
        <p:txBody>
          <a:bodyPr lIns="82284" tIns="41142" rIns="82284" bIns="41142" rtlCol="0" anchor="t" anchorCtr="0"/>
          <a:lstStyle/>
          <a:p>
            <a:pPr algn="ctr" fontAlgn="base">
              <a:spcBef>
                <a:spcPct val="0"/>
              </a:spcBef>
              <a:spcAft>
                <a:spcPct val="0"/>
              </a:spcAft>
            </a:pPr>
            <a:r>
              <a:rPr kumimoji="1" lang="en-US" altLang="zh-CN" sz="2200" dirty="0" smtClean="0">
                <a:solidFill>
                  <a:srgbClr val="F4EDE7"/>
                </a:solidFill>
                <a:latin typeface="方正黑体简体" panose="02000000000000000000" pitchFamily="2" charset="-122"/>
                <a:ea typeface="方正黑体简体" panose="02000000000000000000" pitchFamily="2" charset="-122"/>
                <a:cs typeface="FZ 黑体简体"/>
              </a:rPr>
              <a:t>3</a:t>
            </a:r>
            <a:endParaRPr kumimoji="1" lang="zh-CN" altLang="en-US" sz="2200" dirty="0">
              <a:solidFill>
                <a:srgbClr val="F4EDE7"/>
              </a:solidFill>
              <a:latin typeface="方正黑体简体" panose="02000000000000000000" pitchFamily="2" charset="-122"/>
              <a:ea typeface="方正黑体简体" panose="02000000000000000000" pitchFamily="2" charset="-122"/>
              <a:cs typeface="FZ 黑体简体"/>
            </a:endParaRPr>
          </a:p>
        </p:txBody>
      </p:sp>
    </p:spTree>
    <p:extLst>
      <p:ext uri="{BB962C8B-B14F-4D97-AF65-F5344CB8AC3E}">
        <p14:creationId xmlns:p14="http://schemas.microsoft.com/office/powerpoint/2010/main" xmlns="" val="15967823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483768" y="2348880"/>
            <a:ext cx="6264696" cy="1688512"/>
          </a:xfrm>
          <a:prstGeom prst="rect">
            <a:avLst/>
          </a:prstGeom>
        </p:spPr>
        <p:txBody>
          <a:bodyPr wrap="square" lIns="91042" tIns="45516" rIns="91042" bIns="45516">
            <a:spAutoFit/>
          </a:bodyPr>
          <a:lstStyle/>
          <a:p>
            <a:pPr fontAlgn="base">
              <a:lnSpc>
                <a:spcPct val="150000"/>
              </a:lnSpc>
              <a:spcBef>
                <a:spcPct val="0"/>
              </a:spcBef>
              <a:spcAft>
                <a:spcPct val="0"/>
              </a:spcAft>
              <a:buClr>
                <a:srgbClr val="C00000"/>
              </a:buClr>
            </a:pPr>
            <a:r>
              <a:rPr lang="zh-CN" altLang="en-US" sz="2400" dirty="0">
                <a:solidFill>
                  <a:srgbClr val="383838"/>
                </a:solidFill>
                <a:latin typeface="华文中宋" panose="02010600040101010101" pitchFamily="2" charset="-122"/>
                <a:ea typeface="华文中宋" panose="02010600040101010101" pitchFamily="2" charset="-122"/>
              </a:rPr>
              <a:t>深港通是党中央、国务院对资本市场改革开放的又一重大部署，标志着我国资本市场在国际化和市场化方向上又迈出了坚实一步。</a:t>
            </a:r>
            <a:endParaRPr lang="en-US" altLang="zh-CN" sz="2400" dirty="0">
              <a:solidFill>
                <a:srgbClr val="383838"/>
              </a:solidFill>
              <a:latin typeface="华文中宋" panose="02010600040101010101" pitchFamily="2" charset="-122"/>
              <a:ea typeface="华文中宋" panose="02010600040101010101" pitchFamily="2" charset="-122"/>
            </a:endParaRPr>
          </a:p>
        </p:txBody>
      </p:sp>
      <p:sp>
        <p:nvSpPr>
          <p:cNvPr id="28" name="TextBox 27"/>
          <p:cNvSpPr txBox="1"/>
          <p:nvPr/>
        </p:nvSpPr>
        <p:spPr>
          <a:xfrm>
            <a:off x="257808" y="2542474"/>
            <a:ext cx="2016224" cy="707474"/>
          </a:xfrm>
          <a:prstGeom prst="rect">
            <a:avLst/>
          </a:prstGeom>
          <a:noFill/>
        </p:spPr>
        <p:txBody>
          <a:bodyPr wrap="square" lIns="91042" tIns="45516" rIns="91042" bIns="45516" rtlCol="0">
            <a:spAutoFit/>
          </a:bodyPr>
          <a:lstStyle/>
          <a:p>
            <a:r>
              <a:rPr lang="zh-CN" altLang="en-US" sz="4000" dirty="0">
                <a:solidFill>
                  <a:srgbClr val="0E0D91"/>
                </a:solidFill>
                <a:latin typeface="微软雅黑" panose="020B0503020204020204" pitchFamily="34" charset="-122"/>
                <a:ea typeface="微软雅黑" panose="020B0503020204020204" pitchFamily="34" charset="-122"/>
              </a:rPr>
              <a:t>深港通</a:t>
            </a:r>
          </a:p>
        </p:txBody>
      </p:sp>
    </p:spTree>
    <p:extLst>
      <p:ext uri="{BB962C8B-B14F-4D97-AF65-F5344CB8AC3E}">
        <p14:creationId xmlns:p14="http://schemas.microsoft.com/office/powerpoint/2010/main" xmlns="" val="15068986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7" y="2084866"/>
            <a:ext cx="2376264" cy="1107620"/>
          </a:xfrm>
          <a:prstGeom prst="rect">
            <a:avLst/>
          </a:prstGeom>
          <a:noFill/>
        </p:spPr>
        <p:txBody>
          <a:bodyPr wrap="square" lIns="91076" tIns="45534" rIns="91076" bIns="45534" rtlCol="0">
            <a:spAutoFit/>
          </a:bodyPr>
          <a:lstStyle/>
          <a:p>
            <a:r>
              <a:rPr lang="zh-CN" altLang="en-US" sz="6600" dirty="0">
                <a:latin typeface="微软雅黑" panose="020B0503020204020204" pitchFamily="34" charset="-122"/>
                <a:ea typeface="微软雅黑" panose="020B0503020204020204" pitchFamily="34" charset="-122"/>
              </a:rPr>
              <a:t>谢谢！</a:t>
            </a:r>
          </a:p>
        </p:txBody>
      </p:sp>
      <p:sp>
        <p:nvSpPr>
          <p:cNvPr id="3" name="TextBox 2"/>
          <p:cNvSpPr txBox="1"/>
          <p:nvPr/>
        </p:nvSpPr>
        <p:spPr>
          <a:xfrm>
            <a:off x="2123728" y="3909054"/>
            <a:ext cx="6192688" cy="584775"/>
          </a:xfrm>
          <a:prstGeom prst="rect">
            <a:avLst/>
          </a:prstGeom>
          <a:noFill/>
        </p:spPr>
        <p:txBody>
          <a:bodyPr wrap="square" rtlCol="0">
            <a:spAutoFit/>
          </a:bodyPr>
          <a:lstStyle/>
          <a:p>
            <a:r>
              <a:rPr lang="zh-CN" altLang="en-US" sz="1600" dirty="0" smtClean="0">
                <a:latin typeface="华文中宋" panose="02010600040101010101" pitchFamily="2" charset="-122"/>
                <a:ea typeface="华文中宋" panose="02010600040101010101" pitchFamily="2" charset="-122"/>
              </a:rPr>
              <a:t>关注深港通子网站：</a:t>
            </a:r>
            <a:r>
              <a:rPr lang="en-US" altLang="zh-CN" sz="1600" dirty="0">
                <a:latin typeface="华文中宋" panose="02010600040101010101" pitchFamily="2" charset="-122"/>
                <a:ea typeface="华文中宋" panose="02010600040101010101" pitchFamily="2" charset="-122"/>
              </a:rPr>
              <a:t> </a:t>
            </a:r>
            <a:r>
              <a:rPr lang="en-US" altLang="zh-CN" sz="1600" dirty="0">
                <a:latin typeface="华文中宋" panose="02010600040101010101" pitchFamily="2" charset="-122"/>
                <a:ea typeface="华文中宋" panose="02010600040101010101" pitchFamily="2" charset="-122"/>
                <a:hlinkClick r:id="rId2"/>
              </a:rPr>
              <a:t>http://</a:t>
            </a:r>
            <a:r>
              <a:rPr lang="en-US" altLang="zh-CN" sz="1600" dirty="0" smtClean="0">
                <a:latin typeface="华文中宋" panose="02010600040101010101" pitchFamily="2" charset="-122"/>
                <a:ea typeface="华文中宋" panose="02010600040101010101" pitchFamily="2" charset="-122"/>
                <a:hlinkClick r:id="rId2"/>
              </a:rPr>
              <a:t>www.szse.cn/main/szhk</a:t>
            </a:r>
            <a:endParaRPr lang="en-US" altLang="zh-CN" sz="1600" dirty="0" smtClean="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下载</a:t>
            </a:r>
            <a:r>
              <a:rPr lang="zh-CN" altLang="en-US" sz="1600" dirty="0" smtClean="0">
                <a:latin typeface="华文中宋" panose="02010600040101010101" pitchFamily="2" charset="-122"/>
                <a:ea typeface="华文中宋" panose="02010600040101010101" pitchFamily="2" charset="-122"/>
              </a:rPr>
              <a:t>更多投教素材</a:t>
            </a:r>
            <a:endParaRPr lang="zh-CN" altLang="en-US" sz="16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xmlns="" val="3961443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p:nvPr/>
        </p:nvSpPr>
        <p:spPr>
          <a:xfrm>
            <a:off x="251521" y="127431"/>
            <a:ext cx="3301506"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一、概述</a:t>
            </a:r>
            <a:endParaRPr lang="en-US" altLang="zh-CN" sz="2400" b="1" dirty="0">
              <a:solidFill>
                <a:srgbClr val="005DA2"/>
              </a:solidFill>
              <a:latin typeface="微软雅黑" panose="020B0503020204020204" pitchFamily="34" charset="-122"/>
              <a:ea typeface="微软雅黑" panose="020B0503020204020204" pitchFamily="34" charset="-122"/>
            </a:endParaRPr>
          </a:p>
          <a:p>
            <a:pPr defTabSz="907294" eaLnBrk="0" fontAlgn="base" hangingPunct="0">
              <a:spcBef>
                <a:spcPct val="0"/>
              </a:spcBef>
              <a:spcAft>
                <a:spcPct val="0"/>
              </a:spcAft>
            </a:pPr>
            <a:r>
              <a:rPr lang="zh-CN" altLang="en-US" sz="2000" dirty="0">
                <a:solidFill>
                  <a:srgbClr val="FF6600"/>
                </a:solidFill>
                <a:latin typeface="微软雅黑" panose="020B0503020204020204" pitchFamily="34" charset="-122"/>
                <a:ea typeface="微软雅黑" panose="020B0503020204020204" pitchFamily="34" charset="-122"/>
              </a:rPr>
              <a:t>（三）意义</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sp>
        <p:nvSpPr>
          <p:cNvPr id="6" name="Text Box 5"/>
          <p:cNvSpPr txBox="1">
            <a:spLocks noChangeArrowheads="1"/>
          </p:cNvSpPr>
          <p:nvPr/>
        </p:nvSpPr>
        <p:spPr bwMode="auto">
          <a:xfrm>
            <a:off x="1114564" y="1052745"/>
            <a:ext cx="7057836" cy="1153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0" tIns="45516" rIns="91034"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lvl="0" eaLnBrk="1" fontAlgn="base" hangingPunct="1">
              <a:lnSpc>
                <a:spcPct val="150000"/>
              </a:lnSpc>
              <a:spcBef>
                <a:spcPct val="0"/>
              </a:spcBef>
              <a:spcAft>
                <a:spcPct val="0"/>
              </a:spcAft>
              <a:buClr>
                <a:srgbClr val="C00000"/>
              </a:buClr>
            </a:pPr>
            <a:r>
              <a:rPr lang="zh-CN" altLang="en-US" sz="1600" dirty="0">
                <a:solidFill>
                  <a:srgbClr val="383838"/>
                </a:solidFill>
                <a:latin typeface="华文中宋" panose="02010600040101010101" pitchFamily="2" charset="-122"/>
                <a:ea typeface="华文中宋" panose="02010600040101010101" pitchFamily="2" charset="-122"/>
              </a:rPr>
              <a:t>有利于投资者更好地</a:t>
            </a:r>
            <a:r>
              <a:rPr lang="zh-CN" altLang="en-US" sz="1600" dirty="0">
                <a:solidFill>
                  <a:srgbClr val="FF0000"/>
                </a:solidFill>
                <a:latin typeface="华文中宋" panose="02010600040101010101" pitchFamily="2" charset="-122"/>
                <a:ea typeface="华文中宋" panose="02010600040101010101" pitchFamily="2" charset="-122"/>
              </a:rPr>
              <a:t>共享两地经济发展成果</a:t>
            </a:r>
            <a:r>
              <a:rPr lang="zh-CN" altLang="en-US" sz="1600" dirty="0">
                <a:solidFill>
                  <a:srgbClr val="383838"/>
                </a:solidFill>
                <a:latin typeface="华文中宋" panose="02010600040101010101" pitchFamily="2" charset="-122"/>
                <a:ea typeface="华文中宋" panose="02010600040101010101" pitchFamily="2" charset="-122"/>
              </a:rPr>
              <a:t>。将进一步扩大内地与香港股票市场互联互通的投资标的范围和额度，满足投资者多样化的跨境投资以及风险管理需求。</a:t>
            </a:r>
          </a:p>
        </p:txBody>
      </p:sp>
      <p:sp>
        <p:nvSpPr>
          <p:cNvPr id="7" name="矩形 6"/>
          <p:cNvSpPr/>
          <p:nvPr/>
        </p:nvSpPr>
        <p:spPr>
          <a:xfrm>
            <a:off x="486568" y="1272253"/>
            <a:ext cx="335434" cy="525609"/>
          </a:xfrm>
          <a:prstGeom prst="rect">
            <a:avLst/>
          </a:prstGeom>
          <a:solidFill>
            <a:srgbClr val="162B75"/>
          </a:solidFill>
          <a:ln>
            <a:noFill/>
          </a:ln>
        </p:spPr>
        <p:style>
          <a:lnRef idx="1">
            <a:schemeClr val="accent1"/>
          </a:lnRef>
          <a:fillRef idx="3">
            <a:schemeClr val="accent1"/>
          </a:fillRef>
          <a:effectRef idx="2">
            <a:schemeClr val="accent1"/>
          </a:effectRef>
          <a:fontRef idx="minor">
            <a:schemeClr val="lt1"/>
          </a:fontRef>
        </p:style>
        <p:txBody>
          <a:bodyPr lIns="81927" tIns="40963" rIns="81927" bIns="40963" rtlCol="0" anchor="t" anchorCtr="0"/>
          <a:lstStyle/>
          <a:p>
            <a:pPr algn="ctr" fontAlgn="base">
              <a:spcBef>
                <a:spcPct val="0"/>
              </a:spcBef>
              <a:spcAft>
                <a:spcPct val="0"/>
              </a:spcAft>
            </a:pPr>
            <a:r>
              <a:rPr kumimoji="1" lang="en-US" altLang="zh-CN" sz="2200" dirty="0">
                <a:solidFill>
                  <a:srgbClr val="F4EDE7"/>
                </a:solidFill>
                <a:latin typeface="方正黑体简体" panose="02000000000000000000" pitchFamily="2" charset="-122"/>
                <a:ea typeface="方正黑体简体" panose="02000000000000000000" pitchFamily="2" charset="-122"/>
                <a:cs typeface="FZ 黑体简体"/>
              </a:rPr>
              <a:t>1</a:t>
            </a:r>
            <a:endParaRPr kumimoji="1" lang="zh-CN" altLang="en-US" sz="2200" dirty="0">
              <a:solidFill>
                <a:srgbClr val="F4EDE7"/>
              </a:solidFill>
              <a:latin typeface="方正黑体简体" panose="02000000000000000000" pitchFamily="2" charset="-122"/>
              <a:ea typeface="方正黑体简体" panose="02000000000000000000" pitchFamily="2" charset="-122"/>
              <a:cs typeface="FZ 黑体简体"/>
            </a:endParaRPr>
          </a:p>
        </p:txBody>
      </p:sp>
      <p:sp>
        <p:nvSpPr>
          <p:cNvPr id="9" name="TextBox 8"/>
          <p:cNvSpPr txBox="1"/>
          <p:nvPr/>
        </p:nvSpPr>
        <p:spPr>
          <a:xfrm>
            <a:off x="1067090" y="2550054"/>
            <a:ext cx="7108142" cy="1199917"/>
          </a:xfrm>
          <a:prstGeom prst="rect">
            <a:avLst/>
          </a:prstGeom>
          <a:noFill/>
        </p:spPr>
        <p:txBody>
          <a:bodyPr wrap="square" lIns="91042" tIns="45516" rIns="91042" bIns="45516" rtlCol="0">
            <a:spAutoFit/>
          </a:bodyPr>
          <a:lstStyle/>
          <a:p>
            <a:pPr lvl="0">
              <a:lnSpc>
                <a:spcPct val="150000"/>
              </a:lnSpc>
              <a:defRPr/>
            </a:pPr>
            <a:r>
              <a:rPr lang="zh-CN" altLang="en-US" sz="1600" dirty="0">
                <a:solidFill>
                  <a:srgbClr val="383838"/>
                </a:solidFill>
                <a:latin typeface="华文中宋" panose="02010600040101010101" pitchFamily="2" charset="-122"/>
                <a:ea typeface="华文中宋" panose="02010600040101010101" pitchFamily="2" charset="-122"/>
              </a:rPr>
              <a:t>有利于</a:t>
            </a:r>
            <a:r>
              <a:rPr lang="zh-CN" altLang="en-US" sz="1600" dirty="0">
                <a:solidFill>
                  <a:srgbClr val="FF0000"/>
                </a:solidFill>
                <a:latin typeface="华文中宋" panose="02010600040101010101" pitchFamily="2" charset="-122"/>
                <a:ea typeface="华文中宋" panose="02010600040101010101" pitchFamily="2" charset="-122"/>
              </a:rPr>
              <a:t>促进内地资本市场开放和改革</a:t>
            </a:r>
            <a:r>
              <a:rPr lang="zh-CN" altLang="en-US" sz="1600" dirty="0">
                <a:solidFill>
                  <a:srgbClr val="383838"/>
                </a:solidFill>
                <a:latin typeface="华文中宋" panose="02010600040101010101" pitchFamily="2" charset="-122"/>
                <a:ea typeface="华文中宋" panose="02010600040101010101" pitchFamily="2" charset="-122"/>
              </a:rPr>
              <a:t>，进一步学习借鉴香港比较成熟的发展经验。可吸引更多境外长期资金进入</a:t>
            </a:r>
            <a:r>
              <a:rPr lang="en-US" altLang="zh-CN" sz="1600" dirty="0">
                <a:solidFill>
                  <a:srgbClr val="383838"/>
                </a:solidFill>
                <a:latin typeface="华文中宋" panose="02010600040101010101" pitchFamily="2" charset="-122"/>
                <a:ea typeface="华文中宋" panose="02010600040101010101" pitchFamily="2" charset="-122"/>
              </a:rPr>
              <a:t>A</a:t>
            </a:r>
            <a:r>
              <a:rPr lang="zh-CN" altLang="en-US" sz="1600" dirty="0">
                <a:solidFill>
                  <a:srgbClr val="383838"/>
                </a:solidFill>
                <a:latin typeface="华文中宋" panose="02010600040101010101" pitchFamily="2" charset="-122"/>
                <a:ea typeface="华文中宋" panose="02010600040101010101" pitchFamily="2" charset="-122"/>
              </a:rPr>
              <a:t>股市场，改善</a:t>
            </a:r>
            <a:r>
              <a:rPr lang="en-US" altLang="zh-CN" sz="1600" dirty="0">
                <a:solidFill>
                  <a:srgbClr val="383838"/>
                </a:solidFill>
                <a:latin typeface="华文中宋" panose="02010600040101010101" pitchFamily="2" charset="-122"/>
                <a:ea typeface="华文中宋" panose="02010600040101010101" pitchFamily="2" charset="-122"/>
              </a:rPr>
              <a:t>A</a:t>
            </a:r>
            <a:r>
              <a:rPr lang="zh-CN" altLang="en-US" sz="1600" dirty="0">
                <a:solidFill>
                  <a:srgbClr val="383838"/>
                </a:solidFill>
                <a:latin typeface="华文中宋" panose="02010600040101010101" pitchFamily="2" charset="-122"/>
                <a:ea typeface="华文中宋" panose="02010600040101010101" pitchFamily="2" charset="-122"/>
              </a:rPr>
              <a:t>股市场投资者结构，促进经济转型升级。</a:t>
            </a:r>
          </a:p>
        </p:txBody>
      </p:sp>
      <p:sp>
        <p:nvSpPr>
          <p:cNvPr id="11" name="TextBox 10"/>
          <p:cNvSpPr txBox="1"/>
          <p:nvPr/>
        </p:nvSpPr>
        <p:spPr>
          <a:xfrm>
            <a:off x="1103715" y="3957666"/>
            <a:ext cx="7079533" cy="830585"/>
          </a:xfrm>
          <a:prstGeom prst="rect">
            <a:avLst/>
          </a:prstGeom>
          <a:noFill/>
        </p:spPr>
        <p:txBody>
          <a:bodyPr wrap="square" lIns="91042" tIns="45516" rIns="91042" bIns="45516" rtlCol="0">
            <a:spAutoFit/>
          </a:bodyPr>
          <a:lstStyle/>
          <a:p>
            <a:pPr>
              <a:lnSpc>
                <a:spcPct val="150000"/>
              </a:lnSpc>
            </a:pPr>
            <a:r>
              <a:rPr lang="zh-CN" altLang="en-US" sz="1600" dirty="0">
                <a:solidFill>
                  <a:srgbClr val="383838"/>
                </a:solidFill>
                <a:latin typeface="华文中宋" panose="02010600040101010101" pitchFamily="2" charset="-122"/>
                <a:ea typeface="华文中宋" panose="02010600040101010101" pitchFamily="2" charset="-122"/>
              </a:rPr>
              <a:t>有利于</a:t>
            </a:r>
            <a:r>
              <a:rPr lang="zh-CN" altLang="en-US" sz="1600" dirty="0">
                <a:solidFill>
                  <a:srgbClr val="FF0000"/>
                </a:solidFill>
                <a:latin typeface="华文中宋" panose="02010600040101010101" pitchFamily="2" charset="-122"/>
                <a:ea typeface="华文中宋" panose="02010600040101010101" pitchFamily="2" charset="-122"/>
              </a:rPr>
              <a:t>深化内地与香港金融合作</a:t>
            </a:r>
            <a:r>
              <a:rPr lang="zh-CN" altLang="en-US" sz="1600" dirty="0">
                <a:solidFill>
                  <a:srgbClr val="383838"/>
                </a:solidFill>
                <a:latin typeface="华文中宋" panose="02010600040101010101" pitchFamily="2" charset="-122"/>
                <a:ea typeface="华文中宋" panose="02010600040101010101" pitchFamily="2" charset="-122"/>
              </a:rPr>
              <a:t>。将进一步发挥深港区位优势，促进内地与香港经济、金融的有序发展。</a:t>
            </a:r>
          </a:p>
        </p:txBody>
      </p:sp>
      <p:sp>
        <p:nvSpPr>
          <p:cNvPr id="14" name="TextBox 13"/>
          <p:cNvSpPr txBox="1"/>
          <p:nvPr/>
        </p:nvSpPr>
        <p:spPr>
          <a:xfrm>
            <a:off x="1114564" y="5157192"/>
            <a:ext cx="7079533" cy="461253"/>
          </a:xfrm>
          <a:prstGeom prst="rect">
            <a:avLst/>
          </a:prstGeom>
          <a:noFill/>
        </p:spPr>
        <p:txBody>
          <a:bodyPr wrap="square" lIns="91042" tIns="45516" rIns="91042" bIns="45516" rtlCol="0">
            <a:spAutoFit/>
          </a:bodyPr>
          <a:lstStyle/>
          <a:p>
            <a:pPr>
              <a:lnSpc>
                <a:spcPct val="150000"/>
              </a:lnSpc>
            </a:pPr>
            <a:r>
              <a:rPr lang="zh-CN" altLang="en-US" sz="1600" dirty="0">
                <a:solidFill>
                  <a:srgbClr val="383838"/>
                </a:solidFill>
                <a:latin typeface="华文中宋" panose="02010600040101010101" pitchFamily="2" charset="-122"/>
                <a:ea typeface="华文中宋" panose="02010600040101010101" pitchFamily="2" charset="-122"/>
              </a:rPr>
              <a:t>有利于</a:t>
            </a:r>
            <a:r>
              <a:rPr lang="zh-CN" altLang="en-US" sz="1600" dirty="0">
                <a:solidFill>
                  <a:srgbClr val="FF0000"/>
                </a:solidFill>
                <a:latin typeface="华文中宋" panose="02010600040101010101" pitchFamily="2" charset="-122"/>
                <a:ea typeface="华文中宋" panose="02010600040101010101" pitchFamily="2" charset="-122"/>
              </a:rPr>
              <a:t>巩固和提升香港作为国际金融中心的地位</a:t>
            </a:r>
            <a:r>
              <a:rPr lang="zh-CN" altLang="en-US" sz="1600" dirty="0">
                <a:solidFill>
                  <a:srgbClr val="383838"/>
                </a:solidFill>
                <a:latin typeface="华文中宋" panose="02010600040101010101" pitchFamily="2" charset="-122"/>
                <a:ea typeface="华文中宋" panose="02010600040101010101" pitchFamily="2" charset="-122"/>
              </a:rPr>
              <a:t>，有利于推动人民币国际化。</a:t>
            </a:r>
          </a:p>
        </p:txBody>
      </p:sp>
      <p:sp>
        <p:nvSpPr>
          <p:cNvPr id="15" name="矩形 14"/>
          <p:cNvSpPr/>
          <p:nvPr/>
        </p:nvSpPr>
        <p:spPr>
          <a:xfrm>
            <a:off x="486568" y="2673408"/>
            <a:ext cx="335434" cy="525609"/>
          </a:xfrm>
          <a:prstGeom prst="rect">
            <a:avLst/>
          </a:prstGeom>
          <a:solidFill>
            <a:srgbClr val="162B75"/>
          </a:solidFill>
          <a:ln>
            <a:noFill/>
          </a:ln>
        </p:spPr>
        <p:style>
          <a:lnRef idx="1">
            <a:schemeClr val="accent1"/>
          </a:lnRef>
          <a:fillRef idx="3">
            <a:schemeClr val="accent1"/>
          </a:fillRef>
          <a:effectRef idx="2">
            <a:schemeClr val="accent1"/>
          </a:effectRef>
          <a:fontRef idx="minor">
            <a:schemeClr val="lt1"/>
          </a:fontRef>
        </p:style>
        <p:txBody>
          <a:bodyPr lIns="81927" tIns="40963" rIns="81927" bIns="40963" rtlCol="0" anchor="t" anchorCtr="0"/>
          <a:lstStyle/>
          <a:p>
            <a:pPr algn="ctr" fontAlgn="base">
              <a:spcBef>
                <a:spcPct val="0"/>
              </a:spcBef>
              <a:spcAft>
                <a:spcPct val="0"/>
              </a:spcAft>
            </a:pPr>
            <a:r>
              <a:rPr kumimoji="1" lang="en-US" altLang="zh-CN" sz="2200" dirty="0">
                <a:solidFill>
                  <a:srgbClr val="F4EDE7"/>
                </a:solidFill>
                <a:latin typeface="方正黑体简体" panose="02000000000000000000" pitchFamily="2" charset="-122"/>
                <a:ea typeface="方正黑体简体" panose="02000000000000000000" pitchFamily="2" charset="-122"/>
                <a:cs typeface="FZ 黑体简体"/>
              </a:rPr>
              <a:t>2</a:t>
            </a:r>
            <a:endParaRPr kumimoji="1" lang="zh-CN" altLang="en-US" sz="2200" dirty="0">
              <a:solidFill>
                <a:srgbClr val="F4EDE7"/>
              </a:solidFill>
              <a:latin typeface="方正黑体简体" panose="02000000000000000000" pitchFamily="2" charset="-122"/>
              <a:ea typeface="方正黑体简体" panose="02000000000000000000" pitchFamily="2" charset="-122"/>
              <a:cs typeface="FZ 黑体简体"/>
            </a:endParaRPr>
          </a:p>
        </p:txBody>
      </p:sp>
      <p:sp>
        <p:nvSpPr>
          <p:cNvPr id="16" name="矩形 15"/>
          <p:cNvSpPr/>
          <p:nvPr/>
        </p:nvSpPr>
        <p:spPr>
          <a:xfrm>
            <a:off x="486572" y="4110153"/>
            <a:ext cx="335434" cy="525609"/>
          </a:xfrm>
          <a:prstGeom prst="rect">
            <a:avLst/>
          </a:prstGeom>
          <a:solidFill>
            <a:srgbClr val="162B75"/>
          </a:solidFill>
          <a:ln>
            <a:noFill/>
          </a:ln>
        </p:spPr>
        <p:style>
          <a:lnRef idx="1">
            <a:schemeClr val="accent1"/>
          </a:lnRef>
          <a:fillRef idx="3">
            <a:schemeClr val="accent1"/>
          </a:fillRef>
          <a:effectRef idx="2">
            <a:schemeClr val="accent1"/>
          </a:effectRef>
          <a:fontRef idx="minor">
            <a:schemeClr val="lt1"/>
          </a:fontRef>
        </p:style>
        <p:txBody>
          <a:bodyPr lIns="81927" tIns="40963" rIns="81927" bIns="40963" rtlCol="0" anchor="t" anchorCtr="0"/>
          <a:lstStyle/>
          <a:p>
            <a:pPr algn="ctr" fontAlgn="base">
              <a:spcBef>
                <a:spcPct val="0"/>
              </a:spcBef>
              <a:spcAft>
                <a:spcPct val="0"/>
              </a:spcAft>
            </a:pPr>
            <a:r>
              <a:rPr kumimoji="1" lang="en-US" altLang="zh-CN" sz="2200" dirty="0">
                <a:solidFill>
                  <a:srgbClr val="F4EDE7"/>
                </a:solidFill>
                <a:latin typeface="方正黑体简体" panose="02000000000000000000" pitchFamily="2" charset="-122"/>
                <a:ea typeface="方正黑体简体" panose="02000000000000000000" pitchFamily="2" charset="-122"/>
                <a:cs typeface="FZ 黑体简体"/>
              </a:rPr>
              <a:t>3</a:t>
            </a:r>
            <a:endParaRPr kumimoji="1" lang="zh-CN" altLang="en-US" sz="2200" dirty="0">
              <a:solidFill>
                <a:srgbClr val="F4EDE7"/>
              </a:solidFill>
              <a:latin typeface="方正黑体简体" panose="02000000000000000000" pitchFamily="2" charset="-122"/>
              <a:ea typeface="方正黑体简体" panose="02000000000000000000" pitchFamily="2" charset="-122"/>
              <a:cs typeface="FZ 黑体简体"/>
            </a:endParaRPr>
          </a:p>
        </p:txBody>
      </p:sp>
      <p:sp>
        <p:nvSpPr>
          <p:cNvPr id="17" name="矩形 16"/>
          <p:cNvSpPr/>
          <p:nvPr/>
        </p:nvSpPr>
        <p:spPr>
          <a:xfrm>
            <a:off x="486572" y="5157192"/>
            <a:ext cx="335434" cy="525609"/>
          </a:xfrm>
          <a:prstGeom prst="rect">
            <a:avLst/>
          </a:prstGeom>
          <a:solidFill>
            <a:srgbClr val="162B75"/>
          </a:solidFill>
          <a:ln>
            <a:noFill/>
          </a:ln>
        </p:spPr>
        <p:style>
          <a:lnRef idx="1">
            <a:schemeClr val="accent1"/>
          </a:lnRef>
          <a:fillRef idx="3">
            <a:schemeClr val="accent1"/>
          </a:fillRef>
          <a:effectRef idx="2">
            <a:schemeClr val="accent1"/>
          </a:effectRef>
          <a:fontRef idx="minor">
            <a:schemeClr val="lt1"/>
          </a:fontRef>
        </p:style>
        <p:txBody>
          <a:bodyPr lIns="81927" tIns="40963" rIns="81927" bIns="40963" rtlCol="0" anchor="t" anchorCtr="0"/>
          <a:lstStyle/>
          <a:p>
            <a:pPr algn="ctr" fontAlgn="base">
              <a:spcBef>
                <a:spcPct val="0"/>
              </a:spcBef>
              <a:spcAft>
                <a:spcPct val="0"/>
              </a:spcAft>
            </a:pPr>
            <a:r>
              <a:rPr kumimoji="1" lang="en-US" altLang="zh-CN" sz="2200" dirty="0">
                <a:solidFill>
                  <a:srgbClr val="F4EDE7"/>
                </a:solidFill>
                <a:latin typeface="方正黑体简体" panose="02000000000000000000" pitchFamily="2" charset="-122"/>
                <a:ea typeface="方正黑体简体" panose="02000000000000000000" pitchFamily="2" charset="-122"/>
                <a:cs typeface="FZ 黑体简体"/>
              </a:rPr>
              <a:t>4</a:t>
            </a:r>
            <a:endParaRPr kumimoji="1" lang="zh-CN" altLang="en-US" sz="2200" dirty="0">
              <a:solidFill>
                <a:srgbClr val="F4EDE7"/>
              </a:solidFill>
              <a:latin typeface="方正黑体简体" panose="02000000000000000000" pitchFamily="2" charset="-122"/>
              <a:ea typeface="方正黑体简体" panose="02000000000000000000" pitchFamily="2" charset="-122"/>
              <a:cs typeface="FZ 黑体简体"/>
            </a:endParaRPr>
          </a:p>
        </p:txBody>
      </p:sp>
      <p:sp>
        <p:nvSpPr>
          <p:cNvPr id="18" name="直接连接符 17"/>
          <p:cNvSpPr>
            <a:spLocks noChangeShapeType="1"/>
          </p:cNvSpPr>
          <p:nvPr/>
        </p:nvSpPr>
        <p:spPr bwMode="auto">
          <a:xfrm>
            <a:off x="486572" y="1059643"/>
            <a:ext cx="7953851" cy="0"/>
          </a:xfrm>
          <a:prstGeom prst="line">
            <a:avLst/>
          </a:prstGeom>
          <a:noFill/>
          <a:ln w="25400">
            <a:solidFill>
              <a:srgbClr val="333399"/>
            </a:solidFill>
            <a:round/>
            <a:headEnd/>
            <a:tailEnd/>
          </a:ln>
          <a:extLst>
            <a:ext uri="{909E8E84-426E-40DD-AFC4-6F175D3DCCD1}">
              <a14:hiddenFill xmlns:a14="http://schemas.microsoft.com/office/drawing/2010/main" xmlns="">
                <a:noFill/>
              </a14:hiddenFill>
            </a:ext>
          </a:extLst>
        </p:spPr>
        <p:txBody>
          <a:bodyPr lIns="76410" tIns="38205" rIns="76410" bIns="38205"/>
          <a:lstStyle/>
          <a:p>
            <a:pPr eaLnBrk="0" fontAlgn="base" hangingPunct="0">
              <a:spcBef>
                <a:spcPct val="0"/>
              </a:spcBef>
              <a:spcAft>
                <a:spcPct val="0"/>
              </a:spcAft>
              <a:defRPr/>
            </a:pPr>
            <a:endParaRPr lang="zh-CN" altLang="en-US" kern="0">
              <a:solidFill>
                <a:srgbClr val="000000"/>
              </a:solidFill>
            </a:endParaRPr>
          </a:p>
        </p:txBody>
      </p:sp>
    </p:spTree>
    <p:extLst>
      <p:ext uri="{BB962C8B-B14F-4D97-AF65-F5344CB8AC3E}">
        <p14:creationId xmlns:p14="http://schemas.microsoft.com/office/powerpoint/2010/main" xmlns="" val="3220739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5647" y="707787"/>
            <a:ext cx="7928293" cy="376705"/>
          </a:xfrm>
          <a:prstGeom prst="rect">
            <a:avLst/>
          </a:prstGeom>
          <a:noFill/>
        </p:spPr>
        <p:txBody>
          <a:bodyPr wrap="square" lIns="68259" tIns="34131" rIns="68259" bIns="34131" rtlCol="0">
            <a:spAutoFit/>
          </a:bodyPr>
          <a:lstStyle/>
          <a:p>
            <a:pPr defTabSz="680234" eaLnBrk="0" fontAlgn="base" hangingPunct="0">
              <a:spcBef>
                <a:spcPct val="0"/>
              </a:spcBef>
              <a:spcAft>
                <a:spcPct val="0"/>
              </a:spcAft>
            </a:pPr>
            <a:r>
              <a:rPr lang="zh-CN" altLang="en-US" sz="2000" dirty="0" smtClean="0">
                <a:solidFill>
                  <a:srgbClr val="FF6600"/>
                </a:solidFill>
                <a:latin typeface="微软雅黑" panose="020B0503020204020204" pitchFamily="34" charset="-122"/>
                <a:ea typeface="微软雅黑" panose="020B0503020204020204" pitchFamily="34" charset="-122"/>
              </a:rPr>
              <a:t>（四）</a:t>
            </a:r>
            <a:r>
              <a:rPr lang="zh-CN" altLang="en-US" sz="2000" dirty="0">
                <a:solidFill>
                  <a:srgbClr val="FF6600"/>
                </a:solidFill>
                <a:latin typeface="微软雅黑" panose="020B0503020204020204" pitchFamily="34" charset="-122"/>
                <a:ea typeface="微软雅黑" panose="020B0503020204020204" pitchFamily="34" charset="-122"/>
              </a:rPr>
              <a:t>深港通与</a:t>
            </a:r>
            <a:r>
              <a:rPr lang="en-US" altLang="zh-CN" sz="2000" dirty="0">
                <a:solidFill>
                  <a:srgbClr val="FF6600"/>
                </a:solidFill>
                <a:latin typeface="微软雅黑" panose="020B0503020204020204" pitchFamily="34" charset="-122"/>
                <a:ea typeface="微软雅黑" panose="020B0503020204020204" pitchFamily="34" charset="-122"/>
              </a:rPr>
              <a:t>QFII</a:t>
            </a:r>
            <a:r>
              <a:rPr lang="zh-CN" altLang="en-US" sz="2000" dirty="0">
                <a:solidFill>
                  <a:srgbClr val="FF6600"/>
                </a:solidFill>
                <a:latin typeface="微软雅黑" panose="020B0503020204020204" pitchFamily="34" charset="-122"/>
                <a:ea typeface="微软雅黑" panose="020B0503020204020204" pitchFamily="34" charset="-122"/>
              </a:rPr>
              <a:t>、</a:t>
            </a:r>
            <a:r>
              <a:rPr lang="en-US" altLang="zh-CN" sz="2000" dirty="0">
                <a:solidFill>
                  <a:srgbClr val="FF6600"/>
                </a:solidFill>
                <a:latin typeface="微软雅黑" panose="020B0503020204020204" pitchFamily="34" charset="-122"/>
                <a:ea typeface="微软雅黑" panose="020B0503020204020204" pitchFamily="34" charset="-122"/>
              </a:rPr>
              <a:t>QDII</a:t>
            </a:r>
            <a:r>
              <a:rPr lang="zh-CN" altLang="en-US" sz="2000" dirty="0">
                <a:solidFill>
                  <a:srgbClr val="FF6600"/>
                </a:solidFill>
                <a:latin typeface="微软雅黑" panose="020B0503020204020204" pitchFamily="34" charset="-122"/>
                <a:ea typeface="微软雅黑" panose="020B0503020204020204" pitchFamily="34" charset="-122"/>
              </a:rPr>
              <a:t>的差异</a:t>
            </a:r>
            <a:endParaRPr lang="en-US" altLang="zh-CN" sz="2000" dirty="0">
              <a:solidFill>
                <a:srgbClr val="FF660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54122" y="172205"/>
            <a:ext cx="7256416" cy="438260"/>
          </a:xfrm>
          <a:prstGeom prst="rect">
            <a:avLst/>
          </a:prstGeom>
          <a:noFill/>
        </p:spPr>
        <p:txBody>
          <a:bodyPr wrap="square" lIns="68259" tIns="34131" rIns="68259" bIns="34131" rtlCol="0">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一、概述</a:t>
            </a:r>
            <a:endParaRPr lang="en-US" altLang="zh-CN" sz="2400" b="1" dirty="0">
              <a:solidFill>
                <a:srgbClr val="005DA2"/>
              </a:solidFill>
              <a:latin typeface="微软雅黑" panose="020B0503020204020204" pitchFamily="34" charset="-122"/>
              <a:ea typeface="微软雅黑" panose="020B0503020204020204" pitchFamily="34" charset="-122"/>
            </a:endParaRPr>
          </a:p>
        </p:txBody>
      </p:sp>
      <p:sp>
        <p:nvSpPr>
          <p:cNvPr id="18" name="直接连接符 17"/>
          <p:cNvSpPr>
            <a:spLocks noChangeShapeType="1"/>
          </p:cNvSpPr>
          <p:nvPr/>
        </p:nvSpPr>
        <p:spPr bwMode="auto">
          <a:xfrm>
            <a:off x="650086" y="1226107"/>
            <a:ext cx="7953851"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68238" tIns="34121" rIns="68238" bIns="34121"/>
          <a:lstStyle/>
          <a:p>
            <a:pPr defTabSz="682730" eaLnBrk="0" fontAlgn="base" hangingPunct="0">
              <a:spcBef>
                <a:spcPct val="0"/>
              </a:spcBef>
              <a:spcAft>
                <a:spcPct val="0"/>
              </a:spcAft>
            </a:pPr>
            <a:endParaRPr lang="zh-CN" altLang="en-US">
              <a:solidFill>
                <a:srgbClr val="000000"/>
              </a:solidFill>
            </a:endParaRPr>
          </a:p>
        </p:txBody>
      </p:sp>
      <p:graphicFrame>
        <p:nvGraphicFramePr>
          <p:cNvPr id="3" name="表格 2"/>
          <p:cNvGraphicFramePr>
            <a:graphicFrameLocks noGrp="1"/>
          </p:cNvGraphicFramePr>
          <p:nvPr>
            <p:extLst>
              <p:ext uri="{D42A27DB-BD31-4B8C-83A1-F6EECF244321}">
                <p14:modId xmlns:p14="http://schemas.microsoft.com/office/powerpoint/2010/main" xmlns="" val="2173092124"/>
              </p:ext>
            </p:extLst>
          </p:nvPr>
        </p:nvGraphicFramePr>
        <p:xfrm>
          <a:off x="650085" y="1412776"/>
          <a:ext cx="7928293" cy="5133999"/>
        </p:xfrm>
        <a:graphic>
          <a:graphicData uri="http://schemas.openxmlformats.org/drawingml/2006/table">
            <a:tbl>
              <a:tblPr firstRow="1" bandRow="1">
                <a:tableStyleId>{5C22544A-7EE6-4342-B048-85BDC9FD1C3A}</a:tableStyleId>
              </a:tblPr>
              <a:tblGrid>
                <a:gridCol w="1977699"/>
                <a:gridCol w="3307829"/>
                <a:gridCol w="2642765"/>
              </a:tblGrid>
              <a:tr h="571829">
                <a:tc>
                  <a:txBody>
                    <a:bodyPr/>
                    <a:lstStyle/>
                    <a:p>
                      <a:pPr marL="0" indent="127000" algn="ctr" defTabSz="914314" rtl="0" eaLnBrk="1" latinLnBrk="0" hangingPunct="1">
                        <a:spcAft>
                          <a:spcPts val="0"/>
                        </a:spcAft>
                      </a:pPr>
                      <a:r>
                        <a:rPr lang="zh-CN" altLang="en-US" sz="1600" b="1" kern="1200" dirty="0" smtClean="0">
                          <a:solidFill>
                            <a:schemeClr val="bg1"/>
                          </a:solidFill>
                          <a:latin typeface="微软雅黑" panose="020B0503020204020204" pitchFamily="34" charset="-122"/>
                          <a:ea typeface="微软雅黑" panose="020B0503020204020204" pitchFamily="34" charset="-122"/>
                          <a:cs typeface="+mn-cs"/>
                        </a:rPr>
                        <a:t>不同点</a:t>
                      </a:r>
                      <a:endParaRPr lang="zh-CN" altLang="en-US" sz="1600" b="1" kern="1200" dirty="0">
                        <a:solidFill>
                          <a:schemeClr val="bg1"/>
                        </a:solidFill>
                        <a:latin typeface="微软雅黑" panose="020B0503020204020204" pitchFamily="34" charset="-122"/>
                        <a:ea typeface="微软雅黑" panose="020B0503020204020204" pitchFamily="34" charset="-122"/>
                        <a:cs typeface="+mn-cs"/>
                      </a:endParaRPr>
                    </a:p>
                  </a:txBody>
                  <a:tcPr marT="60960" marB="60960" anchor="ctr">
                    <a:solidFill>
                      <a:srgbClr val="00B0F0"/>
                    </a:solidFill>
                  </a:tcPr>
                </a:tc>
                <a:tc>
                  <a:txBody>
                    <a:bodyPr/>
                    <a:lstStyle/>
                    <a:p>
                      <a:pPr marL="0" indent="127000" algn="ctr" defTabSz="914314" rtl="0" eaLnBrk="1" latinLnBrk="0" hangingPunct="1">
                        <a:spcAft>
                          <a:spcPts val="0"/>
                        </a:spcAft>
                      </a:pPr>
                      <a:r>
                        <a:rPr lang="zh-CN" altLang="en-US" sz="1600" b="1" kern="1200" dirty="0" smtClean="0">
                          <a:solidFill>
                            <a:schemeClr val="bg1"/>
                          </a:solidFill>
                          <a:latin typeface="微软雅黑" panose="020B0503020204020204" pitchFamily="34" charset="-122"/>
                          <a:ea typeface="微软雅黑" panose="020B0503020204020204" pitchFamily="34" charset="-122"/>
                          <a:cs typeface="+mn-cs"/>
                        </a:rPr>
                        <a:t>深港通</a:t>
                      </a:r>
                      <a:endParaRPr lang="zh-CN" altLang="en-US" sz="1600" b="1" kern="1200" dirty="0">
                        <a:solidFill>
                          <a:schemeClr val="bg1"/>
                        </a:solidFill>
                        <a:latin typeface="微软雅黑" panose="020B0503020204020204" pitchFamily="34" charset="-122"/>
                        <a:ea typeface="微软雅黑" panose="020B0503020204020204" pitchFamily="34" charset="-122"/>
                        <a:cs typeface="+mn-cs"/>
                      </a:endParaRPr>
                    </a:p>
                  </a:txBody>
                  <a:tcPr marT="60960" marB="60960" anchor="ctr">
                    <a:solidFill>
                      <a:srgbClr val="00B0F0"/>
                    </a:solidFill>
                  </a:tcPr>
                </a:tc>
                <a:tc>
                  <a:txBody>
                    <a:bodyPr/>
                    <a:lstStyle/>
                    <a:p>
                      <a:pPr marL="0" indent="127000" algn="ctr" defTabSz="914314" rtl="0" eaLnBrk="1" latinLnBrk="0" hangingPunct="1">
                        <a:spcAft>
                          <a:spcPts val="0"/>
                        </a:spcAft>
                      </a:pPr>
                      <a:r>
                        <a:rPr lang="en-US" altLang="zh-CN" sz="1600" b="1" kern="1200" dirty="0" smtClean="0">
                          <a:solidFill>
                            <a:schemeClr val="bg1"/>
                          </a:solidFill>
                          <a:latin typeface="微软雅黑" panose="020B0503020204020204" pitchFamily="34" charset="-122"/>
                          <a:ea typeface="微软雅黑" panose="020B0503020204020204" pitchFamily="34" charset="-122"/>
                          <a:cs typeface="+mn-cs"/>
                        </a:rPr>
                        <a:t>QFII</a:t>
                      </a:r>
                      <a:r>
                        <a:rPr lang="zh-CN" altLang="en-US" sz="1600" b="1" kern="1200" dirty="0" smtClean="0">
                          <a:solidFill>
                            <a:schemeClr val="bg1"/>
                          </a:solidFill>
                          <a:latin typeface="微软雅黑" panose="020B0503020204020204" pitchFamily="34" charset="-122"/>
                          <a:ea typeface="微软雅黑" panose="020B0503020204020204" pitchFamily="34" charset="-122"/>
                          <a:cs typeface="+mn-cs"/>
                        </a:rPr>
                        <a:t>、</a:t>
                      </a:r>
                      <a:r>
                        <a:rPr lang="en-US" altLang="zh-CN" sz="1600" b="1" kern="1200" dirty="0" smtClean="0">
                          <a:solidFill>
                            <a:schemeClr val="bg1"/>
                          </a:solidFill>
                          <a:latin typeface="微软雅黑" panose="020B0503020204020204" pitchFamily="34" charset="-122"/>
                          <a:ea typeface="微软雅黑" panose="020B0503020204020204" pitchFamily="34" charset="-122"/>
                          <a:cs typeface="+mn-cs"/>
                        </a:rPr>
                        <a:t>QDII</a:t>
                      </a:r>
                      <a:endParaRPr lang="zh-CN" altLang="en-US" sz="1600" b="1" kern="1200" dirty="0">
                        <a:solidFill>
                          <a:schemeClr val="bg1"/>
                        </a:solidFill>
                        <a:latin typeface="微软雅黑" panose="020B0503020204020204" pitchFamily="34" charset="-122"/>
                        <a:ea typeface="微软雅黑" panose="020B0503020204020204" pitchFamily="34" charset="-122"/>
                        <a:cs typeface="+mn-cs"/>
                      </a:endParaRPr>
                    </a:p>
                  </a:txBody>
                  <a:tcPr marT="60960" marB="60960" anchor="ctr">
                    <a:solidFill>
                      <a:srgbClr val="00B0F0"/>
                    </a:solidFill>
                  </a:tcPr>
                </a:tc>
              </a:tr>
              <a:tr h="953052">
                <a:tc>
                  <a:txBody>
                    <a:bodyPr/>
                    <a:lstStyle/>
                    <a:p>
                      <a:pPr marL="0" algn="ctr" defTabSz="913961" rtl="0" eaLnBrk="1" latinLnBrk="0" hangingPunct="1"/>
                      <a:r>
                        <a:rPr lang="zh-CN" altLang="en-US" sz="1600" b="1" kern="1200" dirty="0" smtClean="0">
                          <a:solidFill>
                            <a:schemeClr val="accent2"/>
                          </a:solidFill>
                          <a:latin typeface="微软雅黑" panose="020B0503020204020204" pitchFamily="34" charset="-122"/>
                          <a:ea typeface="微软雅黑" panose="020B0503020204020204" pitchFamily="34" charset="-122"/>
                          <a:cs typeface="+mn-cs"/>
                        </a:rPr>
                        <a:t>业务载体</a:t>
                      </a:r>
                      <a:endParaRPr lang="zh-CN" altLang="en-US" sz="1600" b="1" kern="1200" dirty="0">
                        <a:solidFill>
                          <a:schemeClr val="accent2"/>
                        </a:solidFill>
                        <a:latin typeface="微软雅黑" panose="020B0503020204020204" pitchFamily="34" charset="-122"/>
                        <a:ea typeface="微软雅黑" panose="020B0503020204020204" pitchFamily="34" charset="-122"/>
                        <a:cs typeface="+mn-cs"/>
                      </a:endParaRPr>
                    </a:p>
                  </a:txBody>
                  <a:tcPr marT="60960" marB="60960" anchor="ctr"/>
                </a:tc>
                <a:tc>
                  <a:txBody>
                    <a:bodyPr/>
                    <a:lstStyle/>
                    <a:p>
                      <a:pPr algn="l"/>
                      <a:r>
                        <a:rPr lang="zh-CN" altLang="en-US" sz="1700" dirty="0" smtClean="0">
                          <a:latin typeface="华文中宋" panose="02010600040101010101" pitchFamily="2" charset="-122"/>
                          <a:ea typeface="华文中宋" panose="02010600040101010101" pitchFamily="2" charset="-122"/>
                        </a:rPr>
                        <a:t>以两地交易所为载体，互相建立市场连接，并对订单进行路由，从而实现投资者跨市场投资。</a:t>
                      </a:r>
                      <a:endParaRPr lang="zh-CN" altLang="en-US" sz="1700" dirty="0">
                        <a:latin typeface="华文中宋" panose="02010600040101010101" pitchFamily="2" charset="-122"/>
                        <a:ea typeface="华文中宋" panose="02010600040101010101" pitchFamily="2" charset="-122"/>
                      </a:endParaRPr>
                    </a:p>
                  </a:txBody>
                  <a:tcPr marT="60960" marB="60960" anchor="ctr"/>
                </a:tc>
                <a:tc>
                  <a:txBody>
                    <a:bodyPr/>
                    <a:lstStyle/>
                    <a:p>
                      <a:pPr algn="l"/>
                      <a:r>
                        <a:rPr lang="zh-CN" altLang="en-US" sz="1700" dirty="0" smtClean="0">
                          <a:latin typeface="华文中宋" panose="02010600040101010101" pitchFamily="2" charset="-122"/>
                          <a:ea typeface="华文中宋" panose="02010600040101010101" pitchFamily="2" charset="-122"/>
                        </a:rPr>
                        <a:t>以资产管理公司为载体，通过向投资者发行金融产品吸收资金以进行投资。</a:t>
                      </a:r>
                      <a:endParaRPr lang="zh-CN" altLang="en-US" sz="1700" dirty="0">
                        <a:latin typeface="华文中宋" panose="02010600040101010101" pitchFamily="2" charset="-122"/>
                        <a:ea typeface="华文中宋" panose="02010600040101010101" pitchFamily="2" charset="-122"/>
                      </a:endParaRPr>
                    </a:p>
                  </a:txBody>
                  <a:tcPr marT="60960" marB="60960" anchor="ctr"/>
                </a:tc>
              </a:tr>
              <a:tr h="667136">
                <a:tc>
                  <a:txBody>
                    <a:bodyPr/>
                    <a:lstStyle/>
                    <a:p>
                      <a:pPr marL="0" algn="ctr" defTabSz="913961" rtl="0" eaLnBrk="1" latinLnBrk="0" hangingPunct="1"/>
                      <a:r>
                        <a:rPr lang="zh-CN" altLang="en-US" sz="1600" b="1" kern="1200" dirty="0" smtClean="0">
                          <a:solidFill>
                            <a:schemeClr val="accent2"/>
                          </a:solidFill>
                          <a:latin typeface="微软雅黑" panose="020B0503020204020204" pitchFamily="34" charset="-122"/>
                          <a:ea typeface="微软雅黑" panose="020B0503020204020204" pitchFamily="34" charset="-122"/>
                          <a:cs typeface="+mn-cs"/>
                        </a:rPr>
                        <a:t>投资者</a:t>
                      </a:r>
                      <a:endParaRPr lang="zh-CN" altLang="en-US" sz="1600" b="1" kern="1200" dirty="0">
                        <a:solidFill>
                          <a:schemeClr val="accent2"/>
                        </a:solidFill>
                        <a:latin typeface="微软雅黑" panose="020B0503020204020204" pitchFamily="34" charset="-122"/>
                        <a:ea typeface="微软雅黑" panose="020B0503020204020204" pitchFamily="34" charset="-122"/>
                        <a:cs typeface="+mn-cs"/>
                      </a:endParaRPr>
                    </a:p>
                  </a:txBody>
                  <a:tcPr marT="60960" marB="60960" anchor="ctr"/>
                </a:tc>
                <a:tc>
                  <a:txBody>
                    <a:bodyPr/>
                    <a:lstStyle/>
                    <a:p>
                      <a:pPr algn="l"/>
                      <a:r>
                        <a:rPr lang="zh-CN" altLang="en-US" sz="1700" dirty="0" smtClean="0">
                          <a:latin typeface="华文中宋" panose="02010600040101010101" pitchFamily="2" charset="-122"/>
                          <a:ea typeface="华文中宋" panose="02010600040101010101" pitchFamily="2" charset="-122"/>
                        </a:rPr>
                        <a:t>符合适当性管理要求的个人和机构投资者</a:t>
                      </a:r>
                      <a:endParaRPr lang="zh-CN" altLang="en-US" sz="1700" dirty="0">
                        <a:latin typeface="华文中宋" panose="02010600040101010101" pitchFamily="2" charset="-122"/>
                        <a:ea typeface="华文中宋" panose="02010600040101010101" pitchFamily="2" charset="-122"/>
                      </a:endParaRPr>
                    </a:p>
                  </a:txBody>
                  <a:tcPr marT="60960" marB="60960" anchor="ctr"/>
                </a:tc>
                <a:tc>
                  <a:txBody>
                    <a:bodyPr/>
                    <a:lstStyle/>
                    <a:p>
                      <a:pPr algn="l"/>
                      <a:r>
                        <a:rPr lang="zh-CN" altLang="en-US" sz="1700" dirty="0" smtClean="0">
                          <a:latin typeface="华文中宋" panose="02010600040101010101" pitchFamily="2" charset="-122"/>
                          <a:ea typeface="华文中宋" panose="02010600040101010101" pitchFamily="2" charset="-122"/>
                        </a:rPr>
                        <a:t>          机构投资者</a:t>
                      </a:r>
                      <a:endParaRPr lang="zh-CN" altLang="en-US" sz="1700" dirty="0">
                        <a:latin typeface="华文中宋" panose="02010600040101010101" pitchFamily="2" charset="-122"/>
                        <a:ea typeface="华文中宋" panose="02010600040101010101" pitchFamily="2" charset="-122"/>
                      </a:endParaRPr>
                    </a:p>
                  </a:txBody>
                  <a:tcPr marT="60960" marB="60960" anchor="ctr"/>
                </a:tc>
              </a:tr>
              <a:tr h="571831">
                <a:tc>
                  <a:txBody>
                    <a:bodyPr/>
                    <a:lstStyle/>
                    <a:p>
                      <a:pPr marL="0" algn="ctr" defTabSz="913961" rtl="0" eaLnBrk="1" latinLnBrk="0" hangingPunct="1"/>
                      <a:r>
                        <a:rPr lang="zh-CN" altLang="en-US" sz="1600" b="1" kern="1200" dirty="0" smtClean="0">
                          <a:solidFill>
                            <a:schemeClr val="accent2"/>
                          </a:solidFill>
                          <a:latin typeface="微软雅黑" panose="020B0503020204020204" pitchFamily="34" charset="-122"/>
                          <a:ea typeface="微软雅黑" panose="020B0503020204020204" pitchFamily="34" charset="-122"/>
                          <a:cs typeface="+mn-cs"/>
                        </a:rPr>
                        <a:t>投资方向</a:t>
                      </a:r>
                      <a:endParaRPr lang="zh-CN" altLang="en-US" sz="1600" b="1" kern="1200" dirty="0">
                        <a:solidFill>
                          <a:schemeClr val="accent2"/>
                        </a:solidFill>
                        <a:latin typeface="微软雅黑" panose="020B0503020204020204" pitchFamily="34" charset="-122"/>
                        <a:ea typeface="微软雅黑" panose="020B0503020204020204" pitchFamily="34" charset="-122"/>
                        <a:cs typeface="+mn-cs"/>
                      </a:endParaRPr>
                    </a:p>
                  </a:txBody>
                  <a:tcPr marT="60960" marB="60960" anchor="ctr"/>
                </a:tc>
                <a:tc>
                  <a:txBody>
                    <a:bodyPr/>
                    <a:lstStyle/>
                    <a:p>
                      <a:pPr algn="ctr"/>
                      <a:r>
                        <a:rPr lang="zh-CN" altLang="en-US" sz="1700" dirty="0" smtClean="0">
                          <a:latin typeface="华文中宋" panose="02010600040101010101" pitchFamily="2" charset="-122"/>
                          <a:ea typeface="华文中宋" panose="02010600040101010101" pitchFamily="2" charset="-122"/>
                        </a:rPr>
                        <a:t>双向</a:t>
                      </a:r>
                      <a:endParaRPr lang="zh-CN" altLang="en-US" sz="1700" dirty="0">
                        <a:latin typeface="华文中宋" panose="02010600040101010101" pitchFamily="2" charset="-122"/>
                        <a:ea typeface="华文中宋" panose="02010600040101010101" pitchFamily="2" charset="-122"/>
                      </a:endParaRPr>
                    </a:p>
                  </a:txBody>
                  <a:tcPr marT="60960" marB="60960" anchor="ctr"/>
                </a:tc>
                <a:tc>
                  <a:txBody>
                    <a:bodyPr/>
                    <a:lstStyle/>
                    <a:p>
                      <a:pPr algn="ctr"/>
                      <a:r>
                        <a:rPr lang="zh-CN" altLang="en-US" sz="1700" dirty="0" smtClean="0">
                          <a:latin typeface="华文中宋" panose="02010600040101010101" pitchFamily="2" charset="-122"/>
                          <a:ea typeface="华文中宋" panose="02010600040101010101" pitchFamily="2" charset="-122"/>
                        </a:rPr>
                        <a:t>单向</a:t>
                      </a:r>
                      <a:endParaRPr lang="zh-CN" altLang="en-US" sz="1700" dirty="0">
                        <a:latin typeface="华文中宋" panose="02010600040101010101" pitchFamily="2" charset="-122"/>
                        <a:ea typeface="华文中宋" panose="02010600040101010101" pitchFamily="2" charset="-122"/>
                      </a:endParaRPr>
                    </a:p>
                  </a:txBody>
                  <a:tcPr marT="60960" marB="60960" anchor="ctr"/>
                </a:tc>
              </a:tr>
              <a:tr h="571831">
                <a:tc>
                  <a:txBody>
                    <a:bodyPr/>
                    <a:lstStyle/>
                    <a:p>
                      <a:pPr marL="0" algn="ctr" defTabSz="913961" rtl="0" eaLnBrk="1" latinLnBrk="0" hangingPunct="1"/>
                      <a:r>
                        <a:rPr lang="zh-CN" altLang="en-US" sz="1600" b="1" kern="1200" dirty="0" smtClean="0">
                          <a:solidFill>
                            <a:schemeClr val="accent2"/>
                          </a:solidFill>
                          <a:latin typeface="微软雅黑" panose="020B0503020204020204" pitchFamily="34" charset="-122"/>
                          <a:ea typeface="微软雅黑" panose="020B0503020204020204" pitchFamily="34" charset="-122"/>
                          <a:cs typeface="+mn-cs"/>
                        </a:rPr>
                        <a:t>额度控制</a:t>
                      </a:r>
                      <a:endParaRPr lang="zh-CN" altLang="en-US" sz="1600" b="1" kern="1200" dirty="0">
                        <a:solidFill>
                          <a:schemeClr val="accent2"/>
                        </a:solidFill>
                        <a:latin typeface="微软雅黑" panose="020B0503020204020204" pitchFamily="34" charset="-122"/>
                        <a:ea typeface="微软雅黑" panose="020B0503020204020204" pitchFamily="34" charset="-122"/>
                        <a:cs typeface="+mn-cs"/>
                      </a:endParaRPr>
                    </a:p>
                  </a:txBody>
                  <a:tcPr marT="60960" marB="60960" anchor="ctr"/>
                </a:tc>
                <a:tc>
                  <a:txBody>
                    <a:bodyPr/>
                    <a:lstStyle/>
                    <a:p>
                      <a:pPr algn="ctr"/>
                      <a:r>
                        <a:rPr lang="zh-CN" altLang="en-US" sz="1700" dirty="0" smtClean="0">
                          <a:latin typeface="华文中宋" panose="02010600040101010101" pitchFamily="2" charset="-122"/>
                          <a:ea typeface="华文中宋" panose="02010600040101010101" pitchFamily="2" charset="-122"/>
                        </a:rPr>
                        <a:t>不设总额度控制，对全市场设每日额度控制</a:t>
                      </a:r>
                      <a:endParaRPr lang="zh-CN" altLang="en-US" sz="1700" dirty="0">
                        <a:latin typeface="华文中宋" panose="02010600040101010101" pitchFamily="2" charset="-122"/>
                        <a:ea typeface="华文中宋" panose="02010600040101010101" pitchFamily="2" charset="-122"/>
                      </a:endParaRPr>
                    </a:p>
                  </a:txBody>
                  <a:tcPr marT="60960" marB="60960" anchor="ctr"/>
                </a:tc>
                <a:tc>
                  <a:txBody>
                    <a:bodyPr/>
                    <a:lstStyle/>
                    <a:p>
                      <a:pPr algn="ctr"/>
                      <a:r>
                        <a:rPr lang="zh-CN" altLang="en-US" sz="1700" dirty="0" smtClean="0">
                          <a:latin typeface="华文中宋" panose="02010600040101010101" pitchFamily="2" charset="-122"/>
                          <a:ea typeface="华文中宋" panose="02010600040101010101" pitchFamily="2" charset="-122"/>
                        </a:rPr>
                        <a:t>将额度分配给机构投资者</a:t>
                      </a:r>
                      <a:endParaRPr lang="zh-CN" altLang="en-US" sz="1700" dirty="0">
                        <a:latin typeface="华文中宋" panose="02010600040101010101" pitchFamily="2" charset="-122"/>
                        <a:ea typeface="华文中宋" panose="02010600040101010101" pitchFamily="2" charset="-122"/>
                      </a:endParaRPr>
                    </a:p>
                  </a:txBody>
                  <a:tcPr marT="60960" marB="60960" anchor="ctr"/>
                </a:tc>
              </a:tr>
              <a:tr h="571831">
                <a:tc>
                  <a:txBody>
                    <a:bodyPr/>
                    <a:lstStyle/>
                    <a:p>
                      <a:pPr marL="0" algn="ctr" defTabSz="913961" rtl="0" eaLnBrk="1" latinLnBrk="0" hangingPunct="1"/>
                      <a:r>
                        <a:rPr lang="zh-CN" altLang="en-US" sz="1600" b="1" kern="1200" dirty="0" smtClean="0">
                          <a:solidFill>
                            <a:schemeClr val="accent2"/>
                          </a:solidFill>
                          <a:latin typeface="微软雅黑" panose="020B0503020204020204" pitchFamily="34" charset="-122"/>
                          <a:ea typeface="微软雅黑" panose="020B0503020204020204" pitchFamily="34" charset="-122"/>
                          <a:cs typeface="+mn-cs"/>
                        </a:rPr>
                        <a:t>交易货币</a:t>
                      </a:r>
                      <a:endParaRPr lang="zh-CN" altLang="en-US" sz="1600" b="1" kern="1200" dirty="0">
                        <a:solidFill>
                          <a:schemeClr val="accent2"/>
                        </a:solidFill>
                        <a:latin typeface="微软雅黑" panose="020B0503020204020204" pitchFamily="34" charset="-122"/>
                        <a:ea typeface="微软雅黑" panose="020B0503020204020204" pitchFamily="34" charset="-122"/>
                        <a:cs typeface="+mn-cs"/>
                      </a:endParaRPr>
                    </a:p>
                  </a:txBody>
                  <a:tcPr marT="60960" marB="60960" anchor="ctr"/>
                </a:tc>
                <a:tc>
                  <a:txBody>
                    <a:bodyPr/>
                    <a:lstStyle/>
                    <a:p>
                      <a:pPr algn="ctr"/>
                      <a:r>
                        <a:rPr lang="zh-CN" altLang="en-US" sz="1700" dirty="0" smtClean="0">
                          <a:latin typeface="华文中宋" panose="02010600040101010101" pitchFamily="2" charset="-122"/>
                          <a:ea typeface="华文中宋" panose="02010600040101010101" pitchFamily="2" charset="-122"/>
                        </a:rPr>
                        <a:t>人民币</a:t>
                      </a:r>
                      <a:endParaRPr lang="zh-CN" altLang="en-US" sz="1700" dirty="0">
                        <a:latin typeface="华文中宋" panose="02010600040101010101" pitchFamily="2" charset="-122"/>
                        <a:ea typeface="华文中宋" panose="02010600040101010101" pitchFamily="2" charset="-122"/>
                      </a:endParaRPr>
                    </a:p>
                  </a:txBody>
                  <a:tcPr marT="60960" marB="60960" anchor="ctr"/>
                </a:tc>
                <a:tc>
                  <a:txBody>
                    <a:bodyPr/>
                    <a:lstStyle/>
                    <a:p>
                      <a:pPr algn="ctr"/>
                      <a:r>
                        <a:rPr lang="zh-CN" altLang="en-US" sz="1700" dirty="0" smtClean="0">
                          <a:latin typeface="华文中宋" panose="02010600040101010101" pitchFamily="2" charset="-122"/>
                          <a:ea typeface="华文中宋" panose="02010600040101010101" pitchFamily="2" charset="-122"/>
                        </a:rPr>
                        <a:t>美元等</a:t>
                      </a:r>
                      <a:endParaRPr lang="zh-CN" altLang="en-US" sz="1700" dirty="0">
                        <a:latin typeface="华文中宋" panose="02010600040101010101" pitchFamily="2" charset="-122"/>
                        <a:ea typeface="华文中宋" panose="02010600040101010101" pitchFamily="2" charset="-122"/>
                      </a:endParaRPr>
                    </a:p>
                  </a:txBody>
                  <a:tcPr marT="60960" marB="60960" anchor="ctr"/>
                </a:tc>
              </a:tr>
              <a:tr h="1085043">
                <a:tc>
                  <a:txBody>
                    <a:bodyPr/>
                    <a:lstStyle/>
                    <a:p>
                      <a:pPr marL="0" algn="ctr" defTabSz="913961" rtl="0" eaLnBrk="1" latinLnBrk="0" hangingPunct="1"/>
                      <a:r>
                        <a:rPr lang="zh-CN" altLang="en-US" sz="1600" b="1" kern="1200" dirty="0" smtClean="0">
                          <a:solidFill>
                            <a:schemeClr val="accent2"/>
                          </a:solidFill>
                          <a:latin typeface="微软雅黑" panose="020B0503020204020204" pitchFamily="34" charset="-122"/>
                          <a:ea typeface="微软雅黑" panose="020B0503020204020204" pitchFamily="34" charset="-122"/>
                          <a:cs typeface="+mn-cs"/>
                        </a:rPr>
                        <a:t>跨境资金管理方式</a:t>
                      </a:r>
                      <a:endParaRPr lang="zh-CN" altLang="en-US" sz="1600" b="1" kern="1200" dirty="0">
                        <a:solidFill>
                          <a:schemeClr val="accent2"/>
                        </a:solidFill>
                        <a:latin typeface="微软雅黑" panose="020B0503020204020204" pitchFamily="34" charset="-122"/>
                        <a:ea typeface="微软雅黑" panose="020B0503020204020204" pitchFamily="34" charset="-122"/>
                        <a:cs typeface="+mn-cs"/>
                      </a:endParaRPr>
                    </a:p>
                  </a:txBody>
                  <a:tcPr marT="60960" marB="60960" anchor="ctr"/>
                </a:tc>
                <a:tc>
                  <a:txBody>
                    <a:bodyPr/>
                    <a:lstStyle/>
                    <a:p>
                      <a:pPr algn="l"/>
                      <a:r>
                        <a:rPr lang="zh-CN" altLang="en-US" sz="1700" dirty="0" smtClean="0">
                          <a:latin typeface="华文中宋" panose="02010600040101010101" pitchFamily="2" charset="-122"/>
                          <a:ea typeface="华文中宋" panose="02010600040101010101" pitchFamily="2" charset="-122"/>
                        </a:rPr>
                        <a:t>深港通对资金实施闭合路径管理，卖出股票的获得的资金必须沿原路径返回，不能留存在当地市场。</a:t>
                      </a:r>
                      <a:endParaRPr lang="zh-CN" altLang="en-US" sz="1700" dirty="0">
                        <a:latin typeface="华文中宋" panose="02010600040101010101" pitchFamily="2" charset="-122"/>
                        <a:ea typeface="华文中宋" panose="02010600040101010101" pitchFamily="2" charset="-122"/>
                      </a:endParaRPr>
                    </a:p>
                  </a:txBody>
                  <a:tcPr marT="60960" marB="60960" anchor="ctr"/>
                </a:tc>
                <a:tc>
                  <a:txBody>
                    <a:bodyPr/>
                    <a:lstStyle/>
                    <a:p>
                      <a:pPr algn="l"/>
                      <a:r>
                        <a:rPr lang="en-US" altLang="zh-CN" sz="1700" dirty="0" smtClean="0">
                          <a:latin typeface="华文中宋" panose="02010600040101010101" pitchFamily="2" charset="-122"/>
                          <a:ea typeface="华文中宋" panose="02010600040101010101" pitchFamily="2" charset="-122"/>
                        </a:rPr>
                        <a:t>QFII</a:t>
                      </a:r>
                      <a:r>
                        <a:rPr lang="zh-CN" altLang="en-US" sz="1700" dirty="0" smtClean="0">
                          <a:latin typeface="华文中宋" panose="02010600040101010101" pitchFamily="2" charset="-122"/>
                          <a:ea typeface="华文中宋" panose="02010600040101010101" pitchFamily="2" charset="-122"/>
                        </a:rPr>
                        <a:t>等买卖证券的资金可以留存在当地市场。</a:t>
                      </a:r>
                      <a:endParaRPr lang="zh-CN" altLang="en-US" sz="1700" dirty="0">
                        <a:latin typeface="华文中宋" panose="02010600040101010101" pitchFamily="2" charset="-122"/>
                        <a:ea typeface="华文中宋" panose="02010600040101010101" pitchFamily="2" charset="-122"/>
                      </a:endParaRPr>
                    </a:p>
                  </a:txBody>
                  <a:tcPr marT="60960" marB="60960" anchor="ctr"/>
                </a:tc>
              </a:tr>
            </a:tbl>
          </a:graphicData>
        </a:graphic>
      </p:graphicFrame>
    </p:spTree>
    <p:extLst>
      <p:ext uri="{BB962C8B-B14F-4D97-AF65-F5344CB8AC3E}">
        <p14:creationId xmlns:p14="http://schemas.microsoft.com/office/powerpoint/2010/main" xmlns="" val="3393235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8" y="642122"/>
            <a:ext cx="793687" cy="432081"/>
            <a:chOff x="-1" y="393560"/>
            <a:chExt cx="1058616" cy="576064"/>
          </a:xfrm>
        </p:grpSpPr>
        <p:sp>
          <p:nvSpPr>
            <p:cNvPr id="33" name="矩形 32"/>
            <p:cNvSpPr/>
            <p:nvPr/>
          </p:nvSpPr>
          <p:spPr>
            <a:xfrm>
              <a:off x="-1" y="393560"/>
              <a:ext cx="986607" cy="576064"/>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cxnSp>
          <p:nvCxnSpPr>
            <p:cNvPr id="34" name="直接连接符 33"/>
            <p:cNvCxnSpPr/>
            <p:nvPr/>
          </p:nvCxnSpPr>
          <p:spPr>
            <a:xfrm>
              <a:off x="1058615" y="393560"/>
              <a:ext cx="0" cy="576064"/>
            </a:xfrm>
            <a:prstGeom prst="line">
              <a:avLst/>
            </a:prstGeom>
            <a:ln w="28575">
              <a:solidFill>
                <a:srgbClr val="005DA2"/>
              </a:solidFill>
            </a:ln>
          </p:spPr>
          <p:style>
            <a:lnRef idx="1">
              <a:schemeClr val="accent1"/>
            </a:lnRef>
            <a:fillRef idx="0">
              <a:schemeClr val="accent1"/>
            </a:fillRef>
            <a:effectRef idx="0">
              <a:schemeClr val="accent1"/>
            </a:effectRef>
            <a:fontRef idx="minor">
              <a:schemeClr val="tx1"/>
            </a:fontRef>
          </p:style>
        </p:cxnSp>
      </p:grpSp>
      <p:sp>
        <p:nvSpPr>
          <p:cNvPr id="35" name="TextBox 7"/>
          <p:cNvSpPr txBox="1"/>
          <p:nvPr/>
        </p:nvSpPr>
        <p:spPr>
          <a:xfrm>
            <a:off x="839390" y="592858"/>
            <a:ext cx="3301506" cy="530598"/>
          </a:xfrm>
          <a:prstGeom prst="rect">
            <a:avLst/>
          </a:prstGeom>
          <a:noFill/>
        </p:spPr>
        <p:txBody>
          <a:bodyPr wrap="square" lIns="68265" tIns="34133" rIns="68265" bIns="34133" rtlCol="0" anchor="ctr">
            <a:spAutoFit/>
          </a:bodyPr>
          <a:lstStyle/>
          <a:p>
            <a:r>
              <a:rPr lang="zh-CN" altLang="en-US" sz="3000" b="1" dirty="0">
                <a:solidFill>
                  <a:srgbClr val="005DA2"/>
                </a:solidFill>
                <a:latin typeface="微软雅黑" panose="020B0503020204020204" pitchFamily="34" charset="-122"/>
                <a:ea typeface="微软雅黑" panose="020B0503020204020204" pitchFamily="34" charset="-122"/>
              </a:rPr>
              <a:t>目录 </a:t>
            </a:r>
            <a:r>
              <a:rPr lang="en-US" altLang="zh-CN" sz="3000" b="1" spc="-112" dirty="0">
                <a:solidFill>
                  <a:srgbClr val="005DA2"/>
                </a:solidFill>
                <a:latin typeface="Rockwell" panose="02060603020205020403" pitchFamily="18" charset="0"/>
                <a:ea typeface="微软雅黑" pitchFamily="34" charset="-122"/>
              </a:rPr>
              <a:t>CONTENTS</a:t>
            </a:r>
            <a:r>
              <a:rPr lang="zh-CN" altLang="en-US" sz="3000" b="1" dirty="0">
                <a:solidFill>
                  <a:srgbClr val="005DA2"/>
                </a:solidFill>
                <a:latin typeface="微软雅黑" panose="020B0503020204020204" pitchFamily="34" charset="-122"/>
                <a:ea typeface="微软雅黑" panose="020B0503020204020204" pitchFamily="34" charset="-122"/>
              </a:rPr>
              <a:t> </a:t>
            </a:r>
          </a:p>
        </p:txBody>
      </p:sp>
      <p:grpSp>
        <p:nvGrpSpPr>
          <p:cNvPr id="26" name="组合 25"/>
          <p:cNvGrpSpPr/>
          <p:nvPr/>
        </p:nvGrpSpPr>
        <p:grpSpPr>
          <a:xfrm>
            <a:off x="1272536" y="1609474"/>
            <a:ext cx="6405888" cy="3122666"/>
            <a:chOff x="1329989" y="2039039"/>
            <a:chExt cx="5635020" cy="2525473"/>
          </a:xfrm>
        </p:grpSpPr>
        <p:grpSp>
          <p:nvGrpSpPr>
            <p:cNvPr id="2" name="组合 1"/>
            <p:cNvGrpSpPr/>
            <p:nvPr/>
          </p:nvGrpSpPr>
          <p:grpSpPr>
            <a:xfrm>
              <a:off x="2215068" y="2039039"/>
              <a:ext cx="4749941" cy="439667"/>
              <a:chOff x="2929753" y="1768796"/>
              <a:chExt cx="6335453" cy="488480"/>
            </a:xfrm>
          </p:grpSpPr>
          <p:cxnSp>
            <p:nvCxnSpPr>
              <p:cNvPr id="3" name="直接连接符 2"/>
              <p:cNvCxnSpPr/>
              <p:nvPr/>
            </p:nvCxnSpPr>
            <p:spPr>
              <a:xfrm>
                <a:off x="3367686"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929753" y="1768796"/>
                <a:ext cx="595718" cy="488480"/>
                <a:chOff x="2929753" y="1806896"/>
                <a:chExt cx="595718" cy="488480"/>
              </a:xfrm>
            </p:grpSpPr>
            <p:sp>
              <p:nvSpPr>
                <p:cNvPr id="5" name="平行四边形 4"/>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6" name="文本框 13"/>
                <p:cNvSpPr txBox="1"/>
                <p:nvPr/>
              </p:nvSpPr>
              <p:spPr>
                <a:xfrm>
                  <a:off x="2945259" y="1806896"/>
                  <a:ext cx="580212" cy="373344"/>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1</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2215068" y="2712003"/>
              <a:ext cx="4747723" cy="445979"/>
              <a:chOff x="2929753" y="1761782"/>
              <a:chExt cx="6332495" cy="495494"/>
            </a:xfrm>
          </p:grpSpPr>
          <p:cxnSp>
            <p:nvCxnSpPr>
              <p:cNvPr id="8" name="直接连接符 7"/>
              <p:cNvCxnSpPr/>
              <p:nvPr/>
            </p:nvCxnSpPr>
            <p:spPr>
              <a:xfrm>
                <a:off x="3364728"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2929753" y="1761782"/>
                <a:ext cx="590550" cy="495494"/>
                <a:chOff x="2929753" y="1799882"/>
                <a:chExt cx="590550" cy="495494"/>
              </a:xfrm>
            </p:grpSpPr>
            <p:sp>
              <p:nvSpPr>
                <p:cNvPr id="10" name="平行四边形 9"/>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11" name="文本框 79"/>
                <p:cNvSpPr txBox="1"/>
                <p:nvPr/>
              </p:nvSpPr>
              <p:spPr>
                <a:xfrm>
                  <a:off x="2929753" y="1799882"/>
                  <a:ext cx="580212" cy="373345"/>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2</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2215068" y="3439393"/>
              <a:ext cx="4747723" cy="436833"/>
              <a:chOff x="2929753" y="1771943"/>
              <a:chExt cx="6332495" cy="485333"/>
            </a:xfrm>
          </p:grpSpPr>
          <p:cxnSp>
            <p:nvCxnSpPr>
              <p:cNvPr id="13" name="直接连接符 12"/>
              <p:cNvCxnSpPr/>
              <p:nvPr/>
            </p:nvCxnSpPr>
            <p:spPr>
              <a:xfrm>
                <a:off x="3364728"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929753" y="1771943"/>
                <a:ext cx="590550" cy="485333"/>
                <a:chOff x="2929753" y="1810043"/>
                <a:chExt cx="590550" cy="485333"/>
              </a:xfrm>
            </p:grpSpPr>
            <p:sp>
              <p:nvSpPr>
                <p:cNvPr id="15" name="平行四边形 14"/>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16" name="文本框 86"/>
                <p:cNvSpPr txBox="1"/>
                <p:nvPr/>
              </p:nvSpPr>
              <p:spPr>
                <a:xfrm>
                  <a:off x="2934921" y="1810043"/>
                  <a:ext cx="580212" cy="373345"/>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3</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2215068" y="4116267"/>
              <a:ext cx="4747723" cy="448245"/>
              <a:chOff x="2929753" y="1759264"/>
              <a:chExt cx="6332495" cy="498012"/>
            </a:xfrm>
          </p:grpSpPr>
          <p:cxnSp>
            <p:nvCxnSpPr>
              <p:cNvPr id="18" name="直接连接符 17"/>
              <p:cNvCxnSpPr/>
              <p:nvPr/>
            </p:nvCxnSpPr>
            <p:spPr>
              <a:xfrm>
                <a:off x="3364728" y="2249772"/>
                <a:ext cx="5897520"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2929753" y="1759264"/>
                <a:ext cx="590550" cy="498012"/>
                <a:chOff x="2929753" y="1797364"/>
                <a:chExt cx="590550" cy="498012"/>
              </a:xfrm>
            </p:grpSpPr>
            <p:sp>
              <p:nvSpPr>
                <p:cNvPr id="20" name="平行四边形 19"/>
                <p:cNvSpPr/>
                <p:nvPr/>
              </p:nvSpPr>
              <p:spPr>
                <a:xfrm>
                  <a:off x="2929753" y="1816211"/>
                  <a:ext cx="590550" cy="479165"/>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21" name="文本框 92"/>
                <p:cNvSpPr txBox="1"/>
                <p:nvPr/>
              </p:nvSpPr>
              <p:spPr>
                <a:xfrm>
                  <a:off x="2934847" y="1797364"/>
                  <a:ext cx="580212" cy="373345"/>
                </a:xfrm>
                <a:prstGeom prst="rect">
                  <a:avLst/>
                </a:prstGeom>
                <a:noFill/>
              </p:spPr>
              <p:txBody>
                <a:bodyPr wrap="square" rtlCol="0">
                  <a:spAutoFit/>
                </a:bodyPr>
                <a:lstStyle/>
                <a:p>
                  <a:pPr algn="ctr"/>
                  <a:r>
                    <a:rPr lang="en-US" altLang="zh-CN" sz="2100" dirty="0">
                      <a:solidFill>
                        <a:srgbClr val="F4EDE7"/>
                      </a:solidFill>
                      <a:latin typeface="微软雅黑" panose="020B0503020204020204" pitchFamily="34" charset="-122"/>
                      <a:ea typeface="微软雅黑" panose="020B0503020204020204" pitchFamily="34" charset="-122"/>
                    </a:rPr>
                    <a:t>4</a:t>
                  </a:r>
                  <a:endParaRPr lang="zh-CN" altLang="en-US" sz="2100" dirty="0">
                    <a:solidFill>
                      <a:srgbClr val="F4EDE7"/>
                    </a:solidFill>
                    <a:latin typeface="微软雅黑" panose="020B0503020204020204" pitchFamily="34" charset="-122"/>
                    <a:ea typeface="微软雅黑" panose="020B0503020204020204" pitchFamily="34" charset="-122"/>
                  </a:endParaRPr>
                </a:p>
              </p:txBody>
            </p:sp>
          </p:grpSp>
        </p:grpSp>
        <p:sp>
          <p:nvSpPr>
            <p:cNvPr id="22" name="矩形 21"/>
            <p:cNvSpPr/>
            <p:nvPr/>
          </p:nvSpPr>
          <p:spPr>
            <a:xfrm>
              <a:off x="3035460" y="2046993"/>
              <a:ext cx="1137074" cy="280015"/>
            </a:xfrm>
            <a:prstGeom prst="rect">
              <a:avLst/>
            </a:prstGeom>
          </p:spPr>
          <p:txBody>
            <a:bodyPr wrap="none" lIns="68562" tIns="34281" rIns="68562" bIns="34281">
              <a:spAutoFit/>
            </a:bodyPr>
            <a:lstStyle/>
            <a:p>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深港通概述</a:t>
              </a:r>
              <a:endParaRPr lang="zh-CN" altLang="en-US" dirty="0">
                <a:solidFill>
                  <a:srgbClr val="0E0D91">
                    <a:lumMod val="85000"/>
                    <a:lumOff val="15000"/>
                  </a:srgbClr>
                </a:solidFill>
                <a:latin typeface="微软雅黑" panose="020B0503020204020204" pitchFamily="34" charset="-122"/>
                <a:ea typeface="微软雅黑" panose="020B0503020204020204" pitchFamily="34" charset="-122"/>
              </a:endParaRPr>
            </a:p>
          </p:txBody>
        </p:sp>
        <p:sp>
          <p:nvSpPr>
            <p:cNvPr id="23" name="矩形 22"/>
            <p:cNvSpPr/>
            <p:nvPr/>
          </p:nvSpPr>
          <p:spPr>
            <a:xfrm>
              <a:off x="3000488" y="2737696"/>
              <a:ext cx="1543183" cy="280015"/>
            </a:xfrm>
            <a:prstGeom prst="rect">
              <a:avLst/>
            </a:prstGeom>
          </p:spPr>
          <p:txBody>
            <a:bodyPr wrap="none" lIns="68562" tIns="34281" rIns="68562" bIns="34281">
              <a:spAutoFit/>
            </a:bodyPr>
            <a:lstStyle/>
            <a:p>
              <a:r>
                <a:rPr lang="zh-CN" altLang="en-US" dirty="0">
                  <a:solidFill>
                    <a:srgbClr val="0E0D91">
                      <a:lumMod val="85000"/>
                      <a:lumOff val="15000"/>
                    </a:srgbClr>
                  </a:solidFill>
                  <a:latin typeface="微软雅黑" panose="020B0503020204020204" pitchFamily="34" charset="-122"/>
                  <a:ea typeface="微软雅黑" panose="020B0503020204020204" pitchFamily="34" charset="-122"/>
                </a:rPr>
                <a:t>港股通</a:t>
              </a:r>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业务要点</a:t>
              </a:r>
              <a:endParaRPr lang="zh-CN" altLang="en-US" dirty="0">
                <a:solidFill>
                  <a:srgbClr val="0E0D91">
                    <a:lumMod val="85000"/>
                    <a:lumOff val="15000"/>
                  </a:srgbClr>
                </a:solidFill>
                <a:latin typeface="微软雅黑" panose="020B0503020204020204" pitchFamily="34" charset="-122"/>
                <a:ea typeface="微软雅黑" panose="020B0503020204020204" pitchFamily="34" charset="-122"/>
              </a:endParaRPr>
            </a:p>
          </p:txBody>
        </p:sp>
        <p:sp>
          <p:nvSpPr>
            <p:cNvPr id="24" name="矩形 23"/>
            <p:cNvSpPr/>
            <p:nvPr/>
          </p:nvSpPr>
          <p:spPr>
            <a:xfrm>
              <a:off x="3000488" y="3360129"/>
              <a:ext cx="1949293" cy="392028"/>
            </a:xfrm>
            <a:prstGeom prst="rect">
              <a:avLst/>
            </a:prstGeom>
          </p:spPr>
          <p:txBody>
            <a:bodyPr wrap="none" lIns="68562" tIns="34281" rIns="68562" bIns="34281">
              <a:spAutoFit/>
            </a:bodyPr>
            <a:lstStyle/>
            <a:p>
              <a:pPr>
                <a:lnSpc>
                  <a:spcPct val="150000"/>
                </a:lnSpc>
              </a:pPr>
              <a:r>
                <a:rPr lang="zh-CN" altLang="en-US" kern="100" dirty="0" smtClean="0">
                  <a:solidFill>
                    <a:srgbClr val="0E0D91">
                      <a:lumMod val="85000"/>
                      <a:lumOff val="15000"/>
                    </a:srgbClr>
                  </a:solidFill>
                  <a:latin typeface="微软雅黑" panose="020B0503020204020204" pitchFamily="34" charset="-122"/>
                  <a:ea typeface="微软雅黑" panose="020B0503020204020204" pitchFamily="34" charset="-122"/>
                  <a:cs typeface="Times New Roman" panose="02020603050405020304" pitchFamily="18" charset="0"/>
                </a:rPr>
                <a:t>港股通投资风险揭示</a:t>
              </a:r>
              <a:endParaRPr lang="zh-CN" altLang="zh-CN" kern="100" dirty="0">
                <a:solidFill>
                  <a:srgbClr val="0E0D91">
                    <a:lumMod val="85000"/>
                    <a:lumOff val="15000"/>
                  </a:srgb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矩形 24"/>
            <p:cNvSpPr/>
            <p:nvPr/>
          </p:nvSpPr>
          <p:spPr>
            <a:xfrm>
              <a:off x="3000488" y="4116277"/>
              <a:ext cx="2152347" cy="280015"/>
            </a:xfrm>
            <a:prstGeom prst="rect">
              <a:avLst/>
            </a:prstGeom>
          </p:spPr>
          <p:txBody>
            <a:bodyPr wrap="none" lIns="68562" tIns="34281" rIns="68562" bIns="34281">
              <a:spAutoFit/>
            </a:bodyPr>
            <a:lstStyle/>
            <a:p>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跨境监管与投资者保护</a:t>
              </a:r>
              <a:endParaRPr lang="zh-CN" altLang="en-US" dirty="0">
                <a:solidFill>
                  <a:srgbClr val="0E0D91">
                    <a:lumMod val="85000"/>
                    <a:lumOff val="15000"/>
                  </a:srgbClr>
                </a:solidFill>
                <a:latin typeface="微软雅黑" panose="020B0503020204020204" pitchFamily="34" charset="-122"/>
                <a:ea typeface="微软雅黑" panose="020B0503020204020204" pitchFamily="34" charset="-122"/>
              </a:endParaRPr>
            </a:p>
          </p:txBody>
        </p:sp>
        <p:sp>
          <p:nvSpPr>
            <p:cNvPr id="36" name="下箭头 35"/>
            <p:cNvSpPr/>
            <p:nvPr/>
          </p:nvSpPr>
          <p:spPr>
            <a:xfrm rot="16200000">
              <a:off x="1419765" y="2648760"/>
              <a:ext cx="432081" cy="611633"/>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F4EDE7"/>
                </a:solidFill>
              </a:endParaRPr>
            </a:p>
          </p:txBody>
        </p:sp>
      </p:grpSp>
      <p:sp>
        <p:nvSpPr>
          <p:cNvPr id="41" name="平行四边形 40"/>
          <p:cNvSpPr/>
          <p:nvPr/>
        </p:nvSpPr>
        <p:spPr>
          <a:xfrm>
            <a:off x="2283098" y="4966157"/>
            <a:ext cx="503328" cy="533267"/>
          </a:xfrm>
          <a:prstGeom prst="parallelogram">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EDE7"/>
              </a:solidFill>
            </a:endParaRPr>
          </a:p>
        </p:txBody>
      </p:sp>
      <p:sp>
        <p:nvSpPr>
          <p:cNvPr id="42" name="文本框 92"/>
          <p:cNvSpPr txBox="1"/>
          <p:nvPr/>
        </p:nvSpPr>
        <p:spPr>
          <a:xfrm>
            <a:off x="2287505" y="4966158"/>
            <a:ext cx="494517" cy="415498"/>
          </a:xfrm>
          <a:prstGeom prst="rect">
            <a:avLst/>
          </a:prstGeom>
          <a:noFill/>
        </p:spPr>
        <p:txBody>
          <a:bodyPr wrap="square" rtlCol="0">
            <a:spAutoFit/>
          </a:bodyPr>
          <a:lstStyle/>
          <a:p>
            <a:pPr algn="ctr"/>
            <a:r>
              <a:rPr lang="en-US" altLang="zh-CN" sz="2100" dirty="0" smtClean="0">
                <a:solidFill>
                  <a:srgbClr val="F4EDE7"/>
                </a:solidFill>
                <a:latin typeface="微软雅黑" panose="020B0503020204020204" pitchFamily="34" charset="-122"/>
                <a:ea typeface="微软雅黑" panose="020B0503020204020204" pitchFamily="34" charset="-122"/>
              </a:rPr>
              <a:t>5</a:t>
            </a:r>
            <a:endParaRPr lang="zh-CN" altLang="en-US" sz="2100" dirty="0">
              <a:solidFill>
                <a:srgbClr val="F4EDE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2651946" y="5478935"/>
            <a:ext cx="5026478" cy="0"/>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3193127" y="4965168"/>
            <a:ext cx="1523458" cy="346230"/>
          </a:xfrm>
          <a:prstGeom prst="rect">
            <a:avLst/>
          </a:prstGeom>
        </p:spPr>
        <p:txBody>
          <a:bodyPr wrap="none" lIns="68562" tIns="34281" rIns="68562" bIns="34281">
            <a:spAutoFit/>
          </a:bodyPr>
          <a:lstStyle/>
          <a:p>
            <a:r>
              <a:rPr lang="zh-CN" altLang="en-US" dirty="0" smtClean="0">
                <a:solidFill>
                  <a:srgbClr val="0E0D91">
                    <a:lumMod val="85000"/>
                    <a:lumOff val="15000"/>
                  </a:srgbClr>
                </a:solidFill>
                <a:latin typeface="微软雅黑" panose="020B0503020204020204" pitchFamily="34" charset="-122"/>
                <a:ea typeface="微软雅黑" panose="020B0503020204020204" pitchFamily="34" charset="-122"/>
              </a:rPr>
              <a:t>相关工作</a:t>
            </a:r>
            <a:r>
              <a:rPr lang="zh-CN" altLang="en-US" dirty="0">
                <a:solidFill>
                  <a:srgbClr val="0E0D91">
                    <a:lumMod val="85000"/>
                    <a:lumOff val="15000"/>
                  </a:srgbClr>
                </a:solidFill>
                <a:latin typeface="微软雅黑" panose="020B0503020204020204" pitchFamily="34" charset="-122"/>
                <a:ea typeface="微软雅黑" panose="020B0503020204020204" pitchFamily="34" charset="-122"/>
              </a:rPr>
              <a:t>要求</a:t>
            </a:r>
          </a:p>
        </p:txBody>
      </p:sp>
    </p:spTree>
    <p:extLst>
      <p:ext uri="{BB962C8B-B14F-4D97-AF65-F5344CB8AC3E}">
        <p14:creationId xmlns:p14="http://schemas.microsoft.com/office/powerpoint/2010/main" xmlns="" val="144234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xmlns="" val="3210425206"/>
              </p:ext>
            </p:extLst>
          </p:nvPr>
        </p:nvGraphicFramePr>
        <p:xfrm>
          <a:off x="407902" y="1340767"/>
          <a:ext cx="8124537" cy="4709491"/>
        </p:xfrm>
        <a:graphic>
          <a:graphicData uri="http://schemas.openxmlformats.org/drawingml/2006/table">
            <a:tbl>
              <a:tblPr firstRow="1" bandRow="1">
                <a:tableStyleId>{5C22544A-7EE6-4342-B048-85BDC9FD1C3A}</a:tableStyleId>
              </a:tblPr>
              <a:tblGrid>
                <a:gridCol w="1255610"/>
                <a:gridCol w="4160749"/>
                <a:gridCol w="2708178"/>
              </a:tblGrid>
              <a:tr h="501228">
                <a:tc>
                  <a:txBody>
                    <a:bodyPr/>
                    <a:lstStyle/>
                    <a:p>
                      <a:pPr marL="0" indent="127000" algn="ctr" defTabSz="914314" rtl="0" eaLnBrk="1" latinLnBrk="0" hangingPunct="1">
                        <a:spcAft>
                          <a:spcPts val="0"/>
                        </a:spcAft>
                      </a:pPr>
                      <a:r>
                        <a:rPr lang="zh-CN" altLang="en-US" sz="1600" b="1" kern="1200" dirty="0" smtClean="0">
                          <a:solidFill>
                            <a:schemeClr val="bg1"/>
                          </a:solidFill>
                          <a:latin typeface="微软雅黑" panose="020B0503020204020204" pitchFamily="34" charset="-122"/>
                          <a:ea typeface="微软雅黑" panose="020B0503020204020204" pitchFamily="34" charset="-122"/>
                          <a:cs typeface="+mn-cs"/>
                        </a:rPr>
                        <a:t>标的</a:t>
                      </a:r>
                      <a:endParaRPr lang="zh-CN" altLang="en-US" sz="1600" b="1" kern="1200" dirty="0">
                        <a:solidFill>
                          <a:schemeClr val="bg1"/>
                        </a:solidFill>
                        <a:latin typeface="微软雅黑" panose="020B0503020204020204" pitchFamily="34" charset="-122"/>
                        <a:ea typeface="微软雅黑" panose="020B0503020204020204" pitchFamily="34" charset="-122"/>
                        <a:cs typeface="+mn-cs"/>
                      </a:endParaRPr>
                    </a:p>
                  </a:txBody>
                  <a:tcPr marT="60960" marB="60960"/>
                </a:tc>
                <a:tc>
                  <a:txBody>
                    <a:bodyPr/>
                    <a:lstStyle/>
                    <a:p>
                      <a:pPr marL="0" indent="127000" algn="ctr" defTabSz="914314" rtl="0" eaLnBrk="1" latinLnBrk="0" hangingPunct="1">
                        <a:spcAft>
                          <a:spcPts val="0"/>
                        </a:spcAft>
                      </a:pPr>
                      <a:r>
                        <a:rPr lang="zh-CN" altLang="en-US" sz="1600" b="1" kern="1200" dirty="0" smtClean="0">
                          <a:solidFill>
                            <a:schemeClr val="bg1"/>
                          </a:solidFill>
                          <a:latin typeface="微软雅黑" panose="020B0503020204020204" pitchFamily="34" charset="-122"/>
                          <a:ea typeface="微软雅黑" panose="020B0503020204020204" pitchFamily="34" charset="-122"/>
                          <a:cs typeface="+mn-cs"/>
                        </a:rPr>
                        <a:t>深市港股通</a:t>
                      </a:r>
                      <a:endParaRPr lang="zh-CN" altLang="en-US" sz="1600" b="1" kern="1200" dirty="0">
                        <a:solidFill>
                          <a:schemeClr val="bg1"/>
                        </a:solidFill>
                        <a:latin typeface="微软雅黑" panose="020B0503020204020204" pitchFamily="34" charset="-122"/>
                        <a:ea typeface="微软雅黑" panose="020B0503020204020204" pitchFamily="34" charset="-122"/>
                        <a:cs typeface="+mn-cs"/>
                      </a:endParaRPr>
                    </a:p>
                  </a:txBody>
                  <a:tcPr marT="60960" marB="60960"/>
                </a:tc>
                <a:tc>
                  <a:txBody>
                    <a:bodyPr/>
                    <a:lstStyle/>
                    <a:p>
                      <a:pPr marL="0" indent="127000" algn="ctr" defTabSz="914314" rtl="0" eaLnBrk="1" latinLnBrk="0" hangingPunct="1">
                        <a:spcAft>
                          <a:spcPts val="0"/>
                        </a:spcAft>
                      </a:pPr>
                      <a:r>
                        <a:rPr lang="zh-CN" altLang="en-US" sz="1600" b="1" kern="1200" dirty="0" smtClean="0">
                          <a:solidFill>
                            <a:schemeClr val="bg1"/>
                          </a:solidFill>
                          <a:latin typeface="微软雅黑" panose="020B0503020204020204" pitchFamily="34" charset="-122"/>
                          <a:ea typeface="微软雅黑" panose="020B0503020204020204" pitchFamily="34" charset="-122"/>
                          <a:cs typeface="+mn-cs"/>
                        </a:rPr>
                        <a:t>沪市港股通</a:t>
                      </a:r>
                      <a:endParaRPr lang="zh-CN" altLang="en-US" sz="1600" b="1" kern="1200" dirty="0">
                        <a:solidFill>
                          <a:schemeClr val="bg1"/>
                        </a:solidFill>
                        <a:latin typeface="微软雅黑" panose="020B0503020204020204" pitchFamily="34" charset="-122"/>
                        <a:ea typeface="微软雅黑" panose="020B0503020204020204" pitchFamily="34" charset="-122"/>
                        <a:cs typeface="+mn-cs"/>
                      </a:endParaRPr>
                    </a:p>
                  </a:txBody>
                  <a:tcPr marT="60960" marB="60960"/>
                </a:tc>
              </a:tr>
              <a:tr h="1528653">
                <a:tc>
                  <a:txBody>
                    <a:bodyPr/>
                    <a:lstStyle/>
                    <a:p>
                      <a:pPr marL="0" algn="ctr" defTabSz="913961" rtl="0" eaLnBrk="1" latinLnBrk="0" hangingPunct="1"/>
                      <a:endParaRPr lang="en-US" altLang="zh-CN" sz="1600" b="1" kern="1200" dirty="0" smtClean="0">
                        <a:solidFill>
                          <a:schemeClr val="dk1"/>
                        </a:solidFill>
                        <a:latin typeface="微软雅黑" panose="020B0503020204020204" pitchFamily="34" charset="-122"/>
                        <a:ea typeface="微软雅黑" panose="020B0503020204020204" pitchFamily="34" charset="-122"/>
                        <a:cs typeface="+mn-cs"/>
                      </a:endParaRPr>
                    </a:p>
                    <a:p>
                      <a:pPr marL="0" algn="ctr" defTabSz="913961" rtl="0" eaLnBrk="1" latinLnBrk="0" hangingPunct="1"/>
                      <a:endParaRPr lang="en-US" altLang="zh-CN" sz="1600" b="1" kern="1200" dirty="0" smtClean="0">
                        <a:solidFill>
                          <a:schemeClr val="dk1"/>
                        </a:solidFill>
                        <a:latin typeface="微软雅黑" panose="020B0503020204020204" pitchFamily="34" charset="-122"/>
                        <a:ea typeface="微软雅黑" panose="020B0503020204020204" pitchFamily="34" charset="-122"/>
                        <a:cs typeface="+mn-cs"/>
                      </a:endParaRPr>
                    </a:p>
                    <a:p>
                      <a:pPr marL="0" algn="ctr" defTabSz="913961" rtl="0" eaLnBrk="1" latinLnBrk="0" hangingPunct="1"/>
                      <a:r>
                        <a:rPr lang="zh-CN" altLang="en-US" sz="1600" b="1" kern="1200" dirty="0" smtClean="0">
                          <a:solidFill>
                            <a:schemeClr val="dk1"/>
                          </a:solidFill>
                          <a:latin typeface="微软雅黑" panose="020B0503020204020204" pitchFamily="34" charset="-122"/>
                          <a:ea typeface="微软雅黑" panose="020B0503020204020204" pitchFamily="34" charset="-122"/>
                          <a:cs typeface="+mn-cs"/>
                        </a:rPr>
                        <a:t>包括</a:t>
                      </a:r>
                      <a:endParaRPr lang="zh-CN" altLang="en-US" sz="1600" b="1" kern="1200" dirty="0">
                        <a:solidFill>
                          <a:schemeClr val="dk1"/>
                        </a:solidFill>
                        <a:latin typeface="微软雅黑" panose="020B0503020204020204" pitchFamily="34" charset="-122"/>
                        <a:ea typeface="微软雅黑" panose="020B0503020204020204" pitchFamily="34" charset="-122"/>
                        <a:cs typeface="+mn-cs"/>
                      </a:endParaRPr>
                    </a:p>
                  </a:txBody>
                  <a:tcPr marT="60960" marB="60960"/>
                </a:tc>
                <a:tc>
                  <a:txBody>
                    <a:bodyPr/>
                    <a:lstStyle/>
                    <a:p>
                      <a:pPr marL="0" marR="0" lvl="0" indent="0" algn="l" defTabSz="913961" rtl="0" eaLnBrk="1" fontAlgn="auto" latinLnBrk="0" hangingPunct="1">
                        <a:lnSpc>
                          <a:spcPct val="150000"/>
                        </a:lnSpc>
                        <a:spcBef>
                          <a:spcPts val="0"/>
                        </a:spcBef>
                        <a:spcAft>
                          <a:spcPts val="0"/>
                        </a:spcAft>
                        <a:buClrTx/>
                        <a:buSzTx/>
                        <a:buFontTx/>
                        <a:buNone/>
                        <a:tabLst/>
                        <a:defRPr/>
                      </a:pP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（一）恒生综合大型股指数的成份股；</a:t>
                      </a:r>
                      <a:endPar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endParaRPr>
                    </a:p>
                    <a:p>
                      <a:pPr marL="0" marR="0" lvl="0" indent="0" algn="l" defTabSz="913961" rtl="0" eaLnBrk="1" fontAlgn="auto" latinLnBrk="0" hangingPunct="1">
                        <a:lnSpc>
                          <a:spcPct val="150000"/>
                        </a:lnSpc>
                        <a:spcBef>
                          <a:spcPts val="0"/>
                        </a:spcBef>
                        <a:spcAft>
                          <a:spcPts val="0"/>
                        </a:spcAft>
                        <a:buClrTx/>
                        <a:buSzTx/>
                        <a:buFontTx/>
                        <a:buNone/>
                        <a:tabLst/>
                        <a:defRPr/>
                      </a:pP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（二）恒生综合中型股指数的成份股；</a:t>
                      </a:r>
                      <a:endPar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endParaRPr>
                    </a:p>
                    <a:p>
                      <a:pPr marL="0" marR="0" lvl="0" indent="0" algn="l" defTabSz="913961" rtl="0" eaLnBrk="1" fontAlgn="auto" latinLnBrk="0" hangingPunct="1">
                        <a:lnSpc>
                          <a:spcPct val="150000"/>
                        </a:lnSpc>
                        <a:spcBef>
                          <a:spcPts val="0"/>
                        </a:spcBef>
                        <a:spcAft>
                          <a:spcPts val="0"/>
                        </a:spcAft>
                        <a:buClrTx/>
                        <a:buSzTx/>
                        <a:buFontTx/>
                        <a:buNone/>
                        <a:tabLst/>
                        <a:defRPr/>
                      </a:pP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（三）恒生综合小型股指数成份股</a:t>
                      </a:r>
                      <a:r>
                        <a:rPr kumimoji="0" lang="zh-CN" altLang="en-US" sz="1200" b="1" i="0" u="none" strike="noStrike" kern="100" cap="none" spc="0" normalizeH="0" baseline="0" noProof="0" dirty="0" smtClean="0">
                          <a:ln>
                            <a:noFill/>
                          </a:ln>
                          <a:solidFill>
                            <a:srgbClr val="FF0000"/>
                          </a:solidFill>
                          <a:effectLst/>
                          <a:uLnTx/>
                          <a:uFillTx/>
                          <a:latin typeface="华文中宋" panose="02010600040101010101" pitchFamily="2" charset="-122"/>
                          <a:ea typeface="华文中宋" panose="02010600040101010101" pitchFamily="2" charset="-122"/>
                          <a:cs typeface="Times New Roman"/>
                        </a:rPr>
                        <a:t>（市值筛选）</a:t>
                      </a: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a:t>
                      </a:r>
                      <a:endPar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endParaRPr>
                    </a:p>
                    <a:p>
                      <a:pPr marL="0" marR="0" lvl="0" indent="0" algn="l" defTabSz="913961" rtl="0" eaLnBrk="1" fontAlgn="auto" latinLnBrk="0" hangingPunct="1">
                        <a:lnSpc>
                          <a:spcPct val="150000"/>
                        </a:lnSpc>
                        <a:spcBef>
                          <a:spcPts val="0"/>
                        </a:spcBef>
                        <a:spcAft>
                          <a:spcPts val="0"/>
                        </a:spcAft>
                        <a:buClrTx/>
                        <a:buSzTx/>
                        <a:buFontTx/>
                        <a:buNone/>
                        <a:tabLst/>
                        <a:defRPr/>
                      </a:pP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（四）</a:t>
                      </a:r>
                      <a:r>
                        <a:rPr kumimoji="0" lang="zh-CN" altLang="en-US" sz="1200" b="1" i="0" u="none" strike="noStrike" kern="100" cap="none" spc="0" normalizeH="0" baseline="0" noProof="0" dirty="0" smtClean="0">
                          <a:ln>
                            <a:noFill/>
                          </a:ln>
                          <a:solidFill>
                            <a:srgbClr val="FF0000"/>
                          </a:solidFill>
                          <a:effectLst/>
                          <a:uLnTx/>
                          <a:uFillTx/>
                          <a:latin typeface="华文中宋" panose="02010600040101010101" pitchFamily="2" charset="-122"/>
                          <a:ea typeface="华文中宋" panose="02010600040101010101" pitchFamily="2" charset="-122"/>
                          <a:cs typeface="Times New Roman"/>
                        </a:rPr>
                        <a:t>（沪、深两所）</a:t>
                      </a:r>
                      <a:r>
                        <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A+H</a:t>
                      </a: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股上市公司在联交所上市的</a:t>
                      </a:r>
                      <a:r>
                        <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H</a:t>
                      </a: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股。</a:t>
                      </a:r>
                      <a:endParaRPr lang="zh-CN" altLang="en-US" sz="1200" dirty="0">
                        <a:latin typeface="华文中宋" panose="02010600040101010101" pitchFamily="2" charset="-122"/>
                        <a:ea typeface="华文中宋" panose="02010600040101010101" pitchFamily="2" charset="-122"/>
                      </a:endParaRPr>
                    </a:p>
                  </a:txBody>
                  <a:tcPr marT="60960" marB="60960"/>
                </a:tc>
                <a:tc>
                  <a:txBody>
                    <a:bodyPr/>
                    <a:lstStyle/>
                    <a:p>
                      <a:pPr marL="0" marR="0" lvl="0" indent="0" algn="l" defTabSz="913961" rtl="0" eaLnBrk="1" fontAlgn="auto" latinLnBrk="0" hangingPunct="1">
                        <a:lnSpc>
                          <a:spcPct val="150000"/>
                        </a:lnSpc>
                        <a:spcBef>
                          <a:spcPts val="0"/>
                        </a:spcBef>
                        <a:spcAft>
                          <a:spcPts val="0"/>
                        </a:spcAft>
                        <a:buClrTx/>
                        <a:buSzTx/>
                        <a:buFontTx/>
                        <a:buNone/>
                        <a:tabLst/>
                        <a:defRPr/>
                      </a:pP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（一）恒生综合大型股指数的成份股；</a:t>
                      </a:r>
                      <a:endPar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endParaRPr>
                    </a:p>
                    <a:p>
                      <a:pPr marL="0" marR="0" lvl="0" indent="0" algn="l" defTabSz="913961" rtl="0" eaLnBrk="1" fontAlgn="auto" latinLnBrk="0" hangingPunct="1">
                        <a:lnSpc>
                          <a:spcPct val="150000"/>
                        </a:lnSpc>
                        <a:spcBef>
                          <a:spcPts val="0"/>
                        </a:spcBef>
                        <a:spcAft>
                          <a:spcPts val="0"/>
                        </a:spcAft>
                        <a:buClrTx/>
                        <a:buSzTx/>
                        <a:buFontTx/>
                        <a:buNone/>
                        <a:tabLst/>
                        <a:defRPr/>
                      </a:pP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（二）恒生综合中型股指数的成份股；</a:t>
                      </a:r>
                      <a:endPar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endParaRPr>
                    </a:p>
                    <a:p>
                      <a:pPr marL="0" marR="0" lvl="0" indent="0" algn="l" defTabSz="913961" rtl="0" eaLnBrk="1" fontAlgn="auto" latinLnBrk="0" hangingPunct="1">
                        <a:lnSpc>
                          <a:spcPct val="150000"/>
                        </a:lnSpc>
                        <a:spcBef>
                          <a:spcPts val="0"/>
                        </a:spcBef>
                        <a:spcAft>
                          <a:spcPts val="0"/>
                        </a:spcAft>
                        <a:buClrTx/>
                        <a:buSzTx/>
                        <a:buFontTx/>
                        <a:buNone/>
                        <a:tabLst/>
                        <a:defRPr/>
                      </a:pP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（三）</a:t>
                      </a:r>
                      <a:r>
                        <a:rPr kumimoji="0" lang="zh-CN" altLang="en-US" sz="1200" b="1" i="0" u="none" strike="noStrike" kern="100" cap="none" spc="0" normalizeH="0" baseline="0" noProof="0" dirty="0" smtClean="0">
                          <a:ln>
                            <a:noFill/>
                          </a:ln>
                          <a:solidFill>
                            <a:srgbClr val="FF0000"/>
                          </a:solidFill>
                          <a:effectLst/>
                          <a:uLnTx/>
                          <a:uFillTx/>
                          <a:latin typeface="华文中宋" panose="02010600040101010101" pitchFamily="2" charset="-122"/>
                          <a:ea typeface="华文中宋" panose="02010600040101010101" pitchFamily="2" charset="-122"/>
                          <a:cs typeface="+mn-cs"/>
                        </a:rPr>
                        <a:t>（上交所）</a:t>
                      </a:r>
                      <a:r>
                        <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A+H</a:t>
                      </a: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股上市公司的</a:t>
                      </a:r>
                      <a:r>
                        <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H</a:t>
                      </a: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股。</a:t>
                      </a:r>
                    </a:p>
                  </a:txBody>
                  <a:tcPr marT="60960" marB="60960"/>
                </a:tc>
              </a:tr>
              <a:tr h="2679610">
                <a:tc>
                  <a:txBody>
                    <a:bodyPr/>
                    <a:lstStyle/>
                    <a:p>
                      <a:pPr algn="ctr"/>
                      <a:r>
                        <a:rPr lang="zh-CN" altLang="en-US" sz="1600" b="1" kern="1200" dirty="0" smtClean="0">
                          <a:solidFill>
                            <a:schemeClr val="dk1"/>
                          </a:solidFill>
                          <a:latin typeface="微软雅黑" panose="020B0503020204020204" pitchFamily="34" charset="-122"/>
                          <a:ea typeface="微软雅黑" panose="020B0503020204020204" pitchFamily="34" charset="-122"/>
                          <a:cs typeface="+mn-cs"/>
                        </a:rPr>
                        <a:t>不包括</a:t>
                      </a:r>
                      <a:endParaRPr lang="zh-CN" altLang="en-US" sz="1600" b="1" kern="1200" dirty="0">
                        <a:solidFill>
                          <a:schemeClr val="dk1"/>
                        </a:solidFill>
                        <a:latin typeface="微软雅黑" panose="020B0503020204020204" pitchFamily="34" charset="-122"/>
                        <a:ea typeface="微软雅黑" panose="020B0503020204020204" pitchFamily="34" charset="-122"/>
                        <a:cs typeface="+mn-cs"/>
                      </a:endParaRPr>
                    </a:p>
                  </a:txBody>
                  <a:tcPr marL="82296" marR="82296" marT="41139" marB="41139" anchor="ctr"/>
                </a:tc>
                <a:tc>
                  <a:txBody>
                    <a:bodyPr/>
                    <a:lstStyle/>
                    <a:p>
                      <a:pPr marL="0" marR="0" lvl="0" indent="0" algn="just" defTabSz="914064" rtl="0" eaLnBrk="1" fontAlgn="auto" latinLnBrk="0" hangingPunct="1">
                        <a:lnSpc>
                          <a:spcPct val="150000"/>
                        </a:lnSpc>
                        <a:spcBef>
                          <a:spcPts val="0"/>
                        </a:spcBef>
                        <a:spcAft>
                          <a:spcPts val="0"/>
                        </a:spcAft>
                        <a:buClrTx/>
                        <a:buSzTx/>
                        <a:buFontTx/>
                        <a:buNone/>
                        <a:tabLst/>
                        <a:defRPr/>
                      </a:pPr>
                      <a:r>
                        <a:rPr kumimoji="0" lang="zh-CN" altLang="en-US"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（一）在深交所上市的</a:t>
                      </a:r>
                      <a:r>
                        <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A</a:t>
                      </a:r>
                      <a:r>
                        <a:rPr kumimoji="0" lang="zh-CN" altLang="en-US"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股被实施风险警示、被本所暂停上市或者进入退市整理期的</a:t>
                      </a:r>
                      <a:r>
                        <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A+H</a:t>
                      </a:r>
                      <a:r>
                        <a:rPr kumimoji="0" lang="zh-CN" altLang="en-US"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股上市公司的相应</a:t>
                      </a:r>
                      <a:r>
                        <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H</a:t>
                      </a:r>
                      <a:r>
                        <a:rPr kumimoji="0" lang="zh-CN" altLang="en-US"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股；</a:t>
                      </a:r>
                      <a:endPar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endParaRPr>
                    </a:p>
                    <a:p>
                      <a:pPr marL="0" marR="0" lvl="0" indent="0" algn="just" defTabSz="914064" rtl="0" eaLnBrk="1" fontAlgn="auto" latinLnBrk="0" hangingPunct="1">
                        <a:lnSpc>
                          <a:spcPct val="150000"/>
                        </a:lnSpc>
                        <a:spcBef>
                          <a:spcPts val="0"/>
                        </a:spcBef>
                        <a:spcAft>
                          <a:spcPts val="0"/>
                        </a:spcAft>
                        <a:buClrTx/>
                        <a:buSzTx/>
                        <a:buFontTx/>
                        <a:buNone/>
                        <a:tabLst/>
                        <a:defRPr/>
                      </a:pPr>
                      <a:r>
                        <a:rPr kumimoji="0" lang="zh-CN" altLang="en-US"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（二）</a:t>
                      </a:r>
                      <a:r>
                        <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A</a:t>
                      </a:r>
                      <a:r>
                        <a:rPr kumimoji="0" lang="zh-CN" altLang="en-US"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股</a:t>
                      </a: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在</a:t>
                      </a:r>
                      <a:r>
                        <a:rPr kumimoji="0" lang="zh-CN" altLang="en-US"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上交所风险警示板交易的</a:t>
                      </a:r>
                      <a:r>
                        <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A+H</a:t>
                      </a:r>
                      <a:r>
                        <a:rPr kumimoji="0" lang="zh-CN" altLang="en-US"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股上市公司的相应</a:t>
                      </a:r>
                      <a:r>
                        <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H</a:t>
                      </a:r>
                      <a:r>
                        <a:rPr kumimoji="0" lang="zh-CN" altLang="en-US"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股；</a:t>
                      </a:r>
                      <a:endPar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endParaRPr>
                    </a:p>
                    <a:p>
                      <a:pPr marL="0" marR="0" lvl="0" indent="0" algn="just" defTabSz="914064" rtl="0" eaLnBrk="1" fontAlgn="auto" latinLnBrk="0" hangingPunct="1">
                        <a:lnSpc>
                          <a:spcPct val="150000"/>
                        </a:lnSpc>
                        <a:spcBef>
                          <a:spcPts val="0"/>
                        </a:spcBef>
                        <a:spcAft>
                          <a:spcPts val="0"/>
                        </a:spcAft>
                        <a:buClrTx/>
                        <a:buSzTx/>
                        <a:buFontTx/>
                        <a:buNone/>
                        <a:tabLst/>
                        <a:defRPr/>
                      </a:pPr>
                      <a:r>
                        <a:rPr kumimoji="0" lang="zh-CN" altLang="en-US"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（三）</a:t>
                      </a: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在联交所以港币以外货币报价交易的股票；</a:t>
                      </a:r>
                    </a:p>
                    <a:p>
                      <a:pPr marL="0" marR="0" lvl="0" indent="0" algn="just" defTabSz="914064" rtl="0" eaLnBrk="1" fontAlgn="auto" latinLnBrk="0" hangingPunct="1">
                        <a:lnSpc>
                          <a:spcPct val="150000"/>
                        </a:lnSpc>
                        <a:spcBef>
                          <a:spcPts val="0"/>
                        </a:spcBef>
                        <a:spcAft>
                          <a:spcPts val="0"/>
                        </a:spcAft>
                        <a:buClrTx/>
                        <a:buSzTx/>
                        <a:buFontTx/>
                        <a:buNone/>
                        <a:tabLst/>
                        <a:defRPr/>
                      </a:pPr>
                      <a:r>
                        <a:rPr kumimoji="0" lang="zh-CN" altLang="en-US"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（四）深交所</a:t>
                      </a: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认定的其他特殊情形。</a:t>
                      </a:r>
                    </a:p>
                  </a:txBody>
                  <a:tcPr marL="82296" marR="82296" marT="41139" marB="41139" anchor="ctr"/>
                </a:tc>
                <a:tc>
                  <a:txBody>
                    <a:bodyPr/>
                    <a:lstStyle/>
                    <a:p>
                      <a:pPr marL="0" marR="0" lvl="0" indent="0" algn="just" defTabSz="914064" rtl="0" eaLnBrk="1" fontAlgn="auto" latinLnBrk="0" hangingPunct="1">
                        <a:lnSpc>
                          <a:spcPct val="150000"/>
                        </a:lnSpc>
                        <a:spcBef>
                          <a:spcPts val="0"/>
                        </a:spcBef>
                        <a:spcAft>
                          <a:spcPts val="0"/>
                        </a:spcAft>
                        <a:buClrTx/>
                        <a:buSzTx/>
                        <a:buFontTx/>
                        <a:buNone/>
                        <a:tabLst/>
                        <a:defRPr/>
                      </a:pPr>
                      <a:r>
                        <a:rPr kumimoji="0" lang="zh-CN" altLang="en-US"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（一）在上交所</a:t>
                      </a: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上市</a:t>
                      </a:r>
                      <a:r>
                        <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A</a:t>
                      </a: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股为风险警示板股票的</a:t>
                      </a:r>
                      <a:r>
                        <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A+H</a:t>
                      </a: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股上市公司的相应</a:t>
                      </a:r>
                      <a:r>
                        <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H</a:t>
                      </a: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股</a:t>
                      </a:r>
                      <a:r>
                        <a:rPr kumimoji="0" lang="zh-CN" altLang="en-US"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a:t>
                      </a:r>
                      <a:endPar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endParaRPr>
                    </a:p>
                    <a:p>
                      <a:pPr marL="0" marR="0" lvl="0" indent="0" algn="just" defTabSz="914064" rtl="0" eaLnBrk="1" fontAlgn="auto" latinLnBrk="0" hangingPunct="1">
                        <a:lnSpc>
                          <a:spcPct val="150000"/>
                        </a:lnSpc>
                        <a:spcBef>
                          <a:spcPts val="0"/>
                        </a:spcBef>
                        <a:spcAft>
                          <a:spcPts val="0"/>
                        </a:spcAft>
                        <a:buClrTx/>
                        <a:buSzTx/>
                        <a:buFontTx/>
                        <a:buNone/>
                        <a:tabLst/>
                        <a:defRPr/>
                      </a:pPr>
                      <a:r>
                        <a:rPr kumimoji="0" lang="zh-CN" altLang="en-US"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（二）</a:t>
                      </a: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同时有股票在</a:t>
                      </a:r>
                      <a:r>
                        <a:rPr kumimoji="0" lang="zh-CN" altLang="en-US" sz="1200" b="0" i="0" u="none" strike="noStrike" kern="100" cap="none" spc="0" normalizeH="0" baseline="0" noProof="0" dirty="0" smtClean="0">
                          <a:ln>
                            <a:noFill/>
                          </a:ln>
                          <a:solidFill>
                            <a:srgbClr val="FF0000"/>
                          </a:solidFill>
                          <a:effectLst/>
                          <a:uLnTx/>
                          <a:uFillTx/>
                          <a:latin typeface="华文中宋" panose="02010600040101010101" pitchFamily="2" charset="-122"/>
                          <a:ea typeface="华文中宋" panose="02010600040101010101" pitchFamily="2" charset="-122"/>
                          <a:cs typeface="+mn-cs"/>
                        </a:rPr>
                        <a:t>上交所</a:t>
                      </a:r>
                      <a:r>
                        <a:rPr kumimoji="0" lang="zh-CN" altLang="zh-CN" sz="1200" b="0" i="0" u="none" strike="noStrike" kern="100" cap="none" spc="0" normalizeH="0" baseline="0" noProof="0" dirty="0" smtClean="0">
                          <a:ln>
                            <a:noFill/>
                          </a:ln>
                          <a:solidFill>
                            <a:srgbClr val="FF0000"/>
                          </a:solidFill>
                          <a:effectLst/>
                          <a:uLnTx/>
                          <a:uFillTx/>
                          <a:latin typeface="华文中宋" panose="02010600040101010101" pitchFamily="2" charset="-122"/>
                          <a:ea typeface="华文中宋" panose="02010600040101010101" pitchFamily="2" charset="-122"/>
                          <a:cs typeface="+mn-cs"/>
                        </a:rPr>
                        <a:t>以外的内地证券交易所</a:t>
                      </a: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上市的发行人的股票</a:t>
                      </a:r>
                      <a:r>
                        <a:rPr kumimoji="0" lang="zh-CN" altLang="en-US"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rPr>
                        <a:t>；</a:t>
                      </a:r>
                      <a:endParaRPr kumimoji="0" lang="en-US"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mn-cs"/>
                      </a:endParaRPr>
                    </a:p>
                    <a:p>
                      <a:pPr marL="0" marR="0" lvl="0" indent="0" algn="just" defTabSz="914064" rtl="0" eaLnBrk="1" fontAlgn="auto" latinLnBrk="0" hangingPunct="1">
                        <a:lnSpc>
                          <a:spcPct val="150000"/>
                        </a:lnSpc>
                        <a:spcBef>
                          <a:spcPts val="0"/>
                        </a:spcBef>
                        <a:spcAft>
                          <a:spcPts val="0"/>
                        </a:spcAft>
                        <a:buClrTx/>
                        <a:buSzTx/>
                        <a:buFontTx/>
                        <a:buNone/>
                        <a:tabLst/>
                        <a:defRPr/>
                      </a:pPr>
                      <a:r>
                        <a:rPr kumimoji="0" lang="zh-CN" altLang="en-US"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（三）</a:t>
                      </a: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在联交所以港币以外货币报价交易的股票；</a:t>
                      </a:r>
                    </a:p>
                    <a:p>
                      <a:pPr marL="0" marR="0" lvl="0" indent="0" algn="just" defTabSz="914064" rtl="0" eaLnBrk="1" fontAlgn="auto" latinLnBrk="0" hangingPunct="1">
                        <a:lnSpc>
                          <a:spcPct val="150000"/>
                        </a:lnSpc>
                        <a:spcBef>
                          <a:spcPts val="0"/>
                        </a:spcBef>
                        <a:spcAft>
                          <a:spcPts val="0"/>
                        </a:spcAft>
                        <a:buClrTx/>
                        <a:buSzTx/>
                        <a:buFontTx/>
                        <a:buNone/>
                        <a:tabLst/>
                        <a:defRPr/>
                      </a:pPr>
                      <a:r>
                        <a:rPr kumimoji="0" lang="zh-CN" altLang="en-US"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（四）上交所</a:t>
                      </a:r>
                      <a:r>
                        <a:rPr kumimoji="0" lang="zh-CN" altLang="zh-CN" sz="1200" b="0" i="0" u="none" strike="noStrike" kern="100" cap="none" spc="0" normalizeH="0" baseline="0" noProof="0" dirty="0" smtClean="0">
                          <a:ln>
                            <a:noFill/>
                          </a:ln>
                          <a:solidFill>
                            <a:srgbClr val="000000"/>
                          </a:solidFill>
                          <a:effectLst/>
                          <a:uLnTx/>
                          <a:uFillTx/>
                          <a:latin typeface="华文中宋" panose="02010600040101010101" pitchFamily="2" charset="-122"/>
                          <a:ea typeface="华文中宋" panose="02010600040101010101" pitchFamily="2" charset="-122"/>
                          <a:cs typeface="Times New Roman"/>
                        </a:rPr>
                        <a:t>认定的其他特殊情形。</a:t>
                      </a:r>
                    </a:p>
                  </a:txBody>
                  <a:tcPr marL="82296" marR="82296" marT="41139" marB="41139" anchor="ctr"/>
                </a:tc>
              </a:tr>
            </a:tbl>
          </a:graphicData>
        </a:graphic>
      </p:graphicFrame>
      <p:sp>
        <p:nvSpPr>
          <p:cNvPr id="3" name="TextBox 2"/>
          <p:cNvSpPr txBox="1"/>
          <p:nvPr/>
        </p:nvSpPr>
        <p:spPr>
          <a:xfrm>
            <a:off x="395536" y="289189"/>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二、港股通业务要点</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a:solidFill>
                  <a:srgbClr val="FF6600"/>
                </a:solidFill>
                <a:latin typeface="微软雅黑" panose="020B0503020204020204" pitchFamily="34" charset="-122"/>
                <a:ea typeface="微软雅黑" panose="020B0503020204020204" pitchFamily="34" charset="-122"/>
              </a:rPr>
              <a:t>（一）标的</a:t>
            </a:r>
            <a:r>
              <a:rPr lang="en-US" altLang="zh-CN" sz="2000" dirty="0">
                <a:solidFill>
                  <a:srgbClr val="FF6600"/>
                </a:solidFill>
                <a:latin typeface="微软雅黑" panose="020B0503020204020204" pitchFamily="34" charset="-122"/>
                <a:ea typeface="微软雅黑" panose="020B0503020204020204" pitchFamily="34" charset="-122"/>
              </a:rPr>
              <a:t>——</a:t>
            </a:r>
            <a:r>
              <a:rPr lang="zh-CN" altLang="en-US" sz="2000" dirty="0">
                <a:solidFill>
                  <a:srgbClr val="FF6600"/>
                </a:solidFill>
                <a:latin typeface="微软雅黑" panose="020B0503020204020204" pitchFamily="34" charset="-122"/>
                <a:ea typeface="微软雅黑" panose="020B0503020204020204" pitchFamily="34" charset="-122"/>
              </a:rPr>
              <a:t>深沪港股通标的对比</a:t>
            </a:r>
          </a:p>
        </p:txBody>
      </p:sp>
      <p:sp>
        <p:nvSpPr>
          <p:cNvPr id="4" name="直接连接符 17"/>
          <p:cNvSpPr>
            <a:spLocks noChangeShapeType="1"/>
          </p:cNvSpPr>
          <p:nvPr/>
        </p:nvSpPr>
        <p:spPr bwMode="auto">
          <a:xfrm>
            <a:off x="407903" y="1192311"/>
            <a:ext cx="7953851" cy="0"/>
          </a:xfrm>
          <a:prstGeom prst="line">
            <a:avLst/>
          </a:prstGeom>
          <a:noFill/>
          <a:ln w="25400">
            <a:solidFill>
              <a:srgbClr val="333399"/>
            </a:solidFill>
            <a:round/>
            <a:headEnd/>
            <a:tailEnd/>
          </a:ln>
          <a:extLst>
            <a:ext uri="{909E8E84-426E-40DD-AFC4-6F175D3DCCD1}">
              <a14:hiddenFill xmlns:a14="http://schemas.microsoft.com/office/drawing/2010/main" xmlns="">
                <a:noFill/>
              </a14:hiddenFill>
            </a:ext>
          </a:extLst>
        </p:spPr>
        <p:txBody>
          <a:bodyPr lIns="76410" tIns="38205" rIns="76410" bIns="38205"/>
          <a:lstStyle/>
          <a:p>
            <a:pPr eaLnBrk="0" fontAlgn="base" hangingPunct="0">
              <a:spcBef>
                <a:spcPct val="0"/>
              </a:spcBef>
              <a:spcAft>
                <a:spcPct val="0"/>
              </a:spcAft>
              <a:defRPr/>
            </a:pPr>
            <a:endParaRPr lang="zh-CN" altLang="en-US" kern="0">
              <a:solidFill>
                <a:srgbClr val="000000"/>
              </a:solidFill>
            </a:endParaRPr>
          </a:p>
        </p:txBody>
      </p:sp>
    </p:spTree>
    <p:extLst>
      <p:ext uri="{BB962C8B-B14F-4D97-AF65-F5344CB8AC3E}">
        <p14:creationId xmlns:p14="http://schemas.microsoft.com/office/powerpoint/2010/main" xmlns="" val="3990800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289189"/>
            <a:ext cx="6552728" cy="746041"/>
          </a:xfrm>
          <a:prstGeom prst="rect">
            <a:avLst/>
          </a:prstGeom>
          <a:noFill/>
        </p:spPr>
        <p:txBody>
          <a:bodyPr wrap="square" lIns="68265" tIns="34133" rIns="68265" bIns="34133" rtlCol="0" anchor="ctr">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二、港股通业务要点</a:t>
            </a:r>
            <a:endParaRPr lang="en-US" altLang="zh-CN" sz="2400" b="1" dirty="0">
              <a:solidFill>
                <a:srgbClr val="005DA2"/>
              </a:solidFill>
              <a:latin typeface="微软雅黑" panose="020B0503020204020204" pitchFamily="34" charset="-122"/>
              <a:ea typeface="微软雅黑" panose="020B0503020204020204" pitchFamily="34" charset="-122"/>
            </a:endParaRPr>
          </a:p>
          <a:p>
            <a:r>
              <a:rPr lang="zh-CN" altLang="en-US" sz="2000" dirty="0">
                <a:solidFill>
                  <a:srgbClr val="FF6600"/>
                </a:solidFill>
                <a:latin typeface="微软雅黑" panose="020B0503020204020204" pitchFamily="34" charset="-122"/>
                <a:ea typeface="微软雅黑" panose="020B0503020204020204" pitchFamily="34" charset="-122"/>
              </a:rPr>
              <a:t>（一）标的</a:t>
            </a:r>
            <a:r>
              <a:rPr lang="en-US" altLang="zh-CN" sz="2000" dirty="0" smtClean="0">
                <a:solidFill>
                  <a:srgbClr val="FF6600"/>
                </a:solidFill>
                <a:latin typeface="微软雅黑" panose="020B0503020204020204" pitchFamily="34" charset="-122"/>
                <a:ea typeface="微软雅黑" panose="020B0503020204020204" pitchFamily="34" charset="-122"/>
              </a:rPr>
              <a:t>——</a:t>
            </a:r>
            <a:r>
              <a:rPr lang="zh-CN" altLang="en-US" sz="2000" dirty="0">
                <a:solidFill>
                  <a:srgbClr val="FF6600"/>
                </a:solidFill>
                <a:latin typeface="微软雅黑" panose="020B0503020204020204" pitchFamily="34" charset="-122"/>
                <a:ea typeface="微软雅黑" panose="020B0503020204020204" pitchFamily="34" charset="-122"/>
              </a:rPr>
              <a:t>市值</a:t>
            </a:r>
            <a:r>
              <a:rPr lang="zh-CN" altLang="en-US" sz="2000" dirty="0" smtClean="0">
                <a:solidFill>
                  <a:srgbClr val="FF6600"/>
                </a:solidFill>
                <a:latin typeface="微软雅黑" panose="020B0503020204020204" pitchFamily="34" charset="-122"/>
                <a:ea typeface="微软雅黑" panose="020B0503020204020204" pitchFamily="34" charset="-122"/>
              </a:rPr>
              <a:t>筛选标准</a:t>
            </a:r>
            <a:endParaRPr lang="zh-CN" altLang="en-US" sz="2000" dirty="0">
              <a:solidFill>
                <a:srgbClr val="FF6600"/>
              </a:solidFill>
              <a:latin typeface="微软雅黑" panose="020B0503020204020204" pitchFamily="34" charset="-122"/>
              <a:ea typeface="微软雅黑" panose="020B0503020204020204" pitchFamily="34" charset="-122"/>
            </a:endParaRPr>
          </a:p>
        </p:txBody>
      </p:sp>
      <p:sp>
        <p:nvSpPr>
          <p:cNvPr id="4" name="直接连接符 17"/>
          <p:cNvSpPr>
            <a:spLocks noChangeShapeType="1"/>
          </p:cNvSpPr>
          <p:nvPr/>
        </p:nvSpPr>
        <p:spPr bwMode="auto">
          <a:xfrm>
            <a:off x="407903" y="1192311"/>
            <a:ext cx="7953851" cy="0"/>
          </a:xfrm>
          <a:prstGeom prst="line">
            <a:avLst/>
          </a:prstGeom>
          <a:noFill/>
          <a:ln w="25400">
            <a:solidFill>
              <a:srgbClr val="333399"/>
            </a:solidFill>
            <a:round/>
            <a:headEnd/>
            <a:tailEnd/>
          </a:ln>
          <a:extLst>
            <a:ext uri="{909E8E84-426E-40DD-AFC4-6F175D3DCCD1}">
              <a14:hiddenFill xmlns:a14="http://schemas.microsoft.com/office/drawing/2010/main" xmlns="">
                <a:noFill/>
              </a14:hiddenFill>
            </a:ext>
          </a:extLst>
        </p:spPr>
        <p:txBody>
          <a:bodyPr lIns="76410" tIns="38205" rIns="76410" bIns="38205"/>
          <a:lstStyle/>
          <a:p>
            <a:pPr eaLnBrk="0" fontAlgn="base" hangingPunct="0">
              <a:spcBef>
                <a:spcPct val="0"/>
              </a:spcBef>
              <a:spcAft>
                <a:spcPct val="0"/>
              </a:spcAft>
              <a:defRPr/>
            </a:pPr>
            <a:endParaRPr lang="zh-CN" altLang="en-US" kern="0">
              <a:solidFill>
                <a:srgbClr val="000000"/>
              </a:solidFill>
            </a:endParaRPr>
          </a:p>
        </p:txBody>
      </p:sp>
      <p:sp>
        <p:nvSpPr>
          <p:cNvPr id="6" name="TextBox 5"/>
          <p:cNvSpPr txBox="1"/>
          <p:nvPr/>
        </p:nvSpPr>
        <p:spPr>
          <a:xfrm>
            <a:off x="370020" y="1399498"/>
            <a:ext cx="7972154" cy="815840"/>
          </a:xfrm>
          <a:prstGeom prst="rect">
            <a:avLst/>
          </a:prstGeom>
          <a:noFill/>
        </p:spPr>
        <p:txBody>
          <a:bodyPr wrap="square" lIns="76432" tIns="38215" rIns="76432" bIns="38215" rtlCol="0">
            <a:spAutoFit/>
          </a:bodyPr>
          <a:lstStyle/>
          <a:p>
            <a:pPr eaLnBrk="0" fontAlgn="base" hangingPunct="0">
              <a:spcBef>
                <a:spcPct val="0"/>
              </a:spcBef>
              <a:spcAft>
                <a:spcPct val="0"/>
              </a:spcAft>
              <a:buFont typeface="Arial" charset="0"/>
              <a:buNone/>
            </a:pPr>
            <a:r>
              <a:rPr lang="zh-CN" altLang="en-US" sz="1600" dirty="0">
                <a:solidFill>
                  <a:srgbClr val="000000"/>
                </a:solidFill>
                <a:latin typeface="微软雅黑" panose="020B0503020204020204" pitchFamily="34" charset="-122"/>
                <a:ea typeface="微软雅黑" panose="020B0503020204020204" pitchFamily="34" charset="-122"/>
              </a:rPr>
              <a:t>考虑到中小市值股票普遍具有</a:t>
            </a:r>
            <a:r>
              <a:rPr lang="zh-CN" altLang="en-US" sz="1600" dirty="0">
                <a:solidFill>
                  <a:srgbClr val="FF0000"/>
                </a:solidFill>
                <a:latin typeface="微软雅黑" panose="020B0503020204020204" pitchFamily="34" charset="-122"/>
                <a:ea typeface="微软雅黑" panose="020B0503020204020204" pitchFamily="34" charset="-122"/>
              </a:rPr>
              <a:t>规模小</a:t>
            </a:r>
            <a:r>
              <a:rPr lang="zh-CN" altLang="en-US"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业绩不稳定</a:t>
            </a:r>
            <a:r>
              <a:rPr lang="zh-CN" altLang="en-US"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价格波动幅度较大</a:t>
            </a:r>
            <a:r>
              <a:rPr lang="zh-CN" altLang="en-US" sz="1600" dirty="0">
                <a:solidFill>
                  <a:srgbClr val="000000"/>
                </a:solidFill>
                <a:latin typeface="微软雅黑" panose="020B0503020204020204" pitchFamily="34" charset="-122"/>
                <a:ea typeface="微软雅黑" panose="020B0503020204020204" pitchFamily="34" charset="-122"/>
              </a:rPr>
              <a:t>等特点，为防范深港通跨境市场炒作和操纵中小市值股票风险，深港通标的筛选增加市值标准。</a:t>
            </a:r>
          </a:p>
          <a:p>
            <a:pPr eaLnBrk="0" fontAlgn="base" hangingPunct="0">
              <a:spcBef>
                <a:spcPct val="0"/>
              </a:spcBef>
              <a:spcAft>
                <a:spcPct val="0"/>
              </a:spcAft>
              <a:buFont typeface="Arial" charset="0"/>
              <a:buNone/>
            </a:pPr>
            <a:endParaRPr lang="en-US" altLang="zh-CN" sz="1600" b="1" dirty="0">
              <a:solidFill>
                <a:srgbClr val="2D2D8A">
                  <a:lumMod val="75000"/>
                </a:srgbClr>
              </a:solidFill>
            </a:endParaRPr>
          </a:p>
        </p:txBody>
      </p:sp>
      <p:sp>
        <p:nvSpPr>
          <p:cNvPr id="9" name="矩形 8"/>
          <p:cNvSpPr/>
          <p:nvPr/>
        </p:nvSpPr>
        <p:spPr bwMode="auto">
          <a:xfrm>
            <a:off x="389603" y="1361196"/>
            <a:ext cx="7972154" cy="839520"/>
          </a:xfrm>
          <a:prstGeom prst="rect">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lIns="76432" tIns="38215" rIns="76432" bIns="38215" rtlCol="0" anchor="ctr"/>
          <a:lstStyle/>
          <a:p>
            <a:pPr algn="ctr" eaLnBrk="0" fontAlgn="base" hangingPunct="0">
              <a:spcBef>
                <a:spcPct val="0"/>
              </a:spcBef>
              <a:spcAft>
                <a:spcPct val="0"/>
              </a:spcAft>
              <a:buFont typeface="Arial" charset="0"/>
              <a:buNone/>
            </a:pPr>
            <a:endParaRPr lang="zh-CN" altLang="en-US">
              <a:solidFill>
                <a:srgbClr val="000000"/>
              </a:solidFill>
            </a:endParaRPr>
          </a:p>
        </p:txBody>
      </p:sp>
      <p:sp>
        <p:nvSpPr>
          <p:cNvPr id="10" name="矩形 9"/>
          <p:cNvSpPr/>
          <p:nvPr/>
        </p:nvSpPr>
        <p:spPr>
          <a:xfrm>
            <a:off x="4716020" y="2660915"/>
            <a:ext cx="4032444" cy="1369838"/>
          </a:xfrm>
          <a:prstGeom prst="rect">
            <a:avLst/>
          </a:prstGeom>
          <a:ln>
            <a:solidFill>
              <a:schemeClr val="tx1"/>
            </a:solidFill>
            <a:prstDash val="dash"/>
          </a:ln>
        </p:spPr>
        <p:txBody>
          <a:bodyPr wrap="square" lIns="76432" tIns="38215" rIns="76432" bIns="38215">
            <a:spAutoFit/>
          </a:bodyPr>
          <a:lstStyle/>
          <a:p>
            <a:pPr eaLnBrk="0" fontAlgn="base" hangingPunct="0">
              <a:lnSpc>
                <a:spcPct val="150000"/>
              </a:lnSpc>
              <a:spcBef>
                <a:spcPct val="0"/>
              </a:spcBef>
              <a:spcAft>
                <a:spcPct val="0"/>
              </a:spcAft>
              <a:buFont typeface="Arial" charset="0"/>
              <a:buNone/>
            </a:pPr>
            <a:r>
              <a:rPr lang="zh-CN" altLang="en-US" sz="1400" b="1" dirty="0">
                <a:solidFill>
                  <a:srgbClr val="FF0000"/>
                </a:solidFill>
                <a:latin typeface="微软雅黑" panose="020B0503020204020204" pitchFamily="34" charset="-122"/>
                <a:ea typeface="微软雅黑" panose="020B0503020204020204" pitchFamily="34" charset="-122"/>
              </a:rPr>
              <a:t>举例</a:t>
            </a:r>
            <a:r>
              <a:rPr lang="zh-CN" altLang="en-US" sz="1400" b="1" dirty="0">
                <a:solidFill>
                  <a:srgbClr val="000000"/>
                </a:solidFill>
                <a:latin typeface="微软雅黑" panose="020B0503020204020204" pitchFamily="34" charset="-122"/>
                <a:ea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rPr>
              <a:t>恒生小型指数成份股最近一次调整）：</a:t>
            </a:r>
            <a:endParaRPr lang="en-US" altLang="zh-CN" sz="1400" dirty="0">
              <a:solidFill>
                <a:srgbClr val="000000"/>
              </a:solidFill>
              <a:latin typeface="微软雅黑" panose="020B0503020204020204" pitchFamily="34" charset="-122"/>
              <a:ea typeface="微软雅黑" panose="020B0503020204020204" pitchFamily="34" charset="-122"/>
            </a:endParaRPr>
          </a:p>
          <a:p>
            <a:pPr eaLnBrk="0" fontAlgn="base" hangingPunct="0">
              <a:lnSpc>
                <a:spcPct val="150000"/>
              </a:lnSpc>
              <a:spcBef>
                <a:spcPct val="0"/>
              </a:spcBef>
              <a:spcAft>
                <a:spcPct val="0"/>
              </a:spcAft>
              <a:buFont typeface="Arial" charset="0"/>
              <a:buNone/>
            </a:pPr>
            <a:r>
              <a:rPr lang="en-US" altLang="zh-CN" sz="1400" dirty="0">
                <a:solidFill>
                  <a:srgbClr val="000000"/>
                </a:solidFill>
                <a:latin typeface="微软雅黑" panose="020B0503020204020204" pitchFamily="34" charset="-122"/>
                <a:ea typeface="微软雅黑" panose="020B0503020204020204" pitchFamily="34" charset="-122"/>
              </a:rPr>
              <a:t>    8</a:t>
            </a:r>
            <a:r>
              <a:rPr lang="zh-CN" altLang="en-US" sz="1400" dirty="0">
                <a:solidFill>
                  <a:srgbClr val="000000"/>
                </a:solidFill>
                <a:latin typeface="微软雅黑" panose="020B0503020204020204" pitchFamily="34" charset="-122"/>
                <a:ea typeface="微软雅黑" panose="020B0503020204020204" pitchFamily="34" charset="-122"/>
              </a:rPr>
              <a:t>月</a:t>
            </a:r>
            <a:r>
              <a:rPr lang="en-US" altLang="zh-CN" sz="1400" dirty="0">
                <a:solidFill>
                  <a:srgbClr val="000000"/>
                </a:solidFill>
                <a:latin typeface="微软雅黑" panose="020B0503020204020204" pitchFamily="34" charset="-122"/>
                <a:ea typeface="微软雅黑" panose="020B0503020204020204" pitchFamily="34" charset="-122"/>
              </a:rPr>
              <a:t>12</a:t>
            </a:r>
            <a:r>
              <a:rPr lang="zh-CN" altLang="en-US" sz="1400" dirty="0">
                <a:solidFill>
                  <a:srgbClr val="000000"/>
                </a:solidFill>
                <a:latin typeface="微软雅黑" panose="020B0503020204020204" pitchFamily="34" charset="-122"/>
                <a:ea typeface="微软雅黑" panose="020B0503020204020204" pitchFamily="34" charset="-122"/>
              </a:rPr>
              <a:t>日公告，</a:t>
            </a:r>
            <a:r>
              <a:rPr lang="en-US" altLang="zh-CN" sz="1400" dirty="0">
                <a:solidFill>
                  <a:srgbClr val="000000"/>
                </a:solidFill>
                <a:latin typeface="微软雅黑" panose="020B0503020204020204" pitchFamily="34" charset="-122"/>
                <a:ea typeface="微软雅黑" panose="020B0503020204020204" pitchFamily="34" charset="-122"/>
              </a:rPr>
              <a:t>9</a:t>
            </a:r>
            <a:r>
              <a:rPr lang="zh-CN" altLang="en-US" sz="1400" dirty="0">
                <a:solidFill>
                  <a:srgbClr val="000000"/>
                </a:solidFill>
                <a:latin typeface="微软雅黑" panose="020B0503020204020204" pitchFamily="34" charset="-122"/>
                <a:ea typeface="微软雅黑" panose="020B0503020204020204" pitchFamily="34" charset="-122"/>
              </a:rPr>
              <a:t>月</a:t>
            </a:r>
            <a:r>
              <a:rPr lang="en-US" altLang="zh-CN" sz="1400" dirty="0">
                <a:solidFill>
                  <a:srgbClr val="000000"/>
                </a:solidFill>
                <a:latin typeface="微软雅黑" panose="020B0503020204020204" pitchFamily="34" charset="-122"/>
                <a:ea typeface="微软雅黑" panose="020B0503020204020204" pitchFamily="34" charset="-122"/>
              </a:rPr>
              <a:t>5</a:t>
            </a:r>
            <a:r>
              <a:rPr lang="zh-CN" altLang="en-US" sz="1400" dirty="0">
                <a:solidFill>
                  <a:srgbClr val="000000"/>
                </a:solidFill>
                <a:latin typeface="微软雅黑" panose="020B0503020204020204" pitchFamily="34" charset="-122"/>
                <a:ea typeface="微软雅黑" panose="020B0503020204020204" pitchFamily="34" charset="-122"/>
              </a:rPr>
              <a:t>日生效，考察区间为</a:t>
            </a:r>
            <a:r>
              <a:rPr lang="en-US" altLang="zh-CN" sz="1400" dirty="0">
                <a:solidFill>
                  <a:srgbClr val="000000"/>
                </a:solidFill>
                <a:latin typeface="微软雅黑" panose="020B0503020204020204" pitchFamily="34" charset="-122"/>
                <a:ea typeface="微软雅黑" panose="020B0503020204020204" pitchFamily="34" charset="-122"/>
              </a:rPr>
              <a:t>2015</a:t>
            </a:r>
            <a:r>
              <a:rPr lang="zh-CN" altLang="en-US" sz="1400" dirty="0">
                <a:solidFill>
                  <a:srgbClr val="000000"/>
                </a:solidFill>
                <a:latin typeface="微软雅黑" panose="020B0503020204020204" pitchFamily="34" charset="-122"/>
                <a:ea typeface="微软雅黑" panose="020B0503020204020204" pitchFamily="34" charset="-122"/>
              </a:rPr>
              <a:t>年</a:t>
            </a:r>
            <a:r>
              <a:rPr lang="en-US" altLang="zh-CN" sz="1400" dirty="0">
                <a:solidFill>
                  <a:srgbClr val="000000"/>
                </a:solidFill>
                <a:latin typeface="微软雅黑" panose="020B0503020204020204" pitchFamily="34" charset="-122"/>
                <a:ea typeface="微软雅黑" panose="020B0503020204020204" pitchFamily="34" charset="-122"/>
              </a:rPr>
              <a:t>7</a:t>
            </a:r>
            <a:r>
              <a:rPr lang="zh-CN" altLang="en-US" sz="1400" dirty="0">
                <a:solidFill>
                  <a:srgbClr val="000000"/>
                </a:solidFill>
                <a:latin typeface="微软雅黑" panose="020B0503020204020204" pitchFamily="34" charset="-122"/>
                <a:ea typeface="微软雅黑" panose="020B0503020204020204" pitchFamily="34" charset="-122"/>
              </a:rPr>
              <a:t>月</a:t>
            </a:r>
            <a:r>
              <a:rPr lang="en-US" altLang="zh-CN" sz="1400" dirty="0">
                <a:solidFill>
                  <a:srgbClr val="000000"/>
                </a:solidFill>
                <a:latin typeface="微软雅黑" panose="020B0503020204020204" pitchFamily="34" charset="-122"/>
                <a:ea typeface="微软雅黑" panose="020B0503020204020204" pitchFamily="34" charset="-122"/>
              </a:rPr>
              <a:t>1</a:t>
            </a:r>
            <a:r>
              <a:rPr lang="zh-CN" altLang="en-US" sz="1400" dirty="0">
                <a:solidFill>
                  <a:srgbClr val="000000"/>
                </a:solidFill>
                <a:latin typeface="微软雅黑" panose="020B0503020204020204" pitchFamily="34" charset="-122"/>
                <a:ea typeface="微软雅黑" panose="020B0503020204020204" pitchFamily="34" charset="-122"/>
              </a:rPr>
              <a:t>日至</a:t>
            </a:r>
            <a:r>
              <a:rPr lang="en-US" altLang="zh-CN" sz="1400" dirty="0">
                <a:solidFill>
                  <a:srgbClr val="000000"/>
                </a:solidFill>
                <a:latin typeface="微软雅黑" panose="020B0503020204020204" pitchFamily="34" charset="-122"/>
                <a:ea typeface="微软雅黑" panose="020B0503020204020204" pitchFamily="34" charset="-122"/>
              </a:rPr>
              <a:t>2016</a:t>
            </a:r>
            <a:r>
              <a:rPr lang="zh-CN" altLang="en-US" sz="1400" dirty="0">
                <a:solidFill>
                  <a:srgbClr val="000000"/>
                </a:solidFill>
                <a:latin typeface="微软雅黑" panose="020B0503020204020204" pitchFamily="34" charset="-122"/>
                <a:ea typeface="微软雅黑" panose="020B0503020204020204" pitchFamily="34" charset="-122"/>
              </a:rPr>
              <a:t>年</a:t>
            </a:r>
            <a:r>
              <a:rPr lang="en-US" altLang="zh-CN" sz="1400" dirty="0">
                <a:solidFill>
                  <a:srgbClr val="000000"/>
                </a:solidFill>
                <a:latin typeface="微软雅黑" panose="020B0503020204020204" pitchFamily="34" charset="-122"/>
                <a:ea typeface="微软雅黑" panose="020B0503020204020204" pitchFamily="34" charset="-122"/>
              </a:rPr>
              <a:t>6</a:t>
            </a:r>
            <a:r>
              <a:rPr lang="zh-CN" altLang="en-US" sz="1400" dirty="0">
                <a:solidFill>
                  <a:srgbClr val="000000"/>
                </a:solidFill>
                <a:latin typeface="微软雅黑" panose="020B0503020204020204" pitchFamily="34" charset="-122"/>
                <a:ea typeface="微软雅黑" panose="020B0503020204020204" pitchFamily="34" charset="-122"/>
              </a:rPr>
              <a:t>月</a:t>
            </a:r>
            <a:r>
              <a:rPr lang="en-US" altLang="zh-CN" sz="1400" dirty="0">
                <a:solidFill>
                  <a:srgbClr val="000000"/>
                </a:solidFill>
                <a:latin typeface="微软雅黑" panose="020B0503020204020204" pitchFamily="34" charset="-122"/>
                <a:ea typeface="微软雅黑" panose="020B0503020204020204" pitchFamily="34" charset="-122"/>
              </a:rPr>
              <a:t>30</a:t>
            </a:r>
            <a:r>
              <a:rPr lang="zh-CN" altLang="en-US" sz="1400" dirty="0">
                <a:solidFill>
                  <a:srgbClr val="000000"/>
                </a:solidFill>
                <a:latin typeface="微软雅黑" panose="020B0503020204020204" pitchFamily="34" charset="-122"/>
                <a:ea typeface="微软雅黑" panose="020B0503020204020204" pitchFamily="34" charset="-122"/>
              </a:rPr>
              <a:t>日，在考察区间</a:t>
            </a:r>
            <a:r>
              <a:rPr lang="en-US" altLang="zh-CN" sz="1400" dirty="0">
                <a:solidFill>
                  <a:srgbClr val="000000"/>
                </a:solidFill>
                <a:latin typeface="微软雅黑" panose="020B0503020204020204" pitchFamily="34" charset="-122"/>
                <a:ea typeface="微软雅黑" panose="020B0503020204020204" pitchFamily="34" charset="-122"/>
              </a:rPr>
              <a:t>12</a:t>
            </a:r>
            <a:r>
              <a:rPr lang="zh-CN" altLang="en-US" sz="1400" dirty="0">
                <a:solidFill>
                  <a:srgbClr val="000000"/>
                </a:solidFill>
                <a:latin typeface="微软雅黑" panose="020B0503020204020204" pitchFamily="34" charset="-122"/>
                <a:ea typeface="微软雅黑" panose="020B0503020204020204" pitchFamily="34" charset="-122"/>
              </a:rPr>
              <a:t>个月内</a:t>
            </a:r>
            <a:r>
              <a:rPr lang="zh-CN" altLang="en-US" sz="1400" dirty="0">
                <a:solidFill>
                  <a:srgbClr val="FF0000"/>
                </a:solidFill>
                <a:latin typeface="微软雅黑" panose="020B0503020204020204" pitchFamily="34" charset="-122"/>
                <a:ea typeface="微软雅黑" panose="020B0503020204020204" pitchFamily="34" charset="-122"/>
              </a:rPr>
              <a:t>月末平均市值</a:t>
            </a:r>
            <a:r>
              <a:rPr lang="zh-CN" altLang="en-US" sz="1400" dirty="0">
                <a:solidFill>
                  <a:srgbClr val="000000"/>
                </a:solidFill>
                <a:latin typeface="微软雅黑" panose="020B0503020204020204" pitchFamily="34" charset="-122"/>
                <a:ea typeface="微软雅黑" panose="020B0503020204020204" pitchFamily="34" charset="-122"/>
              </a:rPr>
              <a:t>不低于</a:t>
            </a:r>
            <a:r>
              <a:rPr lang="en-US" altLang="zh-CN" sz="1400" dirty="0">
                <a:solidFill>
                  <a:srgbClr val="000000"/>
                </a:solidFill>
                <a:latin typeface="微软雅黑" panose="020B0503020204020204" pitchFamily="34" charset="-122"/>
                <a:ea typeface="微软雅黑" panose="020B0503020204020204" pitchFamily="34" charset="-122"/>
              </a:rPr>
              <a:t>50</a:t>
            </a:r>
            <a:r>
              <a:rPr lang="zh-CN" altLang="en-US" sz="1400" dirty="0">
                <a:solidFill>
                  <a:srgbClr val="000000"/>
                </a:solidFill>
                <a:latin typeface="微软雅黑" panose="020B0503020204020204" pitchFamily="34" charset="-122"/>
                <a:ea typeface="微软雅黑" panose="020B0503020204020204" pitchFamily="34" charset="-122"/>
              </a:rPr>
              <a:t>亿港币方可纳入标的。</a:t>
            </a:r>
          </a:p>
        </p:txBody>
      </p:sp>
      <p:graphicFrame>
        <p:nvGraphicFramePr>
          <p:cNvPr id="11" name="表格 10"/>
          <p:cNvGraphicFramePr>
            <a:graphicFrameLocks noGrp="1"/>
          </p:cNvGraphicFramePr>
          <p:nvPr>
            <p:extLst>
              <p:ext uri="{D42A27DB-BD31-4B8C-83A1-F6EECF244321}">
                <p14:modId xmlns:p14="http://schemas.microsoft.com/office/powerpoint/2010/main" xmlns="" val="1805076263"/>
              </p:ext>
            </p:extLst>
          </p:nvPr>
        </p:nvGraphicFramePr>
        <p:xfrm>
          <a:off x="395536" y="2296729"/>
          <a:ext cx="4176464" cy="4324956"/>
        </p:xfrm>
        <a:graphic>
          <a:graphicData uri="http://schemas.openxmlformats.org/drawingml/2006/table">
            <a:tbl>
              <a:tblPr firstRow="1" bandRow="1">
                <a:tableStyleId>{5C22544A-7EE6-4342-B048-85BDC9FD1C3A}</a:tableStyleId>
              </a:tblPr>
              <a:tblGrid>
                <a:gridCol w="1296144"/>
                <a:gridCol w="2880320"/>
              </a:tblGrid>
              <a:tr h="417102">
                <a:tc>
                  <a:txBody>
                    <a:bodyPr/>
                    <a:lstStyle/>
                    <a:p>
                      <a:pPr marL="0" indent="127000" algn="ctr" defTabSz="914314" rtl="0" eaLnBrk="1" latinLnBrk="0" hangingPunct="1">
                        <a:spcAft>
                          <a:spcPts val="0"/>
                        </a:spcAft>
                      </a:pPr>
                      <a:r>
                        <a:rPr lang="en-US" sz="1900" kern="1200" dirty="0">
                          <a:solidFill>
                            <a:schemeClr val="dk1"/>
                          </a:solidFill>
                          <a:latin typeface="微软雅黑" panose="020B0503020204020204" pitchFamily="34" charset="-122"/>
                          <a:ea typeface="微软雅黑" panose="020B0503020204020204" pitchFamily="34" charset="-122"/>
                          <a:cs typeface="+mn-cs"/>
                        </a:rPr>
                        <a:t> </a:t>
                      </a:r>
                      <a:endParaRPr lang="zh-CN" sz="1900" kern="1200" dirty="0">
                        <a:solidFill>
                          <a:schemeClr val="dk1"/>
                        </a:solidFill>
                        <a:latin typeface="微软雅黑" panose="020B0503020204020204" pitchFamily="34" charset="-122"/>
                        <a:ea typeface="微软雅黑" panose="020B0503020204020204" pitchFamily="34" charset="-122"/>
                        <a:cs typeface="+mn-cs"/>
                      </a:endParaRPr>
                    </a:p>
                  </a:txBody>
                  <a:tcPr marL="51408" marR="51408" marT="0" marB="0" anchor="ctr"/>
                </a:tc>
                <a:tc>
                  <a:txBody>
                    <a:bodyPr/>
                    <a:lstStyle/>
                    <a:p>
                      <a:pPr marL="0" indent="127000" algn="ctr" defTabSz="914314" rtl="0" eaLnBrk="1" latinLnBrk="0" hangingPunct="1">
                        <a:spcAft>
                          <a:spcPts val="0"/>
                        </a:spcAft>
                      </a:pPr>
                      <a:r>
                        <a:rPr lang="zh-CN" altLang="en-US" sz="1900" kern="1200" dirty="0" smtClean="0">
                          <a:solidFill>
                            <a:schemeClr val="bg1"/>
                          </a:solidFill>
                          <a:latin typeface="微软雅黑" panose="020B0503020204020204" pitchFamily="34" charset="-122"/>
                          <a:ea typeface="微软雅黑" panose="020B0503020204020204" pitchFamily="34" charset="-122"/>
                          <a:cs typeface="+mn-cs"/>
                        </a:rPr>
                        <a:t>深市</a:t>
                      </a:r>
                      <a:r>
                        <a:rPr lang="zh-CN" sz="1900" kern="1200" dirty="0" smtClean="0">
                          <a:solidFill>
                            <a:schemeClr val="bg1"/>
                          </a:solidFill>
                          <a:latin typeface="微软雅黑" panose="020B0503020204020204" pitchFamily="34" charset="-122"/>
                          <a:ea typeface="微软雅黑" panose="020B0503020204020204" pitchFamily="34" charset="-122"/>
                          <a:cs typeface="+mn-cs"/>
                        </a:rPr>
                        <a:t>港</a:t>
                      </a:r>
                      <a:r>
                        <a:rPr lang="zh-CN" sz="1900" kern="1200" dirty="0">
                          <a:solidFill>
                            <a:schemeClr val="bg1"/>
                          </a:solidFill>
                          <a:latin typeface="微软雅黑" panose="020B0503020204020204" pitchFamily="34" charset="-122"/>
                          <a:ea typeface="微软雅黑" panose="020B0503020204020204" pitchFamily="34" charset="-122"/>
                          <a:cs typeface="+mn-cs"/>
                        </a:rPr>
                        <a:t>股通</a:t>
                      </a:r>
                    </a:p>
                  </a:txBody>
                  <a:tcPr marL="51408" marR="51408" marT="0" marB="0" anchor="ctr"/>
                </a:tc>
              </a:tr>
              <a:tr h="554789">
                <a:tc>
                  <a:txBody>
                    <a:bodyPr/>
                    <a:lstStyle/>
                    <a:p>
                      <a:pPr marL="0" indent="0" algn="ctr" defTabSz="913961" rtl="0" eaLnBrk="1" latinLnBrk="0" hangingPunct="1">
                        <a:spcAft>
                          <a:spcPts val="0"/>
                        </a:spcAft>
                      </a:pPr>
                      <a:r>
                        <a:rPr lang="zh-CN" sz="1900" b="1" kern="1200" dirty="0">
                          <a:solidFill>
                            <a:schemeClr val="dk1"/>
                          </a:solidFill>
                          <a:latin typeface="微软雅黑" panose="020B0503020204020204" pitchFamily="34" charset="-122"/>
                          <a:ea typeface="微软雅黑" panose="020B0503020204020204" pitchFamily="34" charset="-122"/>
                          <a:cs typeface="+mn-cs"/>
                        </a:rPr>
                        <a:t>市值门槛</a:t>
                      </a:r>
                    </a:p>
                  </a:txBody>
                  <a:tcPr marL="51408" marR="51408" marT="0" marB="0" anchor="ctr"/>
                </a:tc>
                <a:tc>
                  <a:txBody>
                    <a:bodyPr/>
                    <a:lstStyle/>
                    <a:p>
                      <a:pPr marL="0" indent="0" algn="ctr" defTabSz="914314" rtl="0" eaLnBrk="1" latinLnBrk="0" hangingPunct="1">
                        <a:spcAft>
                          <a:spcPts val="0"/>
                        </a:spcAft>
                      </a:pPr>
                      <a:r>
                        <a:rPr lang="en-US" sz="1600" kern="1200" dirty="0" smtClean="0">
                          <a:solidFill>
                            <a:schemeClr val="tx2"/>
                          </a:solidFill>
                          <a:latin typeface="微软雅黑" panose="020B0503020204020204" pitchFamily="34" charset="-122"/>
                          <a:ea typeface="微软雅黑" panose="020B0503020204020204" pitchFamily="34" charset="-122"/>
                          <a:cs typeface="+mn-cs"/>
                        </a:rPr>
                        <a:t>50</a:t>
                      </a:r>
                      <a:r>
                        <a:rPr lang="zh-CN" sz="1600" kern="1200" dirty="0" smtClean="0">
                          <a:solidFill>
                            <a:schemeClr val="tx2"/>
                          </a:solidFill>
                          <a:latin typeface="微软雅黑" panose="020B0503020204020204" pitchFamily="34" charset="-122"/>
                          <a:ea typeface="微软雅黑" panose="020B0503020204020204" pitchFamily="34" charset="-122"/>
                          <a:cs typeface="+mn-cs"/>
                        </a:rPr>
                        <a:t>亿港币</a:t>
                      </a:r>
                      <a:endParaRPr lang="zh-CN" sz="1600" kern="1200" dirty="0">
                        <a:solidFill>
                          <a:schemeClr val="tx2"/>
                        </a:solidFill>
                        <a:latin typeface="微软雅黑" panose="020B0503020204020204" pitchFamily="34" charset="-122"/>
                        <a:ea typeface="微软雅黑" panose="020B0503020204020204" pitchFamily="34" charset="-122"/>
                        <a:cs typeface="+mn-cs"/>
                      </a:endParaRPr>
                    </a:p>
                  </a:txBody>
                  <a:tcPr marL="51408" marR="51408" marT="0" marB="0" anchor="ctr"/>
                </a:tc>
              </a:tr>
              <a:tr h="554789">
                <a:tc>
                  <a:txBody>
                    <a:bodyPr/>
                    <a:lstStyle/>
                    <a:p>
                      <a:pPr marL="0" indent="0" algn="ctr" defTabSz="913961" rtl="0" eaLnBrk="1" latinLnBrk="0" hangingPunct="1">
                        <a:spcAft>
                          <a:spcPts val="0"/>
                        </a:spcAft>
                      </a:pPr>
                      <a:r>
                        <a:rPr lang="zh-CN" sz="1900" b="1" kern="1200" dirty="0">
                          <a:solidFill>
                            <a:schemeClr val="dk1"/>
                          </a:solidFill>
                          <a:latin typeface="微软雅黑" panose="020B0503020204020204" pitchFamily="34" charset="-122"/>
                          <a:ea typeface="微软雅黑" panose="020B0503020204020204" pitchFamily="34" charset="-122"/>
                          <a:cs typeface="+mn-cs"/>
                        </a:rPr>
                        <a:t>适用范围</a:t>
                      </a:r>
                    </a:p>
                  </a:txBody>
                  <a:tcPr marL="51408" marR="51408" marT="0" marB="0" anchor="ctr"/>
                </a:tc>
                <a:tc>
                  <a:txBody>
                    <a:bodyPr/>
                    <a:lstStyle/>
                    <a:p>
                      <a:pPr marL="0" indent="0" algn="ctr" defTabSz="914314" rtl="0" eaLnBrk="1" latinLnBrk="0" hangingPunct="1">
                        <a:spcAft>
                          <a:spcPts val="0"/>
                        </a:spcAft>
                      </a:pPr>
                      <a:r>
                        <a:rPr lang="zh-CN" sz="1600" kern="1200" dirty="0">
                          <a:solidFill>
                            <a:schemeClr val="tx2"/>
                          </a:solidFill>
                          <a:latin typeface="微软雅黑" panose="020B0503020204020204" pitchFamily="34" charset="-122"/>
                          <a:ea typeface="微软雅黑" panose="020B0503020204020204" pitchFamily="34" charset="-122"/>
                          <a:cs typeface="+mn-cs"/>
                        </a:rPr>
                        <a:t>恒生综合小型指数成份</a:t>
                      </a:r>
                      <a:r>
                        <a:rPr lang="zh-CN" sz="1600" kern="1200" dirty="0" smtClean="0">
                          <a:solidFill>
                            <a:schemeClr val="tx2"/>
                          </a:solidFill>
                          <a:latin typeface="微软雅黑" panose="020B0503020204020204" pitchFamily="34" charset="-122"/>
                          <a:ea typeface="微软雅黑" panose="020B0503020204020204" pitchFamily="34" charset="-122"/>
                          <a:cs typeface="+mn-cs"/>
                        </a:rPr>
                        <a:t>股</a:t>
                      </a:r>
                      <a:endParaRPr lang="en-US" altLang="zh-CN" sz="1600" kern="1200" dirty="0" smtClean="0">
                        <a:solidFill>
                          <a:schemeClr val="tx2"/>
                        </a:solidFill>
                        <a:latin typeface="微软雅黑" panose="020B0503020204020204" pitchFamily="34" charset="-122"/>
                        <a:ea typeface="微软雅黑" panose="020B0503020204020204" pitchFamily="34" charset="-122"/>
                        <a:cs typeface="+mn-cs"/>
                      </a:endParaRPr>
                    </a:p>
                    <a:p>
                      <a:pPr marL="0" indent="0" algn="ctr" defTabSz="914314" rtl="0" eaLnBrk="1" latinLnBrk="0" hangingPunct="1">
                        <a:spcAft>
                          <a:spcPts val="0"/>
                        </a:spcAft>
                      </a:pPr>
                      <a:r>
                        <a:rPr lang="zh-CN" sz="1600" kern="1200" dirty="0" smtClean="0">
                          <a:solidFill>
                            <a:schemeClr val="tx2"/>
                          </a:solidFill>
                          <a:latin typeface="微软雅黑" panose="020B0503020204020204" pitchFamily="34" charset="-122"/>
                          <a:ea typeface="微软雅黑" panose="020B0503020204020204" pitchFamily="34" charset="-122"/>
                          <a:cs typeface="+mn-cs"/>
                        </a:rPr>
                        <a:t>（</a:t>
                      </a:r>
                      <a:r>
                        <a:rPr lang="en-US" sz="1600" kern="1200" dirty="0">
                          <a:solidFill>
                            <a:schemeClr val="tx2"/>
                          </a:solidFill>
                          <a:latin typeface="微软雅黑" panose="020B0503020204020204" pitchFamily="34" charset="-122"/>
                          <a:ea typeface="微软雅黑" panose="020B0503020204020204" pitchFamily="34" charset="-122"/>
                          <a:cs typeface="+mn-cs"/>
                        </a:rPr>
                        <a:t>A+H</a:t>
                      </a:r>
                      <a:r>
                        <a:rPr lang="zh-CN" sz="1600" kern="1200" dirty="0">
                          <a:solidFill>
                            <a:schemeClr val="tx2"/>
                          </a:solidFill>
                          <a:latin typeface="微软雅黑" panose="020B0503020204020204" pitchFamily="34" charset="-122"/>
                          <a:ea typeface="微软雅黑" panose="020B0503020204020204" pitchFamily="34" charset="-122"/>
                          <a:cs typeface="+mn-cs"/>
                        </a:rPr>
                        <a:t>股除外）</a:t>
                      </a:r>
                    </a:p>
                  </a:txBody>
                  <a:tcPr marL="51408" marR="51408" marT="0" marB="0" anchor="ctr"/>
                </a:tc>
              </a:tr>
              <a:tr h="554789">
                <a:tc>
                  <a:txBody>
                    <a:bodyPr/>
                    <a:lstStyle/>
                    <a:p>
                      <a:pPr marL="0" indent="0" algn="ctr" defTabSz="913961" rtl="0" eaLnBrk="1" latinLnBrk="0" hangingPunct="1">
                        <a:spcAft>
                          <a:spcPts val="0"/>
                        </a:spcAft>
                      </a:pPr>
                      <a:r>
                        <a:rPr lang="zh-CN" sz="1900" b="1" kern="1200" dirty="0">
                          <a:solidFill>
                            <a:schemeClr val="dk1"/>
                          </a:solidFill>
                          <a:latin typeface="微软雅黑" panose="020B0503020204020204" pitchFamily="34" charset="-122"/>
                          <a:ea typeface="微软雅黑" panose="020B0503020204020204" pitchFamily="34" charset="-122"/>
                          <a:cs typeface="+mn-cs"/>
                        </a:rPr>
                        <a:t>考察频率</a:t>
                      </a:r>
                    </a:p>
                  </a:txBody>
                  <a:tcPr marL="51408" marR="51408" marT="0" marB="0" anchor="ctr"/>
                </a:tc>
                <a:tc>
                  <a:txBody>
                    <a:bodyPr/>
                    <a:lstStyle/>
                    <a:p>
                      <a:pPr marL="0" indent="0" algn="ctr" defTabSz="914314" rtl="0" eaLnBrk="1" latinLnBrk="0" hangingPunct="1">
                        <a:spcAft>
                          <a:spcPts val="0"/>
                        </a:spcAft>
                      </a:pPr>
                      <a:r>
                        <a:rPr lang="zh-CN" altLang="en-US" sz="1600" kern="1200" dirty="0" smtClean="0">
                          <a:solidFill>
                            <a:schemeClr val="tx2"/>
                          </a:solidFill>
                          <a:latin typeface="微软雅黑" panose="020B0503020204020204" pitchFamily="34" charset="-122"/>
                          <a:ea typeface="微软雅黑" panose="020B0503020204020204" pitchFamily="34" charset="-122"/>
                          <a:cs typeface="+mn-cs"/>
                        </a:rPr>
                        <a:t>同指数定期调整，</a:t>
                      </a:r>
                      <a:r>
                        <a:rPr lang="zh-CN" sz="1600" kern="1200" dirty="0" smtClean="0">
                          <a:solidFill>
                            <a:schemeClr val="tx2"/>
                          </a:solidFill>
                          <a:latin typeface="微软雅黑" panose="020B0503020204020204" pitchFamily="34" charset="-122"/>
                          <a:ea typeface="微软雅黑" panose="020B0503020204020204" pitchFamily="34" charset="-122"/>
                          <a:cs typeface="+mn-cs"/>
                        </a:rPr>
                        <a:t>一年</a:t>
                      </a:r>
                      <a:r>
                        <a:rPr lang="zh-CN" sz="1600" kern="1200" dirty="0">
                          <a:solidFill>
                            <a:schemeClr val="tx2"/>
                          </a:solidFill>
                          <a:latin typeface="微软雅黑" panose="020B0503020204020204" pitchFamily="34" charset="-122"/>
                          <a:ea typeface="微软雅黑" panose="020B0503020204020204" pitchFamily="34" charset="-122"/>
                          <a:cs typeface="+mn-cs"/>
                        </a:rPr>
                        <a:t>两</a:t>
                      </a:r>
                      <a:r>
                        <a:rPr lang="zh-CN" sz="1600" kern="1200" dirty="0" smtClean="0">
                          <a:solidFill>
                            <a:schemeClr val="tx2"/>
                          </a:solidFill>
                          <a:latin typeface="微软雅黑" panose="020B0503020204020204" pitchFamily="34" charset="-122"/>
                          <a:ea typeface="微软雅黑" panose="020B0503020204020204" pitchFamily="34" charset="-122"/>
                          <a:cs typeface="+mn-cs"/>
                        </a:rPr>
                        <a:t>次</a:t>
                      </a:r>
                      <a:endParaRPr lang="en-US" altLang="zh-CN" sz="1600" kern="1200" dirty="0" smtClean="0">
                        <a:solidFill>
                          <a:schemeClr val="tx2"/>
                        </a:solidFill>
                        <a:latin typeface="微软雅黑" panose="020B0503020204020204" pitchFamily="34" charset="-122"/>
                        <a:ea typeface="微软雅黑" panose="020B0503020204020204" pitchFamily="34" charset="-122"/>
                        <a:cs typeface="+mn-cs"/>
                      </a:endParaRPr>
                    </a:p>
                  </a:txBody>
                  <a:tcPr marL="51408" marR="51408" marT="0" marB="0" anchor="ctr"/>
                </a:tc>
              </a:tr>
              <a:tr h="554789">
                <a:tc>
                  <a:txBody>
                    <a:bodyPr/>
                    <a:lstStyle/>
                    <a:p>
                      <a:pPr marL="0" indent="0" algn="ctr" defTabSz="913961" rtl="0" eaLnBrk="1" latinLnBrk="0" hangingPunct="1">
                        <a:spcAft>
                          <a:spcPts val="0"/>
                        </a:spcAft>
                      </a:pPr>
                      <a:r>
                        <a:rPr lang="zh-CN" sz="1900" b="1" kern="1200" dirty="0" smtClean="0">
                          <a:solidFill>
                            <a:schemeClr val="dk1"/>
                          </a:solidFill>
                          <a:latin typeface="微软雅黑" panose="020B0503020204020204" pitchFamily="34" charset="-122"/>
                          <a:ea typeface="微软雅黑" panose="020B0503020204020204" pitchFamily="34" charset="-122"/>
                          <a:cs typeface="+mn-cs"/>
                        </a:rPr>
                        <a:t>考察</a:t>
                      </a:r>
                      <a:r>
                        <a:rPr lang="zh-CN" altLang="en-US" sz="1900" b="1" kern="1200" dirty="0" smtClean="0">
                          <a:solidFill>
                            <a:schemeClr val="dk1"/>
                          </a:solidFill>
                          <a:latin typeface="微软雅黑" panose="020B0503020204020204" pitchFamily="34" charset="-122"/>
                          <a:ea typeface="微软雅黑" panose="020B0503020204020204" pitchFamily="34" charset="-122"/>
                          <a:cs typeface="+mn-cs"/>
                        </a:rPr>
                        <a:t>区间</a:t>
                      </a:r>
                      <a:endParaRPr lang="zh-CN" sz="1900" b="1" kern="1200" dirty="0">
                        <a:solidFill>
                          <a:schemeClr val="dk1"/>
                        </a:solidFill>
                        <a:latin typeface="微软雅黑" panose="020B0503020204020204" pitchFamily="34" charset="-122"/>
                        <a:ea typeface="微软雅黑" panose="020B0503020204020204" pitchFamily="34" charset="-122"/>
                        <a:cs typeface="+mn-cs"/>
                      </a:endParaRPr>
                    </a:p>
                  </a:txBody>
                  <a:tcPr marL="51408" marR="51408" marT="0" marB="0" anchor="ctr"/>
                </a:tc>
                <a:tc>
                  <a:txBody>
                    <a:bodyPr/>
                    <a:lstStyle/>
                    <a:p>
                      <a:pPr marL="0" indent="0" algn="ctr" defTabSz="914314" rtl="0" eaLnBrk="1" latinLnBrk="0" hangingPunct="1">
                        <a:spcAft>
                          <a:spcPts val="0"/>
                        </a:spcAft>
                      </a:pPr>
                      <a:r>
                        <a:rPr lang="zh-CN" sz="1600" kern="1200" dirty="0" smtClean="0">
                          <a:solidFill>
                            <a:schemeClr val="tx2"/>
                          </a:solidFill>
                          <a:latin typeface="微软雅黑" panose="020B0503020204020204" pitchFamily="34" charset="-122"/>
                          <a:ea typeface="微软雅黑" panose="020B0503020204020204" pitchFamily="34" charset="-122"/>
                          <a:cs typeface="+mn-cs"/>
                        </a:rPr>
                        <a:t>指数</a:t>
                      </a:r>
                      <a:r>
                        <a:rPr lang="zh-CN" sz="1600" kern="1200" dirty="0">
                          <a:solidFill>
                            <a:schemeClr val="tx2"/>
                          </a:solidFill>
                          <a:latin typeface="微软雅黑" panose="020B0503020204020204" pitchFamily="34" charset="-122"/>
                          <a:ea typeface="微软雅黑" panose="020B0503020204020204" pitchFamily="34" charset="-122"/>
                          <a:cs typeface="+mn-cs"/>
                        </a:rPr>
                        <a:t>样本股定期</a:t>
                      </a:r>
                      <a:r>
                        <a:rPr lang="zh-CN" sz="1600" kern="1200" dirty="0" smtClean="0">
                          <a:solidFill>
                            <a:schemeClr val="tx2"/>
                          </a:solidFill>
                          <a:latin typeface="微软雅黑" panose="020B0503020204020204" pitchFamily="34" charset="-122"/>
                          <a:ea typeface="微软雅黑" panose="020B0503020204020204" pitchFamily="34" charset="-122"/>
                          <a:cs typeface="+mn-cs"/>
                        </a:rPr>
                        <a:t>调整</a:t>
                      </a:r>
                      <a:r>
                        <a:rPr lang="zh-CN" altLang="en-US" sz="1600" kern="1200" dirty="0" smtClean="0">
                          <a:solidFill>
                            <a:schemeClr val="tx2"/>
                          </a:solidFill>
                          <a:latin typeface="微软雅黑" panose="020B0503020204020204" pitchFamily="34" charset="-122"/>
                          <a:ea typeface="微软雅黑" panose="020B0503020204020204" pitchFamily="34" charset="-122"/>
                          <a:cs typeface="+mn-cs"/>
                        </a:rPr>
                        <a:t>考察截止</a:t>
                      </a:r>
                      <a:r>
                        <a:rPr lang="zh-CN" sz="1600" kern="1200" dirty="0" smtClean="0">
                          <a:solidFill>
                            <a:schemeClr val="tx2"/>
                          </a:solidFill>
                          <a:latin typeface="微软雅黑" panose="020B0503020204020204" pitchFamily="34" charset="-122"/>
                          <a:ea typeface="微软雅黑" panose="020B0503020204020204" pitchFamily="34" charset="-122"/>
                          <a:cs typeface="+mn-cs"/>
                        </a:rPr>
                        <a:t>日前</a:t>
                      </a:r>
                      <a:r>
                        <a:rPr lang="en-US" altLang="zh-CN" sz="1600" kern="1200" dirty="0" smtClean="0">
                          <a:solidFill>
                            <a:schemeClr val="tx2"/>
                          </a:solidFill>
                          <a:latin typeface="微软雅黑" panose="020B0503020204020204" pitchFamily="34" charset="-122"/>
                          <a:ea typeface="微软雅黑" panose="020B0503020204020204" pitchFamily="34" charset="-122"/>
                          <a:cs typeface="+mn-cs"/>
                        </a:rPr>
                        <a:t>12</a:t>
                      </a:r>
                      <a:r>
                        <a:rPr lang="zh-CN" altLang="en-US" sz="1600" kern="1200" dirty="0" smtClean="0">
                          <a:solidFill>
                            <a:schemeClr val="tx2"/>
                          </a:solidFill>
                          <a:latin typeface="微软雅黑" panose="020B0503020204020204" pitchFamily="34" charset="-122"/>
                          <a:ea typeface="微软雅黑" panose="020B0503020204020204" pitchFamily="34" charset="-122"/>
                          <a:cs typeface="+mn-cs"/>
                        </a:rPr>
                        <a:t>个月</a:t>
                      </a:r>
                      <a:endParaRPr lang="zh-CN" sz="1600" kern="1200" dirty="0">
                        <a:solidFill>
                          <a:schemeClr val="tx2"/>
                        </a:solidFill>
                        <a:latin typeface="微软雅黑" panose="020B0503020204020204" pitchFamily="34" charset="-122"/>
                        <a:ea typeface="微软雅黑" panose="020B0503020204020204" pitchFamily="34" charset="-122"/>
                        <a:cs typeface="+mn-cs"/>
                      </a:endParaRPr>
                    </a:p>
                  </a:txBody>
                  <a:tcPr marL="51408" marR="51408" marT="0" marB="0" anchor="ctr"/>
                </a:tc>
              </a:tr>
              <a:tr h="554789">
                <a:tc>
                  <a:txBody>
                    <a:bodyPr/>
                    <a:lstStyle/>
                    <a:p>
                      <a:pPr marL="0" indent="0" algn="ctr" defTabSz="913961" rtl="0" eaLnBrk="1" latinLnBrk="0" hangingPunct="1">
                        <a:spcAft>
                          <a:spcPts val="0"/>
                        </a:spcAft>
                      </a:pPr>
                      <a:r>
                        <a:rPr lang="zh-CN" sz="1900" b="1" kern="1200" dirty="0" smtClean="0">
                          <a:solidFill>
                            <a:schemeClr val="dk1"/>
                          </a:solidFill>
                          <a:latin typeface="微软雅黑" panose="020B0503020204020204" pitchFamily="34" charset="-122"/>
                          <a:ea typeface="微软雅黑" panose="020B0503020204020204" pitchFamily="34" charset="-122"/>
                          <a:cs typeface="+mn-cs"/>
                        </a:rPr>
                        <a:t>考察</a:t>
                      </a:r>
                      <a:r>
                        <a:rPr lang="zh-CN" altLang="en-US" sz="1900" b="1" kern="1200" dirty="0" smtClean="0">
                          <a:solidFill>
                            <a:schemeClr val="dk1"/>
                          </a:solidFill>
                          <a:latin typeface="微软雅黑" panose="020B0503020204020204" pitchFamily="34" charset="-122"/>
                          <a:ea typeface="微软雅黑" panose="020B0503020204020204" pitchFamily="34" charset="-122"/>
                          <a:cs typeface="+mn-cs"/>
                        </a:rPr>
                        <a:t>截止日</a:t>
                      </a:r>
                      <a:endParaRPr lang="zh-CN" sz="1900" b="1" kern="1200" dirty="0">
                        <a:solidFill>
                          <a:schemeClr val="dk1"/>
                        </a:solidFill>
                        <a:latin typeface="微软雅黑" panose="020B0503020204020204" pitchFamily="34" charset="-122"/>
                        <a:ea typeface="微软雅黑" panose="020B0503020204020204" pitchFamily="34" charset="-122"/>
                        <a:cs typeface="+mn-cs"/>
                      </a:endParaRPr>
                    </a:p>
                  </a:txBody>
                  <a:tcPr marL="51408" marR="51408" marT="0" marB="0" anchor="ctr"/>
                </a:tc>
                <a:tc>
                  <a:txBody>
                    <a:bodyPr/>
                    <a:lstStyle/>
                    <a:p>
                      <a:pPr marL="0" indent="0" algn="ctr" defTabSz="914314" rtl="0" eaLnBrk="1" latinLnBrk="0" hangingPunct="1">
                        <a:spcAft>
                          <a:spcPts val="0"/>
                        </a:spcAft>
                      </a:pPr>
                      <a:r>
                        <a:rPr lang="zh-CN" altLang="en-US" sz="1600" kern="1200" dirty="0" smtClean="0">
                          <a:solidFill>
                            <a:schemeClr val="tx2"/>
                          </a:solidFill>
                          <a:latin typeface="微软雅黑" panose="020B0503020204020204" pitchFamily="34" charset="-122"/>
                          <a:ea typeface="微软雅黑" panose="020B0503020204020204" pitchFamily="34" charset="-122"/>
                          <a:cs typeface="+mn-cs"/>
                        </a:rPr>
                        <a:t>每年</a:t>
                      </a:r>
                      <a:r>
                        <a:rPr lang="en-US" altLang="zh-CN" sz="1600" kern="1200" dirty="0" smtClean="0">
                          <a:solidFill>
                            <a:schemeClr val="tx2"/>
                          </a:solidFill>
                          <a:latin typeface="微软雅黑" panose="020B0503020204020204" pitchFamily="34" charset="-122"/>
                          <a:ea typeface="微软雅黑" panose="020B0503020204020204" pitchFamily="34" charset="-122"/>
                          <a:cs typeface="+mn-cs"/>
                        </a:rPr>
                        <a:t>6</a:t>
                      </a:r>
                      <a:r>
                        <a:rPr lang="zh-CN" altLang="en-US" sz="1600" kern="1200" dirty="0" smtClean="0">
                          <a:solidFill>
                            <a:schemeClr val="tx2"/>
                          </a:solidFill>
                          <a:latin typeface="微软雅黑" panose="020B0503020204020204" pitchFamily="34" charset="-122"/>
                          <a:ea typeface="微软雅黑" panose="020B0503020204020204" pitchFamily="34" charset="-122"/>
                          <a:cs typeface="+mn-cs"/>
                        </a:rPr>
                        <a:t>月底、</a:t>
                      </a:r>
                      <a:r>
                        <a:rPr lang="en-US" altLang="zh-CN" sz="1600" kern="1200" dirty="0" smtClean="0">
                          <a:solidFill>
                            <a:schemeClr val="tx2"/>
                          </a:solidFill>
                          <a:latin typeface="微软雅黑" panose="020B0503020204020204" pitchFamily="34" charset="-122"/>
                          <a:ea typeface="微软雅黑" panose="020B0503020204020204" pitchFamily="34" charset="-122"/>
                          <a:cs typeface="+mn-cs"/>
                        </a:rPr>
                        <a:t>12</a:t>
                      </a:r>
                      <a:r>
                        <a:rPr lang="zh-CN" altLang="en-US" sz="1600" kern="1200" dirty="0" smtClean="0">
                          <a:solidFill>
                            <a:schemeClr val="tx2"/>
                          </a:solidFill>
                          <a:latin typeface="微软雅黑" panose="020B0503020204020204" pitchFamily="34" charset="-122"/>
                          <a:ea typeface="微软雅黑" panose="020B0503020204020204" pitchFamily="34" charset="-122"/>
                          <a:cs typeface="+mn-cs"/>
                        </a:rPr>
                        <a:t>月底</a:t>
                      </a:r>
                      <a:endParaRPr lang="zh-CN" altLang="zh-CN" sz="1600" kern="1200" dirty="0">
                        <a:solidFill>
                          <a:schemeClr val="tx2"/>
                        </a:solidFill>
                        <a:latin typeface="微软雅黑" panose="020B0503020204020204" pitchFamily="34" charset="-122"/>
                        <a:ea typeface="微软雅黑" panose="020B0503020204020204" pitchFamily="34" charset="-122"/>
                        <a:cs typeface="+mn-cs"/>
                      </a:endParaRPr>
                    </a:p>
                  </a:txBody>
                  <a:tcPr marL="51408" marR="51408" marT="0" marB="0" anchor="ctr"/>
                </a:tc>
              </a:tr>
              <a:tr h="554789">
                <a:tc>
                  <a:txBody>
                    <a:bodyPr/>
                    <a:lstStyle/>
                    <a:p>
                      <a:pPr marL="0" indent="0" algn="ctr" defTabSz="913961" rtl="0" eaLnBrk="1" latinLnBrk="0" hangingPunct="1">
                        <a:spcAft>
                          <a:spcPts val="0"/>
                        </a:spcAft>
                      </a:pPr>
                      <a:r>
                        <a:rPr lang="zh-CN" sz="1900" b="1" kern="1200" dirty="0">
                          <a:solidFill>
                            <a:schemeClr val="dk1"/>
                          </a:solidFill>
                          <a:latin typeface="微软雅黑" panose="020B0503020204020204" pitchFamily="34" charset="-122"/>
                          <a:ea typeface="微软雅黑" panose="020B0503020204020204" pitchFamily="34" charset="-122"/>
                          <a:cs typeface="+mn-cs"/>
                        </a:rPr>
                        <a:t>生效时间</a:t>
                      </a:r>
                    </a:p>
                  </a:txBody>
                  <a:tcPr marL="51408" marR="51408" marT="0" marB="0" anchor="ctr"/>
                </a:tc>
                <a:tc>
                  <a:txBody>
                    <a:bodyPr/>
                    <a:lstStyle/>
                    <a:p>
                      <a:pPr algn="ctr"/>
                      <a:r>
                        <a:rPr lang="zh-CN" altLang="en-US" sz="1600" kern="1200" dirty="0" smtClean="0">
                          <a:solidFill>
                            <a:schemeClr val="tx2"/>
                          </a:solidFill>
                          <a:latin typeface="微软雅黑" panose="020B0503020204020204" pitchFamily="34" charset="-122"/>
                          <a:ea typeface="微软雅黑" panose="020B0503020204020204" pitchFamily="34" charset="-122"/>
                          <a:cs typeface="+mn-cs"/>
                        </a:rPr>
                        <a:t>同指数定期调整生效时间，每年</a:t>
                      </a:r>
                      <a:r>
                        <a:rPr lang="en-US" altLang="zh-CN" sz="1600" kern="1200" dirty="0" smtClean="0">
                          <a:solidFill>
                            <a:schemeClr val="tx2"/>
                          </a:solidFill>
                          <a:latin typeface="微软雅黑" panose="020B0503020204020204" pitchFamily="34" charset="-122"/>
                          <a:ea typeface="微软雅黑" panose="020B0503020204020204" pitchFamily="34" charset="-122"/>
                          <a:cs typeface="+mn-cs"/>
                        </a:rPr>
                        <a:t>9</a:t>
                      </a:r>
                      <a:r>
                        <a:rPr lang="zh-CN" altLang="en-US" sz="1600" kern="1200" dirty="0" smtClean="0">
                          <a:solidFill>
                            <a:schemeClr val="tx2"/>
                          </a:solidFill>
                          <a:latin typeface="微软雅黑" panose="020B0503020204020204" pitchFamily="34" charset="-122"/>
                          <a:ea typeface="微软雅黑" panose="020B0503020204020204" pitchFamily="34" charset="-122"/>
                          <a:cs typeface="+mn-cs"/>
                        </a:rPr>
                        <a:t>月和</a:t>
                      </a:r>
                      <a:r>
                        <a:rPr lang="en-US" altLang="zh-CN" sz="1600" kern="1200" dirty="0" smtClean="0">
                          <a:solidFill>
                            <a:schemeClr val="tx2"/>
                          </a:solidFill>
                          <a:latin typeface="微软雅黑" panose="020B0503020204020204" pitchFamily="34" charset="-122"/>
                          <a:ea typeface="微软雅黑" panose="020B0503020204020204" pitchFamily="34" charset="-122"/>
                          <a:cs typeface="+mn-cs"/>
                        </a:rPr>
                        <a:t>3</a:t>
                      </a:r>
                      <a:r>
                        <a:rPr lang="zh-CN" altLang="en-US" sz="1600" kern="1200" dirty="0" smtClean="0">
                          <a:solidFill>
                            <a:schemeClr val="tx2"/>
                          </a:solidFill>
                          <a:latin typeface="微软雅黑" panose="020B0503020204020204" pitchFamily="34" charset="-122"/>
                          <a:ea typeface="微软雅黑" panose="020B0503020204020204" pitchFamily="34" charset="-122"/>
                          <a:cs typeface="+mn-cs"/>
                        </a:rPr>
                        <a:t>月</a:t>
                      </a:r>
                    </a:p>
                  </a:txBody>
                  <a:tcPr marL="51408" marR="51408" marT="0" marB="0" anchor="ctr"/>
                </a:tc>
              </a:tr>
              <a:tr h="554789">
                <a:tc>
                  <a:txBody>
                    <a:bodyPr/>
                    <a:lstStyle/>
                    <a:p>
                      <a:pPr marL="0" indent="0" algn="ctr" defTabSz="913961" rtl="0" eaLnBrk="1" latinLnBrk="0" hangingPunct="1">
                        <a:spcAft>
                          <a:spcPts val="0"/>
                        </a:spcAft>
                      </a:pPr>
                      <a:r>
                        <a:rPr lang="zh-CN" altLang="en-US" sz="1900" b="1" kern="1200" dirty="0" smtClean="0">
                          <a:solidFill>
                            <a:schemeClr val="dk1"/>
                          </a:solidFill>
                          <a:latin typeface="微软雅黑" panose="020B0503020204020204" pitchFamily="34" charset="-122"/>
                          <a:ea typeface="微软雅黑" panose="020B0503020204020204" pitchFamily="34" charset="-122"/>
                          <a:cs typeface="+mn-cs"/>
                        </a:rPr>
                        <a:t>计算方法</a:t>
                      </a:r>
                      <a:endParaRPr lang="zh-CN" sz="1900" b="1" kern="1200" dirty="0">
                        <a:solidFill>
                          <a:schemeClr val="dk1"/>
                        </a:solidFill>
                        <a:latin typeface="微软雅黑" panose="020B0503020204020204" pitchFamily="34" charset="-122"/>
                        <a:ea typeface="微软雅黑" panose="020B0503020204020204" pitchFamily="34" charset="-122"/>
                        <a:cs typeface="+mn-cs"/>
                      </a:endParaRPr>
                    </a:p>
                  </a:txBody>
                  <a:tcPr marL="51408" marR="51408" marT="0" marB="0" anchor="ctr"/>
                </a:tc>
                <a:tc>
                  <a:txBody>
                    <a:bodyPr/>
                    <a:lstStyle/>
                    <a:p>
                      <a:pPr algn="ctr"/>
                      <a:r>
                        <a:rPr lang="zh-CN" altLang="en-US" sz="1600" dirty="0" smtClean="0">
                          <a:solidFill>
                            <a:schemeClr val="tx2"/>
                          </a:solidFill>
                          <a:latin typeface="微软雅黑" panose="020B0503020204020204" pitchFamily="34" charset="-122"/>
                          <a:ea typeface="微软雅黑" panose="020B0503020204020204" pitchFamily="34" charset="-122"/>
                        </a:rPr>
                        <a:t>平均月末市值</a:t>
                      </a:r>
                      <a:endParaRPr lang="zh-CN" altLang="en-US" sz="1600" kern="1200" dirty="0" smtClean="0">
                        <a:solidFill>
                          <a:schemeClr val="tx2"/>
                        </a:solidFill>
                        <a:latin typeface="微软雅黑" panose="020B0503020204020204" pitchFamily="34" charset="-122"/>
                        <a:ea typeface="微软雅黑" panose="020B0503020204020204" pitchFamily="34" charset="-122"/>
                        <a:cs typeface="+mn-cs"/>
                      </a:endParaRPr>
                    </a:p>
                  </a:txBody>
                  <a:tcPr marL="51408" marR="51408" marT="0" marB="0" anchor="ctr"/>
                </a:tc>
              </a:tr>
            </a:tbl>
          </a:graphicData>
        </a:graphic>
      </p:graphicFrame>
    </p:spTree>
    <p:extLst>
      <p:ext uri="{BB962C8B-B14F-4D97-AF65-F5344CB8AC3E}">
        <p14:creationId xmlns:p14="http://schemas.microsoft.com/office/powerpoint/2010/main" xmlns="" val="64133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深交所配色－蓝色">
  <a:themeElements>
    <a:clrScheme name="深交所配色－蓝色 1">
      <a:dk1>
        <a:srgbClr val="0E0D91"/>
      </a:dk1>
      <a:lt1>
        <a:srgbClr val="F4EDE7"/>
      </a:lt1>
      <a:dk2>
        <a:srgbClr val="383838"/>
      </a:dk2>
      <a:lt2>
        <a:srgbClr val="808080"/>
      </a:lt2>
      <a:accent1>
        <a:srgbClr val="3977F1"/>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gradFill>
            <a:gsLst>
              <a:gs pos="0">
                <a:schemeClr val="tx1"/>
              </a:gs>
              <a:gs pos="50000">
                <a:schemeClr val="accent1">
                  <a:tint val="44500"/>
                  <a:satMod val="160000"/>
                </a:schemeClr>
              </a:gs>
              <a:gs pos="100000">
                <a:schemeClr val="accent1">
                  <a:tint val="23500"/>
                  <a:satMod val="160000"/>
                </a:schemeClr>
              </a:gs>
            </a:gsLst>
            <a:lin ang="5400000" scaled="0"/>
          </a:gra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2CA3E2-9FE3-4E8E-BE79-FCEFC6D67CC7}">
  <ds:schemaRefs>
    <ds:schemaRef ds:uri="http://schemas.microsoft.com/office/infopath/2007/PartnerControls"/>
    <ds:schemaRef ds:uri="http://purl.org/dc/terms/"/>
    <ds:schemaRef ds:uri="http://schemas.openxmlformats.org/package/2006/metadata/core-properties"/>
    <ds:schemaRef ds:uri="http://purl.org/dc/elements/1.1/"/>
    <ds:schemaRef ds:uri="http://www.w3.org/XML/1998/namespace"/>
    <ds:schemaRef ds:uri="http://schemas.microsoft.com/office/2006/documentManagement/types"/>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0298ACB1-41E6-4670-896B-9D374F8DC468}">
  <ds:schemaRefs>
    <ds:schemaRef ds:uri="http://schemas.microsoft.com/sharepoint/v3/contenttype/forms"/>
  </ds:schemaRefs>
</ds:datastoreItem>
</file>

<file path=customXml/itemProps3.xml><?xml version="1.0" encoding="utf-8"?>
<ds:datastoreItem xmlns:ds="http://schemas.openxmlformats.org/officeDocument/2006/customXml" ds:itemID="{DBCE75E1-CA6B-4BF1-81F0-0B7CF8ECB9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33200</TotalTime>
  <Words>5199</Words>
  <Application>Microsoft Office PowerPoint</Application>
  <PresentationFormat>全屏显示(4:3)</PresentationFormat>
  <Paragraphs>453</Paragraphs>
  <Slides>41</Slides>
  <Notes>36</Notes>
  <HiddenSlides>0</HiddenSlides>
  <MMClips>0</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2_深交所配色－蓝色</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qxwu</dc:creator>
  <cp:lastModifiedBy>马之遥/htsec</cp:lastModifiedBy>
  <cp:revision>924</cp:revision>
  <dcterms:created xsi:type="dcterms:W3CDTF">2015-08-05T02:20:08Z</dcterms:created>
  <dcterms:modified xsi:type="dcterms:W3CDTF">2016-10-24T05:13:51Z</dcterms:modified>
</cp:coreProperties>
</file>